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4"/>
  </p:notesMasterIdLst>
  <p:sldIdLst>
    <p:sldId id="434" r:id="rId2"/>
    <p:sldId id="443" r:id="rId3"/>
    <p:sldId id="519" r:id="rId4"/>
    <p:sldId id="447" r:id="rId5"/>
    <p:sldId id="507" r:id="rId6"/>
    <p:sldId id="505" r:id="rId7"/>
    <p:sldId id="508" r:id="rId8"/>
    <p:sldId id="506" r:id="rId9"/>
    <p:sldId id="498" r:id="rId10"/>
    <p:sldId id="499" r:id="rId11"/>
    <p:sldId id="509" r:id="rId12"/>
    <p:sldId id="511" r:id="rId13"/>
    <p:sldId id="510" r:id="rId14"/>
    <p:sldId id="518" r:id="rId15"/>
    <p:sldId id="513" r:id="rId16"/>
    <p:sldId id="515" r:id="rId17"/>
    <p:sldId id="514" r:id="rId18"/>
    <p:sldId id="489" r:id="rId19"/>
    <p:sldId id="437" r:id="rId20"/>
    <p:sldId id="438" r:id="rId21"/>
    <p:sldId id="445" r:id="rId22"/>
    <p:sldId id="439" r:id="rId23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FFCC"/>
    <a:srgbClr val="0066FF"/>
    <a:srgbClr val="33CC33"/>
    <a:srgbClr val="FFFFCC"/>
    <a:srgbClr val="FFCCFF"/>
    <a:srgbClr val="CCFFFF"/>
    <a:srgbClr val="0033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8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3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8341C8E-F443-4F99-AFE9-B1D399071EA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03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229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994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113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1406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72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52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878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057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05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dirty="0">
              <a:ea typeface="ＭＳ Ｐ明朝" charset="0"/>
            </a:endParaRPr>
          </a:p>
        </p:txBody>
      </p:sp>
      <p:sp>
        <p:nvSpPr>
          <p:cNvPr id="819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7E0F41-1CAC-D245-BD1E-22A98F7A71A8}" type="slidenum">
              <a:rPr lang="en-US" altLang="ja-JP"/>
              <a:pPr eaLnBrk="1" hangingPunct="1"/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765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（ツールのカテゴリのみ紹介）</a:t>
            </a:r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824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（ツールのカテゴリのみ紹介）</a:t>
            </a:r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48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8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Talend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の特徴を</a:t>
            </a:r>
            <a:r>
              <a:rPr kumimoji="1" lang="en-US" altLang="ja-JP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行くらいで簡単に書く。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066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253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ロジデコの仕組みを</a:t>
            </a:r>
            <a:r>
              <a:rPr kumimoji="1" lang="en-US" altLang="ja-JP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行くらいで簡単に書く。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54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504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22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bar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1676400"/>
            <a:ext cx="9144001" cy="2743200"/>
          </a:xfrm>
          <a:prstGeom prst="rect">
            <a:avLst/>
          </a:prstGeom>
        </p:spPr>
      </p:pic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57912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サブタイトルの</a:t>
            </a:r>
            <a:endParaRPr lang="en-US" altLang="ja-JP" dirty="0"/>
          </a:p>
          <a:p>
            <a:r>
              <a:rPr lang="ja-JP" altLang="en-US" dirty="0"/>
              <a:t>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DDC7-2043-4FD1-BE75-8EBB60843A9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355" name="Rectangle 19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200400" y="1943100"/>
            <a:ext cx="5791200" cy="220980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</a:t>
            </a:r>
            <a:br>
              <a:rPr lang="en-US" altLang="ja-JP" dirty="0"/>
            </a:br>
            <a:r>
              <a:rPr lang="ja-JP" altLang="en-US" dirty="0"/>
              <a:t>書式設定</a:t>
            </a:r>
          </a:p>
        </p:txBody>
      </p:sp>
      <p:pic>
        <p:nvPicPr>
          <p:cNvPr id="10" name="図 9" descr="PGEC_logo_rectangl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200" y="838200"/>
            <a:ext cx="2743200" cy="812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9600" cy="612000"/>
          </a:xfrm>
        </p:spPr>
        <p:txBody>
          <a:bodyPr/>
          <a:lstStyle>
            <a:lvl1pPr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ED189-0CCE-4343-8A10-1AB987F6AEA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6B654-F135-46DE-901E-0C41F5B8B7E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B6600-1F4F-45F1-A67E-94B091831A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008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ChangeArrowheads="1"/>
          </p:cNvSpPr>
          <p:nvPr userDrawn="1"/>
        </p:nvSpPr>
        <p:spPr bwMode="hidden">
          <a:xfrm>
            <a:off x="1" y="6553200"/>
            <a:ext cx="9144000" cy="304800"/>
          </a:xfrm>
          <a:prstGeom prst="rect">
            <a:avLst/>
          </a:prstGeom>
          <a:gradFill>
            <a:gsLst>
              <a:gs pos="12000">
                <a:srgbClr val="003366"/>
              </a:gs>
              <a:gs pos="53000">
                <a:srgbClr val="D4DEFF"/>
              </a:gs>
              <a:gs pos="83000">
                <a:srgbClr val="D4DEFF"/>
              </a:gs>
              <a:gs pos="100000">
                <a:schemeClr val="bg2">
                  <a:lumMod val="20000"/>
                  <a:lumOff val="80000"/>
                  <a:alpha val="18000"/>
                </a:schemeClr>
              </a:gs>
            </a:gsLst>
            <a:lin ang="108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2400" kern="1200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199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bg1"/>
                </a:solidFill>
                <a:latin typeface="Arial Black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4D10A07-B498-4F3B-916E-302BC4D4841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5000"/>
            <a:ext cx="82296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7036"/>
            <a:ext cx="2133600" cy="30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2774875" y="6574795"/>
            <a:ext cx="35942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Copyright © PostgreSQL Enterprise</a:t>
            </a:r>
            <a:r>
              <a:rPr lang="ja-JP" altLang="en-US" sz="9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Consortium, All Rights Reserved.</a:t>
            </a:r>
            <a:endParaRPr lang="ja-JP" altLang="en-US" sz="9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1" name="図 10" descr="bar_blue.png"/>
          <p:cNvPicPr preferRelativeResize="0"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41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9" r:id="rId2"/>
    <p:sldLayoutId id="2147483664" r:id="rId3"/>
    <p:sldLayoutId id="2147483681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70000"/>
        <a:buFont typeface="Wingdings" pitchFamily="2" charset="2"/>
        <a:buChar char="¨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§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CustomShape 1"/>
          <p:cNvSpPr/>
          <p:nvPr/>
        </p:nvSpPr>
        <p:spPr>
          <a:xfrm>
            <a:off x="456260" y="4497149"/>
            <a:ext cx="5552654" cy="13573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異種</a:t>
            </a:r>
            <a:r>
              <a:rPr lang="en-US" altLang="ja-JP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連携班</a:t>
            </a:r>
            <a:endParaRPr lang="en-US" altLang="ja-JP" sz="4000" b="1" i="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成果紹介</a:t>
            </a:r>
            <a:endParaRPr sz="2400" b="1" i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6260" y="4285207"/>
            <a:ext cx="5400000" cy="54000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0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以外の異種</a:t>
            </a:r>
            <a:r>
              <a:rPr lang="en-US" altLang="ja-JP" sz="2000" dirty="0"/>
              <a:t>DBMS</a:t>
            </a:r>
            <a:r>
              <a:rPr lang="ja-JP" altLang="en-US" sz="2000" dirty="0"/>
              <a:t>へ更新内容を自由に伝播できる</a:t>
            </a:r>
            <a:endParaRPr lang="en-US" altLang="ja-JP" sz="2000" dirty="0"/>
          </a:p>
          <a:p>
            <a:pPr lvl="1"/>
            <a:r>
              <a:rPr lang="ja-JP" altLang="en-US" sz="2000" dirty="0"/>
              <a:t>一部のスキーマ</a:t>
            </a:r>
            <a:r>
              <a:rPr lang="en-US" altLang="ja-JP" sz="2000" dirty="0"/>
              <a:t>/</a:t>
            </a:r>
            <a:r>
              <a:rPr lang="ja-JP" altLang="en-US" sz="2000" dirty="0"/>
              <a:t>テーブルの更新のみを伝播できる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ja-JP" altLang="en-US" dirty="0"/>
              <a:t>ロジカルデコーディング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812750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プラグインや更新反映用のプログラムの開発が必要</a:t>
            </a:r>
            <a:endParaRPr lang="en-US" altLang="ja-JP" sz="20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45325" y="4477249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en-US" altLang="ja-JP" sz="2000" u="sng" kern="0" dirty="0"/>
              <a:t>PostgreSQL</a:t>
            </a:r>
            <a:r>
              <a:rPr lang="ja-JP" altLang="en-US" sz="2000" u="sng" kern="0" dirty="0"/>
              <a:t>上の一部のテーブルを、異種</a:t>
            </a:r>
            <a:r>
              <a:rPr lang="en-US" altLang="ja-JP" sz="2000" u="sng" kern="0" dirty="0"/>
              <a:t>DB</a:t>
            </a:r>
            <a:r>
              <a:rPr lang="ja-JP" altLang="en-US" sz="2000" u="sng" kern="0" dirty="0"/>
              <a:t>と共有したい場合。</a:t>
            </a:r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367930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363190"/>
          </a:xfrm>
        </p:spPr>
        <p:txBody>
          <a:bodyPr/>
          <a:lstStyle/>
          <a:p>
            <a:r>
              <a:rPr lang="ja-JP" altLang="en-US" sz="2400" b="1" u="sng" dirty="0"/>
              <a:t>例：</a:t>
            </a:r>
            <a:r>
              <a:rPr lang="en-US" altLang="ja-JP" sz="2400" b="1" u="sng" dirty="0" err="1"/>
              <a:t>SymmetricDS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同期ツール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19" y="1471734"/>
            <a:ext cx="6571026" cy="4794311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 bwMode="auto">
          <a:xfrm>
            <a:off x="5047619" y="857898"/>
            <a:ext cx="3737152" cy="153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kern="0" dirty="0"/>
              <a:t>ソースノードの更新を、更新差分とイベント情報に変換</a:t>
            </a:r>
            <a:endParaRPr lang="en-US" altLang="ja-JP" sz="2000" kern="0" dirty="0"/>
          </a:p>
          <a:p>
            <a:r>
              <a:rPr lang="ja-JP" altLang="en-US" sz="2000" kern="0" dirty="0"/>
              <a:t>更新差分とイベント情報をターゲットノードに伝播して同期。</a:t>
            </a:r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1800" kern="0" dirty="0"/>
          </a:p>
          <a:p>
            <a:pPr marL="130175"/>
            <a:endParaRPr lang="en-US" altLang="ja-JP" sz="1800" kern="0" dirty="0"/>
          </a:p>
        </p:txBody>
      </p:sp>
    </p:spTree>
    <p:extLst>
      <p:ext uri="{BB962C8B-B14F-4D97-AF65-F5344CB8AC3E}">
        <p14:creationId xmlns:p14="http://schemas.microsoft.com/office/powerpoint/2010/main" val="124053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436840"/>
            <a:ext cx="8229600" cy="61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2800" kern="0" dirty="0"/>
              <a:t>参考：主なサポート</a:t>
            </a:r>
            <a:r>
              <a:rPr lang="en-US" altLang="ja-JP" sz="2800" kern="0" dirty="0"/>
              <a:t>DB</a:t>
            </a:r>
            <a:r>
              <a:rPr lang="ja-JP" altLang="en-US" sz="2800" kern="0" dirty="0"/>
              <a:t>の機能対応</a:t>
            </a: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395128" y="930216"/>
          <a:ext cx="8336640" cy="5783776"/>
        </p:xfrm>
        <a:graphic>
          <a:graphicData uri="http://schemas.openxmlformats.org/drawingml/2006/table">
            <a:tbl>
              <a:tblPr/>
              <a:tblGrid>
                <a:gridCol w="108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6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200" b="1" dirty="0">
                          <a:effectLst/>
                        </a:rPr>
                        <a:t>D</a:t>
                      </a:r>
                      <a:r>
                        <a:rPr lang="en-US" sz="1200" b="1" dirty="0">
                          <a:effectLst/>
                        </a:rPr>
                        <a:t>atabase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dirty="0">
                          <a:effectLst/>
                        </a:rPr>
                        <a:t>Versions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Transaction Identifier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Data Capture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Conditional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Update Loop Prevention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BLOB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CLOB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DB2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9.5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DB2 for IBM </a:t>
                      </a:r>
                      <a:r>
                        <a:rPr lang="en-US" sz="1400" b="0" dirty="0" err="1">
                          <a:effectLst/>
                          <a:latin typeface="inherit"/>
                        </a:rPr>
                        <a:t>i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Derby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>
                          <a:effectLst/>
                          <a:latin typeface="inherit"/>
                        </a:rPr>
                        <a:t>10.3.2.1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Firebird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effectLst/>
                          <a:latin typeface="inherit"/>
                        </a:rPr>
                        <a:t>Greenplum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8.2.15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H2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1.x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HSQLDB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1.8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HSQLDB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Informix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Interbase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MySQL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5.0.2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MariaDB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5.1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Oracle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10g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88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PostgreSQL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8.2.5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 (8.3 and above only)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Redshift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483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Anywhere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Server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2005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0483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Server Azure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Tested on 11.00.2065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SQLite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3.x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Sybase 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12.5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9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と異種</a:t>
            </a:r>
            <a:r>
              <a:rPr lang="en-US" altLang="ja-JP" sz="2000" dirty="0"/>
              <a:t>DB</a:t>
            </a:r>
            <a:r>
              <a:rPr lang="ja-JP" altLang="en-US" sz="2000" dirty="0"/>
              <a:t>間で、双方向に、差分反映によるデータ更新ができる。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同期ツール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540036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同期といいつつ、リアルタイムではなく、１秒程度の時差が発生する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同じテーブルに同時更新が発生すると、データアンマッチが発生する場合が・・・。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ドキュメントの品質や、コミュニティが不活性なので、トラブル発生時にはハマる可能性が・・・。</a:t>
            </a:r>
            <a:endParaRPr lang="en-US" altLang="ja-JP" sz="20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07848" y="4968904"/>
            <a:ext cx="8458200" cy="83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データ連携したい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が、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に未対応だが</a:t>
            </a:r>
            <a:r>
              <a:rPr lang="en-US" altLang="ja-JP" sz="2000" kern="0" dirty="0"/>
              <a:t>JDBC</a:t>
            </a:r>
            <a:r>
              <a:rPr lang="ja-JP" altLang="en-US" sz="2000" kern="0" dirty="0"/>
              <a:t>に対応している場合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マイグレーション等で、一部の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は</a:t>
            </a:r>
            <a:r>
              <a:rPr lang="en-US" altLang="ja-JP" sz="2000" kern="0" dirty="0"/>
              <a:t>PostgreSQL</a:t>
            </a:r>
            <a:r>
              <a:rPr lang="ja-JP" altLang="en-US" sz="2000" kern="0" dirty="0"/>
              <a:t>に移行したが、残っている異種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と、相互連携が必要な場合</a:t>
            </a:r>
            <a:endParaRPr lang="en-US" altLang="ja-JP" sz="2000" kern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880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096179"/>
          </a:xfrm>
        </p:spPr>
        <p:txBody>
          <a:bodyPr/>
          <a:lstStyle/>
          <a:p>
            <a:r>
              <a:rPr lang="en-US" altLang="ja-JP" sz="2400" b="1" u="sng" dirty="0" err="1"/>
              <a:t>Talend</a:t>
            </a:r>
            <a:r>
              <a:rPr lang="ja-JP" altLang="en-US" sz="2400" b="1" u="sng" dirty="0"/>
              <a:t>社が提供するデータ統合</a:t>
            </a:r>
            <a:r>
              <a:rPr lang="en-US" altLang="ja-JP" sz="2400" b="1" u="sng" dirty="0"/>
              <a:t>/</a:t>
            </a:r>
            <a:r>
              <a:rPr lang="ja-JP" altLang="en-US" sz="2400" b="1" u="sng" dirty="0"/>
              <a:t>連携製品</a:t>
            </a:r>
            <a:endParaRPr lang="en-US" altLang="ja-JP" sz="2400" dirty="0"/>
          </a:p>
          <a:p>
            <a:pPr marL="530225" lvl="1"/>
            <a:r>
              <a:rPr lang="ja-JP" altLang="en-US" sz="2000" dirty="0"/>
              <a:t>機能追加された有償版と無償の</a:t>
            </a:r>
            <a:r>
              <a:rPr lang="en-US" altLang="ja-JP" sz="2000" dirty="0"/>
              <a:t>OSS</a:t>
            </a:r>
            <a:r>
              <a:rPr lang="ja-JP" altLang="en-US" sz="2000" dirty="0"/>
              <a:t>版（</a:t>
            </a:r>
            <a:r>
              <a:rPr lang="en-US" altLang="ja-JP" sz="2000" dirty="0" err="1"/>
              <a:t>Talend</a:t>
            </a:r>
            <a:r>
              <a:rPr lang="en-US" altLang="ja-JP" sz="2000" dirty="0"/>
              <a:t> Open Studio</a:t>
            </a:r>
            <a:r>
              <a:rPr lang="ja-JP" altLang="en-US" sz="2000" dirty="0"/>
              <a:t>）があるが、</a:t>
            </a:r>
            <a:br>
              <a:rPr lang="en-US" altLang="ja-JP" sz="2000" dirty="0"/>
            </a:br>
            <a:r>
              <a:rPr lang="ja-JP" altLang="en-US" sz="2000" dirty="0"/>
              <a:t>メインとなる</a:t>
            </a:r>
            <a:r>
              <a:rPr lang="en-US" altLang="ja-JP" sz="2000" dirty="0"/>
              <a:t>ETL</a:t>
            </a:r>
            <a:r>
              <a:rPr lang="ja-JP" altLang="en-US" sz="2000" dirty="0"/>
              <a:t>開発に使えるコンポーネント</a:t>
            </a:r>
            <a:r>
              <a:rPr lang="en-US" altLang="ja-JP" sz="2000" dirty="0"/>
              <a:t>(DB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接続、データの抽出、加工、反映</a:t>
            </a:r>
            <a:r>
              <a:rPr lang="en-US" altLang="ja-JP" sz="2000" dirty="0"/>
              <a:t>)</a:t>
            </a:r>
            <a:r>
              <a:rPr lang="ja-JP" altLang="en-US" sz="2000" dirty="0"/>
              <a:t>については 無償版でもほぼ差はない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ETL</a:t>
            </a:r>
            <a:r>
              <a:rPr lang="ja-JP" altLang="en-US" dirty="0"/>
              <a:t>ツール</a:t>
            </a:r>
            <a:r>
              <a:rPr lang="en-US" altLang="ja-JP" dirty="0"/>
              <a:t>(</a:t>
            </a:r>
            <a:r>
              <a:rPr lang="en-US" altLang="ja-JP" dirty="0" err="1"/>
              <a:t>Talend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7" y="2360851"/>
            <a:ext cx="8298148" cy="41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096179"/>
          </a:xfrm>
        </p:spPr>
        <p:txBody>
          <a:bodyPr/>
          <a:lstStyle/>
          <a:p>
            <a:r>
              <a:rPr lang="ja-JP" altLang="en-US" sz="2400" b="1" u="sng" dirty="0"/>
              <a:t>成果物内で簡単な動作例を記載</a:t>
            </a:r>
            <a:endParaRPr lang="en-US" altLang="ja-JP" sz="2400" dirty="0"/>
          </a:p>
          <a:p>
            <a:pPr marL="530225" lvl="1"/>
            <a:r>
              <a:rPr lang="en-US" altLang="ja-JP" sz="2000" b="1" dirty="0" err="1"/>
              <a:t>Talend</a:t>
            </a:r>
            <a:r>
              <a:rPr lang="ja-JP" altLang="en-US" sz="2000" dirty="0"/>
              <a:t>は、</a:t>
            </a:r>
            <a:r>
              <a:rPr lang="en-US" altLang="ja-JP" sz="2000" b="1" dirty="0"/>
              <a:t>Eclipse</a:t>
            </a:r>
            <a:r>
              <a:rPr lang="ja-JP" altLang="en-US" sz="2000" b="1" dirty="0"/>
              <a:t>ベースで開発されておりインターフェースのつくりや操作感覚もそれに近い</a:t>
            </a:r>
            <a:endParaRPr lang="en-US" altLang="ja-JP" sz="2000" b="1" dirty="0"/>
          </a:p>
          <a:p>
            <a:pPr marL="530225" lvl="1"/>
            <a:r>
              <a:rPr lang="en-US" altLang="ja-JP" sz="2000" b="1" dirty="0"/>
              <a:t>GUI</a:t>
            </a:r>
            <a:r>
              <a:rPr lang="ja-JP" altLang="en-US" sz="2000" b="1" dirty="0"/>
              <a:t>でジョブを作成した後、</a:t>
            </a:r>
            <a:r>
              <a:rPr lang="en-US" altLang="ja-JP" sz="2000" b="1" dirty="0"/>
              <a:t>jar</a:t>
            </a:r>
            <a:r>
              <a:rPr lang="ja-JP" altLang="en-US" sz="2000" b="1" dirty="0"/>
              <a:t>形式の実行ファイル、</a:t>
            </a:r>
            <a:r>
              <a:rPr lang="en-US" altLang="ja-JP" sz="2000" b="1" dirty="0"/>
              <a:t>bat</a:t>
            </a:r>
            <a:r>
              <a:rPr lang="ja-JP" altLang="en-US" sz="2000" b="1" dirty="0"/>
              <a:t>ファイルとスクリプトまでビルドしてくれるのでデータ連携をお手軽に試行することが可能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 err="1"/>
              <a:t>Talend</a:t>
            </a:r>
            <a:r>
              <a:rPr lang="en-US" altLang="ja-JP" dirty="0"/>
              <a:t> Open Studio</a:t>
            </a:r>
            <a:r>
              <a:rPr lang="ja-JP" altLang="en-US" dirty="0"/>
              <a:t>の動作検証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84" y="2889509"/>
            <a:ext cx="6056416" cy="35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5550"/>
            <a:ext cx="8229600" cy="612000"/>
          </a:xfrm>
        </p:spPr>
        <p:txBody>
          <a:bodyPr/>
          <a:lstStyle/>
          <a:p>
            <a:r>
              <a:rPr kumimoji="1" lang="ja-JP" altLang="en-US" dirty="0"/>
              <a:t>参考　</a:t>
            </a:r>
            <a:r>
              <a:rPr kumimoji="1" lang="en-US" altLang="ja-JP" dirty="0" err="1"/>
              <a:t>Talend</a:t>
            </a:r>
            <a:r>
              <a:rPr kumimoji="1" lang="ja-JP" altLang="en-US" dirty="0"/>
              <a:t>の対応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45723" y="1049420"/>
          <a:ext cx="8856001" cy="5481865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124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4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141">
                <a:tc rowSpan="5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データベース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Access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AS400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DB2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eXist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EXAsolution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Firebird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Greenplum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HSQLDB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Informix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Ingres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Interbase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JavaDB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LDAP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MaxDB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MS SQL Server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MySQL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Netezza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OLE 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Oracle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ParAccel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Postgres</a:t>
                      </a:r>
                      <a:r>
                        <a:rPr kumimoji="1" lang="ja-JP" altLang="en-US" sz="1000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Plus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PostgreSQL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Redshift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VectorWise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SQLite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Sybase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Teradata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Vertica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000" kern="1200" dirty="0">
                          <a:effectLst/>
                        </a:rPr>
                        <a:t>汎用</a:t>
                      </a:r>
                      <a:r>
                        <a:rPr kumimoji="1" lang="en-US" altLang="ja-JP" sz="1000" kern="1200" dirty="0">
                          <a:effectLst/>
                        </a:rPr>
                        <a:t>JDBC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17">
                <a:tc rowSpan="3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ビッグデータ</a:t>
                      </a:r>
                      <a:endParaRPr kumimoji="1" lang="en-US" altLang="ja-JP" sz="1000" kern="1200" dirty="0">
                        <a:effectLst/>
                      </a:endParaRPr>
                    </a:p>
                    <a:p>
                      <a:r>
                        <a:rPr kumimoji="1" lang="en-US" altLang="ja-JP" sz="1000" kern="1200" dirty="0">
                          <a:effectLst/>
                        </a:rPr>
                        <a:t>NoSQL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Cassandra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Couchbase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CouchDB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Google </a:t>
                      </a:r>
                      <a:r>
                        <a:rPr kumimoji="1" lang="en-US" altLang="ja-JP" sz="1000" kern="1200" dirty="0" err="1">
                          <a:effectLst/>
                        </a:rPr>
                        <a:t>BigQuery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SAP HANA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HBase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HCatalog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HDFS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Hive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Impala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MarkLogic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MemSQL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MongoDB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Neo4j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Pig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Riak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Sqoop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11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effectLst/>
                        </a:rPr>
                        <a:t>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ARFF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Excel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LDIF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区切りファイル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マルチレイアウト</a:t>
                      </a:r>
                      <a:endParaRPr kumimoji="1" lang="en-US" altLang="ja-JP" sz="1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Avro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Parquet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41">
                <a:tc rowSpan="2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アプリケーション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Alfresco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Bonita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CentricCRM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Marketo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AX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NetSuite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Open Bravo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SageX3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SugarCRM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VtigerCRM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141">
                <a:tc rowSpan="2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クラウド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Amazon RDS</a:t>
                      </a:r>
                      <a:r>
                        <a:rPr kumimoji="1" lang="en-US" altLang="ja-JP" sz="1000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(Aurora, MySQL, Oracle)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S3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Azure Storage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Box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EMR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Redshift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Dropbox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Google Drive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>
                          <a:effectLst/>
                        </a:rPr>
                        <a:t>Google Storage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Marketo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Salesforce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ServiceNow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ドットネット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DotNET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標準規約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EDIFACT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HL7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141">
                <a:tc rowSpan="3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インターネット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JBoss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Petals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FTP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Kafka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MOM and JMS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SCP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HTTP Request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REST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Kerberos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Proxy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Socket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SVN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WebService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XML RPC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SMTP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SOAP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JSON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effectLst/>
                        </a:rPr>
                        <a:t>ビジネスインテリジェンス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Jasper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OLAP</a:t>
                      </a: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キューブ</a:t>
                      </a: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(Mondrian, Palo)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SPSS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Hadoop</a:t>
                      </a:r>
                      <a:r>
                        <a:rPr kumimoji="1" lang="ja-JP" altLang="en-US" sz="1000" kern="1200" baseline="0" dirty="0">
                          <a:effectLst/>
                        </a:rPr>
                        <a:t> </a:t>
                      </a:r>
                      <a:r>
                        <a:rPr lang="en-US" altLang="ja-JP" sz="1000" dirty="0"/>
                        <a:t>distribution</a:t>
                      </a:r>
                      <a:endParaRPr kumimoji="1" lang="en-US" altLang="ja-JP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Hortonworks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Data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Platform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Apache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Cloudera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MapR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EMR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Pivotal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HD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</a:t>
                      </a:r>
                      <a:r>
                        <a:rPr kumimoji="1" lang="en-US" altLang="ja-JP" sz="1000" kern="1200" dirty="0" err="1">
                          <a:effectLst/>
                        </a:rPr>
                        <a:t>HDInsight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11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61300"/>
            <a:ext cx="8458200" cy="2363190"/>
          </a:xfrm>
        </p:spPr>
        <p:txBody>
          <a:bodyPr/>
          <a:lstStyle/>
          <a:p>
            <a:pPr marL="130175"/>
            <a:r>
              <a:rPr lang="ja-JP" altLang="en-US" sz="2400" u="sng" dirty="0"/>
              <a:t>ここが便利！</a:t>
            </a:r>
            <a:endParaRPr lang="en-US" altLang="ja-JP" sz="2400" u="sng" dirty="0"/>
          </a:p>
          <a:p>
            <a:pPr marL="530225" lvl="1"/>
            <a:r>
              <a:rPr lang="ja-JP" altLang="en-US" sz="2000" dirty="0"/>
              <a:t>数少ない無償でも使える</a:t>
            </a:r>
            <a:r>
              <a:rPr lang="en-US" altLang="ja-JP" sz="2000" dirty="0"/>
              <a:t>ETL</a:t>
            </a:r>
            <a:r>
              <a:rPr lang="ja-JP" altLang="en-US" sz="2000" dirty="0"/>
              <a:t>ツールながら機能が豊富</a:t>
            </a:r>
            <a:endParaRPr lang="en-US" altLang="ja-JP" sz="2000" dirty="0"/>
          </a:p>
          <a:p>
            <a:pPr marL="530225" lvl="1"/>
            <a:r>
              <a:rPr lang="ja-JP" altLang="en-US" sz="2000" dirty="0"/>
              <a:t>数多くの</a:t>
            </a:r>
            <a:r>
              <a:rPr lang="en-US" altLang="ja-JP" sz="2000" dirty="0"/>
              <a:t>DB</a:t>
            </a:r>
            <a:r>
              <a:rPr lang="ja-JP" altLang="en-US" sz="2000" dirty="0"/>
              <a:t>に対応した コンポーネントが標準で用意されている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NoSQL</a:t>
            </a:r>
            <a:r>
              <a:rPr lang="ja-JP" altLang="en-US" sz="2000" dirty="0"/>
              <a:t>やクラウド環境まで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endParaRPr lang="en-US" altLang="ja-JP" sz="2000" dirty="0"/>
          </a:p>
          <a:p>
            <a:pPr marL="130175"/>
            <a:r>
              <a:rPr lang="ja-JP" altLang="en-US" sz="2400" u="sng" dirty="0"/>
              <a:t>ここに注意！</a:t>
            </a:r>
            <a:endParaRPr lang="en-US" altLang="ja-JP" sz="2400" u="sng" dirty="0"/>
          </a:p>
          <a:p>
            <a:pPr marL="530225" lvl="1"/>
            <a:r>
              <a:rPr lang="en-US" altLang="ja-JP" sz="2000" dirty="0"/>
              <a:t>OSS</a:t>
            </a:r>
            <a:r>
              <a:rPr lang="ja-JP" altLang="en-US" sz="2000" dirty="0"/>
              <a:t>版では</a:t>
            </a:r>
            <a:r>
              <a:rPr lang="en-US" altLang="ja-JP" sz="2000" dirty="0"/>
              <a:t>CDC</a:t>
            </a:r>
            <a:r>
              <a:rPr lang="ja-JP" altLang="en-US" sz="2000" dirty="0"/>
              <a:t>の機能が使えないため、差分反映を設定することができない。反映時に都度</a:t>
            </a:r>
            <a:r>
              <a:rPr lang="en-US" altLang="ja-JP" sz="2000" dirty="0"/>
              <a:t>truncate</a:t>
            </a:r>
            <a:r>
              <a:rPr lang="ja-JP" altLang="en-US" sz="2000" dirty="0"/>
              <a:t>するなど運用による対策が必要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r>
              <a:rPr lang="ja-JP" altLang="en-US" sz="2400" b="1" u="sng" dirty="0"/>
              <a:t>こういう時に使おう！</a:t>
            </a:r>
            <a:endParaRPr lang="en-US" altLang="ja-JP" sz="2000" dirty="0"/>
          </a:p>
          <a:p>
            <a:pPr marL="530225" lvl="1"/>
            <a:r>
              <a:rPr lang="ja-JP" altLang="en-US" sz="2000" dirty="0"/>
              <a:t>対象</a:t>
            </a:r>
            <a:r>
              <a:rPr lang="en-US" altLang="ja-JP" sz="2000" dirty="0"/>
              <a:t>DB</a:t>
            </a:r>
            <a:r>
              <a:rPr lang="ja-JP" altLang="en-US" sz="2000" dirty="0" err="1"/>
              <a:t>での</a:t>
            </a:r>
            <a:r>
              <a:rPr lang="ja-JP" altLang="en-US" sz="2000" dirty="0"/>
              <a:t>システム開発の経験が少ない</a:t>
            </a:r>
          </a:p>
          <a:p>
            <a:pPr marL="530225" lvl="1"/>
            <a:r>
              <a:rPr lang="ja-JP" altLang="en-US" sz="2000" dirty="0"/>
              <a:t>開発期間が短い、開発工数が少ない</a:t>
            </a:r>
          </a:p>
          <a:p>
            <a:pPr marL="530225" lvl="1"/>
            <a:r>
              <a:rPr lang="en-US" altLang="ja-JP" sz="2000" dirty="0"/>
              <a:t>AP</a:t>
            </a:r>
            <a:r>
              <a:rPr lang="ja-JP" altLang="en-US" sz="2000" dirty="0"/>
              <a:t>の継続的な改修があり、処理の可視化などのメンテナンス性が必要</a:t>
            </a:r>
            <a:endParaRPr lang="en-US" altLang="ja-JP" sz="2000" dirty="0"/>
          </a:p>
          <a:p>
            <a:pPr marL="130175"/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ETL</a:t>
            </a:r>
            <a:r>
              <a:rPr lang="ja-JP" altLang="en-US" dirty="0"/>
              <a:t>ツール</a:t>
            </a:r>
            <a:r>
              <a:rPr lang="en-US" altLang="ja-JP" dirty="0"/>
              <a:t>(</a:t>
            </a:r>
            <a:r>
              <a:rPr lang="en-US" altLang="ja-JP" dirty="0" err="1"/>
              <a:t>Talend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501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連携のまとめ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892552"/>
          </a:xfrm>
        </p:spPr>
        <p:txBody>
          <a:bodyPr wrap="square">
            <a:spAutoFit/>
          </a:bodyPr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連携方式の整理</a:t>
            </a:r>
            <a:endParaRPr lang="en-US" altLang="ja-JP" dirty="0"/>
          </a:p>
          <a:p>
            <a:pPr lvl="1"/>
            <a:r>
              <a:rPr lang="ja-JP" altLang="en-US" sz="2000" dirty="0"/>
              <a:t>さまざまな異種</a:t>
            </a:r>
            <a:r>
              <a:rPr lang="en-US" altLang="ja-JP" sz="2000" dirty="0"/>
              <a:t>DB</a:t>
            </a:r>
            <a:r>
              <a:rPr lang="ja-JP" altLang="en-US" sz="2000" dirty="0"/>
              <a:t>連携方式を</a:t>
            </a:r>
            <a:r>
              <a:rPr lang="en-US" altLang="ja-JP" sz="2000" dirty="0"/>
              <a:t>PostgreSQL</a:t>
            </a:r>
            <a:r>
              <a:rPr lang="ja-JP" altLang="en-US" sz="2000" dirty="0"/>
              <a:t>では利用できる。</a:t>
            </a:r>
            <a:endParaRPr lang="en-US" altLang="ja-JP" sz="1600" dirty="0"/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 bwMode="auto">
          <a:xfrm>
            <a:off x="461683" y="57206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ja-JP" altLang="en-US" sz="2000" kern="0" dirty="0"/>
              <a:t>用途に応じた異種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連携方式の選択が必要。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既存のデータ・資産をそのまま残しつつ、システムの拡張が可能に！</a:t>
            </a:r>
            <a:endParaRPr lang="en-US" altLang="ja-JP" sz="1600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" y="3379318"/>
            <a:ext cx="1143000" cy="1181100"/>
          </a:xfrm>
          <a:prstGeom prst="rect">
            <a:avLst/>
          </a:prstGeom>
        </p:spPr>
      </p:pic>
      <p:sp>
        <p:nvSpPr>
          <p:cNvPr id="15" name="コンテンツ プレースホルダ 2"/>
          <p:cNvSpPr txBox="1">
            <a:spLocks/>
          </p:cNvSpPr>
          <p:nvPr/>
        </p:nvSpPr>
        <p:spPr bwMode="auto">
          <a:xfrm>
            <a:off x="6934200" y="3730239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400" kern="0" dirty="0"/>
              <a:t>異種</a:t>
            </a:r>
            <a:r>
              <a:rPr lang="en-US" altLang="ja-JP" sz="2400" kern="0" dirty="0"/>
              <a:t>DB</a:t>
            </a:r>
            <a:endParaRPr lang="en-US" altLang="ja-JP" sz="2000" kern="0" dirty="0"/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 bwMode="auto">
          <a:xfrm>
            <a:off x="368674" y="2859560"/>
            <a:ext cx="1848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400" kern="0" dirty="0"/>
              <a:t>PostgreSQL</a:t>
            </a:r>
            <a:endParaRPr lang="en-US" altLang="ja-JP" sz="2000" kern="0" dirty="0"/>
          </a:p>
        </p:txBody>
      </p:sp>
      <p:sp>
        <p:nvSpPr>
          <p:cNvPr id="18" name="四角形: 角を丸くする 17"/>
          <p:cNvSpPr/>
          <p:nvPr/>
        </p:nvSpPr>
        <p:spPr>
          <a:xfrm>
            <a:off x="2796989" y="4750107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ETL</a:t>
            </a:r>
            <a:endParaRPr kumimoji="1" lang="ja-JP" altLang="en-US" dirty="0"/>
          </a:p>
        </p:txBody>
      </p:sp>
      <p:sp>
        <p:nvSpPr>
          <p:cNvPr id="19" name="四角形: 角を丸くする 18"/>
          <p:cNvSpPr/>
          <p:nvPr/>
        </p:nvSpPr>
        <p:spPr>
          <a:xfrm>
            <a:off x="2796989" y="2566040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外部データラッパ</a:t>
            </a:r>
          </a:p>
        </p:txBody>
      </p:sp>
      <p:sp>
        <p:nvSpPr>
          <p:cNvPr id="20" name="四角形: 角を丸くする 19"/>
          <p:cNvSpPr/>
          <p:nvPr/>
        </p:nvSpPr>
        <p:spPr>
          <a:xfrm>
            <a:off x="2796989" y="3304225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ロジカルデコーディング</a:t>
            </a:r>
          </a:p>
        </p:txBody>
      </p:sp>
      <p:sp>
        <p:nvSpPr>
          <p:cNvPr id="21" name="四角形: 角を丸くする 20"/>
          <p:cNvSpPr/>
          <p:nvPr/>
        </p:nvSpPr>
        <p:spPr>
          <a:xfrm>
            <a:off x="2796989" y="4027166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データ同期ツール</a:t>
            </a:r>
          </a:p>
        </p:txBody>
      </p:sp>
      <p:cxnSp>
        <p:nvCxnSpPr>
          <p:cNvPr id="47" name="コネクタ: 曲線 46"/>
          <p:cNvCxnSpPr>
            <a:stCxn id="4" idx="3"/>
            <a:endCxn id="19" idx="1"/>
          </p:cNvCxnSpPr>
          <p:nvPr/>
        </p:nvCxnSpPr>
        <p:spPr>
          <a:xfrm flipV="1">
            <a:off x="1864659" y="2834049"/>
            <a:ext cx="932330" cy="1135819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/>
          <p:cNvCxnSpPr>
            <a:stCxn id="4" idx="3"/>
            <a:endCxn id="20" idx="1"/>
          </p:cNvCxnSpPr>
          <p:nvPr/>
        </p:nvCxnSpPr>
        <p:spPr>
          <a:xfrm flipV="1">
            <a:off x="1864659" y="3572234"/>
            <a:ext cx="932330" cy="39763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/>
          <p:cNvCxnSpPr>
            <a:stCxn id="4" idx="3"/>
            <a:endCxn id="21" idx="1"/>
          </p:cNvCxnSpPr>
          <p:nvPr/>
        </p:nvCxnSpPr>
        <p:spPr>
          <a:xfrm>
            <a:off x="1864659" y="3969868"/>
            <a:ext cx="932330" cy="32530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曲線 53"/>
          <p:cNvCxnSpPr>
            <a:stCxn id="4" idx="3"/>
            <a:endCxn id="18" idx="1"/>
          </p:cNvCxnSpPr>
          <p:nvPr/>
        </p:nvCxnSpPr>
        <p:spPr>
          <a:xfrm>
            <a:off x="1864659" y="3969868"/>
            <a:ext cx="932330" cy="104824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/>
          <p:cNvCxnSpPr>
            <a:stCxn id="19" idx="3"/>
          </p:cNvCxnSpPr>
          <p:nvPr/>
        </p:nvCxnSpPr>
        <p:spPr>
          <a:xfrm>
            <a:off x="5459506" y="2834049"/>
            <a:ext cx="932330" cy="79292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曲線 59"/>
          <p:cNvCxnSpPr>
            <a:stCxn id="20" idx="3"/>
          </p:cNvCxnSpPr>
          <p:nvPr/>
        </p:nvCxnSpPr>
        <p:spPr>
          <a:xfrm>
            <a:off x="5459506" y="3572234"/>
            <a:ext cx="932330" cy="54735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曲線 62"/>
          <p:cNvCxnSpPr>
            <a:stCxn id="21" idx="3"/>
          </p:cNvCxnSpPr>
          <p:nvPr/>
        </p:nvCxnSpPr>
        <p:spPr>
          <a:xfrm flipV="1">
            <a:off x="5459506" y="3626969"/>
            <a:ext cx="932330" cy="668206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/>
          <p:cNvCxnSpPr>
            <a:stCxn id="18" idx="3"/>
          </p:cNvCxnSpPr>
          <p:nvPr/>
        </p:nvCxnSpPr>
        <p:spPr>
          <a:xfrm flipV="1">
            <a:off x="5459506" y="3626969"/>
            <a:ext cx="932330" cy="13911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吹き出し: 円形 41"/>
          <p:cNvSpPr/>
          <p:nvPr/>
        </p:nvSpPr>
        <p:spPr>
          <a:xfrm>
            <a:off x="1235243" y="2163349"/>
            <a:ext cx="2067692" cy="554374"/>
          </a:xfrm>
          <a:prstGeom prst="wedgeEllipseCallout">
            <a:avLst>
              <a:gd name="adj1" fmla="val 27607"/>
              <a:gd name="adj2" fmla="val 6473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透過的</a:t>
            </a:r>
            <a:r>
              <a:rPr kumimoji="1" lang="en-US" altLang="ja-JP" dirty="0"/>
              <a:t>SQL</a:t>
            </a:r>
          </a:p>
          <a:p>
            <a:pPr algn="ctr"/>
            <a:r>
              <a:rPr kumimoji="1" lang="ja-JP" altLang="en-US" dirty="0"/>
              <a:t>アクセス</a:t>
            </a:r>
            <a:endParaRPr kumimoji="1" lang="en-US" altLang="ja-JP" dirty="0"/>
          </a:p>
        </p:txBody>
      </p:sp>
      <p:sp>
        <p:nvSpPr>
          <p:cNvPr id="43" name="吹き出し: 円形 42"/>
          <p:cNvSpPr/>
          <p:nvPr/>
        </p:nvSpPr>
        <p:spPr>
          <a:xfrm>
            <a:off x="5459506" y="5080966"/>
            <a:ext cx="1490383" cy="554374"/>
          </a:xfrm>
          <a:prstGeom prst="wedgeEllipseCallout">
            <a:avLst>
              <a:gd name="adj1" fmla="val -54498"/>
              <a:gd name="adj2" fmla="val -4198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変換</a:t>
            </a:r>
            <a:endParaRPr kumimoji="1" lang="en-US" altLang="ja-JP" dirty="0"/>
          </a:p>
        </p:txBody>
      </p:sp>
      <p:sp>
        <p:nvSpPr>
          <p:cNvPr id="44" name="吹き出し: 円形 43"/>
          <p:cNvSpPr/>
          <p:nvPr/>
        </p:nvSpPr>
        <p:spPr>
          <a:xfrm>
            <a:off x="4982135" y="2886504"/>
            <a:ext cx="1490383" cy="554374"/>
          </a:xfrm>
          <a:prstGeom prst="wedgeEllipseCallout">
            <a:avLst>
              <a:gd name="adj1" fmla="val -31942"/>
              <a:gd name="adj2" fmla="val 598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複製</a:t>
            </a:r>
            <a:endParaRPr kumimoji="1" lang="en-US" altLang="ja-JP" dirty="0"/>
          </a:p>
        </p:txBody>
      </p:sp>
      <p:sp>
        <p:nvSpPr>
          <p:cNvPr id="45" name="吹き出し: 円形 44"/>
          <p:cNvSpPr/>
          <p:nvPr/>
        </p:nvSpPr>
        <p:spPr>
          <a:xfrm>
            <a:off x="1470211" y="4430459"/>
            <a:ext cx="1490383" cy="554374"/>
          </a:xfrm>
          <a:prstGeom prst="wedgeEllipseCallout">
            <a:avLst>
              <a:gd name="adj1" fmla="val 51968"/>
              <a:gd name="adj2" fmla="val -468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ノード間同期</a:t>
            </a:r>
            <a:endParaRPr kumimoji="1" lang="en-US" altLang="ja-JP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6553200" y="2566040"/>
            <a:ext cx="1809750" cy="2514926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1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5" name="CustomShape 1"/>
          <p:cNvSpPr/>
          <p:nvPr/>
        </p:nvSpPr>
        <p:spPr>
          <a:xfrm>
            <a:off x="456260" y="4497149"/>
            <a:ext cx="4780758" cy="13573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クロージング</a:t>
            </a:r>
            <a:endParaRPr sz="2400" b="1" i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6260" y="4285207"/>
            <a:ext cx="5400000" cy="54000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連携班</a:t>
            </a:r>
            <a:r>
              <a:rPr kumimoji="1" lang="ja-JP" altLang="en-US" dirty="0"/>
              <a:t>の活動目的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0633" y="1152000"/>
            <a:ext cx="8490858" cy="5040000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lang="en-US" altLang="ja-JP" dirty="0"/>
              <a:t>ICT</a:t>
            </a:r>
            <a:r>
              <a:rPr lang="ja-JP" altLang="en-US" dirty="0"/>
              <a:t>システムの進化によるシステム統合</a:t>
            </a:r>
            <a:r>
              <a:rPr lang="en-US" altLang="ja-JP" dirty="0"/>
              <a:t>/</a:t>
            </a:r>
            <a:r>
              <a:rPr lang="ja-JP" altLang="en-US" dirty="0"/>
              <a:t>拡張は不可避</a:t>
            </a:r>
            <a:endParaRPr lang="en-US" altLang="ja-JP" dirty="0"/>
          </a:p>
          <a:p>
            <a:r>
              <a:rPr kumimoji="1" lang="ja-JP" altLang="en-US" dirty="0"/>
              <a:t>問題点</a:t>
            </a:r>
            <a:endParaRPr kumimoji="1" lang="en-US" altLang="ja-JP" dirty="0"/>
          </a:p>
          <a:p>
            <a:pPr lvl="1"/>
            <a:r>
              <a:rPr lang="ja-JP" altLang="en-US" dirty="0"/>
              <a:t>システム全体を統合</a:t>
            </a:r>
            <a:r>
              <a:rPr lang="en-US" altLang="ja-JP" dirty="0"/>
              <a:t>/</a:t>
            </a:r>
            <a:r>
              <a:rPr lang="ja-JP" altLang="en-US" dirty="0"/>
              <a:t>拡張するのは高コスト</a:t>
            </a:r>
            <a:endParaRPr lang="en-US" altLang="ja-JP" dirty="0"/>
          </a:p>
          <a:p>
            <a:pPr lvl="2">
              <a:spcBef>
                <a:spcPts val="200"/>
              </a:spcBef>
            </a:pPr>
            <a:r>
              <a:rPr lang="ja-JP" altLang="en-US" dirty="0"/>
              <a:t>既存システムを活用したままサブシステムを拡張</a:t>
            </a:r>
            <a:endParaRPr lang="en-US" altLang="ja-JP" dirty="0"/>
          </a:p>
          <a:p>
            <a:pPr lvl="2">
              <a:spcBef>
                <a:spcPts val="200"/>
              </a:spcBef>
            </a:pPr>
            <a:r>
              <a:rPr lang="ja-JP" altLang="en-US" dirty="0"/>
              <a:t>データベースも既存のデータベースと連携させて拡張</a:t>
            </a:r>
            <a:endParaRPr lang="en-US" altLang="ja-JP" dirty="0"/>
          </a:p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lang="en-US" altLang="ja-JP" dirty="0"/>
              <a:t>PostgreSQL</a:t>
            </a:r>
            <a:r>
              <a:rPr lang="ja-JP" altLang="en-US" dirty="0"/>
              <a:t>と異種</a:t>
            </a:r>
            <a:r>
              <a:rPr lang="en-US" altLang="ja-JP" dirty="0"/>
              <a:t>DBMS</a:t>
            </a:r>
            <a:r>
              <a:rPr lang="ja-JP" altLang="en-US" dirty="0"/>
              <a:t>の連携方式をピックアップ</a:t>
            </a:r>
            <a:endParaRPr lang="en-US" altLang="ja-JP" dirty="0"/>
          </a:p>
          <a:p>
            <a:pPr lvl="1"/>
            <a:r>
              <a:rPr lang="ja-JP" altLang="en-US" dirty="0"/>
              <a:t>各連携方式の使いどころや注意点を整理する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493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r>
              <a:rPr kumimoji="1" lang="ja-JP" altLang="en-US" dirty="0"/>
              <a:t>年度</a:t>
            </a:r>
            <a:r>
              <a:rPr lang="ja-JP" altLang="en-US" dirty="0"/>
              <a:t>の</a:t>
            </a:r>
            <a:r>
              <a:rPr kumimoji="1" lang="ja-JP" altLang="en-US" dirty="0"/>
              <a:t>活動を振り返って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1182684"/>
            <a:ext cx="8382000" cy="5410200"/>
          </a:xfrm>
        </p:spPr>
        <p:txBody>
          <a:bodyPr/>
          <a:lstStyle/>
          <a:p>
            <a:r>
              <a:rPr lang="ja-JP" altLang="en-US" dirty="0"/>
              <a:t>参加企業の皆様からいただいたコメント</a:t>
            </a:r>
            <a:endParaRPr lang="en-US" altLang="ja-JP" sz="800" dirty="0"/>
          </a:p>
          <a:p>
            <a:pPr lvl="1"/>
            <a:r>
              <a:rPr lang="ja-JP" altLang="en-US" dirty="0"/>
              <a:t>初めて</a:t>
            </a:r>
            <a:r>
              <a:rPr lang="en-US" altLang="ja-JP" dirty="0"/>
              <a:t>WG</a:t>
            </a:r>
            <a:r>
              <a:rPr lang="ja-JP" altLang="en-US" dirty="0"/>
              <a:t>に参加し、他社との議論やレビューで新たな観点や考え方を学ぶことができた。</a:t>
            </a:r>
            <a:endParaRPr lang="en-US" altLang="ja-JP" dirty="0"/>
          </a:p>
          <a:p>
            <a:pPr lvl="1"/>
            <a:r>
              <a:rPr lang="en-US" altLang="ja-JP" dirty="0"/>
              <a:t>WG</a:t>
            </a:r>
            <a:r>
              <a:rPr lang="ja-JP" altLang="en-US" dirty="0"/>
              <a:t>活動に貢献しながらストリーミング・レプリケーションの知見を深めることができた。</a:t>
            </a:r>
            <a:endParaRPr lang="en-US" altLang="ja-JP" dirty="0"/>
          </a:p>
          <a:p>
            <a:pPr lvl="1"/>
            <a:r>
              <a:rPr lang="ja-JP" altLang="en-US" dirty="0"/>
              <a:t>今まで使っていなかったロジカルデコーディングや</a:t>
            </a:r>
            <a:r>
              <a:rPr lang="en-US" altLang="ja-JP" dirty="0"/>
              <a:t>BDR</a:t>
            </a:r>
            <a:r>
              <a:rPr lang="ja-JP" altLang="en-US" dirty="0"/>
              <a:t>についての知見を得られました。</a:t>
            </a:r>
            <a:endParaRPr lang="en-US" altLang="ja-JP" dirty="0"/>
          </a:p>
          <a:p>
            <a:pPr lvl="1"/>
            <a:r>
              <a:rPr lang="en-US" altLang="ja-JP" dirty="0" err="1"/>
              <a:t>Github</a:t>
            </a:r>
            <a:r>
              <a:rPr lang="ja-JP" altLang="en-US" dirty="0"/>
              <a:t>の機能を活用し、昨年度より活発な議論ができた。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613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</a:t>
            </a:r>
            <a:r>
              <a:rPr kumimoji="1" lang="ja-JP" altLang="en-US" dirty="0"/>
              <a:t>年度</a:t>
            </a:r>
            <a:r>
              <a:rPr lang="ja-JP" altLang="en-US" dirty="0"/>
              <a:t>の</a:t>
            </a:r>
            <a:r>
              <a:rPr lang="en-US" altLang="ja-JP" dirty="0"/>
              <a:t>WG3</a:t>
            </a:r>
            <a:r>
              <a:rPr kumimoji="1" lang="ja-JP" altLang="en-US" dirty="0"/>
              <a:t>活動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2962800"/>
          </a:xfrm>
        </p:spPr>
        <p:txBody>
          <a:bodyPr/>
          <a:lstStyle/>
          <a:p>
            <a:r>
              <a:rPr kumimoji="1" lang="ja-JP" altLang="en-US" dirty="0"/>
              <a:t>課題検討</a:t>
            </a:r>
            <a:r>
              <a:rPr kumimoji="1" lang="en-US" altLang="ja-JP" dirty="0"/>
              <a:t>WG</a:t>
            </a:r>
          </a:p>
          <a:p>
            <a:pPr lvl="1"/>
            <a:r>
              <a:rPr lang="ja-JP" altLang="en-US" dirty="0"/>
              <a:t>課題検討</a:t>
            </a:r>
            <a:r>
              <a:rPr lang="en-US" altLang="ja-JP" dirty="0"/>
              <a:t>WG</a:t>
            </a:r>
            <a:r>
              <a:rPr lang="ja-JP" altLang="en-US" dirty="0"/>
              <a:t>という自由度のある部会として</a:t>
            </a:r>
            <a:r>
              <a:rPr lang="en-US" altLang="ja-JP" dirty="0"/>
              <a:t>PostgreSQL 10</a:t>
            </a:r>
            <a:r>
              <a:rPr lang="ja-JP" altLang="en-US" dirty="0"/>
              <a:t>の新機能や各種運用ツール類を対象にテーマを設定し検討。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7521" y="4280179"/>
            <a:ext cx="753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一緒に</a:t>
            </a:r>
            <a:r>
              <a:rPr kumimoji="1" lang="en-US" altLang="ja-JP" sz="36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PGECons</a:t>
            </a:r>
            <a:r>
              <a:rPr kumimoji="1" lang="en-US" altLang="ja-JP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WG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活動しませんか？</a:t>
            </a:r>
          </a:p>
        </p:txBody>
      </p:sp>
    </p:spTree>
    <p:extLst>
      <p:ext uri="{BB962C8B-B14F-4D97-AF65-F5344CB8AC3E}">
        <p14:creationId xmlns:p14="http://schemas.microsoft.com/office/powerpoint/2010/main" val="355794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番号プレースホル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4CA3D-315F-7040-9D68-7C74AB26D8E0}" type="slidenum">
              <a:rPr kumimoji="0" lang="en-US" altLang="ja-JP">
                <a:solidFill>
                  <a:schemeClr val="bg1"/>
                </a:solidFill>
                <a:latin typeface="Arial Black" charset="0"/>
              </a:rPr>
              <a:pPr eaLnBrk="1" hangingPunct="1"/>
              <a:t>22</a:t>
            </a:fld>
            <a:endParaRPr kumimoji="0" lang="en-US" altLang="ja-JP">
              <a:solidFill>
                <a:schemeClr val="bg1"/>
              </a:solidFill>
              <a:latin typeface="Arial Black" charset="0"/>
            </a:endParaRPr>
          </a:p>
        </p:txBody>
      </p:sp>
      <p:pic>
        <p:nvPicPr>
          <p:cNvPr id="62468" name="図 5" descr="PGEC_logo_rectang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6" y="2472044"/>
            <a:ext cx="6553538" cy="194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</a:t>
            </a:r>
            <a:r>
              <a:rPr kumimoji="1" lang="ja-JP" altLang="en-US" dirty="0"/>
              <a:t>した異種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連携方式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769" y="5281436"/>
            <a:ext cx="86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→上記に挙げた異種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連携方式について、調査・検証を行った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887392"/>
              </p:ext>
            </p:extLst>
          </p:nvPr>
        </p:nvGraphicFramePr>
        <p:xfrm>
          <a:off x="423083" y="1187063"/>
          <a:ext cx="8532658" cy="393388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5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04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連携方式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想定用途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検証対象ツール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557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外部データ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ラッパ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側でデータを持たず、データを共有したい場合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本体機能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＋拡張機能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3364"/>
                  </a:ext>
                </a:extLst>
              </a:tr>
              <a:tr h="749557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ロジカル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デコーディング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DB(PostgreSQL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含む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)</a:t>
                      </a:r>
                      <a:r>
                        <a:rPr kumimoji="1" lang="ja-JP" altLang="en-US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への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反映において、一部のテーブルや一部のデータなどを連携したい場合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本体機能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＋拡張機能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18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同期ツール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ある程度の同期性を確保しつつ、異種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間でデータを共有したい場合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SymmetricDS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48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ETL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PostgreSQL⇒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連携先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への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反映において、なんらかのデータ加工が必要な場合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Talend</a:t>
                      </a:r>
                      <a:endParaRPr kumimoji="1" lang="ja-JP" altLang="en-US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3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</a:t>
            </a:r>
            <a:r>
              <a:rPr lang="ja-JP" altLang="en-US" b="1" dirty="0"/>
              <a:t>の</a:t>
            </a:r>
            <a:r>
              <a:rPr lang="ja-JP" altLang="en-US" dirty="0"/>
              <a:t>調査</a:t>
            </a:r>
            <a:r>
              <a:rPr lang="en-US" altLang="ja-JP" dirty="0"/>
              <a:t>/</a:t>
            </a:r>
            <a:r>
              <a:rPr lang="ja-JP" altLang="en-US" dirty="0"/>
              <a:t>評価観点</a:t>
            </a:r>
            <a:endParaRPr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757011"/>
          </a:xfrm>
        </p:spPr>
        <p:txBody>
          <a:bodyPr/>
          <a:lstStyle/>
          <a:p>
            <a:r>
              <a:rPr lang="ja-JP" altLang="en-US" dirty="0"/>
              <a:t>想定用途、接続性、同期性、性能、セキュリティ、構築・開発時の難易度等の観点で</a:t>
            </a:r>
            <a:r>
              <a:rPr kumimoji="1" lang="ja-JP" altLang="en-US" dirty="0"/>
              <a:t>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連携方式を調査</a:t>
            </a:r>
            <a:r>
              <a:rPr kumimoji="1" lang="en-US" altLang="ja-JP" dirty="0"/>
              <a:t>/</a:t>
            </a:r>
            <a:r>
              <a:rPr kumimoji="1" lang="ja-JP" altLang="en-US" dirty="0"/>
              <a:t>評価して一覧表としてまとめた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61354"/>
            <a:ext cx="6898104" cy="39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62"/>
          <p:cNvSpPr txBox="1"/>
          <p:nvPr/>
        </p:nvSpPr>
        <p:spPr bwMode="gray">
          <a:xfrm>
            <a:off x="5560744" y="2243053"/>
            <a:ext cx="1703536" cy="2563351"/>
          </a:xfrm>
          <a:prstGeom prst="rect">
            <a:avLst/>
          </a:prstGeom>
          <a:solidFill>
            <a:srgbClr val="FFFFFF"/>
          </a:solidFill>
          <a:ln>
            <a:solidFill>
              <a:srgbClr val="87867E"/>
            </a:solidFill>
          </a:ln>
        </p:spPr>
        <p:txBody>
          <a:bodyPr wrap="none" rtlCol="0"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Application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 pitchFamily="50" charset="-128"/>
              <a:cs typeface="Arial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外部データラッパ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585360"/>
          </a:xfrm>
        </p:spPr>
        <p:txBody>
          <a:bodyPr/>
          <a:lstStyle/>
          <a:p>
            <a:r>
              <a:rPr kumimoji="1" lang="ja-JP" altLang="en-US" dirty="0"/>
              <a:t>連携先の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に透過的にアクセスする手段を提供</a:t>
            </a:r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1099566" y="2243053"/>
            <a:ext cx="1703536" cy="2563351"/>
          </a:xfrm>
          <a:prstGeom prst="rect">
            <a:avLst/>
          </a:prstGeom>
          <a:solidFill>
            <a:srgbClr val="FFFFFF"/>
          </a:solidFill>
          <a:ln>
            <a:solidFill>
              <a:srgbClr val="87867E"/>
            </a:solidFill>
          </a:ln>
        </p:spPr>
        <p:txBody>
          <a:bodyPr wrap="none" rtlCol="0"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Application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 pitchFamily="50" charset="-128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87922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円柱 7"/>
          <p:cNvSpPr/>
          <p:nvPr/>
        </p:nvSpPr>
        <p:spPr bwMode="gray">
          <a:xfrm>
            <a:off x="3028950" y="2577492"/>
            <a:ext cx="1360190" cy="612648"/>
          </a:xfrm>
          <a:prstGeom prst="can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PostgreSQL</a:t>
            </a:r>
            <a:endParaRPr lang="ja-JP" altLang="en-US" dirty="0" err="1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9" name="円柱 8"/>
          <p:cNvSpPr/>
          <p:nvPr/>
        </p:nvSpPr>
        <p:spPr bwMode="gray">
          <a:xfrm>
            <a:off x="3028950" y="3981884"/>
            <a:ext cx="1360190" cy="612648"/>
          </a:xfrm>
          <a:prstGeom prst="can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異種</a:t>
            </a:r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DB</a:t>
            </a:r>
          </a:p>
        </p:txBody>
      </p:sp>
      <p:cxnSp>
        <p:nvCxnSpPr>
          <p:cNvPr id="22" name="直線矢印コネクタ 21"/>
          <p:cNvCxnSpPr>
            <a:stCxn id="7" idx="3"/>
            <a:endCxn id="8" idx="2"/>
          </p:cNvCxnSpPr>
          <p:nvPr/>
        </p:nvCxnSpPr>
        <p:spPr bwMode="auto">
          <a:xfrm flipV="1">
            <a:off x="980084" y="2883816"/>
            <a:ext cx="2048866" cy="936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/>
          <p:nvPr/>
        </p:nvSpPr>
        <p:spPr bwMode="gray">
          <a:xfrm>
            <a:off x="1205932" y="2577492"/>
            <a:ext cx="1491548" cy="631381"/>
          </a:xfrm>
          <a:prstGeom prst="rect">
            <a:avLst/>
          </a:prstGeom>
          <a:solidFill>
            <a:srgbClr val="DAD9D6"/>
          </a:solidFill>
          <a:ln>
            <a:solidFill>
              <a:srgbClr val="B1B1AC"/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</p:txBody>
      </p:sp>
      <p:cxnSp>
        <p:nvCxnSpPr>
          <p:cNvPr id="24" name="直線矢印コネクタ 23"/>
          <p:cNvCxnSpPr>
            <a:stCxn id="6" idx="3"/>
            <a:endCxn id="9" idx="2"/>
          </p:cNvCxnSpPr>
          <p:nvPr/>
        </p:nvCxnSpPr>
        <p:spPr bwMode="auto">
          <a:xfrm>
            <a:off x="980084" y="4288208"/>
            <a:ext cx="204886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 bwMode="gray">
          <a:xfrm>
            <a:off x="1208404" y="3976942"/>
            <a:ext cx="1489076" cy="622533"/>
          </a:xfrm>
          <a:prstGeom prst="rect">
            <a:avLst/>
          </a:prstGeom>
          <a:solidFill>
            <a:srgbClr val="DAD9D6"/>
          </a:solidFill>
          <a:ln>
            <a:solidFill>
              <a:srgbClr val="B1B1AC"/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独自</a:t>
            </a:r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IF</a:t>
            </a:r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 など</a:t>
            </a:r>
          </a:p>
        </p:txBody>
      </p:sp>
      <p:sp>
        <p:nvSpPr>
          <p:cNvPr id="28" name="テキスト ボックス 27"/>
          <p:cNvSpPr txBox="1"/>
          <p:nvPr/>
        </p:nvSpPr>
        <p:spPr bwMode="gray">
          <a:xfrm>
            <a:off x="217170" y="5169913"/>
            <a:ext cx="4282819" cy="584775"/>
          </a:xfrm>
          <a:prstGeom prst="rect">
            <a:avLst/>
          </a:prstGeom>
          <a:noFill/>
          <a:ln w="25400" cap="flat" cmpd="sng" algn="ctr">
            <a:solidFill>
              <a:srgbClr val="87867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連携先の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DB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（ファイル等のデータソース含）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に応じて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kern="0" dirty="0" err="1">
                <a:latin typeface="Arial"/>
                <a:ea typeface="ＭＳ Ｐゴシック"/>
                <a:cs typeface="Arial"/>
              </a:rPr>
              <a:t>、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独自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IF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を使い分けが必要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テキスト ボックス 28"/>
          <p:cNvSpPr txBox="1"/>
          <p:nvPr/>
        </p:nvSpPr>
        <p:spPr bwMode="gray">
          <a:xfrm>
            <a:off x="217171" y="5893988"/>
            <a:ext cx="4282820" cy="584775"/>
          </a:xfrm>
          <a:prstGeom prst="rect">
            <a:avLst/>
          </a:prstGeom>
          <a:noFill/>
          <a:ln w="25400" cap="flat" cmpd="sng" algn="ctr">
            <a:solidFill>
              <a:srgbClr val="87867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既存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D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から直接データを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利用する際には抜き出し 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&amp;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 ロードが必要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0" y="3887922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0" y="2492896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矢印コネクタ 42"/>
          <p:cNvCxnSpPr>
            <a:stCxn id="32" idx="3"/>
            <a:endCxn id="58" idx="2"/>
          </p:cNvCxnSpPr>
          <p:nvPr/>
        </p:nvCxnSpPr>
        <p:spPr bwMode="auto">
          <a:xfrm flipV="1">
            <a:off x="5403242" y="2883816"/>
            <a:ext cx="2071380" cy="936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矢印コネクタ 43"/>
          <p:cNvCxnSpPr>
            <a:stCxn id="31" idx="3"/>
            <a:endCxn id="58" idx="2"/>
          </p:cNvCxnSpPr>
          <p:nvPr/>
        </p:nvCxnSpPr>
        <p:spPr bwMode="auto">
          <a:xfrm flipV="1">
            <a:off x="5403242" y="2883816"/>
            <a:ext cx="2071380" cy="14043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テキスト ボックス 45"/>
          <p:cNvSpPr txBox="1"/>
          <p:nvPr/>
        </p:nvSpPr>
        <p:spPr bwMode="gray">
          <a:xfrm>
            <a:off x="4662378" y="5169913"/>
            <a:ext cx="4213594" cy="584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使い慣れた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を利用でき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アプリ開発、学習コストの低減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7" name="テキスト ボックス 46"/>
          <p:cNvSpPr txBox="1"/>
          <p:nvPr/>
        </p:nvSpPr>
        <p:spPr bwMode="gray">
          <a:xfrm>
            <a:off x="4662378" y="5893988"/>
            <a:ext cx="4213594" cy="584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PostgreSQL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の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文を利用し</a:t>
            </a:r>
            <a:endParaRPr kumimoji="0" lang="en-US" altLang="ja-JP" sz="1600" b="1" kern="0" dirty="0"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透過的にアクセス可能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8" name="テキスト ボックス 47"/>
          <p:cNvSpPr txBox="1"/>
          <p:nvPr/>
        </p:nvSpPr>
        <p:spPr bwMode="gray">
          <a:xfrm>
            <a:off x="5683394" y="2577492"/>
            <a:ext cx="1496742" cy="2017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PostgreSQL</a:t>
            </a: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向けの</a:t>
            </a:r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</p:txBody>
      </p:sp>
      <p:cxnSp>
        <p:nvCxnSpPr>
          <p:cNvPr id="49" name="直線矢印コネクタ 48"/>
          <p:cNvCxnSpPr>
            <a:stCxn id="58" idx="3"/>
            <a:endCxn id="59" idx="1"/>
          </p:cNvCxnSpPr>
          <p:nvPr/>
        </p:nvCxnSpPr>
        <p:spPr bwMode="auto">
          <a:xfrm flipH="1">
            <a:off x="8143350" y="3190140"/>
            <a:ext cx="11367" cy="79174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テキスト ボックス 49"/>
          <p:cNvSpPr txBox="1"/>
          <p:nvPr/>
        </p:nvSpPr>
        <p:spPr bwMode="gray">
          <a:xfrm>
            <a:off x="7474621" y="3341122"/>
            <a:ext cx="1348823" cy="4897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 pitchFamily="50" charset="-128"/>
                <a:cs typeface="Arial"/>
              </a:rPr>
              <a:t>FDW</a:t>
            </a:r>
          </a:p>
        </p:txBody>
      </p:sp>
      <p:sp>
        <p:nvSpPr>
          <p:cNvPr id="51" name="メモ 50"/>
          <p:cNvSpPr/>
          <p:nvPr/>
        </p:nvSpPr>
        <p:spPr bwMode="gray">
          <a:xfrm>
            <a:off x="3582627" y="3324768"/>
            <a:ext cx="565064" cy="522488"/>
          </a:xfrm>
          <a:prstGeom prst="foldedCorner">
            <a:avLst>
              <a:gd name="adj" fmla="val 25936"/>
            </a:avLst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dirty="0" err="1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566323" y="328426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Arial"/>
              </a:rPr>
              <a:t>抜き出し</a:t>
            </a:r>
            <a:endParaRPr lang="en-US" altLang="ja-JP" sz="1600" dirty="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  <a:cs typeface="Arial"/>
            </a:endParaRP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Arial"/>
              </a:rPr>
              <a:t>ロード</a:t>
            </a:r>
            <a:endParaRPr lang="en-US" altLang="ja-JP" sz="1600" dirty="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  <a:cs typeface="Arial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 flipV="1">
            <a:off x="3453036" y="3199506"/>
            <a:ext cx="0" cy="64775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260493" y="1771640"/>
            <a:ext cx="4239497" cy="323005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Before</a:t>
            </a:r>
          </a:p>
        </p:txBody>
      </p:sp>
      <p:sp>
        <p:nvSpPr>
          <p:cNvPr id="55" name="正方形/長方形 54"/>
          <p:cNvSpPr/>
          <p:nvPr/>
        </p:nvSpPr>
        <p:spPr bwMode="gray">
          <a:xfrm>
            <a:off x="4636474" y="1777863"/>
            <a:ext cx="4239497" cy="323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After</a:t>
            </a:r>
          </a:p>
        </p:txBody>
      </p:sp>
      <p:sp>
        <p:nvSpPr>
          <p:cNvPr id="58" name="円柱 57"/>
          <p:cNvSpPr/>
          <p:nvPr/>
        </p:nvSpPr>
        <p:spPr bwMode="gray">
          <a:xfrm>
            <a:off x="7474622" y="2577492"/>
            <a:ext cx="1360190" cy="612648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PostgreSQL</a:t>
            </a:r>
            <a:endParaRPr lang="ja-JP" altLang="en-US" dirty="0" err="1">
              <a:solidFill>
                <a:schemeClr val="bg1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9" name="円柱 58"/>
          <p:cNvSpPr/>
          <p:nvPr/>
        </p:nvSpPr>
        <p:spPr bwMode="gray">
          <a:xfrm>
            <a:off x="7463255" y="3981884"/>
            <a:ext cx="1360190" cy="612648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ja-JP" altLang="en-US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異種</a:t>
            </a:r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DB</a:t>
            </a:r>
          </a:p>
        </p:txBody>
      </p:sp>
      <p:sp>
        <p:nvSpPr>
          <p:cNvPr id="69" name="スライド番号プレースホルダー 6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1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531256"/>
          </a:xfrm>
        </p:spPr>
        <p:txBody>
          <a:bodyPr/>
          <a:lstStyle/>
          <a:p>
            <a:r>
              <a:rPr lang="ja-JP" altLang="en-US" sz="2400" b="1" u="sng" dirty="0"/>
              <a:t>例：</a:t>
            </a:r>
            <a:r>
              <a:rPr lang="en-US" altLang="ja-JP" sz="2400" b="1" u="sng" dirty="0" err="1"/>
              <a:t>oracle_fdw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ja-JP" altLang="en-US" dirty="0"/>
              <a:t>外部データラッパ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641709" y="1990165"/>
            <a:ext cx="2902042" cy="3106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2908128" y="2595282"/>
            <a:ext cx="2366681" cy="15060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/>
          <p:cNvSpPr/>
          <p:nvPr/>
        </p:nvSpPr>
        <p:spPr>
          <a:xfrm>
            <a:off x="3163622" y="4262162"/>
            <a:ext cx="1878106" cy="65890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 </a:t>
            </a: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Client Library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6215" y="269557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四角形: 角を丸くする 8"/>
          <p:cNvSpPr/>
          <p:nvPr/>
        </p:nvSpPr>
        <p:spPr>
          <a:xfrm>
            <a:off x="3163622" y="3407810"/>
            <a:ext cx="1878106" cy="524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oracle_fdw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84863" y="2000387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 Server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360459" y="1990165"/>
            <a:ext cx="2424312" cy="3106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39965" y="2000387"/>
            <a:ext cx="18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 Server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四角形: 角を丸くする 12"/>
          <p:cNvSpPr/>
          <p:nvPr/>
        </p:nvSpPr>
        <p:spPr>
          <a:xfrm>
            <a:off x="6553200" y="2595282"/>
            <a:ext cx="2064196" cy="15060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262" y="269557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8855" y="2000387"/>
            <a:ext cx="1891954" cy="819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6943" y="2128752"/>
            <a:ext cx="158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 </a:t>
            </a: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Client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" name="コネクタ: 曲線 17"/>
          <p:cNvCxnSpPr>
            <a:stCxn id="15" idx="3"/>
            <a:endCxn id="5" idx="1"/>
          </p:cNvCxnSpPr>
          <p:nvPr/>
        </p:nvCxnSpPr>
        <p:spPr>
          <a:xfrm>
            <a:off x="2150809" y="2410013"/>
            <a:ext cx="757319" cy="9383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曲線 20"/>
          <p:cNvCxnSpPr>
            <a:stCxn id="9" idx="2"/>
            <a:endCxn id="7" idx="0"/>
          </p:cNvCxnSpPr>
          <p:nvPr/>
        </p:nvCxnSpPr>
        <p:spPr>
          <a:xfrm rot="5400000">
            <a:off x="3937717" y="4097203"/>
            <a:ext cx="32991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/>
          <p:cNvCxnSpPr>
            <a:stCxn id="7" idx="3"/>
            <a:endCxn id="13" idx="1"/>
          </p:cNvCxnSpPr>
          <p:nvPr/>
        </p:nvCxnSpPr>
        <p:spPr>
          <a:xfrm flipV="1">
            <a:off x="5041728" y="3348318"/>
            <a:ext cx="1511472" cy="12432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674945" y="2904282"/>
            <a:ext cx="10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76480" y="4328887"/>
            <a:ext cx="10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スライド番号プレースホルダー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22" name="コンテンツ プレースホルダ 2"/>
          <p:cNvSpPr txBox="1">
            <a:spLocks/>
          </p:cNvSpPr>
          <p:nvPr/>
        </p:nvSpPr>
        <p:spPr bwMode="auto">
          <a:xfrm>
            <a:off x="326571" y="5516066"/>
            <a:ext cx="8458200" cy="10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/>
              <a:t>PostgreSQL</a:t>
            </a:r>
            <a:r>
              <a:rPr lang="ja-JP" altLang="en-US" sz="2400" kern="0" dirty="0"/>
              <a:t> </a:t>
            </a:r>
            <a:r>
              <a:rPr lang="en-US" altLang="ja-JP" sz="2400" kern="0" dirty="0"/>
              <a:t>SQL</a:t>
            </a:r>
            <a:r>
              <a:rPr lang="ja-JP" altLang="en-US" sz="2400" kern="0" dirty="0"/>
              <a:t>内容を元に、</a:t>
            </a:r>
            <a:r>
              <a:rPr lang="en-US" altLang="ja-JP" sz="2400" kern="0" dirty="0"/>
              <a:t>Oracle</a:t>
            </a:r>
            <a:r>
              <a:rPr lang="ja-JP" altLang="en-US" sz="2400" kern="0" dirty="0"/>
              <a:t>のクライアントライブラリを経由して</a:t>
            </a:r>
            <a:r>
              <a:rPr lang="en-US" altLang="ja-JP" sz="2400" kern="0" dirty="0"/>
              <a:t>Oracle SQL</a:t>
            </a:r>
            <a:r>
              <a:rPr lang="ja-JP" altLang="en-US" sz="2400" kern="0" dirty="0"/>
              <a:t>を発行して情報を取得する</a:t>
            </a:r>
            <a:r>
              <a:rPr lang="en-US" altLang="ja-JP" sz="2400" kern="0" dirty="0"/>
              <a:t> </a:t>
            </a:r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2000" kern="0" dirty="0"/>
          </a:p>
          <a:p>
            <a:pPr marL="130175"/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265904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参考：主な外部データラッパ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962650"/>
            <a:ext cx="8229600" cy="59054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dirty="0"/>
              <a:t>出典：</a:t>
            </a:r>
            <a:r>
              <a:rPr lang="en-US" altLang="ja-JP" sz="1400" dirty="0"/>
              <a:t>Foreign data wrappers</a:t>
            </a:r>
            <a:r>
              <a:rPr lang="ja-JP" altLang="en-US" sz="1400" dirty="0"/>
              <a:t> より抜粋</a:t>
            </a:r>
            <a:br>
              <a:rPr lang="en-US" altLang="ja-JP" sz="1400" dirty="0"/>
            </a:br>
            <a:r>
              <a:rPr lang="en-US" altLang="ja-JP" sz="1400" dirty="0"/>
              <a:t>&lt;https://wiki.postgresql.org/wiki/Foreign_data_wrappers&gt;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57199" y="1190623"/>
            <a:ext cx="8553451" cy="463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/>
              <a:t>汎用インターフェース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ODBC</a:t>
            </a:r>
          </a:p>
          <a:p>
            <a:pPr lvl="1"/>
            <a:r>
              <a:rPr lang="en-US" altLang="ja-JP" sz="1800" kern="0" dirty="0"/>
              <a:t>JDBC</a:t>
            </a:r>
          </a:p>
          <a:p>
            <a:r>
              <a:rPr lang="ja-JP" altLang="en-US" sz="2400" kern="0" dirty="0"/>
              <a:t>主な</a:t>
            </a:r>
            <a:r>
              <a:rPr lang="en-US" altLang="ja-JP" sz="2400" kern="0" dirty="0"/>
              <a:t>RDBMS</a:t>
            </a:r>
            <a:r>
              <a:rPr lang="ja-JP" altLang="en-US" sz="2400" kern="0" dirty="0"/>
              <a:t>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PostgreSQL</a:t>
            </a:r>
          </a:p>
          <a:p>
            <a:pPr lvl="1"/>
            <a:r>
              <a:rPr lang="en-US" altLang="ja-JP" sz="1800" kern="0" dirty="0"/>
              <a:t>Oracle</a:t>
            </a:r>
          </a:p>
          <a:p>
            <a:pPr lvl="1"/>
            <a:r>
              <a:rPr lang="en-US" altLang="ja-JP" sz="1800" kern="0" dirty="0"/>
              <a:t>MySQL</a:t>
            </a:r>
            <a:endParaRPr lang="en-US" altLang="ja-JP" sz="2400" kern="0" dirty="0"/>
          </a:p>
          <a:p>
            <a:r>
              <a:rPr lang="en-US" altLang="ja-JP" sz="2400" kern="0" dirty="0"/>
              <a:t>NoSQL</a:t>
            </a:r>
            <a:r>
              <a:rPr lang="ja-JP" altLang="en-US" sz="2400" kern="0" dirty="0"/>
              <a:t>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Cassandra</a:t>
            </a:r>
          </a:p>
          <a:p>
            <a:pPr lvl="1"/>
            <a:r>
              <a:rPr lang="en-US" altLang="ja-JP" sz="1800" kern="0" dirty="0" err="1"/>
              <a:t>CouchDB</a:t>
            </a:r>
            <a:endParaRPr lang="en-US" altLang="ja-JP" sz="1800" kern="0" dirty="0"/>
          </a:p>
          <a:p>
            <a:pPr lvl="1"/>
            <a:r>
              <a:rPr lang="en-US" altLang="ja-JP" sz="1800" kern="0" dirty="0"/>
              <a:t>MongoDB</a:t>
            </a:r>
          </a:p>
          <a:p>
            <a:pPr lvl="1"/>
            <a:r>
              <a:rPr lang="en-US" altLang="ja-JP" sz="1800" kern="0" dirty="0"/>
              <a:t>Neo4j</a:t>
            </a:r>
          </a:p>
          <a:p>
            <a:pPr lvl="1"/>
            <a:r>
              <a:rPr lang="en-US" altLang="ja-JP" sz="1800" kern="0" dirty="0" err="1"/>
              <a:t>Redis</a:t>
            </a:r>
            <a:endParaRPr lang="en-US" altLang="ja-JP" sz="1800" kern="0" dirty="0"/>
          </a:p>
          <a:p>
            <a:r>
              <a:rPr lang="ja-JP" altLang="en-US" sz="2400" kern="0" dirty="0"/>
              <a:t>ビッグデータ基盤との連携向け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Elastic</a:t>
            </a:r>
            <a:r>
              <a:rPr lang="ja-JP" altLang="en-US" sz="1800" kern="0" dirty="0"/>
              <a:t> </a:t>
            </a:r>
            <a:r>
              <a:rPr lang="en-US" altLang="ja-JP" sz="1800" kern="0" dirty="0"/>
              <a:t>Search</a:t>
            </a:r>
          </a:p>
          <a:p>
            <a:pPr lvl="1"/>
            <a:r>
              <a:rPr lang="en-US" altLang="ja-JP" sz="1800" kern="0" dirty="0"/>
              <a:t>Hadoop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561119"/>
            <a:ext cx="4743451" cy="3511014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79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標準の</a:t>
            </a:r>
            <a:r>
              <a:rPr lang="en-US" altLang="ja-JP" sz="2000" dirty="0"/>
              <a:t>SQL</a:t>
            </a:r>
            <a:r>
              <a:rPr lang="ja-JP" altLang="en-US" sz="2000" dirty="0"/>
              <a:t>を使って、異種</a:t>
            </a:r>
            <a:r>
              <a:rPr lang="en-US" altLang="ja-JP" sz="2000" dirty="0"/>
              <a:t>DBMS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参照、あるいは更新が可能になる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ja-JP" altLang="en-US" dirty="0"/>
              <a:t>外部データラッパ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561483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データベースによっては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が実装されていないものがある。</a:t>
            </a:r>
            <a:endParaRPr lang="en-US" altLang="ja-JP" sz="2000" kern="0" dirty="0"/>
          </a:p>
          <a:p>
            <a:pPr lvl="1"/>
            <a:r>
              <a:rPr lang="en-US" altLang="ja-JP" sz="2000" kern="0" dirty="0"/>
              <a:t>FDW</a:t>
            </a:r>
            <a:r>
              <a:rPr lang="ja-JP" altLang="en-US" sz="2000" kern="0" dirty="0"/>
              <a:t>の実装によっては、連携先のデータベースの能力を使えないケースがある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連携先のストアドプロシージャやユーザファンクションは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経由では実行できない</a:t>
            </a:r>
            <a:endParaRPr lang="en-US" altLang="ja-JP" sz="18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45325" y="5130166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データそのものは</a:t>
            </a:r>
            <a:r>
              <a:rPr lang="en-US" altLang="ja-JP" sz="2000" kern="0" dirty="0"/>
              <a:t>PostgreSQL</a:t>
            </a:r>
            <a:r>
              <a:rPr lang="ja-JP" altLang="en-US" sz="2000" kern="0" dirty="0"/>
              <a:t>に持たせずに連携したい場合</a:t>
            </a:r>
            <a:endParaRPr lang="en-US" altLang="ja-JP" sz="2000" kern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089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363190"/>
          </a:xfrm>
        </p:spPr>
        <p:txBody>
          <a:bodyPr/>
          <a:lstStyle/>
          <a:p>
            <a:r>
              <a:rPr lang="ja-JP" altLang="en-US" sz="2400" b="1" u="sng" dirty="0"/>
              <a:t>ロジカルデコーディングの概要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ja-JP" altLang="en-US" dirty="0"/>
              <a:t>ロジカルデコーディング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4" y="1603399"/>
            <a:ext cx="8509312" cy="3651202"/>
          </a:xfrm>
          <a:prstGeom prst="rect">
            <a:avLst/>
          </a:prstGeom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326571" y="5516066"/>
            <a:ext cx="8458200" cy="10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/>
              <a:t>Plugin</a:t>
            </a:r>
            <a:r>
              <a:rPr lang="ja-JP" altLang="en-US" sz="2400" kern="0" dirty="0"/>
              <a:t>により論理ログに変換</a:t>
            </a:r>
            <a:endParaRPr lang="en-US" altLang="ja-JP" sz="2400" kern="0" dirty="0"/>
          </a:p>
          <a:p>
            <a:r>
              <a:rPr lang="ja-JP" altLang="en-US" sz="2400" kern="0" dirty="0"/>
              <a:t>変換された論理ログを元に別</a:t>
            </a:r>
            <a:r>
              <a:rPr lang="en-US" altLang="ja-JP" sz="2400" kern="0" dirty="0"/>
              <a:t>DBMS</a:t>
            </a:r>
            <a:r>
              <a:rPr lang="ja-JP" altLang="en-US" sz="2400" kern="0" dirty="0"/>
              <a:t>へ更新を反映させる</a:t>
            </a:r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2000" kern="0" dirty="0"/>
          </a:p>
          <a:p>
            <a:pPr marL="130175"/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46264258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5987</TotalTime>
  <Words>1552</Words>
  <Application>Microsoft Office PowerPoint</Application>
  <PresentationFormat>画面に合わせる (4:3)</PresentationFormat>
  <Paragraphs>560</Paragraphs>
  <Slides>22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3" baseType="lpstr">
      <vt:lpstr>HGP創英角ｺﾞｼｯｸUB</vt:lpstr>
      <vt:lpstr>inherit</vt:lpstr>
      <vt:lpstr>Meiryo UI</vt:lpstr>
      <vt:lpstr>ＭＳ Ｐゴシック</vt:lpstr>
      <vt:lpstr>ＭＳ Ｐ明朝</vt:lpstr>
      <vt:lpstr>メイリオ</vt:lpstr>
      <vt:lpstr>Arial</vt:lpstr>
      <vt:lpstr>Arial Black</vt:lpstr>
      <vt:lpstr>Times New Roman</vt:lpstr>
      <vt:lpstr>Wingdings</vt:lpstr>
      <vt:lpstr>Pixel</vt:lpstr>
      <vt:lpstr>PowerPoint プレゼンテーション</vt:lpstr>
      <vt:lpstr>異種DB連携班の活動目的</vt:lpstr>
      <vt:lpstr>検証した異種DB連携方式</vt:lpstr>
      <vt:lpstr>異種DB連携の調査/評価観点</vt:lpstr>
      <vt:lpstr>外部データラッパ</vt:lpstr>
      <vt:lpstr>外部データラッパ</vt:lpstr>
      <vt:lpstr>参考：主な外部データラッパ</vt:lpstr>
      <vt:lpstr>外部データラッパ</vt:lpstr>
      <vt:lpstr>ロジカルデコーディング</vt:lpstr>
      <vt:lpstr>ロジカルデコーディング</vt:lpstr>
      <vt:lpstr>DB同期ツール</vt:lpstr>
      <vt:lpstr>PowerPoint プレゼンテーション</vt:lpstr>
      <vt:lpstr>DB同期ツール</vt:lpstr>
      <vt:lpstr>ETLツール(Talend)について</vt:lpstr>
      <vt:lpstr>Talend Open Studioの動作検証</vt:lpstr>
      <vt:lpstr>参考　Talendの対応DB</vt:lpstr>
      <vt:lpstr>ETLツール(Talend)について</vt:lpstr>
      <vt:lpstr>異種DB連携のまとめ</vt:lpstr>
      <vt:lpstr>PowerPoint プレゼンテーション</vt:lpstr>
      <vt:lpstr>2016年度の活動を振り返って</vt:lpstr>
      <vt:lpstr>2017年度のWG3活動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jkuroiwa</dc:creator>
  <cp:lastModifiedBy>hara-t</cp:lastModifiedBy>
  <cp:revision>563</cp:revision>
  <cp:lastPrinted>2016-05-12T10:17:35Z</cp:lastPrinted>
  <dcterms:created xsi:type="dcterms:W3CDTF">1601-01-01T00:00:00Z</dcterms:created>
  <dcterms:modified xsi:type="dcterms:W3CDTF">2017-05-09T08:54:34Z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