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</p:sldMasterIdLst>
  <p:notesMasterIdLst>
    <p:notesMasterId r:id="rId24"/>
  </p:notesMasterIdLst>
  <p:sldIdLst>
    <p:sldId id="434" r:id="rId2"/>
    <p:sldId id="443" r:id="rId3"/>
    <p:sldId id="519" r:id="rId4"/>
    <p:sldId id="447" r:id="rId5"/>
    <p:sldId id="507" r:id="rId6"/>
    <p:sldId id="505" r:id="rId7"/>
    <p:sldId id="508" r:id="rId8"/>
    <p:sldId id="506" r:id="rId9"/>
    <p:sldId id="498" r:id="rId10"/>
    <p:sldId id="499" r:id="rId11"/>
    <p:sldId id="509" r:id="rId12"/>
    <p:sldId id="511" r:id="rId13"/>
    <p:sldId id="510" r:id="rId14"/>
    <p:sldId id="518" r:id="rId15"/>
    <p:sldId id="513" r:id="rId16"/>
    <p:sldId id="515" r:id="rId17"/>
    <p:sldId id="514" r:id="rId18"/>
    <p:sldId id="489" r:id="rId19"/>
    <p:sldId id="437" r:id="rId20"/>
    <p:sldId id="438" r:id="rId21"/>
    <p:sldId id="445" r:id="rId22"/>
    <p:sldId id="439" r:id="rId23"/>
  </p:sldIdLst>
  <p:sldSz cx="9144000" cy="6858000" type="screen4x3"/>
  <p:notesSz cx="6807200" cy="99393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99FFCC"/>
    <a:srgbClr val="0066FF"/>
    <a:srgbClr val="33CC33"/>
    <a:srgbClr val="FFFFCC"/>
    <a:srgbClr val="FFCCFF"/>
    <a:srgbClr val="CCFFFF"/>
    <a:srgbClr val="003366"/>
    <a:srgbClr val="0033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中間スタイル 1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中間スタイル 3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8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56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0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838" y="0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5700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720" y="4721186"/>
            <a:ext cx="5445760" cy="447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646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838" y="9440646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fld id="{18341C8E-F443-4F99-AFE9-B1D399071EA0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003356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341C8E-F443-4F99-AFE9-B1D399071EA0}" type="slidenum">
              <a:rPr lang="en-US" altLang="ja-JP" smtClean="0"/>
              <a:pPr>
                <a:defRPr/>
              </a:pPr>
              <a:t>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022986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sz="1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341C8E-F443-4F99-AFE9-B1D399071EA0}" type="slidenum">
              <a:rPr lang="en-US" altLang="ja-JP" smtClean="0"/>
              <a:pPr>
                <a:defRPr/>
              </a:pPr>
              <a:t>13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599437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sz="1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341C8E-F443-4F99-AFE9-B1D399071EA0}" type="slidenum">
              <a:rPr lang="en-US" altLang="ja-JP" smtClean="0"/>
              <a:pPr>
                <a:defRPr/>
              </a:pPr>
              <a:t>14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611346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sz="1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341C8E-F443-4F99-AFE9-B1D399071EA0}" type="slidenum">
              <a:rPr lang="en-US" altLang="ja-JP" smtClean="0"/>
              <a:pPr>
                <a:defRPr/>
              </a:pPr>
              <a:t>15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614068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341C8E-F443-4F99-AFE9-B1D399071EA0}" type="slidenum">
              <a:rPr lang="en-US" altLang="ja-JP" smtClean="0"/>
              <a:pPr>
                <a:defRPr/>
              </a:pPr>
              <a:t>16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827214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sz="1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341C8E-F443-4F99-AFE9-B1D399071EA0}" type="slidenum">
              <a:rPr lang="en-US" altLang="ja-JP" smtClean="0"/>
              <a:pPr>
                <a:defRPr/>
              </a:pPr>
              <a:t>17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35245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341C8E-F443-4F99-AFE9-B1D399071EA0}" type="slidenum">
              <a:rPr lang="en-US" altLang="ja-JP" smtClean="0"/>
              <a:pPr>
                <a:defRPr/>
              </a:pPr>
              <a:t>18</a:t>
            </a:fld>
            <a:endParaRPr lang="en-US" altLang="ja-JP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341C8E-F443-4F99-AFE9-B1D399071EA0}" type="slidenum">
              <a:rPr lang="en-US" altLang="ja-JP" smtClean="0"/>
              <a:pPr>
                <a:defRPr/>
              </a:pPr>
              <a:t>19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387847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341C8E-F443-4F99-AFE9-B1D399071EA0}" type="slidenum">
              <a:rPr lang="en-US" altLang="ja-JP" smtClean="0"/>
              <a:pPr>
                <a:defRPr/>
              </a:pPr>
              <a:t>20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150571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341C8E-F443-4F99-AFE9-B1D399071EA0}" type="slidenum">
              <a:rPr lang="en-US" altLang="ja-JP" smtClean="0"/>
              <a:pPr>
                <a:defRPr/>
              </a:pPr>
              <a:t>21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150571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ja-JP" dirty="0">
              <a:ea typeface="ＭＳ Ｐ明朝" charset="0"/>
            </a:endParaRPr>
          </a:p>
        </p:txBody>
      </p:sp>
      <p:sp>
        <p:nvSpPr>
          <p:cNvPr id="81924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85817" indent="-263776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55103" indent="-211021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77145" indent="-211021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899186" indent="-211021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47E0F41-1CAC-D245-BD1E-22A98F7A71A8}" type="slidenum">
              <a:rPr lang="en-US" altLang="ja-JP"/>
              <a:pPr eaLnBrk="1" hangingPunct="1"/>
              <a:t>22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341C8E-F443-4F99-AFE9-B1D399071EA0}" type="slidenum">
              <a:rPr lang="en-US" altLang="ja-JP" smtClean="0"/>
              <a:pPr>
                <a:defRPr/>
              </a:pPr>
              <a:t>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37655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z="1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（ツールのカテゴリのみ紹介）</a:t>
            </a:r>
            <a:endParaRPr kumimoji="1" lang="en-US" altLang="ja-JP" sz="1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endParaRPr kumimoji="1" lang="en-US" altLang="ja-JP" sz="1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341C8E-F443-4F99-AFE9-B1D399071EA0}" type="slidenum">
              <a:rPr lang="en-US" altLang="ja-JP" smtClean="0"/>
              <a:pPr>
                <a:defRPr/>
              </a:pPr>
              <a:t>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48246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z="1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（ツールのカテゴリのみ紹介）</a:t>
            </a:r>
            <a:endParaRPr kumimoji="1" lang="en-US" altLang="ja-JP" sz="1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endParaRPr kumimoji="1" lang="en-US" altLang="ja-JP" sz="1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341C8E-F443-4F99-AFE9-B1D399071EA0}" type="slidenum">
              <a:rPr lang="en-US" altLang="ja-JP" smtClean="0"/>
              <a:pPr>
                <a:defRPr/>
              </a:pPr>
              <a:t>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24848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800" dirty="0" err="1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Talend</a:t>
            </a:r>
            <a:r>
              <a:rPr kumimoji="1" lang="ja-JP" altLang="en-US" sz="1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の特徴を</a:t>
            </a:r>
            <a:r>
              <a:rPr kumimoji="1" lang="en-US" altLang="ja-JP" sz="1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3</a:t>
            </a:r>
            <a:r>
              <a:rPr kumimoji="1" lang="ja-JP" altLang="en-US" sz="1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行くらいで簡単に書く。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341C8E-F443-4F99-AFE9-B1D399071EA0}" type="slidenum">
              <a:rPr lang="en-US" altLang="ja-JP" smtClean="0"/>
              <a:pPr>
                <a:defRPr/>
              </a:pPr>
              <a:t>6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10666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sz="1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341C8E-F443-4F99-AFE9-B1D399071EA0}" type="slidenum">
              <a:rPr lang="en-US" altLang="ja-JP" smtClean="0"/>
              <a:pPr>
                <a:defRPr/>
              </a:pPr>
              <a:t>8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92532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z="1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ロジデコの仕組みを</a:t>
            </a:r>
            <a:r>
              <a:rPr kumimoji="1" lang="en-US" altLang="ja-JP" sz="1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3</a:t>
            </a:r>
            <a:r>
              <a:rPr kumimoji="1" lang="ja-JP" altLang="en-US" sz="1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行くらいで簡単に書く。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341C8E-F443-4F99-AFE9-B1D399071EA0}" type="slidenum">
              <a:rPr lang="en-US" altLang="ja-JP" smtClean="0"/>
              <a:pPr>
                <a:defRPr/>
              </a:pPr>
              <a:t>9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94541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sz="1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341C8E-F443-4F99-AFE9-B1D399071EA0}" type="slidenum">
              <a:rPr lang="en-US" altLang="ja-JP" smtClean="0"/>
              <a:pPr>
                <a:defRPr/>
              </a:pPr>
              <a:t>10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75044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sz="1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341C8E-F443-4F99-AFE9-B1D399071EA0}" type="slidenum">
              <a:rPr lang="en-US" altLang="ja-JP" smtClean="0"/>
              <a:pPr>
                <a:defRPr/>
              </a:pPr>
              <a:t>11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25220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bar_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" y="1676400"/>
            <a:ext cx="9144001" cy="2743200"/>
          </a:xfrm>
          <a:prstGeom prst="rect">
            <a:avLst/>
          </a:prstGeom>
        </p:spPr>
      </p:pic>
      <p:sp>
        <p:nvSpPr>
          <p:cNvPr id="1435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200400" y="4724400"/>
            <a:ext cx="5791200" cy="1295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r>
              <a:rPr lang="ja-JP" altLang="en-US" dirty="0"/>
              <a:t>マスタ サブタイトルの</a:t>
            </a:r>
            <a:endParaRPr lang="en-US" altLang="ja-JP" dirty="0"/>
          </a:p>
          <a:p>
            <a:r>
              <a:rPr lang="ja-JP" altLang="en-US" dirty="0"/>
              <a:t>書式設定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4ADDC7-2043-4FD1-BE75-8EBB60843A99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4355" name="Rectangle 19"/>
          <p:cNvSpPr>
            <a:spLocks noGrp="1" noChangeArrowheads="1"/>
          </p:cNvSpPr>
          <p:nvPr>
            <p:ph type="ctrTitle" hasCustomPrompt="1"/>
          </p:nvPr>
        </p:nvSpPr>
        <p:spPr bwMode="gray">
          <a:xfrm>
            <a:off x="3200400" y="1943100"/>
            <a:ext cx="5791200" cy="2209800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r>
              <a:rPr lang="ja-JP" altLang="en-US" dirty="0"/>
              <a:t>マスタ タイトルの</a:t>
            </a:r>
            <a:br>
              <a:rPr lang="en-US" altLang="ja-JP" dirty="0"/>
            </a:br>
            <a:r>
              <a:rPr lang="ja-JP" altLang="en-US" dirty="0"/>
              <a:t>書式設定</a:t>
            </a:r>
          </a:p>
        </p:txBody>
      </p:sp>
      <p:pic>
        <p:nvPicPr>
          <p:cNvPr id="10" name="図 9" descr="PGEC_logo_rectangle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200" y="838200"/>
            <a:ext cx="2743200" cy="8129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9600" cy="612000"/>
          </a:xfrm>
        </p:spPr>
        <p:txBody>
          <a:bodyPr/>
          <a:lstStyle>
            <a:lvl1pPr>
              <a:defRPr sz="3200"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152000"/>
            <a:ext cx="8229600" cy="5040000"/>
          </a:xfrm>
        </p:spPr>
        <p:txBody>
          <a:bodyPr/>
          <a:lstStyle>
            <a:lvl1pPr>
              <a:defRPr sz="2800">
                <a:latin typeface="HGP創英角ｺﾞｼｯｸUB" pitchFamily="50" charset="-128"/>
                <a:ea typeface="HGP創英角ｺﾞｼｯｸUB" pitchFamily="50" charset="-128"/>
              </a:defRPr>
            </a:lvl1pPr>
            <a:lvl2pPr>
              <a:defRPr sz="2400">
                <a:latin typeface="HGP創英角ｺﾞｼｯｸUB" pitchFamily="50" charset="-128"/>
                <a:ea typeface="HGP創英角ｺﾞｼｯｸUB" pitchFamily="50" charset="-128"/>
              </a:defRPr>
            </a:lvl2pPr>
            <a:lvl3pPr>
              <a:defRPr sz="2000">
                <a:latin typeface="HGP創英角ｺﾞｼｯｸUB" pitchFamily="50" charset="-128"/>
                <a:ea typeface="HGP創英角ｺﾞｼｯｸUB" pitchFamily="50" charset="-128"/>
              </a:defRPr>
            </a:lvl3pPr>
            <a:lvl4pPr>
              <a:defRPr sz="1800">
                <a:latin typeface="HGP創英角ｺﾞｼｯｸUB" pitchFamily="50" charset="-128"/>
                <a:ea typeface="HGP創英角ｺﾞｼｯｸUB" pitchFamily="50" charset="-128"/>
              </a:defRPr>
            </a:lvl4pPr>
            <a:lvl5pPr>
              <a:defRPr sz="1800">
                <a:latin typeface="HGP創英角ｺﾞｼｯｸUB" pitchFamily="50" charset="-128"/>
                <a:ea typeface="HGP創英角ｺﾞｼｯｸUB" pitchFamily="50" charset="-128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2ED189-0CCE-4343-8A10-1AB987F6AEA1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6B654-F135-46DE-901E-0C41F5B8B7E4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152000"/>
            <a:ext cx="4038600" cy="5040000"/>
          </a:xfrm>
        </p:spPr>
        <p:txBody>
          <a:bodyPr/>
          <a:lstStyle>
            <a:lvl1pPr>
              <a:defRPr sz="2800">
                <a:latin typeface="HGP創英角ｺﾞｼｯｸUB" pitchFamily="50" charset="-128"/>
                <a:ea typeface="HGP創英角ｺﾞｼｯｸUB" pitchFamily="50" charset="-128"/>
              </a:defRPr>
            </a:lvl1pPr>
            <a:lvl2pPr>
              <a:defRPr sz="2400">
                <a:latin typeface="HGP創英角ｺﾞｼｯｸUB" pitchFamily="50" charset="-128"/>
                <a:ea typeface="HGP創英角ｺﾞｼｯｸUB" pitchFamily="50" charset="-128"/>
              </a:defRPr>
            </a:lvl2pPr>
            <a:lvl3pPr>
              <a:defRPr sz="2000">
                <a:latin typeface="HGP創英角ｺﾞｼｯｸUB" pitchFamily="50" charset="-128"/>
                <a:ea typeface="HGP創英角ｺﾞｼｯｸUB" pitchFamily="50" charset="-128"/>
              </a:defRPr>
            </a:lvl3pPr>
            <a:lvl4pPr>
              <a:defRPr sz="1800">
                <a:latin typeface="HGP創英角ｺﾞｼｯｸUB" pitchFamily="50" charset="-128"/>
                <a:ea typeface="HGP創英角ｺﾞｼｯｸUB" pitchFamily="50" charset="-128"/>
              </a:defRPr>
            </a:lvl4pPr>
            <a:lvl5pPr>
              <a:defRPr sz="1800">
                <a:latin typeface="HGP創英角ｺﾞｼｯｸUB" pitchFamily="50" charset="-128"/>
                <a:ea typeface="HGP創英角ｺﾞｼｯｸUB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152000"/>
            <a:ext cx="4038600" cy="5040000"/>
          </a:xfrm>
        </p:spPr>
        <p:txBody>
          <a:bodyPr/>
          <a:lstStyle>
            <a:lvl1pPr>
              <a:defRPr sz="2800">
                <a:latin typeface="HGP創英角ｺﾞｼｯｸUB" pitchFamily="50" charset="-128"/>
                <a:ea typeface="HGP創英角ｺﾞｼｯｸUB" pitchFamily="50" charset="-128"/>
              </a:defRPr>
            </a:lvl1pPr>
            <a:lvl2pPr>
              <a:defRPr sz="2400">
                <a:latin typeface="HGP創英角ｺﾞｼｯｸUB" pitchFamily="50" charset="-128"/>
                <a:ea typeface="HGP創英角ｺﾞｼｯｸUB" pitchFamily="50" charset="-128"/>
              </a:defRPr>
            </a:lvl2pPr>
            <a:lvl3pPr>
              <a:defRPr sz="2000">
                <a:latin typeface="HGP創英角ｺﾞｼｯｸUB" pitchFamily="50" charset="-128"/>
                <a:ea typeface="HGP創英角ｺﾞｼｯｸUB" pitchFamily="50" charset="-128"/>
              </a:defRPr>
            </a:lvl3pPr>
            <a:lvl4pPr>
              <a:defRPr sz="1800">
                <a:latin typeface="HGP創英角ｺﾞｼｯｸUB" pitchFamily="50" charset="-128"/>
                <a:ea typeface="HGP創英角ｺﾞｼｯｸUB" pitchFamily="50" charset="-128"/>
              </a:defRPr>
            </a:lvl4pPr>
            <a:lvl5pPr>
              <a:defRPr sz="1800">
                <a:latin typeface="HGP創英角ｺﾞｼｯｸUB" pitchFamily="50" charset="-128"/>
                <a:ea typeface="HGP創英角ｺﾞｼｯｸUB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4B6600-1F4F-45F1-A67E-94B091831AAB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80084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4"/>
          <p:cNvSpPr>
            <a:spLocks noChangeArrowheads="1"/>
          </p:cNvSpPr>
          <p:nvPr userDrawn="1"/>
        </p:nvSpPr>
        <p:spPr bwMode="hidden">
          <a:xfrm>
            <a:off x="1" y="6553200"/>
            <a:ext cx="9144000" cy="304800"/>
          </a:xfrm>
          <a:prstGeom prst="rect">
            <a:avLst/>
          </a:prstGeom>
          <a:gradFill>
            <a:gsLst>
              <a:gs pos="12000">
                <a:srgbClr val="003366"/>
              </a:gs>
              <a:gs pos="53000">
                <a:srgbClr val="D4DEFF"/>
              </a:gs>
              <a:gs pos="83000">
                <a:srgbClr val="D4DEFF"/>
              </a:gs>
              <a:gs pos="100000">
                <a:schemeClr val="bg2">
                  <a:lumMod val="20000"/>
                  <a:lumOff val="80000"/>
                  <a:alpha val="18000"/>
                </a:schemeClr>
              </a:gs>
            </a:gsLst>
            <a:lin ang="10800000" scaled="0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ja-JP" altLang="ja-JP" sz="2400" kern="1200" dirty="0">
              <a:solidFill>
                <a:schemeClr val="tx1"/>
              </a:solidFill>
              <a:latin typeface="Times New Roman" pitchFamily="18" charset="0"/>
              <a:ea typeface="ＭＳ Ｐゴシック" pitchFamily="50" charset="-128"/>
              <a:cs typeface="+mn-cs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53199"/>
            <a:ext cx="2133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chemeClr val="bg1"/>
                </a:solidFill>
                <a:latin typeface="Arial Black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64D10A07-B498-4F3B-916E-302BC4D48414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95000"/>
            <a:ext cx="8229600" cy="61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1332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7036"/>
            <a:ext cx="2133600" cy="300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2774875" y="6574795"/>
            <a:ext cx="35942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900" dirty="0">
                <a:latin typeface="HGP創英角ｺﾞｼｯｸUB" pitchFamily="50" charset="-128"/>
                <a:ea typeface="HGP創英角ｺﾞｼｯｸUB" pitchFamily="50" charset="-128"/>
              </a:rPr>
              <a:t>Copyright © PostgreSQL Enterprise</a:t>
            </a:r>
            <a:r>
              <a:rPr lang="ja-JP" altLang="en-US" sz="900" dirty="0">
                <a:latin typeface="HGP創英角ｺﾞｼｯｸUB" pitchFamily="50" charset="-128"/>
                <a:ea typeface="HGP創英角ｺﾞｼｯｸUB" pitchFamily="50" charset="-128"/>
              </a:rPr>
              <a:t> </a:t>
            </a:r>
            <a:r>
              <a:rPr lang="en-US" altLang="ja-JP" sz="900" dirty="0">
                <a:latin typeface="HGP創英角ｺﾞｼｯｸUB" pitchFamily="50" charset="-128"/>
                <a:ea typeface="HGP創英角ｺﾞｼｯｸUB" pitchFamily="50" charset="-128"/>
              </a:rPr>
              <a:t>Consortium, All Rights Reserved.</a:t>
            </a:r>
            <a:endParaRPr lang="ja-JP" altLang="en-US" sz="9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pic>
        <p:nvPicPr>
          <p:cNvPr id="11" name="図 10" descr="bar_blue.png"/>
          <p:cNvPicPr preferRelativeResize="0"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9144000" cy="414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69" r:id="rId2"/>
    <p:sldLayoutId id="2147483664" r:id="rId3"/>
    <p:sldLayoutId id="2147483681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4">
            <a:lumMod val="50000"/>
          </a:schemeClr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4">
            <a:lumMod val="60000"/>
            <a:lumOff val="40000"/>
          </a:schemeClr>
        </a:buClr>
        <a:buSzPct val="80000"/>
        <a:buFont typeface="Wingdings" pitchFamily="2" charset="2"/>
        <a:buChar char="¨"/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4">
            <a:lumMod val="50000"/>
          </a:schemeClr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4">
            <a:lumMod val="60000"/>
            <a:lumOff val="40000"/>
          </a:schemeClr>
        </a:buClr>
        <a:buSzPct val="70000"/>
        <a:buFont typeface="Wingdings" pitchFamily="2" charset="2"/>
        <a:buChar char="¨"/>
        <a:defRPr kumimoji="1" sz="18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4">
            <a:lumMod val="50000"/>
          </a:schemeClr>
        </a:buClr>
        <a:buFont typeface="Wingdings" pitchFamily="2" charset="2"/>
        <a:buChar char="§"/>
        <a:defRPr kumimoji="1" sz="18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2ED189-0CCE-4343-8A10-1AB987F6AEA1}" type="slidenum">
              <a:rPr lang="en-US" altLang="ja-JP" smtClean="0"/>
              <a:pPr>
                <a:defRPr/>
              </a:pPr>
              <a:t>1</a:t>
            </a:fld>
            <a:endParaRPr lang="en-US" altLang="ja-JP" dirty="0"/>
          </a:p>
        </p:txBody>
      </p:sp>
      <p:sp>
        <p:nvSpPr>
          <p:cNvPr id="5" name="CustomShape 1"/>
          <p:cNvSpPr/>
          <p:nvPr/>
        </p:nvSpPr>
        <p:spPr>
          <a:xfrm>
            <a:off x="456260" y="4497149"/>
            <a:ext cx="5552654" cy="135738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ja-JP" altLang="en-US" sz="4000" b="1" i="1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異種</a:t>
            </a:r>
            <a:r>
              <a:rPr lang="en-US" altLang="ja-JP" sz="4000" b="1" i="1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DB</a:t>
            </a:r>
            <a:r>
              <a:rPr lang="ja-JP" altLang="en-US" sz="4000" b="1" i="1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連携班</a:t>
            </a:r>
            <a:endParaRPr lang="en-US" altLang="ja-JP" sz="4000" b="1" i="1" dirty="0">
              <a:solidFill>
                <a:srgbClr val="00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>
              <a:lnSpc>
                <a:spcPct val="100000"/>
              </a:lnSpc>
            </a:pPr>
            <a:r>
              <a:rPr lang="ja-JP" altLang="en-US" sz="4000" b="1" i="1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成果紹介</a:t>
            </a:r>
            <a:endParaRPr sz="2400" b="1" i="1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456260" y="4285207"/>
            <a:ext cx="5400000" cy="54000"/>
          </a:xfrm>
          <a:prstGeom prst="rect">
            <a:avLst/>
          </a:prstGeom>
          <a:gradFill>
            <a:gsLst>
              <a:gs pos="0">
                <a:srgbClr val="0070C0"/>
              </a:gs>
              <a:gs pos="50000">
                <a:schemeClr val="accent1">
                  <a:tint val="44500"/>
                  <a:satMod val="160000"/>
                </a:schemeClr>
              </a:gs>
              <a:gs pos="9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3300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コンテンツ プレースホルダ 2"/>
          <p:cNvSpPr>
            <a:spLocks noGrp="1"/>
          </p:cNvSpPr>
          <p:nvPr>
            <p:ph idx="1"/>
          </p:nvPr>
        </p:nvSpPr>
        <p:spPr>
          <a:xfrm>
            <a:off x="445325" y="1068875"/>
            <a:ext cx="8458200" cy="372000"/>
          </a:xfrm>
        </p:spPr>
        <p:txBody>
          <a:bodyPr/>
          <a:lstStyle/>
          <a:p>
            <a:r>
              <a:rPr lang="ja-JP" altLang="en-US" sz="2400" b="1" u="sng" dirty="0"/>
              <a:t>ここが便利！</a:t>
            </a:r>
            <a:endParaRPr lang="en-US" altLang="ja-JP" sz="2400" b="1" u="sng" dirty="0"/>
          </a:p>
          <a:p>
            <a:pPr lvl="1"/>
            <a:r>
              <a:rPr lang="en-US" altLang="ja-JP" sz="2000" dirty="0"/>
              <a:t>PostgreSQL</a:t>
            </a:r>
            <a:r>
              <a:rPr lang="ja-JP" altLang="en-US" sz="2000" dirty="0"/>
              <a:t>以外の異種</a:t>
            </a:r>
            <a:r>
              <a:rPr lang="en-US" altLang="ja-JP" sz="2000" dirty="0"/>
              <a:t>DBMS</a:t>
            </a:r>
            <a:r>
              <a:rPr lang="ja-JP" altLang="en-US" sz="2000" dirty="0"/>
              <a:t>へ更新内容を自由に伝播できる</a:t>
            </a:r>
            <a:endParaRPr lang="en-US" altLang="ja-JP" sz="2000" dirty="0"/>
          </a:p>
          <a:p>
            <a:pPr lvl="1"/>
            <a:r>
              <a:rPr lang="ja-JP" altLang="en-US" sz="2000" dirty="0"/>
              <a:t>一部のスキーマ</a:t>
            </a:r>
            <a:r>
              <a:rPr lang="en-US" altLang="ja-JP" sz="2000" dirty="0"/>
              <a:t>/</a:t>
            </a:r>
            <a:r>
              <a:rPr lang="ja-JP" altLang="en-US" sz="2000" dirty="0"/>
              <a:t>テーブルの更新のみを伝播できる</a:t>
            </a:r>
            <a:endParaRPr lang="en-US" altLang="ja-JP" sz="20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534400" cy="612000"/>
          </a:xfrm>
        </p:spPr>
        <p:txBody>
          <a:bodyPr/>
          <a:lstStyle/>
          <a:p>
            <a:r>
              <a:rPr lang="ja-JP" altLang="en-US" dirty="0"/>
              <a:t>ロジカルデコーディング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2ED189-0CCE-4343-8A10-1AB987F6AEA1}" type="slidenum">
              <a:rPr lang="en-US" altLang="ja-JP" smtClean="0"/>
              <a:pPr>
                <a:defRPr/>
              </a:pPr>
              <a:t>10</a:t>
            </a:fld>
            <a:endParaRPr lang="en-US" altLang="ja-JP" dirty="0"/>
          </a:p>
        </p:txBody>
      </p:sp>
      <p:sp>
        <p:nvSpPr>
          <p:cNvPr id="9" name="コンテンツ プレースホルダ 2"/>
          <p:cNvSpPr txBox="1">
            <a:spLocks/>
          </p:cNvSpPr>
          <p:nvPr/>
        </p:nvSpPr>
        <p:spPr bwMode="auto">
          <a:xfrm>
            <a:off x="445325" y="2812750"/>
            <a:ext cx="8458200" cy="3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SzPct val="7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SzPct val="70000"/>
              <a:buFont typeface="Wingdings" pitchFamily="2" charset="2"/>
              <a:buChar char="¨"/>
              <a:defRPr kumimoji="1" sz="1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sz="2400" b="1" u="sng" kern="0" dirty="0"/>
              <a:t>ここに注意！</a:t>
            </a:r>
            <a:endParaRPr lang="en-US" altLang="ja-JP" sz="2400" b="1" u="sng" kern="0" dirty="0"/>
          </a:p>
          <a:p>
            <a:pPr lvl="1"/>
            <a:r>
              <a:rPr lang="ja-JP" altLang="en-US" sz="2000" kern="0" dirty="0"/>
              <a:t>プラグインや更新反映用のプログラムの開発が必要</a:t>
            </a:r>
            <a:endParaRPr lang="en-US" altLang="ja-JP" sz="2000" kern="0" dirty="0"/>
          </a:p>
        </p:txBody>
      </p:sp>
      <p:sp>
        <p:nvSpPr>
          <p:cNvPr id="10" name="コンテンツ プレースホルダ 2"/>
          <p:cNvSpPr txBox="1">
            <a:spLocks/>
          </p:cNvSpPr>
          <p:nvPr/>
        </p:nvSpPr>
        <p:spPr bwMode="auto">
          <a:xfrm>
            <a:off x="445325" y="4477249"/>
            <a:ext cx="8458200" cy="3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SzPct val="7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SzPct val="70000"/>
              <a:buFont typeface="Wingdings" pitchFamily="2" charset="2"/>
              <a:buChar char="¨"/>
              <a:defRPr kumimoji="1" sz="1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sz="2400" b="1" u="sng" kern="0" dirty="0"/>
              <a:t>こういうときに使おう！</a:t>
            </a:r>
            <a:endParaRPr lang="en-US" altLang="ja-JP" sz="2400" b="1" u="sng" kern="0" dirty="0"/>
          </a:p>
          <a:p>
            <a:pPr lvl="1"/>
            <a:r>
              <a:rPr lang="en-US" altLang="ja-JP" sz="2000" u="sng" kern="0" dirty="0"/>
              <a:t>PostgreSQL</a:t>
            </a:r>
            <a:r>
              <a:rPr lang="ja-JP" altLang="en-US" sz="2000" u="sng" kern="0" dirty="0"/>
              <a:t>上の一部のテーブルを、異種</a:t>
            </a:r>
            <a:r>
              <a:rPr lang="en-US" altLang="ja-JP" sz="2000" u="sng" kern="0" dirty="0"/>
              <a:t>DB</a:t>
            </a:r>
            <a:r>
              <a:rPr lang="ja-JP" altLang="en-US" sz="2000" u="sng" kern="0" dirty="0"/>
              <a:t>と共有したい場合。</a:t>
            </a:r>
            <a:endParaRPr lang="en-US" altLang="ja-JP" sz="2000" kern="0" dirty="0"/>
          </a:p>
        </p:txBody>
      </p:sp>
    </p:spTree>
    <p:extLst>
      <p:ext uri="{BB962C8B-B14F-4D97-AF65-F5344CB8AC3E}">
        <p14:creationId xmlns:p14="http://schemas.microsoft.com/office/powerpoint/2010/main" val="3679309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コンテンツ プレースホルダ 2"/>
          <p:cNvSpPr>
            <a:spLocks noGrp="1"/>
          </p:cNvSpPr>
          <p:nvPr>
            <p:ph idx="1"/>
          </p:nvPr>
        </p:nvSpPr>
        <p:spPr>
          <a:xfrm>
            <a:off x="326571" y="1015156"/>
            <a:ext cx="8458200" cy="2363190"/>
          </a:xfrm>
        </p:spPr>
        <p:txBody>
          <a:bodyPr/>
          <a:lstStyle/>
          <a:p>
            <a:r>
              <a:rPr lang="ja-JP" altLang="en-US" sz="2400" b="1" u="sng" dirty="0"/>
              <a:t>例：</a:t>
            </a:r>
            <a:r>
              <a:rPr lang="en-US" altLang="ja-JP" sz="2400" b="1" u="sng" dirty="0" err="1"/>
              <a:t>SymmetricDS</a:t>
            </a:r>
            <a:endParaRPr lang="en-US" altLang="ja-JP" sz="2000" dirty="0"/>
          </a:p>
          <a:p>
            <a:pPr marL="530225" lvl="1"/>
            <a:endParaRPr lang="en-US" altLang="ja-JP" sz="2000" dirty="0"/>
          </a:p>
          <a:p>
            <a:pPr marL="530225" lvl="1"/>
            <a:endParaRPr lang="en-US" altLang="ja-JP" sz="2000" dirty="0"/>
          </a:p>
          <a:p>
            <a:pPr marL="530225" lvl="1"/>
            <a:endParaRPr lang="en-US" altLang="ja-JP" sz="2000" dirty="0"/>
          </a:p>
          <a:p>
            <a:pPr marL="530225" lvl="1"/>
            <a:endParaRPr lang="en-US" altLang="ja-JP" sz="2000" dirty="0"/>
          </a:p>
          <a:p>
            <a:pPr marL="530225" lvl="1"/>
            <a:endParaRPr lang="en-US" altLang="ja-JP" sz="2000" dirty="0"/>
          </a:p>
          <a:p>
            <a:pPr marL="530225" lvl="1"/>
            <a:endParaRPr lang="en-US" altLang="ja-JP" sz="2000" dirty="0"/>
          </a:p>
          <a:p>
            <a:pPr marL="530225" lvl="1"/>
            <a:endParaRPr lang="en-US" altLang="ja-JP" sz="2000" dirty="0"/>
          </a:p>
          <a:p>
            <a:pPr marL="244475" lvl="1" indent="0">
              <a:buNone/>
            </a:pPr>
            <a:endParaRPr lang="en-US" altLang="ja-JP" sz="2000" dirty="0"/>
          </a:p>
          <a:p>
            <a:pPr marL="130175"/>
            <a:endParaRPr lang="en-US" altLang="ja-JP" sz="20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9300"/>
            <a:ext cx="8534400" cy="612000"/>
          </a:xfrm>
        </p:spPr>
        <p:txBody>
          <a:bodyPr/>
          <a:lstStyle/>
          <a:p>
            <a:r>
              <a:rPr lang="en-US" altLang="ja-JP" dirty="0"/>
              <a:t>DB</a:t>
            </a:r>
            <a:r>
              <a:rPr lang="ja-JP" altLang="en-US" dirty="0"/>
              <a:t>同期ツール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419" y="1471734"/>
            <a:ext cx="6571026" cy="4794311"/>
          </a:xfrm>
          <a:prstGeom prst="rect">
            <a:avLst/>
          </a:prstGeom>
        </p:spPr>
      </p:pic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2ED189-0CCE-4343-8A10-1AB987F6AEA1}" type="slidenum">
              <a:rPr lang="en-US" altLang="ja-JP" smtClean="0"/>
              <a:pPr>
                <a:defRPr/>
              </a:pPr>
              <a:t>11</a:t>
            </a:fld>
            <a:endParaRPr lang="en-US" altLang="ja-JP" dirty="0"/>
          </a:p>
        </p:txBody>
      </p:sp>
      <p:sp>
        <p:nvSpPr>
          <p:cNvPr id="7" name="コンテンツ プレースホルダ 2"/>
          <p:cNvSpPr txBox="1">
            <a:spLocks/>
          </p:cNvSpPr>
          <p:nvPr/>
        </p:nvSpPr>
        <p:spPr bwMode="auto">
          <a:xfrm>
            <a:off x="5047619" y="857898"/>
            <a:ext cx="3737152" cy="1538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SzPct val="7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SzPct val="70000"/>
              <a:buFont typeface="Wingdings" pitchFamily="2" charset="2"/>
              <a:buChar char="¨"/>
              <a:defRPr kumimoji="1" sz="1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sz="2000" kern="0" dirty="0"/>
              <a:t>ソースノードの更新を、更新差分とイベント情報に変換</a:t>
            </a:r>
            <a:endParaRPr lang="en-US" altLang="ja-JP" sz="2000" kern="0" dirty="0"/>
          </a:p>
          <a:p>
            <a:r>
              <a:rPr lang="ja-JP" altLang="en-US" sz="2000" kern="0" dirty="0"/>
              <a:t>更新差分とイベント情報をターゲットノードに伝播して同期。</a:t>
            </a:r>
            <a:endParaRPr lang="en-US" altLang="ja-JP" sz="1800" kern="0" dirty="0"/>
          </a:p>
          <a:p>
            <a:pPr marL="530225" lvl="1"/>
            <a:endParaRPr lang="en-US" altLang="ja-JP" sz="1800" kern="0" dirty="0"/>
          </a:p>
          <a:p>
            <a:pPr marL="530225" lvl="1"/>
            <a:endParaRPr lang="en-US" altLang="ja-JP" sz="1800" kern="0" dirty="0"/>
          </a:p>
          <a:p>
            <a:pPr marL="530225" lvl="1"/>
            <a:endParaRPr lang="en-US" altLang="ja-JP" sz="1800" kern="0" dirty="0"/>
          </a:p>
          <a:p>
            <a:pPr marL="530225" lvl="1"/>
            <a:endParaRPr lang="en-US" altLang="ja-JP" sz="1800" kern="0" dirty="0"/>
          </a:p>
          <a:p>
            <a:pPr marL="530225" lvl="1"/>
            <a:endParaRPr lang="en-US" altLang="ja-JP" sz="1800" kern="0" dirty="0"/>
          </a:p>
          <a:p>
            <a:pPr marL="244475" lvl="1" indent="0">
              <a:buFont typeface="Wingdings" pitchFamily="2" charset="2"/>
              <a:buNone/>
            </a:pPr>
            <a:endParaRPr lang="en-US" altLang="ja-JP" sz="1800" kern="0" dirty="0"/>
          </a:p>
          <a:p>
            <a:pPr marL="130175"/>
            <a:endParaRPr lang="en-US" altLang="ja-JP" sz="1800" kern="0" dirty="0"/>
          </a:p>
        </p:txBody>
      </p:sp>
    </p:spTree>
    <p:extLst>
      <p:ext uri="{BB962C8B-B14F-4D97-AF65-F5344CB8AC3E}">
        <p14:creationId xmlns:p14="http://schemas.microsoft.com/office/powerpoint/2010/main" val="1240533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2ED189-0CCE-4343-8A10-1AB987F6AEA1}" type="slidenum">
              <a:rPr lang="en-US" altLang="ja-JP" smtClean="0"/>
              <a:pPr>
                <a:defRPr/>
              </a:pPr>
              <a:t>12</a:t>
            </a:fld>
            <a:endParaRPr lang="en-US" altLang="ja-JP" dirty="0"/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457200" y="436840"/>
            <a:ext cx="8229600" cy="612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ja-JP" altLang="en-US" sz="2800" kern="0" dirty="0"/>
              <a:t>参考：主なサポート</a:t>
            </a:r>
            <a:r>
              <a:rPr lang="en-US" altLang="ja-JP" sz="2800" kern="0" dirty="0"/>
              <a:t>DB</a:t>
            </a:r>
            <a:r>
              <a:rPr lang="ja-JP" altLang="en-US" sz="2800" kern="0" dirty="0"/>
              <a:t>の機能対応</a:t>
            </a:r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/>
          </p:nvPr>
        </p:nvGraphicFramePr>
        <p:xfrm>
          <a:off x="395128" y="930216"/>
          <a:ext cx="8336640" cy="5783776"/>
        </p:xfrm>
        <a:graphic>
          <a:graphicData uri="http://schemas.openxmlformats.org/drawingml/2006/table">
            <a:tbl>
              <a:tblPr/>
              <a:tblGrid>
                <a:gridCol w="1081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4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18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68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18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18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93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361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ja-JP" sz="1200" b="1" dirty="0">
                          <a:effectLst/>
                        </a:rPr>
                        <a:t>D</a:t>
                      </a:r>
                      <a:r>
                        <a:rPr lang="en-US" sz="1200" b="1" dirty="0">
                          <a:effectLst/>
                        </a:rPr>
                        <a:t>atabase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1" dirty="0">
                          <a:effectLst/>
                        </a:rPr>
                        <a:t>Versions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dirty="0">
                          <a:effectLst/>
                        </a:rPr>
                        <a:t>Transaction Identifier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dirty="0">
                          <a:effectLst/>
                        </a:rPr>
                        <a:t>Data Capture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dirty="0">
                          <a:effectLst/>
                        </a:rPr>
                        <a:t>Conditional Sync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dirty="0">
                          <a:effectLst/>
                        </a:rPr>
                        <a:t>Update Loop Prevention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dirty="0">
                          <a:effectLst/>
                        </a:rPr>
                        <a:t>BLOB Sync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dirty="0">
                          <a:effectLst/>
                        </a:rPr>
                        <a:t>CLOB Sync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51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>
                          <a:effectLst/>
                          <a:latin typeface="inherit"/>
                        </a:rPr>
                        <a:t>DB2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ja-JP" sz="1400" b="0" dirty="0">
                          <a:effectLst/>
                          <a:latin typeface="inherit"/>
                        </a:rPr>
                        <a:t>9.5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N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dirty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dirty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dirty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51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>
                          <a:effectLst/>
                          <a:latin typeface="inherit"/>
                        </a:rPr>
                        <a:t>DB2 for IBM </a:t>
                      </a:r>
                      <a:r>
                        <a:rPr lang="en-US" sz="1400" b="0" dirty="0" err="1">
                          <a:effectLst/>
                          <a:latin typeface="inherit"/>
                        </a:rPr>
                        <a:t>i</a:t>
                      </a:r>
                      <a:endParaRPr lang="en-US" sz="1400" b="0" dirty="0">
                        <a:effectLst/>
                        <a:latin typeface="inherit"/>
                      </a:endParaRP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ja-JP" sz="1400" b="0" dirty="0">
                          <a:effectLst/>
                          <a:latin typeface="inherit"/>
                        </a:rPr>
                        <a:t>6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N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dirty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N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51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>
                          <a:effectLst/>
                          <a:latin typeface="inherit"/>
                        </a:rPr>
                        <a:t>Derby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ja-JP" sz="1400" b="0">
                          <a:effectLst/>
                          <a:latin typeface="inherit"/>
                        </a:rPr>
                        <a:t>10.3.2.1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51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>
                          <a:effectLst/>
                          <a:latin typeface="inherit"/>
                        </a:rPr>
                        <a:t>Firebird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ja-JP" sz="1400" b="0">
                          <a:effectLst/>
                          <a:latin typeface="inherit"/>
                        </a:rPr>
                        <a:t>2.0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38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 err="1">
                          <a:effectLst/>
                          <a:latin typeface="inherit"/>
                        </a:rPr>
                        <a:t>Greenplum</a:t>
                      </a:r>
                      <a:endParaRPr lang="en-US" sz="1400" b="0" dirty="0">
                        <a:effectLst/>
                        <a:latin typeface="inherit"/>
                      </a:endParaRP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>
                          <a:effectLst/>
                          <a:latin typeface="inherit"/>
                        </a:rPr>
                        <a:t>8.2.15 and above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dirty="0">
                          <a:effectLst/>
                          <a:latin typeface="inherit"/>
                        </a:rPr>
                        <a:t>N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dirty="0">
                          <a:effectLst/>
                          <a:latin typeface="inherit"/>
                        </a:rPr>
                        <a:t>N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N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N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N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51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>
                          <a:effectLst/>
                          <a:latin typeface="inherit"/>
                        </a:rPr>
                        <a:t>H2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>
                          <a:effectLst/>
                          <a:latin typeface="inherit"/>
                        </a:rPr>
                        <a:t>1.x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dirty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251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effectLst/>
                          <a:latin typeface="inherit"/>
                        </a:rPr>
                        <a:t>HSQLDB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ja-JP" sz="1400" b="0" dirty="0">
                          <a:effectLst/>
                          <a:latin typeface="inherit"/>
                        </a:rPr>
                        <a:t>1.8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251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effectLst/>
                          <a:latin typeface="inherit"/>
                        </a:rPr>
                        <a:t>HSQLDB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ja-JP" sz="1400" b="0" dirty="0">
                          <a:effectLst/>
                          <a:latin typeface="inherit"/>
                        </a:rPr>
                        <a:t>2.0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N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251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effectLst/>
                          <a:latin typeface="inherit"/>
                        </a:rPr>
                        <a:t>Informix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ja-JP" sz="1400" b="0" dirty="0">
                          <a:effectLst/>
                          <a:latin typeface="inherit"/>
                        </a:rPr>
                        <a:t>11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N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N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N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251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effectLst/>
                          <a:latin typeface="inherit"/>
                        </a:rPr>
                        <a:t>Interbase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ja-JP" sz="1400" b="0" dirty="0">
                          <a:effectLst/>
                          <a:latin typeface="inherit"/>
                        </a:rPr>
                        <a:t>9.0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N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486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effectLst/>
                          <a:latin typeface="inherit"/>
                        </a:rPr>
                        <a:t>MySQL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>
                          <a:effectLst/>
                          <a:latin typeface="inherit"/>
                        </a:rPr>
                        <a:t>5.0.2 and above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486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effectLst/>
                          <a:latin typeface="inherit"/>
                        </a:rPr>
                        <a:t>MariaDB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>
                          <a:effectLst/>
                          <a:latin typeface="inherit"/>
                        </a:rPr>
                        <a:t>5.1 and above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486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effectLst/>
                          <a:latin typeface="inherit"/>
                        </a:rPr>
                        <a:t>Oracle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>
                          <a:effectLst/>
                          <a:latin typeface="inherit"/>
                        </a:rPr>
                        <a:t>10g and above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988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effectLst/>
                          <a:latin typeface="inherit"/>
                        </a:rPr>
                        <a:t>PostgreSQL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>
                          <a:effectLst/>
                          <a:latin typeface="inherit"/>
                        </a:rPr>
                        <a:t>8.2.5 and above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 (8.3 and above only)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dirty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251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effectLst/>
                          <a:latin typeface="inherit"/>
                        </a:rPr>
                        <a:t>Redshift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ja-JP" sz="1400" b="0" dirty="0">
                          <a:effectLst/>
                          <a:latin typeface="inherit"/>
                        </a:rPr>
                        <a:t>1.0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N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N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N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N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N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40483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effectLst/>
                          <a:latin typeface="inherit"/>
                        </a:rPr>
                        <a:t>SQL Anywhere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ja-JP" sz="1400" b="0" dirty="0">
                          <a:effectLst/>
                          <a:latin typeface="inherit"/>
                        </a:rPr>
                        <a:t>9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638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effectLst/>
                          <a:latin typeface="inherit"/>
                        </a:rPr>
                        <a:t>SQL Server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>
                          <a:effectLst/>
                          <a:latin typeface="inherit"/>
                        </a:rPr>
                        <a:t>2005 and above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dirty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dirty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40483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effectLst/>
                          <a:latin typeface="inherit"/>
                        </a:rPr>
                        <a:t>SQL Server Azure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>
                          <a:effectLst/>
                          <a:latin typeface="inherit"/>
                        </a:rPr>
                        <a:t>Tested on 11.00.2065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N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251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effectLst/>
                          <a:latin typeface="inherit"/>
                        </a:rPr>
                        <a:t>SQLite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>
                          <a:effectLst/>
                          <a:latin typeface="inherit"/>
                        </a:rPr>
                        <a:t>3.x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N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251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effectLst/>
                          <a:latin typeface="inherit"/>
                        </a:rPr>
                        <a:t>Sybase ASE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ja-JP" sz="1400" b="0" dirty="0">
                          <a:effectLst/>
                          <a:latin typeface="inherit"/>
                        </a:rPr>
                        <a:t>12.5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dirty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8696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コンテンツ プレースホルダ 2"/>
          <p:cNvSpPr>
            <a:spLocks noGrp="1"/>
          </p:cNvSpPr>
          <p:nvPr>
            <p:ph idx="1"/>
          </p:nvPr>
        </p:nvSpPr>
        <p:spPr>
          <a:xfrm>
            <a:off x="445325" y="1068875"/>
            <a:ext cx="8458200" cy="372000"/>
          </a:xfrm>
        </p:spPr>
        <p:txBody>
          <a:bodyPr/>
          <a:lstStyle/>
          <a:p>
            <a:r>
              <a:rPr lang="ja-JP" altLang="en-US" sz="2400" b="1" u="sng" dirty="0"/>
              <a:t>ここが便利！</a:t>
            </a:r>
            <a:endParaRPr lang="en-US" altLang="ja-JP" sz="2400" b="1" u="sng" dirty="0"/>
          </a:p>
          <a:p>
            <a:pPr lvl="1"/>
            <a:r>
              <a:rPr lang="en-US" altLang="ja-JP" sz="2000" dirty="0"/>
              <a:t>PostgreSQL</a:t>
            </a:r>
            <a:r>
              <a:rPr lang="ja-JP" altLang="en-US" sz="2000" dirty="0"/>
              <a:t>と異種</a:t>
            </a:r>
            <a:r>
              <a:rPr lang="en-US" altLang="ja-JP" sz="2000" dirty="0"/>
              <a:t>DB</a:t>
            </a:r>
            <a:r>
              <a:rPr lang="ja-JP" altLang="en-US" sz="2000" dirty="0"/>
              <a:t>間で、双方向に、差分反映によるデータ更新ができる。</a:t>
            </a:r>
            <a:endParaRPr lang="en-US" altLang="ja-JP" sz="20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534400" cy="612000"/>
          </a:xfrm>
        </p:spPr>
        <p:txBody>
          <a:bodyPr/>
          <a:lstStyle/>
          <a:p>
            <a:r>
              <a:rPr lang="en-US" altLang="ja-JP" dirty="0"/>
              <a:t>DB</a:t>
            </a:r>
            <a:r>
              <a:rPr lang="ja-JP" altLang="en-US" dirty="0"/>
              <a:t>同期ツール</a:t>
            </a:r>
            <a:endParaRPr kumimoji="1" lang="ja-JP" altLang="en-US" dirty="0"/>
          </a:p>
        </p:txBody>
      </p:sp>
      <p:sp>
        <p:nvSpPr>
          <p:cNvPr id="9" name="コンテンツ プレースホルダ 2"/>
          <p:cNvSpPr txBox="1">
            <a:spLocks/>
          </p:cNvSpPr>
          <p:nvPr/>
        </p:nvSpPr>
        <p:spPr bwMode="auto">
          <a:xfrm>
            <a:off x="445325" y="2540036"/>
            <a:ext cx="8458200" cy="3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SzPct val="7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SzPct val="70000"/>
              <a:buFont typeface="Wingdings" pitchFamily="2" charset="2"/>
              <a:buChar char="¨"/>
              <a:defRPr kumimoji="1" sz="1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sz="2400" b="1" u="sng" kern="0" dirty="0"/>
              <a:t>ここに注意！</a:t>
            </a:r>
            <a:endParaRPr lang="en-US" altLang="ja-JP" sz="2400" b="1" u="sng" kern="0" dirty="0"/>
          </a:p>
          <a:p>
            <a:pPr lvl="1"/>
            <a:r>
              <a:rPr lang="ja-JP" altLang="en-US" sz="2000" kern="0" dirty="0"/>
              <a:t>同期といいつつ、リアルタイムではなく、１秒程度の時差が発生する</a:t>
            </a:r>
            <a:endParaRPr lang="en-US" altLang="ja-JP" sz="2000" kern="0" dirty="0"/>
          </a:p>
          <a:p>
            <a:pPr lvl="1"/>
            <a:r>
              <a:rPr lang="ja-JP" altLang="en-US" sz="2000" kern="0" dirty="0"/>
              <a:t>同じテーブルに同時更新が発生すると、データアンマッチが発生する場合が・・・。</a:t>
            </a:r>
            <a:endParaRPr lang="en-US" altLang="ja-JP" sz="2000" kern="0" dirty="0"/>
          </a:p>
          <a:p>
            <a:pPr lvl="1"/>
            <a:r>
              <a:rPr lang="ja-JP" altLang="en-US" sz="2000" kern="0" dirty="0"/>
              <a:t>ドキュメントの品質や、コミュニティが不活性なので、トラブル発生時にはハマる可能性が・・・。</a:t>
            </a:r>
            <a:endParaRPr lang="en-US" altLang="ja-JP" sz="2000" kern="0" dirty="0"/>
          </a:p>
        </p:txBody>
      </p:sp>
      <p:sp>
        <p:nvSpPr>
          <p:cNvPr id="10" name="コンテンツ プレースホルダ 2"/>
          <p:cNvSpPr txBox="1">
            <a:spLocks/>
          </p:cNvSpPr>
          <p:nvPr/>
        </p:nvSpPr>
        <p:spPr bwMode="auto">
          <a:xfrm>
            <a:off x="407848" y="4968904"/>
            <a:ext cx="8458200" cy="834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SzPct val="7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SzPct val="70000"/>
              <a:buFont typeface="Wingdings" pitchFamily="2" charset="2"/>
              <a:buChar char="¨"/>
              <a:defRPr kumimoji="1" sz="1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sz="2400" b="1" u="sng" kern="0" dirty="0"/>
              <a:t>こういうときに使おう！</a:t>
            </a:r>
            <a:endParaRPr lang="en-US" altLang="ja-JP" sz="2400" b="1" u="sng" kern="0" dirty="0"/>
          </a:p>
          <a:p>
            <a:pPr lvl="1"/>
            <a:r>
              <a:rPr lang="ja-JP" altLang="en-US" sz="2000" kern="0" dirty="0"/>
              <a:t>データ連携したい</a:t>
            </a:r>
            <a:r>
              <a:rPr lang="en-US" altLang="ja-JP" sz="2000" kern="0" dirty="0"/>
              <a:t>DB</a:t>
            </a:r>
            <a:r>
              <a:rPr lang="ja-JP" altLang="en-US" sz="2000" kern="0" dirty="0"/>
              <a:t>が、</a:t>
            </a:r>
            <a:r>
              <a:rPr lang="en-US" altLang="ja-JP" sz="2000" kern="0" dirty="0"/>
              <a:t>FDW</a:t>
            </a:r>
            <a:r>
              <a:rPr lang="ja-JP" altLang="en-US" sz="2000" kern="0" dirty="0"/>
              <a:t>に未対応だが</a:t>
            </a:r>
            <a:r>
              <a:rPr lang="en-US" altLang="ja-JP" sz="2000" kern="0" dirty="0"/>
              <a:t>JDBC</a:t>
            </a:r>
            <a:r>
              <a:rPr lang="ja-JP" altLang="en-US" sz="2000" kern="0" dirty="0"/>
              <a:t>に対応している場合</a:t>
            </a:r>
            <a:endParaRPr lang="en-US" altLang="ja-JP" sz="2000" kern="0" dirty="0"/>
          </a:p>
          <a:p>
            <a:pPr lvl="1"/>
            <a:r>
              <a:rPr lang="ja-JP" altLang="en-US" sz="2000" kern="0" dirty="0"/>
              <a:t>マイグレーション等で、一部の</a:t>
            </a:r>
            <a:r>
              <a:rPr lang="en-US" altLang="ja-JP" sz="2000" kern="0" dirty="0"/>
              <a:t>DB</a:t>
            </a:r>
            <a:r>
              <a:rPr lang="ja-JP" altLang="en-US" sz="2000" kern="0" dirty="0"/>
              <a:t>は</a:t>
            </a:r>
            <a:r>
              <a:rPr lang="en-US" altLang="ja-JP" sz="2000" kern="0" dirty="0"/>
              <a:t>PostgreSQL</a:t>
            </a:r>
            <a:r>
              <a:rPr lang="ja-JP" altLang="en-US" sz="2000" kern="0" dirty="0"/>
              <a:t>に移行したが、残っている異種</a:t>
            </a:r>
            <a:r>
              <a:rPr lang="en-US" altLang="ja-JP" sz="2000" kern="0" dirty="0"/>
              <a:t>DB</a:t>
            </a:r>
            <a:r>
              <a:rPr lang="ja-JP" altLang="en-US" sz="2000" kern="0" dirty="0"/>
              <a:t>と、相互連携が必要な場合</a:t>
            </a:r>
            <a:endParaRPr lang="en-US" altLang="ja-JP" sz="2000" kern="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2ED189-0CCE-4343-8A10-1AB987F6AEA1}" type="slidenum">
              <a:rPr lang="en-US" altLang="ja-JP" smtClean="0"/>
              <a:pPr>
                <a:defRPr/>
              </a:pPr>
              <a:t>13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78802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コンテンツ プレースホルダ 2"/>
          <p:cNvSpPr>
            <a:spLocks noGrp="1"/>
          </p:cNvSpPr>
          <p:nvPr>
            <p:ph idx="1"/>
          </p:nvPr>
        </p:nvSpPr>
        <p:spPr>
          <a:xfrm>
            <a:off x="326571" y="1015156"/>
            <a:ext cx="8458200" cy="2096179"/>
          </a:xfrm>
        </p:spPr>
        <p:txBody>
          <a:bodyPr/>
          <a:lstStyle/>
          <a:p>
            <a:r>
              <a:rPr lang="en-US" altLang="ja-JP" sz="2400" b="1" u="sng" dirty="0" err="1"/>
              <a:t>Talend</a:t>
            </a:r>
            <a:r>
              <a:rPr lang="ja-JP" altLang="en-US" sz="2400" b="1" u="sng" dirty="0"/>
              <a:t>社が提供するデータ統合</a:t>
            </a:r>
            <a:r>
              <a:rPr lang="en-US" altLang="ja-JP" sz="2400" b="1" u="sng" dirty="0"/>
              <a:t>/</a:t>
            </a:r>
            <a:r>
              <a:rPr lang="ja-JP" altLang="en-US" sz="2400" b="1" u="sng" dirty="0"/>
              <a:t>連携製品</a:t>
            </a:r>
            <a:endParaRPr lang="en-US" altLang="ja-JP" sz="2400" dirty="0"/>
          </a:p>
          <a:p>
            <a:pPr marL="530225" lvl="1"/>
            <a:r>
              <a:rPr lang="ja-JP" altLang="en-US" sz="2000" dirty="0"/>
              <a:t>機能追加された有償版と無償の</a:t>
            </a:r>
            <a:r>
              <a:rPr lang="en-US" altLang="ja-JP" sz="2000" dirty="0"/>
              <a:t>OSS</a:t>
            </a:r>
            <a:r>
              <a:rPr lang="ja-JP" altLang="en-US" sz="2000" dirty="0"/>
              <a:t>版（</a:t>
            </a:r>
            <a:r>
              <a:rPr lang="en-US" altLang="ja-JP" sz="2000" dirty="0" err="1"/>
              <a:t>Talend</a:t>
            </a:r>
            <a:r>
              <a:rPr lang="en-US" altLang="ja-JP" sz="2000" dirty="0"/>
              <a:t> Open Studio</a:t>
            </a:r>
            <a:r>
              <a:rPr lang="ja-JP" altLang="en-US" sz="2000" dirty="0"/>
              <a:t>）があるが、</a:t>
            </a:r>
            <a:br>
              <a:rPr lang="en-US" altLang="ja-JP" sz="2000" dirty="0"/>
            </a:br>
            <a:r>
              <a:rPr lang="ja-JP" altLang="en-US" sz="2000" dirty="0"/>
              <a:t>メインとなる</a:t>
            </a:r>
            <a:r>
              <a:rPr lang="en-US" altLang="ja-JP" sz="2000" dirty="0"/>
              <a:t>ETL</a:t>
            </a:r>
            <a:r>
              <a:rPr lang="ja-JP" altLang="en-US" sz="2000" dirty="0"/>
              <a:t>開発に使えるコンポーネント</a:t>
            </a:r>
            <a:r>
              <a:rPr lang="en-US" altLang="ja-JP" sz="2000" dirty="0"/>
              <a:t>(DB</a:t>
            </a:r>
            <a:r>
              <a:rPr lang="ja-JP" altLang="en-US" sz="2000" dirty="0" err="1"/>
              <a:t>への</a:t>
            </a:r>
            <a:r>
              <a:rPr lang="ja-JP" altLang="en-US" sz="2000" dirty="0"/>
              <a:t>接続、データの抽出、加工、反映</a:t>
            </a:r>
            <a:r>
              <a:rPr lang="en-US" altLang="ja-JP" sz="2000" dirty="0"/>
              <a:t>)</a:t>
            </a:r>
            <a:r>
              <a:rPr lang="ja-JP" altLang="en-US" sz="2000" dirty="0"/>
              <a:t>については 無償版でもほぼ差はない</a:t>
            </a:r>
            <a:endParaRPr lang="en-US" altLang="ja-JP" sz="2000" dirty="0"/>
          </a:p>
          <a:p>
            <a:pPr marL="530225" lvl="1"/>
            <a:endParaRPr lang="en-US" altLang="ja-JP" sz="2000" dirty="0"/>
          </a:p>
          <a:p>
            <a:pPr marL="530225" lvl="1"/>
            <a:endParaRPr lang="en-US" altLang="ja-JP" sz="2000" dirty="0"/>
          </a:p>
          <a:p>
            <a:pPr marL="530225" lvl="1"/>
            <a:endParaRPr lang="en-US" altLang="ja-JP" sz="2000" dirty="0"/>
          </a:p>
          <a:p>
            <a:pPr marL="530225" lvl="1"/>
            <a:endParaRPr lang="en-US" altLang="ja-JP" sz="2000" dirty="0"/>
          </a:p>
          <a:p>
            <a:pPr marL="530225" lvl="1"/>
            <a:endParaRPr lang="en-US" altLang="ja-JP" sz="2000" dirty="0"/>
          </a:p>
          <a:p>
            <a:pPr marL="530225" lvl="1"/>
            <a:endParaRPr lang="en-US" altLang="ja-JP" sz="2000" dirty="0"/>
          </a:p>
          <a:p>
            <a:pPr marL="244475" lvl="1" indent="0">
              <a:buNone/>
            </a:pPr>
            <a:endParaRPr lang="en-US" altLang="ja-JP" sz="20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9300"/>
            <a:ext cx="8534400" cy="612000"/>
          </a:xfrm>
        </p:spPr>
        <p:txBody>
          <a:bodyPr/>
          <a:lstStyle/>
          <a:p>
            <a:r>
              <a:rPr lang="en-US" altLang="ja-JP" dirty="0"/>
              <a:t>ETL</a:t>
            </a:r>
            <a:r>
              <a:rPr lang="ja-JP" altLang="en-US" dirty="0"/>
              <a:t>ツール</a:t>
            </a:r>
            <a:r>
              <a:rPr lang="en-US" altLang="ja-JP" dirty="0"/>
              <a:t>(</a:t>
            </a:r>
            <a:r>
              <a:rPr lang="en-US" altLang="ja-JP" dirty="0" err="1"/>
              <a:t>Talend</a:t>
            </a:r>
            <a:r>
              <a:rPr lang="en-US" altLang="ja-JP" dirty="0"/>
              <a:t>)</a:t>
            </a:r>
            <a:r>
              <a:rPr lang="ja-JP" altLang="en-US" dirty="0"/>
              <a:t>について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2ED189-0CCE-4343-8A10-1AB987F6AEA1}" type="slidenum">
              <a:rPr lang="en-US" altLang="ja-JP" smtClean="0"/>
              <a:pPr>
                <a:defRPr/>
              </a:pPr>
              <a:t>14</a:t>
            </a:fld>
            <a:endParaRPr lang="en-US" altLang="ja-JP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597" y="2360851"/>
            <a:ext cx="8298148" cy="415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223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コンテンツ プレースホルダ 2"/>
          <p:cNvSpPr>
            <a:spLocks noGrp="1"/>
          </p:cNvSpPr>
          <p:nvPr>
            <p:ph idx="1"/>
          </p:nvPr>
        </p:nvSpPr>
        <p:spPr>
          <a:xfrm>
            <a:off x="326571" y="1015156"/>
            <a:ext cx="8458200" cy="2096179"/>
          </a:xfrm>
        </p:spPr>
        <p:txBody>
          <a:bodyPr/>
          <a:lstStyle/>
          <a:p>
            <a:r>
              <a:rPr lang="ja-JP" altLang="en-US" sz="2400" b="1" u="sng" dirty="0"/>
              <a:t>成果物内で簡単な動作例を記載</a:t>
            </a:r>
            <a:endParaRPr lang="en-US" altLang="ja-JP" sz="2400" dirty="0"/>
          </a:p>
          <a:p>
            <a:pPr marL="530225" lvl="1"/>
            <a:r>
              <a:rPr lang="en-US" altLang="ja-JP" sz="2000" b="1" dirty="0" err="1"/>
              <a:t>Talend</a:t>
            </a:r>
            <a:r>
              <a:rPr lang="ja-JP" altLang="en-US" sz="2000" dirty="0"/>
              <a:t>は、</a:t>
            </a:r>
            <a:r>
              <a:rPr lang="en-US" altLang="ja-JP" sz="2000" b="1" dirty="0"/>
              <a:t>Eclipse</a:t>
            </a:r>
            <a:r>
              <a:rPr lang="ja-JP" altLang="en-US" sz="2000" b="1" dirty="0"/>
              <a:t>ベースで開発されておりインターフェースのつくりや操作感覚もそれに近い</a:t>
            </a:r>
            <a:endParaRPr lang="en-US" altLang="ja-JP" sz="2000" b="1" dirty="0"/>
          </a:p>
          <a:p>
            <a:pPr marL="530225" lvl="1"/>
            <a:r>
              <a:rPr lang="en-US" altLang="ja-JP" sz="2000" b="1" dirty="0"/>
              <a:t>GUI</a:t>
            </a:r>
            <a:r>
              <a:rPr lang="ja-JP" altLang="en-US" sz="2000" b="1" dirty="0"/>
              <a:t>でジョブを作成した後、</a:t>
            </a:r>
            <a:r>
              <a:rPr lang="en-US" altLang="ja-JP" sz="2000" b="1" dirty="0"/>
              <a:t>jar</a:t>
            </a:r>
            <a:r>
              <a:rPr lang="ja-JP" altLang="en-US" sz="2000" b="1" dirty="0"/>
              <a:t>形式の実行ファイル、</a:t>
            </a:r>
            <a:r>
              <a:rPr lang="en-US" altLang="ja-JP" sz="2000" b="1" dirty="0"/>
              <a:t>bat</a:t>
            </a:r>
            <a:r>
              <a:rPr lang="ja-JP" altLang="en-US" sz="2000" b="1" dirty="0"/>
              <a:t>ファイルとスクリプトまでビルドしてくれるのでデータ連携をお手軽に試行することが可能</a:t>
            </a:r>
            <a:endParaRPr lang="en-US" altLang="ja-JP" sz="2000" dirty="0"/>
          </a:p>
          <a:p>
            <a:pPr marL="530225" lvl="1"/>
            <a:endParaRPr lang="en-US" altLang="ja-JP" sz="2000" dirty="0"/>
          </a:p>
          <a:p>
            <a:pPr marL="530225" lvl="1"/>
            <a:endParaRPr lang="en-US" altLang="ja-JP" sz="2000" dirty="0"/>
          </a:p>
          <a:p>
            <a:pPr marL="530225" lvl="1"/>
            <a:endParaRPr lang="en-US" altLang="ja-JP" sz="2000" dirty="0"/>
          </a:p>
          <a:p>
            <a:pPr marL="530225" lvl="1"/>
            <a:endParaRPr lang="en-US" altLang="ja-JP" sz="2000" dirty="0"/>
          </a:p>
          <a:p>
            <a:pPr marL="530225" lvl="1"/>
            <a:endParaRPr lang="en-US" altLang="ja-JP" sz="2000" dirty="0"/>
          </a:p>
          <a:p>
            <a:pPr marL="530225" lvl="1"/>
            <a:endParaRPr lang="en-US" altLang="ja-JP" sz="2000" dirty="0"/>
          </a:p>
          <a:p>
            <a:pPr marL="244475" lvl="1" indent="0">
              <a:buNone/>
            </a:pPr>
            <a:endParaRPr lang="en-US" altLang="ja-JP" sz="20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9300"/>
            <a:ext cx="8534400" cy="612000"/>
          </a:xfrm>
        </p:spPr>
        <p:txBody>
          <a:bodyPr/>
          <a:lstStyle/>
          <a:p>
            <a:r>
              <a:rPr lang="en-US" altLang="ja-JP" dirty="0" err="1"/>
              <a:t>Talend</a:t>
            </a:r>
            <a:r>
              <a:rPr lang="en-US" altLang="ja-JP" dirty="0"/>
              <a:t> Open Studio</a:t>
            </a:r>
            <a:r>
              <a:rPr lang="ja-JP" altLang="en-US" dirty="0"/>
              <a:t>の動作検証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2ED189-0CCE-4343-8A10-1AB987F6AEA1}" type="slidenum">
              <a:rPr lang="en-US" altLang="ja-JP" smtClean="0"/>
              <a:pPr>
                <a:defRPr/>
              </a:pPr>
              <a:t>15</a:t>
            </a:fld>
            <a:endParaRPr lang="en-US" altLang="ja-JP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384" y="2889509"/>
            <a:ext cx="6056416" cy="353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745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25550"/>
            <a:ext cx="8229600" cy="612000"/>
          </a:xfrm>
        </p:spPr>
        <p:txBody>
          <a:bodyPr/>
          <a:lstStyle/>
          <a:p>
            <a:r>
              <a:rPr kumimoji="1" lang="ja-JP" altLang="en-US" dirty="0"/>
              <a:t>参考　</a:t>
            </a:r>
            <a:r>
              <a:rPr kumimoji="1" lang="en-US" altLang="ja-JP" dirty="0" err="1"/>
              <a:t>Talend</a:t>
            </a:r>
            <a:r>
              <a:rPr kumimoji="1" lang="ja-JP" altLang="en-US" dirty="0"/>
              <a:t>の対応</a:t>
            </a:r>
            <a:r>
              <a:rPr kumimoji="1" lang="en-US" altLang="ja-JP" dirty="0"/>
              <a:t>DB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2ED189-0CCE-4343-8A10-1AB987F6AEA1}" type="slidenum">
              <a:rPr lang="en-US" altLang="ja-JP" smtClean="0"/>
              <a:pPr>
                <a:defRPr/>
              </a:pPr>
              <a:t>16</a:t>
            </a:fld>
            <a:endParaRPr lang="en-US" altLang="ja-JP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/>
          </p:nvPr>
        </p:nvGraphicFramePr>
        <p:xfrm>
          <a:off x="145723" y="1049420"/>
          <a:ext cx="8856001" cy="5481865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124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28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8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5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3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36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49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4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243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1141">
                <a:tc rowSpan="5">
                  <a:txBody>
                    <a:bodyPr/>
                    <a:lstStyle/>
                    <a:p>
                      <a:r>
                        <a:rPr kumimoji="1" lang="ja-JP" altLang="en-US" sz="1000" kern="1200" dirty="0">
                          <a:effectLst/>
                        </a:rPr>
                        <a:t>データベース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kern="1200" dirty="0">
                          <a:effectLst/>
                        </a:rPr>
                        <a:t>Access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000" kern="1200" dirty="0">
                          <a:effectLst/>
                        </a:rPr>
                        <a:t>AS400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kern="1200" dirty="0">
                          <a:effectLst/>
                        </a:rPr>
                        <a:t>DB2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 err="1">
                          <a:effectLst/>
                        </a:rPr>
                        <a:t>eXist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 err="1">
                          <a:effectLst/>
                        </a:rPr>
                        <a:t>EXAsolution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Firebird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 err="1">
                          <a:effectLst/>
                        </a:rPr>
                        <a:t>Greenplum</a:t>
                      </a:r>
                      <a:endParaRPr kumimoji="1" lang="en-US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14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HSQLDB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Informix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Ingres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 err="1">
                          <a:effectLst/>
                        </a:rPr>
                        <a:t>Interbase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 err="1">
                          <a:effectLst/>
                        </a:rPr>
                        <a:t>JavaDB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LDAP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 err="1">
                          <a:effectLst/>
                        </a:rPr>
                        <a:t>MaxDB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14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MS SQL Server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MySQL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 err="1">
                          <a:effectLst/>
                        </a:rPr>
                        <a:t>Netezza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OLE DB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Oracle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 err="1">
                          <a:effectLst/>
                        </a:rPr>
                        <a:t>ParAccel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Postgres</a:t>
                      </a:r>
                      <a:r>
                        <a:rPr kumimoji="1" lang="ja-JP" altLang="en-US" sz="1000" kern="1200" baseline="0" dirty="0">
                          <a:effectLst/>
                        </a:rPr>
                        <a:t> </a:t>
                      </a:r>
                      <a:r>
                        <a:rPr kumimoji="1" lang="en-US" altLang="ja-JP" sz="1000" kern="1200" dirty="0">
                          <a:effectLst/>
                        </a:rPr>
                        <a:t>Plus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14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PostgreSQL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Redshift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kern="1200" dirty="0" err="1">
                          <a:effectLst/>
                        </a:rPr>
                        <a:t>VectorWise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SAS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SQLite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Sybase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Teradata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14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 err="1">
                          <a:effectLst/>
                        </a:rPr>
                        <a:t>Vertica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ja-JP" sz="1000" kern="1200" dirty="0">
                          <a:effectLst/>
                        </a:rPr>
                        <a:t>汎用</a:t>
                      </a:r>
                      <a:r>
                        <a:rPr kumimoji="1" lang="en-US" altLang="ja-JP" sz="1000" kern="1200" dirty="0">
                          <a:effectLst/>
                        </a:rPr>
                        <a:t>JDBC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117">
                <a:tc rowSpan="3">
                  <a:txBody>
                    <a:bodyPr/>
                    <a:lstStyle/>
                    <a:p>
                      <a:r>
                        <a:rPr kumimoji="1" lang="ja-JP" altLang="en-US" sz="1000" kern="1200" dirty="0">
                          <a:effectLst/>
                        </a:rPr>
                        <a:t>ビッグデータ</a:t>
                      </a:r>
                      <a:endParaRPr kumimoji="1" lang="en-US" altLang="ja-JP" sz="1000" kern="1200" dirty="0">
                        <a:effectLst/>
                      </a:endParaRPr>
                    </a:p>
                    <a:p>
                      <a:r>
                        <a:rPr kumimoji="1" lang="en-US" altLang="ja-JP" sz="1000" kern="1200" dirty="0">
                          <a:effectLst/>
                        </a:rPr>
                        <a:t>NoSQL</a:t>
                      </a:r>
                      <a:endParaRPr kumimoji="1" lang="en-US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kern="1200" dirty="0">
                          <a:effectLst/>
                        </a:rPr>
                        <a:t>Cassandra</a:t>
                      </a:r>
                      <a:endParaRPr kumimoji="1" lang="en-US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000" kern="1200" dirty="0" err="1">
                          <a:effectLst/>
                        </a:rPr>
                        <a:t>Couchbase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kern="1200" dirty="0" err="1">
                          <a:effectLst/>
                        </a:rPr>
                        <a:t>CouchDB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kern="1200" dirty="0">
                          <a:effectLst/>
                        </a:rPr>
                        <a:t>Google </a:t>
                      </a:r>
                      <a:r>
                        <a:rPr kumimoji="1" lang="en-US" altLang="ja-JP" sz="1000" kern="1200" dirty="0" err="1">
                          <a:effectLst/>
                        </a:rPr>
                        <a:t>BigQuery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SAP HANA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 err="1">
                          <a:effectLst/>
                        </a:rPr>
                        <a:t>HBase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 err="1">
                          <a:effectLst/>
                        </a:rPr>
                        <a:t>HCatalog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14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HDFS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Hive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Impala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 err="1">
                          <a:effectLst/>
                        </a:rPr>
                        <a:t>MarkLogic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 err="1">
                          <a:effectLst/>
                        </a:rPr>
                        <a:t>MemSQL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 err="1">
                          <a:effectLst/>
                        </a:rPr>
                        <a:t>MongoDB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Neo4j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14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Pig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 err="1">
                          <a:effectLst/>
                        </a:rPr>
                        <a:t>Riak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 err="1">
                          <a:effectLst/>
                        </a:rPr>
                        <a:t>Sqoop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117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kern="1200" dirty="0">
                          <a:effectLst/>
                        </a:rPr>
                        <a:t>ファイル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ARFF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Excel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LDIF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XML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区切りファイル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マルチレイアウト</a:t>
                      </a:r>
                      <a:endParaRPr kumimoji="1" lang="en-US" altLang="ja-JP" sz="10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ファイル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Avro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14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Parquet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gridSpan="2"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1141">
                <a:tc rowSpan="2">
                  <a:txBody>
                    <a:bodyPr/>
                    <a:lstStyle/>
                    <a:p>
                      <a:r>
                        <a:rPr kumimoji="1" lang="ja-JP" altLang="en-US" sz="1000" kern="1200" dirty="0">
                          <a:effectLst/>
                        </a:rPr>
                        <a:t>アプリケーション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kern="1200" dirty="0">
                          <a:effectLst/>
                        </a:rPr>
                        <a:t>Alfresco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000" kern="1200" dirty="0">
                          <a:effectLst/>
                        </a:rPr>
                        <a:t>Bonita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kern="1200" dirty="0" err="1">
                          <a:effectLst/>
                        </a:rPr>
                        <a:t>CentricCRM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 err="1">
                          <a:effectLst/>
                        </a:rPr>
                        <a:t>Marketo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Microsoft AX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Microsoft CRM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NetSuite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114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Open Bravo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SageX3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SAP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 err="1"/>
                        <a:t>SugarCRM</a:t>
                      </a:r>
                      <a:endParaRPr lang="ja-JP" altLang="en-US" sz="10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 err="1">
                          <a:effectLst/>
                        </a:rPr>
                        <a:t>VtigerCRM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1141">
                <a:tc rowSpan="2">
                  <a:txBody>
                    <a:bodyPr/>
                    <a:lstStyle/>
                    <a:p>
                      <a:r>
                        <a:rPr kumimoji="1" lang="ja-JP" altLang="en-US" sz="1000" kern="1200" dirty="0">
                          <a:effectLst/>
                        </a:rPr>
                        <a:t>クラウド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gridSpan="4">
                  <a:txBody>
                    <a:bodyPr/>
                    <a:lstStyle/>
                    <a:p>
                      <a:r>
                        <a:rPr kumimoji="1" lang="en-US" altLang="ja-JP" sz="1000" kern="1200" dirty="0">
                          <a:effectLst/>
                        </a:rPr>
                        <a:t>Amazon RDS</a:t>
                      </a:r>
                      <a:r>
                        <a:rPr kumimoji="1" lang="en-US" altLang="ja-JP" sz="1000" kern="1200" baseline="0" dirty="0">
                          <a:effectLst/>
                        </a:rPr>
                        <a:t> </a:t>
                      </a:r>
                      <a:r>
                        <a:rPr kumimoji="1" lang="en-US" altLang="ja-JP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(Aurora, MySQL, Oracle)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Amazon S3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Azure Storage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Box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Amazon EMR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114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Amazon Redshift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Dropbox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Google Drive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>
                          <a:effectLst/>
                        </a:rPr>
                        <a:t>Google Storage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 err="1">
                          <a:effectLst/>
                        </a:rPr>
                        <a:t>Marketo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Salesforce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 err="1">
                          <a:effectLst/>
                        </a:rPr>
                        <a:t>ServiceNow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11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ドットネット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DotNET</a:t>
                      </a:r>
                      <a:endParaRPr kumimoji="1" lang="en-US" altLang="ja-JP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 anchor="ctr"/>
                </a:tc>
                <a:tc gridSpan="2"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11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標準規約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EDIFACT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HL7</a:t>
                      </a:r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1141">
                <a:tc rowSpan="3">
                  <a:txBody>
                    <a:bodyPr/>
                    <a:lstStyle/>
                    <a:p>
                      <a:r>
                        <a:rPr kumimoji="1" lang="ja-JP" altLang="en-US" sz="1000" kern="1200" dirty="0">
                          <a:effectLst/>
                        </a:rPr>
                        <a:t>インターネット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kern="1200" dirty="0" err="1">
                          <a:effectLst/>
                        </a:rPr>
                        <a:t>JBoss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000" kern="1200" dirty="0">
                          <a:effectLst/>
                        </a:rPr>
                        <a:t>Petals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kern="1200" dirty="0">
                          <a:effectLst/>
                        </a:rPr>
                        <a:t>FTP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kern="1200" dirty="0">
                          <a:effectLst/>
                        </a:rPr>
                        <a:t>Kafka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MOM and JMS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SCP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HTTP Request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114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POP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REST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RSS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Kerberos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Proxy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Socket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SVN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114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 err="1">
                          <a:effectLst/>
                        </a:rPr>
                        <a:t>WebService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XML RPC</a:t>
                      </a:r>
                      <a:endParaRPr kumimoji="1" lang="en-US" altLang="ja-JP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/>
                        <a:t>SMTP</a:t>
                      </a:r>
                      <a:endParaRPr lang="ja-JP" altLang="en-US" sz="10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/>
                        <a:t>SOAP</a:t>
                      </a:r>
                      <a:endParaRPr lang="ja-JP" altLang="en-US" sz="10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/>
                        <a:t>JSON</a:t>
                      </a:r>
                      <a:endParaRPr lang="ja-JP" altLang="en-US" sz="10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881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kern="1200" dirty="0">
                          <a:effectLst/>
                        </a:rPr>
                        <a:t>ビジネスインテリジェンス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Jasper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OLAP</a:t>
                      </a:r>
                      <a:r>
                        <a:rPr kumimoji="1" lang="ja-JP" alt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キューブ</a:t>
                      </a:r>
                      <a:r>
                        <a:rPr kumimoji="1" lang="en-US" altLang="ja-JP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(Mondrian, Palo)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SPSS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881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Hadoop</a:t>
                      </a:r>
                      <a:r>
                        <a:rPr kumimoji="1" lang="ja-JP" altLang="en-US" sz="1000" kern="1200" baseline="0" dirty="0">
                          <a:effectLst/>
                        </a:rPr>
                        <a:t> </a:t>
                      </a:r>
                      <a:r>
                        <a:rPr lang="en-US" altLang="ja-JP" sz="1000" dirty="0"/>
                        <a:t>distribution</a:t>
                      </a:r>
                      <a:endParaRPr kumimoji="1" lang="en-US" altLang="ja-JP" sz="10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Hortonworks</a:t>
                      </a:r>
                      <a:r>
                        <a:rPr kumimoji="1" lang="ja-JP" altLang="en-US" sz="1000" kern="1200" dirty="0">
                          <a:effectLst/>
                        </a:rPr>
                        <a:t> </a:t>
                      </a:r>
                      <a:r>
                        <a:rPr kumimoji="1" lang="en-US" altLang="ja-JP" sz="1000" kern="1200" dirty="0">
                          <a:effectLst/>
                        </a:rPr>
                        <a:t>Data</a:t>
                      </a:r>
                      <a:r>
                        <a:rPr kumimoji="1" lang="ja-JP" altLang="en-US" sz="1000" kern="1200" dirty="0">
                          <a:effectLst/>
                        </a:rPr>
                        <a:t> </a:t>
                      </a:r>
                      <a:r>
                        <a:rPr kumimoji="1" lang="en-US" altLang="ja-JP" sz="1000" kern="1200" dirty="0">
                          <a:effectLst/>
                        </a:rPr>
                        <a:t>Platform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Apache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Cloudera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 err="1">
                          <a:effectLst/>
                        </a:rPr>
                        <a:t>MapR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Amazon</a:t>
                      </a:r>
                      <a:r>
                        <a:rPr kumimoji="1" lang="ja-JP" altLang="en-US" sz="1000" kern="1200" dirty="0">
                          <a:effectLst/>
                        </a:rPr>
                        <a:t> </a:t>
                      </a:r>
                      <a:r>
                        <a:rPr kumimoji="1" lang="en-US" altLang="ja-JP" sz="1000" kern="1200" dirty="0">
                          <a:effectLst/>
                        </a:rPr>
                        <a:t>EMR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Pivotal</a:t>
                      </a:r>
                      <a:r>
                        <a:rPr kumimoji="1" lang="ja-JP" altLang="en-US" sz="1000" kern="1200" dirty="0">
                          <a:effectLst/>
                        </a:rPr>
                        <a:t> </a:t>
                      </a:r>
                      <a:r>
                        <a:rPr kumimoji="1" lang="en-US" altLang="ja-JP" sz="1000" kern="1200" dirty="0">
                          <a:effectLst/>
                        </a:rPr>
                        <a:t>HD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Microsoft </a:t>
                      </a:r>
                      <a:r>
                        <a:rPr kumimoji="1" lang="en-US" altLang="ja-JP" sz="1000" kern="1200" dirty="0" err="1">
                          <a:effectLst/>
                        </a:rPr>
                        <a:t>HDInsight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7115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061300"/>
            <a:ext cx="8458200" cy="2363190"/>
          </a:xfrm>
        </p:spPr>
        <p:txBody>
          <a:bodyPr/>
          <a:lstStyle/>
          <a:p>
            <a:pPr marL="130175"/>
            <a:r>
              <a:rPr lang="ja-JP" altLang="en-US" sz="2400" u="sng" dirty="0"/>
              <a:t>ここが便利！</a:t>
            </a:r>
            <a:endParaRPr lang="en-US" altLang="ja-JP" sz="2400" u="sng" dirty="0"/>
          </a:p>
          <a:p>
            <a:pPr marL="530225" lvl="1"/>
            <a:r>
              <a:rPr lang="ja-JP" altLang="en-US" sz="2000" dirty="0"/>
              <a:t>数少ない無償でも使える</a:t>
            </a:r>
            <a:r>
              <a:rPr lang="en-US" altLang="ja-JP" sz="2000" dirty="0"/>
              <a:t>ETL</a:t>
            </a:r>
            <a:r>
              <a:rPr lang="ja-JP" altLang="en-US" sz="2000" dirty="0"/>
              <a:t>ツールながら機能が豊富</a:t>
            </a:r>
            <a:endParaRPr lang="en-US" altLang="ja-JP" sz="2000" dirty="0"/>
          </a:p>
          <a:p>
            <a:pPr marL="530225" lvl="1"/>
            <a:r>
              <a:rPr lang="ja-JP" altLang="en-US" sz="2000" dirty="0"/>
              <a:t>数多くの</a:t>
            </a:r>
            <a:r>
              <a:rPr lang="en-US" altLang="ja-JP" sz="2000" dirty="0"/>
              <a:t>DB</a:t>
            </a:r>
            <a:r>
              <a:rPr lang="ja-JP" altLang="en-US" sz="2000" dirty="0"/>
              <a:t>に対応した コンポーネントが標準で用意されている</a:t>
            </a:r>
            <a:r>
              <a:rPr lang="en-US" altLang="ja-JP" sz="2000" dirty="0"/>
              <a:t>(</a:t>
            </a:r>
            <a:r>
              <a:rPr lang="en-US" altLang="ja-JP" sz="2000" dirty="0" err="1"/>
              <a:t>NoSQL</a:t>
            </a:r>
            <a:r>
              <a:rPr lang="ja-JP" altLang="en-US" sz="2000" dirty="0"/>
              <a:t>やクラウド環境まで</a:t>
            </a:r>
            <a:r>
              <a:rPr lang="en-US" altLang="ja-JP" sz="2000" dirty="0"/>
              <a:t>)</a:t>
            </a:r>
            <a:br>
              <a:rPr lang="en-US" altLang="ja-JP" sz="2000" dirty="0"/>
            </a:br>
            <a:endParaRPr lang="en-US" altLang="ja-JP" sz="2000" dirty="0"/>
          </a:p>
          <a:p>
            <a:pPr marL="130175"/>
            <a:r>
              <a:rPr lang="ja-JP" altLang="en-US" sz="2400" u="sng" dirty="0"/>
              <a:t>ここに注意！</a:t>
            </a:r>
            <a:endParaRPr lang="en-US" altLang="ja-JP" sz="2400" u="sng" dirty="0"/>
          </a:p>
          <a:p>
            <a:pPr marL="530225" lvl="1"/>
            <a:r>
              <a:rPr lang="en-US" altLang="ja-JP" sz="2000" dirty="0"/>
              <a:t>OSS</a:t>
            </a:r>
            <a:r>
              <a:rPr lang="ja-JP" altLang="en-US" sz="2000" dirty="0"/>
              <a:t>版では</a:t>
            </a:r>
            <a:r>
              <a:rPr lang="en-US" altLang="ja-JP" sz="2000" dirty="0"/>
              <a:t>CDC</a:t>
            </a:r>
            <a:r>
              <a:rPr lang="ja-JP" altLang="en-US" sz="2000" dirty="0"/>
              <a:t>の機能が使えないため、差分反映を設定することができない。反映時に都度</a:t>
            </a:r>
            <a:r>
              <a:rPr lang="en-US" altLang="ja-JP" sz="2000" dirty="0"/>
              <a:t>truncate</a:t>
            </a:r>
            <a:r>
              <a:rPr lang="ja-JP" altLang="en-US" sz="2000" dirty="0"/>
              <a:t>するなど運用による対策が必要</a:t>
            </a:r>
            <a:endParaRPr lang="en-US" altLang="ja-JP" sz="2000" dirty="0"/>
          </a:p>
          <a:p>
            <a:pPr marL="530225" lvl="1"/>
            <a:endParaRPr lang="en-US" altLang="ja-JP" sz="2000" dirty="0"/>
          </a:p>
          <a:p>
            <a:r>
              <a:rPr lang="ja-JP" altLang="en-US" sz="2400" b="1" u="sng" dirty="0"/>
              <a:t>こういう時に使おう！</a:t>
            </a:r>
            <a:endParaRPr lang="en-US" altLang="ja-JP" sz="2000" dirty="0"/>
          </a:p>
          <a:p>
            <a:pPr marL="530225" lvl="1"/>
            <a:r>
              <a:rPr lang="ja-JP" altLang="en-US" sz="2000" dirty="0"/>
              <a:t>対象</a:t>
            </a:r>
            <a:r>
              <a:rPr lang="en-US" altLang="ja-JP" sz="2000" dirty="0"/>
              <a:t>DB</a:t>
            </a:r>
            <a:r>
              <a:rPr lang="ja-JP" altLang="en-US" sz="2000" dirty="0" err="1"/>
              <a:t>での</a:t>
            </a:r>
            <a:r>
              <a:rPr lang="ja-JP" altLang="en-US" sz="2000" dirty="0"/>
              <a:t>システム開発の経験が少ない</a:t>
            </a:r>
          </a:p>
          <a:p>
            <a:pPr marL="530225" lvl="1"/>
            <a:r>
              <a:rPr lang="ja-JP" altLang="en-US" sz="2000" dirty="0"/>
              <a:t>開発期間が短い、開発工数が少ない</a:t>
            </a:r>
          </a:p>
          <a:p>
            <a:pPr marL="530225" lvl="1"/>
            <a:r>
              <a:rPr lang="en-US" altLang="ja-JP" sz="2000" dirty="0"/>
              <a:t>AP</a:t>
            </a:r>
            <a:r>
              <a:rPr lang="ja-JP" altLang="en-US" sz="2000" dirty="0"/>
              <a:t>の継続的な改修があり、処理の可視化などのメンテナンス性が必要</a:t>
            </a:r>
            <a:endParaRPr lang="en-US" altLang="ja-JP" sz="2000" dirty="0"/>
          </a:p>
          <a:p>
            <a:pPr marL="130175"/>
            <a:endParaRPr lang="en-US" altLang="ja-JP" sz="24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9300"/>
            <a:ext cx="8534400" cy="612000"/>
          </a:xfrm>
        </p:spPr>
        <p:txBody>
          <a:bodyPr/>
          <a:lstStyle/>
          <a:p>
            <a:r>
              <a:rPr lang="en-US" altLang="ja-JP" dirty="0"/>
              <a:t>ETL</a:t>
            </a:r>
            <a:r>
              <a:rPr lang="ja-JP" altLang="en-US" dirty="0"/>
              <a:t>ツール</a:t>
            </a:r>
            <a:r>
              <a:rPr lang="en-US" altLang="ja-JP" dirty="0"/>
              <a:t>(</a:t>
            </a:r>
            <a:r>
              <a:rPr lang="en-US" altLang="ja-JP" dirty="0" err="1"/>
              <a:t>Talend</a:t>
            </a:r>
            <a:r>
              <a:rPr lang="en-US" altLang="ja-JP" dirty="0"/>
              <a:t>)</a:t>
            </a:r>
            <a:r>
              <a:rPr lang="ja-JP" altLang="en-US" dirty="0"/>
              <a:t>について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2ED189-0CCE-4343-8A10-1AB987F6AEA1}" type="slidenum">
              <a:rPr lang="en-US" altLang="ja-JP" smtClean="0"/>
              <a:pPr>
                <a:defRPr/>
              </a:pPr>
              <a:t>17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95010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異種</a:t>
            </a:r>
            <a:r>
              <a:rPr kumimoji="1" lang="en-US" altLang="ja-JP" dirty="0"/>
              <a:t>DB</a:t>
            </a:r>
            <a:r>
              <a:rPr kumimoji="1" lang="ja-JP" altLang="en-US" dirty="0"/>
              <a:t>連携のまとめ</a:t>
            </a:r>
          </a:p>
        </p:txBody>
      </p:sp>
      <p:sp>
        <p:nvSpPr>
          <p:cNvPr id="16" name="スライド番号プレースホルダー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2ED189-0CCE-4343-8A10-1AB987F6AEA1}" type="slidenum">
              <a:rPr lang="en-US" altLang="ja-JP" smtClean="0"/>
              <a:pPr>
                <a:defRPr/>
              </a:pPr>
              <a:t>18</a:t>
            </a:fld>
            <a:endParaRPr lang="en-US" altLang="ja-JP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892552"/>
          </a:xfrm>
        </p:spPr>
        <p:txBody>
          <a:bodyPr wrap="square">
            <a:spAutoFit/>
          </a:bodyPr>
          <a:lstStyle/>
          <a:p>
            <a:r>
              <a:rPr lang="ja-JP" altLang="en-US" dirty="0"/>
              <a:t>異種</a:t>
            </a:r>
            <a:r>
              <a:rPr lang="en-US" altLang="ja-JP" dirty="0"/>
              <a:t>DB</a:t>
            </a:r>
            <a:r>
              <a:rPr lang="ja-JP" altLang="en-US" dirty="0"/>
              <a:t>連携方式の整理</a:t>
            </a:r>
            <a:endParaRPr lang="en-US" altLang="ja-JP" dirty="0"/>
          </a:p>
          <a:p>
            <a:pPr lvl="1"/>
            <a:r>
              <a:rPr lang="ja-JP" altLang="en-US" sz="2000" dirty="0"/>
              <a:t>さまざまな異種</a:t>
            </a:r>
            <a:r>
              <a:rPr lang="en-US" altLang="ja-JP" sz="2000" dirty="0"/>
              <a:t>DB</a:t>
            </a:r>
            <a:r>
              <a:rPr lang="ja-JP" altLang="en-US" sz="2000" dirty="0"/>
              <a:t>連携方式を</a:t>
            </a:r>
            <a:r>
              <a:rPr lang="en-US" altLang="ja-JP" sz="2000" dirty="0"/>
              <a:t>PostgreSQL</a:t>
            </a:r>
            <a:r>
              <a:rPr lang="ja-JP" altLang="en-US" sz="2000" dirty="0"/>
              <a:t>では利用できる。</a:t>
            </a:r>
            <a:endParaRPr lang="en-US" altLang="ja-JP" sz="1600" dirty="0"/>
          </a:p>
        </p:txBody>
      </p:sp>
      <p:sp>
        <p:nvSpPr>
          <p:cNvPr id="13" name="コンテンツ プレースホルダ 2"/>
          <p:cNvSpPr txBox="1">
            <a:spLocks/>
          </p:cNvSpPr>
          <p:nvPr/>
        </p:nvSpPr>
        <p:spPr bwMode="auto">
          <a:xfrm>
            <a:off x="461683" y="5720628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SzPct val="7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SzPct val="70000"/>
              <a:buFont typeface="Wingdings" pitchFamily="2" charset="2"/>
              <a:buChar char="¨"/>
              <a:defRPr kumimoji="1" sz="1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ja-JP" altLang="en-US" sz="2000" kern="0" dirty="0"/>
              <a:t>用途に応じた異種</a:t>
            </a:r>
            <a:r>
              <a:rPr lang="en-US" altLang="ja-JP" sz="2000" kern="0" dirty="0"/>
              <a:t>DB</a:t>
            </a:r>
            <a:r>
              <a:rPr lang="ja-JP" altLang="en-US" sz="2000" kern="0" dirty="0"/>
              <a:t>連携方式の選択が必要。</a:t>
            </a:r>
            <a:endParaRPr lang="en-US" altLang="ja-JP" sz="2000" kern="0" dirty="0"/>
          </a:p>
          <a:p>
            <a:pPr lvl="1"/>
            <a:r>
              <a:rPr lang="ja-JP" altLang="en-US" sz="2000" kern="0" dirty="0"/>
              <a:t>既存のデータ・資産をそのまま残しつつ、システムの拡張が可能に！</a:t>
            </a:r>
            <a:endParaRPr lang="en-US" altLang="ja-JP" sz="1600" kern="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59" y="3379318"/>
            <a:ext cx="1143000" cy="1181100"/>
          </a:xfrm>
          <a:prstGeom prst="rect">
            <a:avLst/>
          </a:prstGeom>
        </p:spPr>
      </p:pic>
      <p:sp>
        <p:nvSpPr>
          <p:cNvPr id="15" name="コンテンツ プレースホルダ 2"/>
          <p:cNvSpPr txBox="1">
            <a:spLocks/>
          </p:cNvSpPr>
          <p:nvPr/>
        </p:nvSpPr>
        <p:spPr bwMode="auto">
          <a:xfrm>
            <a:off x="6934200" y="3730239"/>
            <a:ext cx="1371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SzPct val="7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SzPct val="70000"/>
              <a:buFont typeface="Wingdings" pitchFamily="2" charset="2"/>
              <a:buChar char="¨"/>
              <a:defRPr kumimoji="1" sz="1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ja-JP" altLang="en-US" sz="2400" kern="0" dirty="0"/>
              <a:t>異種</a:t>
            </a:r>
            <a:r>
              <a:rPr lang="en-US" altLang="ja-JP" sz="2400" kern="0" dirty="0"/>
              <a:t>DB</a:t>
            </a:r>
            <a:endParaRPr lang="en-US" altLang="ja-JP" sz="2000" kern="0" dirty="0"/>
          </a:p>
        </p:txBody>
      </p:sp>
      <p:sp>
        <p:nvSpPr>
          <p:cNvPr id="17" name="コンテンツ プレースホルダ 2"/>
          <p:cNvSpPr txBox="1">
            <a:spLocks/>
          </p:cNvSpPr>
          <p:nvPr/>
        </p:nvSpPr>
        <p:spPr bwMode="auto">
          <a:xfrm>
            <a:off x="368674" y="2859560"/>
            <a:ext cx="18489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SzPct val="7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SzPct val="70000"/>
              <a:buFont typeface="Wingdings" pitchFamily="2" charset="2"/>
              <a:buChar char="¨"/>
              <a:defRPr kumimoji="1" sz="1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ja-JP" sz="2400" kern="0" dirty="0"/>
              <a:t>PostgreSQL</a:t>
            </a:r>
            <a:endParaRPr lang="en-US" altLang="ja-JP" sz="2000" kern="0" dirty="0"/>
          </a:p>
        </p:txBody>
      </p:sp>
      <p:sp>
        <p:nvSpPr>
          <p:cNvPr id="18" name="四角形: 角を丸くする 17"/>
          <p:cNvSpPr/>
          <p:nvPr/>
        </p:nvSpPr>
        <p:spPr>
          <a:xfrm>
            <a:off x="2796989" y="4750107"/>
            <a:ext cx="2662517" cy="53601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ETL</a:t>
            </a:r>
            <a:endParaRPr kumimoji="1" lang="ja-JP" altLang="en-US" dirty="0"/>
          </a:p>
        </p:txBody>
      </p:sp>
      <p:sp>
        <p:nvSpPr>
          <p:cNvPr id="19" name="四角形: 角を丸くする 18"/>
          <p:cNvSpPr/>
          <p:nvPr/>
        </p:nvSpPr>
        <p:spPr>
          <a:xfrm>
            <a:off x="2796989" y="2566040"/>
            <a:ext cx="2662517" cy="53601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外部データラッパ</a:t>
            </a:r>
          </a:p>
        </p:txBody>
      </p:sp>
      <p:sp>
        <p:nvSpPr>
          <p:cNvPr id="20" name="四角形: 角を丸くする 19"/>
          <p:cNvSpPr/>
          <p:nvPr/>
        </p:nvSpPr>
        <p:spPr>
          <a:xfrm>
            <a:off x="2796989" y="3304225"/>
            <a:ext cx="2662517" cy="53601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ロジカルデコーディング</a:t>
            </a:r>
          </a:p>
        </p:txBody>
      </p:sp>
      <p:sp>
        <p:nvSpPr>
          <p:cNvPr id="21" name="四角形: 角を丸くする 20"/>
          <p:cNvSpPr/>
          <p:nvPr/>
        </p:nvSpPr>
        <p:spPr>
          <a:xfrm>
            <a:off x="2796989" y="4027166"/>
            <a:ext cx="2662517" cy="53601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データ同期ツール</a:t>
            </a:r>
          </a:p>
        </p:txBody>
      </p:sp>
      <p:cxnSp>
        <p:nvCxnSpPr>
          <p:cNvPr id="47" name="コネクタ: 曲線 46"/>
          <p:cNvCxnSpPr>
            <a:stCxn id="4" idx="3"/>
            <a:endCxn id="19" idx="1"/>
          </p:cNvCxnSpPr>
          <p:nvPr/>
        </p:nvCxnSpPr>
        <p:spPr>
          <a:xfrm flipV="1">
            <a:off x="1864659" y="2834049"/>
            <a:ext cx="932330" cy="1135819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コネクタ: 曲線 47"/>
          <p:cNvCxnSpPr>
            <a:stCxn id="4" idx="3"/>
            <a:endCxn id="20" idx="1"/>
          </p:cNvCxnSpPr>
          <p:nvPr/>
        </p:nvCxnSpPr>
        <p:spPr>
          <a:xfrm flipV="1">
            <a:off x="1864659" y="3572234"/>
            <a:ext cx="932330" cy="397634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コネクタ: 曲線 50"/>
          <p:cNvCxnSpPr>
            <a:stCxn id="4" idx="3"/>
            <a:endCxn id="21" idx="1"/>
          </p:cNvCxnSpPr>
          <p:nvPr/>
        </p:nvCxnSpPr>
        <p:spPr>
          <a:xfrm>
            <a:off x="1864659" y="3969868"/>
            <a:ext cx="932330" cy="325307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コネクタ: 曲線 53"/>
          <p:cNvCxnSpPr>
            <a:stCxn id="4" idx="3"/>
            <a:endCxn id="18" idx="1"/>
          </p:cNvCxnSpPr>
          <p:nvPr/>
        </p:nvCxnSpPr>
        <p:spPr>
          <a:xfrm>
            <a:off x="1864659" y="3969868"/>
            <a:ext cx="932330" cy="1048248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コネクタ: 曲線 56"/>
          <p:cNvCxnSpPr>
            <a:stCxn id="19" idx="3"/>
          </p:cNvCxnSpPr>
          <p:nvPr/>
        </p:nvCxnSpPr>
        <p:spPr>
          <a:xfrm>
            <a:off x="5459506" y="2834049"/>
            <a:ext cx="932330" cy="792920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コネクタ: 曲線 59"/>
          <p:cNvCxnSpPr>
            <a:stCxn id="20" idx="3"/>
          </p:cNvCxnSpPr>
          <p:nvPr/>
        </p:nvCxnSpPr>
        <p:spPr>
          <a:xfrm>
            <a:off x="5459506" y="3572234"/>
            <a:ext cx="932330" cy="54735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コネクタ: 曲線 62"/>
          <p:cNvCxnSpPr>
            <a:stCxn id="21" idx="3"/>
          </p:cNvCxnSpPr>
          <p:nvPr/>
        </p:nvCxnSpPr>
        <p:spPr>
          <a:xfrm flipV="1">
            <a:off x="5459506" y="3626969"/>
            <a:ext cx="932330" cy="668206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コネクタ: 曲線 65"/>
          <p:cNvCxnSpPr>
            <a:stCxn id="18" idx="3"/>
          </p:cNvCxnSpPr>
          <p:nvPr/>
        </p:nvCxnSpPr>
        <p:spPr>
          <a:xfrm flipV="1">
            <a:off x="5459506" y="3626969"/>
            <a:ext cx="932330" cy="1391147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吹き出し: 円形 41"/>
          <p:cNvSpPr/>
          <p:nvPr/>
        </p:nvSpPr>
        <p:spPr>
          <a:xfrm>
            <a:off x="1235243" y="2163349"/>
            <a:ext cx="2067692" cy="554374"/>
          </a:xfrm>
          <a:prstGeom prst="wedgeEllipseCallout">
            <a:avLst>
              <a:gd name="adj1" fmla="val 27607"/>
              <a:gd name="adj2" fmla="val 64739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透過的</a:t>
            </a:r>
            <a:r>
              <a:rPr kumimoji="1" lang="en-US" altLang="ja-JP" dirty="0"/>
              <a:t>SQL</a:t>
            </a:r>
          </a:p>
          <a:p>
            <a:pPr algn="ctr"/>
            <a:r>
              <a:rPr kumimoji="1" lang="ja-JP" altLang="en-US" dirty="0"/>
              <a:t>アクセス</a:t>
            </a:r>
            <a:endParaRPr kumimoji="1" lang="en-US" altLang="ja-JP" dirty="0"/>
          </a:p>
        </p:txBody>
      </p:sp>
      <p:sp>
        <p:nvSpPr>
          <p:cNvPr id="43" name="吹き出し: 円形 42"/>
          <p:cNvSpPr/>
          <p:nvPr/>
        </p:nvSpPr>
        <p:spPr>
          <a:xfrm>
            <a:off x="5459506" y="5080966"/>
            <a:ext cx="1490383" cy="554374"/>
          </a:xfrm>
          <a:prstGeom prst="wedgeEllipseCallout">
            <a:avLst>
              <a:gd name="adj1" fmla="val -54498"/>
              <a:gd name="adj2" fmla="val -41989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データ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変換</a:t>
            </a:r>
            <a:endParaRPr kumimoji="1" lang="en-US" altLang="ja-JP" dirty="0"/>
          </a:p>
        </p:txBody>
      </p:sp>
      <p:sp>
        <p:nvSpPr>
          <p:cNvPr id="44" name="吹き出し: 円形 43"/>
          <p:cNvSpPr/>
          <p:nvPr/>
        </p:nvSpPr>
        <p:spPr>
          <a:xfrm>
            <a:off x="4982135" y="2886504"/>
            <a:ext cx="1490383" cy="554374"/>
          </a:xfrm>
          <a:prstGeom prst="wedgeEllipseCallout">
            <a:avLst>
              <a:gd name="adj1" fmla="val -31942"/>
              <a:gd name="adj2" fmla="val 5988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部分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複製</a:t>
            </a:r>
            <a:endParaRPr kumimoji="1" lang="en-US" altLang="ja-JP" dirty="0"/>
          </a:p>
        </p:txBody>
      </p:sp>
      <p:sp>
        <p:nvSpPr>
          <p:cNvPr id="45" name="吹き出し: 円形 44"/>
          <p:cNvSpPr/>
          <p:nvPr/>
        </p:nvSpPr>
        <p:spPr>
          <a:xfrm>
            <a:off x="1470211" y="4430459"/>
            <a:ext cx="1490383" cy="554374"/>
          </a:xfrm>
          <a:prstGeom prst="wedgeEllipseCallout">
            <a:avLst>
              <a:gd name="adj1" fmla="val 51968"/>
              <a:gd name="adj2" fmla="val -4684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ノード間同期</a:t>
            </a:r>
            <a:endParaRPr kumimoji="1" lang="en-US" altLang="ja-JP" dirty="0"/>
          </a:p>
        </p:txBody>
      </p:sp>
      <p:sp>
        <p:nvSpPr>
          <p:cNvPr id="6" name="フローチャート: 磁気ディスク 5"/>
          <p:cNvSpPr/>
          <p:nvPr/>
        </p:nvSpPr>
        <p:spPr>
          <a:xfrm>
            <a:off x="6553200" y="2566040"/>
            <a:ext cx="1809750" cy="2514926"/>
          </a:xfrm>
          <a:prstGeom prst="flowChartMagneticDisk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0914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2ED189-0CCE-4343-8A10-1AB987F6AEA1}" type="slidenum">
              <a:rPr lang="en-US" altLang="ja-JP" smtClean="0"/>
              <a:pPr>
                <a:defRPr/>
              </a:pPr>
              <a:t>19</a:t>
            </a:fld>
            <a:endParaRPr lang="en-US" altLang="ja-JP" dirty="0"/>
          </a:p>
        </p:txBody>
      </p:sp>
      <p:sp>
        <p:nvSpPr>
          <p:cNvPr id="5" name="CustomShape 1"/>
          <p:cNvSpPr/>
          <p:nvPr/>
        </p:nvSpPr>
        <p:spPr>
          <a:xfrm>
            <a:off x="456260" y="4497149"/>
            <a:ext cx="4780758" cy="135738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ja-JP" altLang="en-US" sz="4000" b="1" i="1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クロージング</a:t>
            </a:r>
            <a:endParaRPr sz="2400" b="1" i="1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456260" y="4285207"/>
            <a:ext cx="5400000" cy="54000"/>
          </a:xfrm>
          <a:prstGeom prst="rect">
            <a:avLst/>
          </a:prstGeom>
          <a:gradFill>
            <a:gsLst>
              <a:gs pos="0">
                <a:srgbClr val="0070C0"/>
              </a:gs>
              <a:gs pos="50000">
                <a:schemeClr val="accent1">
                  <a:tint val="44500"/>
                  <a:satMod val="160000"/>
                </a:schemeClr>
              </a:gs>
              <a:gs pos="9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4808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異種</a:t>
            </a:r>
            <a:r>
              <a:rPr lang="en-US" altLang="ja-JP" dirty="0"/>
              <a:t>DB</a:t>
            </a:r>
            <a:r>
              <a:rPr lang="ja-JP" altLang="en-US" dirty="0"/>
              <a:t>連携班</a:t>
            </a:r>
            <a:r>
              <a:rPr kumimoji="1" lang="ja-JP" altLang="en-US" dirty="0"/>
              <a:t>の活動目的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0633" y="1152000"/>
            <a:ext cx="8490858" cy="5040000"/>
          </a:xfrm>
        </p:spPr>
        <p:txBody>
          <a:bodyPr/>
          <a:lstStyle/>
          <a:p>
            <a:r>
              <a:rPr kumimoji="1" lang="ja-JP" altLang="en-US" dirty="0"/>
              <a:t>背景</a:t>
            </a:r>
            <a:endParaRPr kumimoji="1" lang="en-US" altLang="ja-JP" dirty="0"/>
          </a:p>
          <a:p>
            <a:pPr lvl="1"/>
            <a:r>
              <a:rPr lang="en-US" altLang="ja-JP" dirty="0"/>
              <a:t>ICT</a:t>
            </a:r>
            <a:r>
              <a:rPr lang="ja-JP" altLang="en-US" dirty="0"/>
              <a:t>システムの進化によるシステム統合</a:t>
            </a:r>
            <a:r>
              <a:rPr lang="en-US" altLang="ja-JP" dirty="0"/>
              <a:t>/</a:t>
            </a:r>
            <a:r>
              <a:rPr lang="ja-JP" altLang="en-US" dirty="0"/>
              <a:t>拡張は不可避</a:t>
            </a:r>
            <a:endParaRPr lang="en-US" altLang="ja-JP" dirty="0"/>
          </a:p>
          <a:p>
            <a:r>
              <a:rPr kumimoji="1" lang="ja-JP" altLang="en-US" dirty="0"/>
              <a:t>問題点</a:t>
            </a:r>
            <a:endParaRPr kumimoji="1" lang="en-US" altLang="ja-JP" dirty="0"/>
          </a:p>
          <a:p>
            <a:pPr lvl="1"/>
            <a:r>
              <a:rPr lang="ja-JP" altLang="en-US" dirty="0"/>
              <a:t>システム全体を統合</a:t>
            </a:r>
            <a:r>
              <a:rPr lang="en-US" altLang="ja-JP" dirty="0"/>
              <a:t>/</a:t>
            </a:r>
            <a:r>
              <a:rPr lang="ja-JP" altLang="en-US" dirty="0"/>
              <a:t>拡張するのは高コスト</a:t>
            </a:r>
            <a:endParaRPr lang="en-US" altLang="ja-JP" dirty="0"/>
          </a:p>
          <a:p>
            <a:pPr lvl="2">
              <a:spcBef>
                <a:spcPts val="200"/>
              </a:spcBef>
            </a:pPr>
            <a:r>
              <a:rPr lang="ja-JP" altLang="en-US" dirty="0"/>
              <a:t>既存システムを活用したままサブシステムを拡張</a:t>
            </a:r>
            <a:endParaRPr lang="en-US" altLang="ja-JP" dirty="0"/>
          </a:p>
          <a:p>
            <a:pPr lvl="2">
              <a:spcBef>
                <a:spcPts val="200"/>
              </a:spcBef>
            </a:pPr>
            <a:r>
              <a:rPr lang="ja-JP" altLang="en-US" dirty="0"/>
              <a:t>データベースも既存のデータベースと連携させて拡張</a:t>
            </a:r>
            <a:endParaRPr lang="en-US" altLang="ja-JP" dirty="0"/>
          </a:p>
          <a:p>
            <a:r>
              <a:rPr kumimoji="1" lang="ja-JP" altLang="en-US" dirty="0"/>
              <a:t>目的</a:t>
            </a:r>
            <a:endParaRPr kumimoji="1" lang="en-US" altLang="ja-JP" dirty="0"/>
          </a:p>
          <a:p>
            <a:pPr lvl="1"/>
            <a:r>
              <a:rPr lang="en-US" altLang="ja-JP" dirty="0"/>
              <a:t>PostgreSQL</a:t>
            </a:r>
            <a:r>
              <a:rPr lang="ja-JP" altLang="en-US" dirty="0"/>
              <a:t>と異種</a:t>
            </a:r>
            <a:r>
              <a:rPr lang="en-US" altLang="ja-JP" dirty="0"/>
              <a:t>DBMS</a:t>
            </a:r>
            <a:r>
              <a:rPr lang="ja-JP" altLang="en-US" dirty="0"/>
              <a:t>の連携方式をピックアップ</a:t>
            </a:r>
            <a:endParaRPr lang="en-US" altLang="ja-JP" dirty="0"/>
          </a:p>
          <a:p>
            <a:pPr lvl="1"/>
            <a:r>
              <a:rPr lang="ja-JP" altLang="en-US" dirty="0"/>
              <a:t>各連携方式の使いどころや注意点を整理する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2ED189-0CCE-4343-8A10-1AB987F6AEA1}" type="slidenum">
              <a:rPr lang="en-US" altLang="ja-JP" smtClean="0"/>
              <a:pPr>
                <a:defRPr/>
              </a:pPr>
              <a:t>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54936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2016</a:t>
            </a:r>
            <a:r>
              <a:rPr kumimoji="1" lang="ja-JP" altLang="en-US" dirty="0"/>
              <a:t>年度</a:t>
            </a:r>
            <a:r>
              <a:rPr lang="ja-JP" altLang="en-US" dirty="0"/>
              <a:t>の</a:t>
            </a:r>
            <a:r>
              <a:rPr kumimoji="1" lang="ja-JP" altLang="en-US" dirty="0"/>
              <a:t>活動を振り返って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81000" y="1182684"/>
            <a:ext cx="8382000" cy="5410200"/>
          </a:xfrm>
        </p:spPr>
        <p:txBody>
          <a:bodyPr/>
          <a:lstStyle/>
          <a:p>
            <a:r>
              <a:rPr lang="ja-JP" altLang="en-US" dirty="0"/>
              <a:t>参加企業の皆様からいただいたコメント</a:t>
            </a:r>
            <a:endParaRPr lang="en-US" altLang="ja-JP" sz="800" dirty="0"/>
          </a:p>
          <a:p>
            <a:pPr lvl="1"/>
            <a:r>
              <a:rPr lang="en-US" altLang="ja-JP" dirty="0"/>
              <a:t>(</a:t>
            </a:r>
            <a:r>
              <a:rPr lang="ja-JP" altLang="en-US" dirty="0"/>
              <a:t>これから書く）</a:t>
            </a:r>
            <a:endParaRPr lang="en-US" altLang="ja-JP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2ED189-0CCE-4343-8A10-1AB987F6AEA1}" type="slidenum">
              <a:rPr lang="en-US" altLang="ja-JP" smtClean="0"/>
              <a:pPr>
                <a:defRPr/>
              </a:pPr>
              <a:t>20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86132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2017</a:t>
            </a:r>
            <a:r>
              <a:rPr kumimoji="1" lang="ja-JP" altLang="en-US" dirty="0"/>
              <a:t>年度</a:t>
            </a:r>
            <a:r>
              <a:rPr lang="ja-JP" altLang="en-US" dirty="0"/>
              <a:t>の</a:t>
            </a:r>
            <a:r>
              <a:rPr lang="en-US" altLang="ja-JP" dirty="0"/>
              <a:t>WG3</a:t>
            </a:r>
            <a:r>
              <a:rPr kumimoji="1" lang="ja-JP" altLang="en-US" dirty="0"/>
              <a:t>活動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2ED189-0CCE-4343-8A10-1AB987F6AEA1}" type="slidenum">
              <a:rPr lang="en-US" altLang="ja-JP" smtClean="0"/>
              <a:pPr>
                <a:defRPr/>
              </a:pPr>
              <a:t>21</a:t>
            </a:fld>
            <a:endParaRPr lang="en-US" altLang="ja-JP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457200" y="1152000"/>
            <a:ext cx="8229600" cy="1888083"/>
          </a:xfrm>
        </p:spPr>
        <p:txBody>
          <a:bodyPr/>
          <a:lstStyle/>
          <a:p>
            <a:r>
              <a:rPr kumimoji="1" lang="ja-JP" altLang="en-US" dirty="0"/>
              <a:t>課題検討</a:t>
            </a:r>
            <a:r>
              <a:rPr kumimoji="1" lang="en-US" altLang="ja-JP" dirty="0"/>
              <a:t>WG</a:t>
            </a:r>
          </a:p>
          <a:p>
            <a:pPr lvl="1"/>
            <a:r>
              <a:rPr lang="ja-JP" altLang="en-US" dirty="0"/>
              <a:t>（これから書く）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07521" y="4280179"/>
            <a:ext cx="7537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一緒に</a:t>
            </a:r>
            <a:r>
              <a:rPr kumimoji="1" lang="en-US" altLang="ja-JP" sz="3600" dirty="0" err="1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PGECons</a:t>
            </a:r>
            <a:r>
              <a:rPr kumimoji="1" lang="en-US" altLang="ja-JP" sz="3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WG</a:t>
            </a:r>
            <a:r>
              <a:rPr kumimoji="1" lang="ja-JP" altLang="en-US" sz="3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活動しませんか？</a:t>
            </a:r>
          </a:p>
        </p:txBody>
      </p:sp>
    </p:spTree>
    <p:extLst>
      <p:ext uri="{BB962C8B-B14F-4D97-AF65-F5344CB8AC3E}">
        <p14:creationId xmlns:p14="http://schemas.microsoft.com/office/powerpoint/2010/main" val="3557948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スライド番号プレースホル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794CA3D-315F-7040-9D68-7C74AB26D8E0}" type="slidenum">
              <a:rPr kumimoji="0" lang="en-US" altLang="ja-JP">
                <a:solidFill>
                  <a:schemeClr val="bg1"/>
                </a:solidFill>
                <a:latin typeface="Arial Black" charset="0"/>
              </a:rPr>
              <a:pPr eaLnBrk="1" hangingPunct="1"/>
              <a:t>22</a:t>
            </a:fld>
            <a:endParaRPr kumimoji="0" lang="en-US" altLang="ja-JP">
              <a:solidFill>
                <a:schemeClr val="bg1"/>
              </a:solidFill>
              <a:latin typeface="Arial Black" charset="0"/>
            </a:endParaRPr>
          </a:p>
        </p:txBody>
      </p:sp>
      <p:pic>
        <p:nvPicPr>
          <p:cNvPr id="62468" name="図 5" descr="PGEC_logo_rectangl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26" y="2472044"/>
            <a:ext cx="6553538" cy="1942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607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検証</a:t>
            </a:r>
            <a:r>
              <a:rPr kumimoji="1" lang="ja-JP" altLang="en-US" dirty="0"/>
              <a:t>した異種</a:t>
            </a:r>
            <a:r>
              <a:rPr kumimoji="1" lang="en-US" altLang="ja-JP" dirty="0"/>
              <a:t>DB</a:t>
            </a:r>
            <a:r>
              <a:rPr kumimoji="1" lang="ja-JP" altLang="en-US" dirty="0"/>
              <a:t>連携方式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2ED189-0CCE-4343-8A10-1AB987F6AEA1}" type="slidenum">
              <a:rPr lang="en-US" altLang="ja-JP" smtClean="0"/>
              <a:pPr>
                <a:defRPr/>
              </a:pPr>
              <a:t>3</a:t>
            </a:fld>
            <a:endParaRPr lang="en-US" altLang="ja-JP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03769" y="5281436"/>
            <a:ext cx="8605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→上記に挙げた異種</a:t>
            </a:r>
            <a:r>
              <a:rPr lang="en-US" altLang="ja-JP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DB</a:t>
            </a:r>
            <a:r>
              <a:rPr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連携方式について、調査・検証を行った</a:t>
            </a:r>
            <a:endParaRPr lang="en-US" altLang="ja-JP" sz="2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2887392"/>
              </p:ext>
            </p:extLst>
          </p:nvPr>
        </p:nvGraphicFramePr>
        <p:xfrm>
          <a:off x="423083" y="1187063"/>
          <a:ext cx="8532658" cy="3933881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755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5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2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1604"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連携方式</a:t>
                      </a:r>
                      <a:endParaRPr kumimoji="1" lang="en-US" altLang="ja-JP" sz="20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想定用途</a:t>
                      </a:r>
                      <a:endParaRPr kumimoji="1" lang="en-US" altLang="ja-JP" sz="20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検証対象ツール</a:t>
                      </a:r>
                      <a:endParaRPr kumimoji="1" lang="en-US" altLang="ja-JP" sz="20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9557"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外部データ</a:t>
                      </a:r>
                      <a:endParaRPr kumimoji="1" lang="en-US" altLang="ja-JP" sz="20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  <a:p>
                      <a:r>
                        <a:rPr kumimoji="1" lang="ja-JP" altLang="en-US" sz="2000" dirty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ラッパ</a:t>
                      </a:r>
                      <a:endParaRPr kumimoji="1" lang="en-US" altLang="ja-JP" sz="20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PostgreSQL</a:t>
                      </a:r>
                      <a:r>
                        <a:rPr kumimoji="1" lang="ja-JP" altLang="en-US" sz="2000" dirty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側でデータを持たず、データを共有したい場合</a:t>
                      </a:r>
                      <a:endParaRPr kumimoji="1" lang="en-US" altLang="ja-JP" sz="20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PostgreSQL</a:t>
                      </a:r>
                      <a:r>
                        <a:rPr kumimoji="1" lang="ja-JP" altLang="en-US" sz="2000" dirty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本体機能</a:t>
                      </a:r>
                      <a:endParaRPr kumimoji="1" lang="en-US" altLang="ja-JP" sz="20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  <a:p>
                      <a:r>
                        <a:rPr kumimoji="1" lang="ja-JP" altLang="en-US" sz="2000" dirty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＋拡張機能</a:t>
                      </a:r>
                      <a:endParaRPr kumimoji="1" lang="en-US" altLang="ja-JP" sz="20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893364"/>
                  </a:ext>
                </a:extLst>
              </a:tr>
              <a:tr h="749557"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ロジカル</a:t>
                      </a:r>
                      <a:endParaRPr kumimoji="1" lang="en-US" altLang="ja-JP" sz="20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  <a:p>
                      <a:r>
                        <a:rPr kumimoji="1" lang="ja-JP" altLang="en-US" sz="2000" dirty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デコーディング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DB(PostgreSQL</a:t>
                      </a:r>
                      <a:r>
                        <a:rPr kumimoji="1" lang="ja-JP" altLang="en-US" sz="2000" dirty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含む</a:t>
                      </a:r>
                      <a:r>
                        <a:rPr kumimoji="1" lang="en-US" altLang="ja-JP" sz="2000" dirty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)</a:t>
                      </a:r>
                      <a:r>
                        <a:rPr kumimoji="1" lang="ja-JP" altLang="en-US" sz="2000" dirty="0" err="1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への</a:t>
                      </a:r>
                      <a:r>
                        <a:rPr kumimoji="1" lang="ja-JP" altLang="en-US" sz="2000" dirty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反映において、一部のテーブルや一部のデータなどを連携したい場合</a:t>
                      </a:r>
                      <a:endParaRPr kumimoji="1" lang="en-US" altLang="ja-JP" sz="20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PostgreSQL</a:t>
                      </a:r>
                      <a:r>
                        <a:rPr kumimoji="1" lang="ja-JP" altLang="en-US" sz="2000" dirty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本体機能</a:t>
                      </a:r>
                      <a:endParaRPr kumimoji="1" lang="en-US" altLang="ja-JP" sz="20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＋拡張機能</a:t>
                      </a:r>
                      <a:endParaRPr kumimoji="1" lang="en-US" altLang="ja-JP" sz="20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  <a:p>
                      <a:endParaRPr kumimoji="1" lang="en-US" altLang="ja-JP" sz="20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418"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DB</a:t>
                      </a:r>
                      <a:r>
                        <a:rPr kumimoji="1" lang="ja-JP" altLang="en-US" sz="2000" dirty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同期ツール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ある程度の同期性を確保しつつ、異種</a:t>
                      </a:r>
                      <a:r>
                        <a:rPr kumimoji="1" lang="en-US" altLang="ja-JP" sz="2000" dirty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DB</a:t>
                      </a:r>
                      <a:r>
                        <a:rPr kumimoji="1" lang="ja-JP" altLang="en-US" sz="2000" dirty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間でデータを共有したい場合</a:t>
                      </a:r>
                      <a:endParaRPr kumimoji="1" lang="en-US" altLang="ja-JP" sz="20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err="1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SymmetricDS</a:t>
                      </a:r>
                      <a:endParaRPr kumimoji="1" lang="en-US" altLang="ja-JP" sz="20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6648"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ETL</a:t>
                      </a:r>
                      <a:r>
                        <a:rPr kumimoji="1" lang="ja-JP" altLang="en-US" sz="2000" dirty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ツール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PostgreSQL⇒</a:t>
                      </a:r>
                      <a:r>
                        <a:rPr kumimoji="1" lang="ja-JP" altLang="en-US" sz="2000" dirty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連携先</a:t>
                      </a:r>
                      <a:r>
                        <a:rPr kumimoji="1" lang="en-US" altLang="ja-JP" sz="2000" dirty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DB</a:t>
                      </a:r>
                      <a:r>
                        <a:rPr kumimoji="1" lang="ja-JP" altLang="en-US" sz="2000" dirty="0" err="1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への</a:t>
                      </a:r>
                      <a:r>
                        <a:rPr kumimoji="1" lang="ja-JP" altLang="en-US" sz="2000" dirty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反映において、なんらかのデータ加工が必要な場合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err="1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Talend</a:t>
                      </a:r>
                      <a:endParaRPr kumimoji="1" lang="ja-JP" altLang="en-US" sz="20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0031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異種</a:t>
            </a:r>
            <a:r>
              <a:rPr lang="en-US" altLang="ja-JP" dirty="0"/>
              <a:t>DB</a:t>
            </a:r>
            <a:r>
              <a:rPr lang="ja-JP" altLang="en-US" dirty="0"/>
              <a:t>連携</a:t>
            </a:r>
            <a:r>
              <a:rPr lang="ja-JP" altLang="en-US" b="1" dirty="0"/>
              <a:t>の</a:t>
            </a:r>
            <a:r>
              <a:rPr lang="ja-JP" altLang="en-US" dirty="0"/>
              <a:t>調査</a:t>
            </a:r>
            <a:r>
              <a:rPr lang="en-US" altLang="ja-JP" dirty="0"/>
              <a:t>/</a:t>
            </a:r>
            <a:r>
              <a:rPr lang="ja-JP" altLang="en-US" dirty="0"/>
              <a:t>評価観点</a:t>
            </a:r>
            <a:endParaRPr lang="ja-JP" altLang="en-US" b="1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2ED189-0CCE-4343-8A10-1AB987F6AEA1}" type="slidenum">
              <a:rPr lang="en-US" altLang="ja-JP" smtClean="0"/>
              <a:pPr>
                <a:defRPr/>
              </a:pPr>
              <a:t>4</a:t>
            </a:fld>
            <a:endParaRPr lang="en-US" altLang="ja-JP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457200" y="1152000"/>
            <a:ext cx="8229600" cy="757011"/>
          </a:xfrm>
        </p:spPr>
        <p:txBody>
          <a:bodyPr/>
          <a:lstStyle/>
          <a:p>
            <a:r>
              <a:rPr lang="ja-JP" altLang="en-US" dirty="0"/>
              <a:t>想定用途、接続性、同期性、性能、セキュリティ、構築・開発時の難易度等の観点で</a:t>
            </a:r>
            <a:r>
              <a:rPr kumimoji="1" lang="ja-JP" altLang="en-US" dirty="0"/>
              <a:t>異種</a:t>
            </a:r>
            <a:r>
              <a:rPr kumimoji="1" lang="en-US" altLang="ja-JP" dirty="0"/>
              <a:t>DB</a:t>
            </a:r>
            <a:r>
              <a:rPr kumimoji="1" lang="ja-JP" altLang="en-US" dirty="0"/>
              <a:t>連携方式を調査</a:t>
            </a:r>
            <a:r>
              <a:rPr kumimoji="1" lang="en-US" altLang="ja-JP" dirty="0"/>
              <a:t>/</a:t>
            </a:r>
            <a:r>
              <a:rPr kumimoji="1" lang="ja-JP" altLang="en-US" dirty="0"/>
              <a:t>評価して一覧表としてまとめた</a:t>
            </a:r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1" y="2561354"/>
            <a:ext cx="6898104" cy="399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207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テキスト ボックス 62"/>
          <p:cNvSpPr txBox="1"/>
          <p:nvPr/>
        </p:nvSpPr>
        <p:spPr bwMode="gray">
          <a:xfrm>
            <a:off x="5560744" y="2243053"/>
            <a:ext cx="1703536" cy="2563351"/>
          </a:xfrm>
          <a:prstGeom prst="rect">
            <a:avLst/>
          </a:prstGeom>
          <a:solidFill>
            <a:srgbClr val="FFFFFF"/>
          </a:solidFill>
          <a:ln>
            <a:solidFill>
              <a:srgbClr val="87867E"/>
            </a:solidFill>
          </a:ln>
        </p:spPr>
        <p:txBody>
          <a:bodyPr wrap="none" rtlCol="0">
            <a:noAutofit/>
          </a:bodyPr>
          <a:lstStyle/>
          <a:p>
            <a:pPr algn="ctr" fontAlgn="ctr"/>
            <a:r>
              <a:rPr lang="en-US" altLang="ja-JP" dirty="0">
                <a:solidFill>
                  <a:srgbClr val="000000"/>
                </a:solidFill>
                <a:latin typeface="Arial"/>
                <a:ea typeface="ＭＳ Ｐゴシック" pitchFamily="50" charset="-128"/>
                <a:cs typeface="Arial"/>
              </a:rPr>
              <a:t>Application</a:t>
            </a:r>
            <a:endParaRPr lang="ja-JP" altLang="en-US" dirty="0">
              <a:solidFill>
                <a:srgbClr val="000000"/>
              </a:solidFill>
              <a:latin typeface="Arial"/>
              <a:ea typeface="ＭＳ Ｐゴシック" pitchFamily="50" charset="-128"/>
              <a:cs typeface="Arial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外部データラッパ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152000"/>
            <a:ext cx="8229600" cy="585360"/>
          </a:xfrm>
        </p:spPr>
        <p:txBody>
          <a:bodyPr/>
          <a:lstStyle/>
          <a:p>
            <a:r>
              <a:rPr kumimoji="1" lang="ja-JP" altLang="en-US" dirty="0"/>
              <a:t>連携先の</a:t>
            </a:r>
            <a:r>
              <a:rPr kumimoji="1" lang="en-US" altLang="ja-JP" dirty="0"/>
              <a:t>DB</a:t>
            </a:r>
            <a:r>
              <a:rPr kumimoji="1" lang="ja-JP" altLang="en-US" dirty="0"/>
              <a:t>に透過的にアクセスする手段を提供</a:t>
            </a:r>
          </a:p>
        </p:txBody>
      </p:sp>
      <p:sp>
        <p:nvSpPr>
          <p:cNvPr id="5" name="テキスト ボックス 4"/>
          <p:cNvSpPr txBox="1"/>
          <p:nvPr/>
        </p:nvSpPr>
        <p:spPr bwMode="gray">
          <a:xfrm>
            <a:off x="1099566" y="2243053"/>
            <a:ext cx="1703536" cy="2563351"/>
          </a:xfrm>
          <a:prstGeom prst="rect">
            <a:avLst/>
          </a:prstGeom>
          <a:solidFill>
            <a:srgbClr val="FFFFFF"/>
          </a:solidFill>
          <a:ln>
            <a:solidFill>
              <a:srgbClr val="87867E"/>
            </a:solidFill>
          </a:ln>
        </p:spPr>
        <p:txBody>
          <a:bodyPr wrap="none" rtlCol="0">
            <a:noAutofit/>
          </a:bodyPr>
          <a:lstStyle/>
          <a:p>
            <a:pPr algn="ctr" fontAlgn="ctr"/>
            <a:r>
              <a:rPr lang="en-US" altLang="ja-JP" dirty="0">
                <a:solidFill>
                  <a:srgbClr val="000000"/>
                </a:solidFill>
                <a:latin typeface="Arial"/>
                <a:ea typeface="ＭＳ Ｐゴシック" pitchFamily="50" charset="-128"/>
                <a:cs typeface="Arial"/>
              </a:rPr>
              <a:t>Application</a:t>
            </a:r>
            <a:endParaRPr lang="ja-JP" altLang="en-US" dirty="0">
              <a:solidFill>
                <a:srgbClr val="000000"/>
              </a:solidFill>
              <a:latin typeface="Arial"/>
              <a:ea typeface="ＭＳ Ｐゴシック" pitchFamily="50" charset="-128"/>
              <a:cs typeface="Arial"/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887922"/>
            <a:ext cx="800572" cy="800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92896"/>
            <a:ext cx="800572" cy="800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円柱 7"/>
          <p:cNvSpPr/>
          <p:nvPr/>
        </p:nvSpPr>
        <p:spPr bwMode="gray">
          <a:xfrm>
            <a:off x="3028950" y="2577492"/>
            <a:ext cx="1360190" cy="612648"/>
          </a:xfrm>
          <a:prstGeom prst="can">
            <a:avLst/>
          </a:prstGeom>
          <a:solidFill>
            <a:srgbClr val="DAD9D6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en-US" altLang="ja-JP" dirty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PostgreSQL</a:t>
            </a:r>
            <a:endParaRPr lang="ja-JP" altLang="en-US" dirty="0" err="1">
              <a:solidFill>
                <a:srgbClr val="000000"/>
              </a:solidFill>
              <a:latin typeface="Arial"/>
              <a:ea typeface="ＭＳ Ｐゴシック"/>
              <a:cs typeface="Arial"/>
            </a:endParaRPr>
          </a:p>
        </p:txBody>
      </p:sp>
      <p:sp>
        <p:nvSpPr>
          <p:cNvPr id="9" name="円柱 8"/>
          <p:cNvSpPr/>
          <p:nvPr/>
        </p:nvSpPr>
        <p:spPr bwMode="gray">
          <a:xfrm>
            <a:off x="3028950" y="3981884"/>
            <a:ext cx="1360190" cy="612648"/>
          </a:xfrm>
          <a:prstGeom prst="can">
            <a:avLst/>
          </a:prstGeom>
          <a:solidFill>
            <a:srgbClr val="DAD9D6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ja-JP" altLang="en-US" dirty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異種</a:t>
            </a:r>
            <a:r>
              <a:rPr lang="en-US" altLang="ja-JP" dirty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DB</a:t>
            </a:r>
          </a:p>
        </p:txBody>
      </p:sp>
      <p:cxnSp>
        <p:nvCxnSpPr>
          <p:cNvPr id="22" name="直線矢印コネクタ 21"/>
          <p:cNvCxnSpPr>
            <a:stCxn id="7" idx="3"/>
            <a:endCxn id="8" idx="2"/>
          </p:cNvCxnSpPr>
          <p:nvPr/>
        </p:nvCxnSpPr>
        <p:spPr bwMode="auto">
          <a:xfrm flipV="1">
            <a:off x="980084" y="2883816"/>
            <a:ext cx="2048866" cy="9366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テキスト ボックス 22"/>
          <p:cNvSpPr txBox="1"/>
          <p:nvPr/>
        </p:nvSpPr>
        <p:spPr bwMode="gray">
          <a:xfrm>
            <a:off x="1205932" y="2577492"/>
            <a:ext cx="1491548" cy="631381"/>
          </a:xfrm>
          <a:prstGeom prst="rect">
            <a:avLst/>
          </a:prstGeom>
          <a:solidFill>
            <a:srgbClr val="DAD9D6"/>
          </a:solidFill>
          <a:ln>
            <a:solidFill>
              <a:srgbClr val="B1B1AC"/>
            </a:solidFill>
          </a:ln>
        </p:spPr>
        <p:txBody>
          <a:bodyPr wrap="square" rtlCol="0" anchor="ctr">
            <a:noAutofit/>
          </a:bodyPr>
          <a:lstStyle/>
          <a:p>
            <a:pPr algn="ctr" fontAlgn="ctr"/>
            <a:r>
              <a:rPr lang="en-US" altLang="ja-JP" sz="1600" dirty="0">
                <a:solidFill>
                  <a:srgbClr val="000000"/>
                </a:solidFill>
                <a:latin typeface="Arial"/>
                <a:ea typeface="ＭＳ Ｐゴシック" pitchFamily="50" charset="-128"/>
                <a:cs typeface="Arial"/>
              </a:rPr>
              <a:t>SQL</a:t>
            </a:r>
          </a:p>
        </p:txBody>
      </p:sp>
      <p:cxnSp>
        <p:nvCxnSpPr>
          <p:cNvPr id="24" name="直線矢印コネクタ 23"/>
          <p:cNvCxnSpPr>
            <a:stCxn id="6" idx="3"/>
            <a:endCxn id="9" idx="2"/>
          </p:cNvCxnSpPr>
          <p:nvPr/>
        </p:nvCxnSpPr>
        <p:spPr bwMode="auto">
          <a:xfrm>
            <a:off x="980084" y="4288208"/>
            <a:ext cx="2048866" cy="0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テキスト ボックス 24"/>
          <p:cNvSpPr txBox="1"/>
          <p:nvPr/>
        </p:nvSpPr>
        <p:spPr bwMode="gray">
          <a:xfrm>
            <a:off x="1208404" y="3976942"/>
            <a:ext cx="1489076" cy="622533"/>
          </a:xfrm>
          <a:prstGeom prst="rect">
            <a:avLst/>
          </a:prstGeom>
          <a:solidFill>
            <a:srgbClr val="DAD9D6"/>
          </a:solidFill>
          <a:ln>
            <a:solidFill>
              <a:srgbClr val="B1B1AC"/>
            </a:solidFill>
          </a:ln>
        </p:spPr>
        <p:txBody>
          <a:bodyPr wrap="square" rtlCol="0" anchor="ctr">
            <a:noAutofit/>
          </a:bodyPr>
          <a:lstStyle/>
          <a:p>
            <a:pPr algn="ctr" fontAlgn="ctr"/>
            <a:r>
              <a:rPr lang="en-US" altLang="ja-JP" sz="1600" dirty="0">
                <a:solidFill>
                  <a:srgbClr val="000000"/>
                </a:solidFill>
                <a:latin typeface="Arial"/>
                <a:ea typeface="ＭＳ Ｐゴシック" pitchFamily="50" charset="-128"/>
                <a:cs typeface="Arial"/>
              </a:rPr>
              <a:t>SQL</a:t>
            </a:r>
          </a:p>
          <a:p>
            <a:pPr algn="ctr" fontAlgn="ctr"/>
            <a:r>
              <a:rPr lang="ja-JP" altLang="en-US" sz="1600" dirty="0">
                <a:solidFill>
                  <a:srgbClr val="000000"/>
                </a:solidFill>
                <a:latin typeface="Arial"/>
                <a:ea typeface="ＭＳ Ｐゴシック" pitchFamily="50" charset="-128"/>
                <a:cs typeface="Arial"/>
              </a:rPr>
              <a:t>独自</a:t>
            </a:r>
            <a:r>
              <a:rPr lang="en-US" altLang="ja-JP" sz="1600" dirty="0">
                <a:solidFill>
                  <a:srgbClr val="000000"/>
                </a:solidFill>
                <a:latin typeface="Arial"/>
                <a:ea typeface="ＭＳ Ｐゴシック" pitchFamily="50" charset="-128"/>
                <a:cs typeface="Arial"/>
              </a:rPr>
              <a:t>IF</a:t>
            </a:r>
            <a:r>
              <a:rPr lang="ja-JP" altLang="en-US" sz="1600" dirty="0">
                <a:solidFill>
                  <a:srgbClr val="000000"/>
                </a:solidFill>
                <a:latin typeface="Arial"/>
                <a:ea typeface="ＭＳ Ｐゴシック" pitchFamily="50" charset="-128"/>
                <a:cs typeface="Arial"/>
              </a:rPr>
              <a:t> など</a:t>
            </a:r>
          </a:p>
        </p:txBody>
      </p:sp>
      <p:sp>
        <p:nvSpPr>
          <p:cNvPr id="28" name="テキスト ボックス 27"/>
          <p:cNvSpPr txBox="1"/>
          <p:nvPr/>
        </p:nvSpPr>
        <p:spPr bwMode="gray">
          <a:xfrm>
            <a:off x="217170" y="5169913"/>
            <a:ext cx="4282819" cy="584775"/>
          </a:xfrm>
          <a:prstGeom prst="rect">
            <a:avLst/>
          </a:prstGeom>
          <a:noFill/>
          <a:ln w="25400" cap="flat" cmpd="sng" algn="ctr">
            <a:solidFill>
              <a:srgbClr val="87867E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ＭＳ Ｐゴシック"/>
                <a:cs typeface="Arial"/>
              </a:rPr>
              <a:t>連携先の</a:t>
            </a:r>
            <a:r>
              <a:rPr kumimoji="0" lang="en-US" altLang="ja-JP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ＭＳ Ｐゴシック"/>
                <a:cs typeface="Arial"/>
              </a:rPr>
              <a:t>DB</a:t>
            </a:r>
            <a:r>
              <a:rPr kumimoji="0" lang="ja-JP" alt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ＭＳ Ｐゴシック"/>
                <a:cs typeface="Arial"/>
              </a:rPr>
              <a:t>（ファイル等のデータソース含）</a:t>
            </a:r>
            <a:endParaRPr kumimoji="0" lang="en-US" altLang="ja-JP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ＭＳ Ｐゴシック"/>
              <a:cs typeface="Arial"/>
            </a:endParaRPr>
          </a:p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1" kern="0" dirty="0">
                <a:latin typeface="Arial"/>
                <a:ea typeface="ＭＳ Ｐゴシック"/>
                <a:cs typeface="Arial"/>
              </a:rPr>
              <a:t>に応じて</a:t>
            </a:r>
            <a:r>
              <a:rPr kumimoji="0" lang="en-US" altLang="ja-JP" sz="1600" b="1" kern="0" dirty="0">
                <a:latin typeface="Arial"/>
                <a:ea typeface="ＭＳ Ｐゴシック"/>
                <a:cs typeface="Arial"/>
              </a:rPr>
              <a:t>SQL</a:t>
            </a:r>
            <a:r>
              <a:rPr kumimoji="0" lang="ja-JP" altLang="en-US" sz="1600" b="1" kern="0" dirty="0" err="1">
                <a:latin typeface="Arial"/>
                <a:ea typeface="ＭＳ Ｐゴシック"/>
                <a:cs typeface="Arial"/>
              </a:rPr>
              <a:t>、</a:t>
            </a:r>
            <a:r>
              <a:rPr kumimoji="0" lang="ja-JP" altLang="en-US" sz="1600" b="1" kern="0" dirty="0">
                <a:latin typeface="Arial"/>
                <a:ea typeface="ＭＳ Ｐゴシック"/>
                <a:cs typeface="Arial"/>
              </a:rPr>
              <a:t>独自</a:t>
            </a:r>
            <a:r>
              <a:rPr kumimoji="0" lang="en-US" altLang="ja-JP" sz="1600" b="1" kern="0" dirty="0">
                <a:latin typeface="Arial"/>
                <a:ea typeface="ＭＳ Ｐゴシック"/>
                <a:cs typeface="Arial"/>
              </a:rPr>
              <a:t>IF</a:t>
            </a:r>
            <a:r>
              <a:rPr kumimoji="0" lang="ja-JP" altLang="en-US" sz="1600" b="1" kern="0" dirty="0">
                <a:latin typeface="Arial"/>
                <a:ea typeface="ＭＳ Ｐゴシック"/>
                <a:cs typeface="Arial"/>
              </a:rPr>
              <a:t>を使い分けが必要</a:t>
            </a:r>
            <a:endParaRPr kumimoji="0" lang="en-US" altLang="ja-JP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ＭＳ Ｐゴシック"/>
              <a:cs typeface="Arial"/>
            </a:endParaRPr>
          </a:p>
        </p:txBody>
      </p:sp>
      <p:sp>
        <p:nvSpPr>
          <p:cNvPr id="29" name="テキスト ボックス 28"/>
          <p:cNvSpPr txBox="1"/>
          <p:nvPr/>
        </p:nvSpPr>
        <p:spPr bwMode="gray">
          <a:xfrm>
            <a:off x="217171" y="5893988"/>
            <a:ext cx="4282820" cy="584775"/>
          </a:xfrm>
          <a:prstGeom prst="rect">
            <a:avLst/>
          </a:prstGeom>
          <a:noFill/>
          <a:ln w="25400" cap="flat" cmpd="sng" algn="ctr">
            <a:solidFill>
              <a:srgbClr val="87867E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ＭＳ Ｐゴシック"/>
                <a:cs typeface="Arial"/>
              </a:rPr>
              <a:t>既存</a:t>
            </a:r>
            <a:r>
              <a:rPr kumimoji="0" lang="en-US" altLang="ja-JP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ＭＳ Ｐゴシック"/>
                <a:cs typeface="Arial"/>
              </a:rPr>
              <a:t>D</a:t>
            </a:r>
            <a:r>
              <a:rPr kumimoji="0" lang="ja-JP" alt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ＭＳ Ｐゴシック"/>
                <a:cs typeface="Arial"/>
              </a:rPr>
              <a:t>から直接データを</a:t>
            </a:r>
            <a:endParaRPr kumimoji="0" lang="en-US" altLang="ja-JP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ＭＳ Ｐゴシック"/>
              <a:cs typeface="Arial"/>
            </a:endParaRPr>
          </a:p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ＭＳ Ｐゴシック"/>
                <a:cs typeface="Arial"/>
              </a:rPr>
              <a:t>利用する際には抜き出し </a:t>
            </a:r>
            <a:r>
              <a:rPr kumimoji="0" lang="en-US" altLang="ja-JP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ＭＳ Ｐゴシック"/>
                <a:cs typeface="Arial"/>
              </a:rPr>
              <a:t>&amp;</a:t>
            </a:r>
            <a:r>
              <a:rPr kumimoji="0" lang="ja-JP" alt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ＭＳ Ｐゴシック"/>
                <a:cs typeface="Arial"/>
              </a:rPr>
              <a:t> ロードが必要</a:t>
            </a:r>
            <a:endParaRPr kumimoji="0" lang="en-US" altLang="ja-JP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ＭＳ Ｐゴシック"/>
              <a:cs typeface="Arial"/>
            </a:endParaRPr>
          </a:p>
        </p:txBody>
      </p:sp>
      <p:pic>
        <p:nvPicPr>
          <p:cNvPr id="31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670" y="3887922"/>
            <a:ext cx="800572" cy="800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670" y="2492896"/>
            <a:ext cx="800572" cy="800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3" name="直線矢印コネクタ 42"/>
          <p:cNvCxnSpPr>
            <a:stCxn id="32" idx="3"/>
            <a:endCxn id="58" idx="2"/>
          </p:cNvCxnSpPr>
          <p:nvPr/>
        </p:nvCxnSpPr>
        <p:spPr bwMode="auto">
          <a:xfrm flipV="1">
            <a:off x="5403242" y="2883816"/>
            <a:ext cx="2071380" cy="9366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4" name="直線矢印コネクタ 43"/>
          <p:cNvCxnSpPr>
            <a:stCxn id="31" idx="3"/>
            <a:endCxn id="58" idx="2"/>
          </p:cNvCxnSpPr>
          <p:nvPr/>
        </p:nvCxnSpPr>
        <p:spPr bwMode="auto">
          <a:xfrm flipV="1">
            <a:off x="5403242" y="2883816"/>
            <a:ext cx="2071380" cy="1404392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6" name="テキスト ボックス 45"/>
          <p:cNvSpPr txBox="1"/>
          <p:nvPr/>
        </p:nvSpPr>
        <p:spPr bwMode="gray">
          <a:xfrm>
            <a:off x="4662378" y="5169913"/>
            <a:ext cx="4213594" cy="584775"/>
          </a:xfrm>
          <a:prstGeom prst="rect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ＭＳ Ｐゴシック"/>
                <a:cs typeface="Arial"/>
              </a:rPr>
              <a:t>使い慣れた</a:t>
            </a:r>
            <a:r>
              <a:rPr kumimoji="0" lang="en-US" altLang="ja-JP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ＭＳ Ｐゴシック"/>
                <a:cs typeface="Arial"/>
              </a:rPr>
              <a:t>SQL</a:t>
            </a:r>
            <a:r>
              <a:rPr kumimoji="0" lang="ja-JP" alt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ＭＳ Ｐゴシック"/>
                <a:cs typeface="Arial"/>
              </a:rPr>
              <a:t>を利用でき</a:t>
            </a:r>
            <a:endParaRPr kumimoji="0" lang="en-US" altLang="ja-JP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ＭＳ Ｐゴシック"/>
              <a:cs typeface="Arial"/>
            </a:endParaRPr>
          </a:p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ＭＳ Ｐゴシック"/>
                <a:cs typeface="Arial"/>
              </a:rPr>
              <a:t>アプリ開発、学習コストの低減</a:t>
            </a:r>
            <a:endParaRPr kumimoji="0" lang="en-US" altLang="ja-JP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ＭＳ Ｐゴシック"/>
              <a:cs typeface="Arial"/>
            </a:endParaRPr>
          </a:p>
        </p:txBody>
      </p:sp>
      <p:sp>
        <p:nvSpPr>
          <p:cNvPr id="47" name="テキスト ボックス 46"/>
          <p:cNvSpPr txBox="1"/>
          <p:nvPr/>
        </p:nvSpPr>
        <p:spPr bwMode="gray">
          <a:xfrm>
            <a:off x="4662378" y="5893988"/>
            <a:ext cx="4213594" cy="584775"/>
          </a:xfrm>
          <a:prstGeom prst="rect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kern="0" dirty="0">
                <a:latin typeface="Arial"/>
                <a:ea typeface="ＭＳ Ｐゴシック"/>
                <a:cs typeface="Arial"/>
              </a:rPr>
              <a:t>PostgreSQL</a:t>
            </a:r>
            <a:r>
              <a:rPr kumimoji="0" lang="ja-JP" altLang="en-US" sz="1600" b="1" kern="0" dirty="0">
                <a:latin typeface="Arial"/>
                <a:ea typeface="ＭＳ Ｐゴシック"/>
                <a:cs typeface="Arial"/>
              </a:rPr>
              <a:t>の</a:t>
            </a:r>
            <a:r>
              <a:rPr kumimoji="0" lang="en-US" altLang="ja-JP" sz="1600" b="1" kern="0" dirty="0">
                <a:latin typeface="Arial"/>
                <a:ea typeface="ＭＳ Ｐゴシック"/>
                <a:cs typeface="Arial"/>
              </a:rPr>
              <a:t>SQL</a:t>
            </a:r>
            <a:r>
              <a:rPr kumimoji="0" lang="ja-JP" altLang="en-US" sz="1600" b="1" kern="0" dirty="0">
                <a:latin typeface="Arial"/>
                <a:ea typeface="ＭＳ Ｐゴシック"/>
                <a:cs typeface="Arial"/>
              </a:rPr>
              <a:t>文を利用し</a:t>
            </a:r>
            <a:endParaRPr kumimoji="0" lang="en-US" altLang="ja-JP" sz="1600" b="1" kern="0" dirty="0">
              <a:latin typeface="Arial"/>
              <a:ea typeface="ＭＳ Ｐゴシック"/>
              <a:cs typeface="Arial"/>
            </a:endParaRPr>
          </a:p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ＭＳ Ｐゴシック"/>
                <a:cs typeface="Arial"/>
              </a:rPr>
              <a:t>透過的にアクセス可能</a:t>
            </a:r>
            <a:endParaRPr kumimoji="0" lang="en-US" altLang="ja-JP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ＭＳ Ｐゴシック"/>
              <a:cs typeface="Arial"/>
            </a:endParaRPr>
          </a:p>
        </p:txBody>
      </p:sp>
      <p:sp>
        <p:nvSpPr>
          <p:cNvPr id="48" name="テキスト ボックス 47"/>
          <p:cNvSpPr txBox="1"/>
          <p:nvPr/>
        </p:nvSpPr>
        <p:spPr bwMode="gray">
          <a:xfrm>
            <a:off x="5683394" y="2577492"/>
            <a:ext cx="1496742" cy="2017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 fontAlgn="ctr"/>
            <a:r>
              <a:rPr lang="en-US" altLang="ja-JP" sz="1600" dirty="0">
                <a:solidFill>
                  <a:srgbClr val="000000"/>
                </a:solidFill>
                <a:latin typeface="Arial"/>
                <a:ea typeface="ＭＳ Ｐゴシック" pitchFamily="50" charset="-128"/>
                <a:cs typeface="Arial"/>
              </a:rPr>
              <a:t>PostgreSQL</a:t>
            </a:r>
          </a:p>
          <a:p>
            <a:pPr algn="ctr" fontAlgn="ctr"/>
            <a:r>
              <a:rPr lang="ja-JP" altLang="en-US" sz="1600" dirty="0">
                <a:solidFill>
                  <a:srgbClr val="000000"/>
                </a:solidFill>
                <a:latin typeface="Arial"/>
                <a:ea typeface="ＭＳ Ｐゴシック" pitchFamily="50" charset="-128"/>
                <a:cs typeface="Arial"/>
              </a:rPr>
              <a:t>向けの</a:t>
            </a:r>
            <a:r>
              <a:rPr lang="en-US" altLang="ja-JP" sz="1600" dirty="0">
                <a:solidFill>
                  <a:srgbClr val="000000"/>
                </a:solidFill>
                <a:latin typeface="Arial"/>
                <a:ea typeface="ＭＳ Ｐゴシック" pitchFamily="50" charset="-128"/>
                <a:cs typeface="Arial"/>
              </a:rPr>
              <a:t>SQL</a:t>
            </a:r>
          </a:p>
        </p:txBody>
      </p:sp>
      <p:cxnSp>
        <p:nvCxnSpPr>
          <p:cNvPr id="49" name="直線矢印コネクタ 48"/>
          <p:cNvCxnSpPr>
            <a:stCxn id="58" idx="3"/>
            <a:endCxn id="59" idx="1"/>
          </p:cNvCxnSpPr>
          <p:nvPr/>
        </p:nvCxnSpPr>
        <p:spPr bwMode="auto">
          <a:xfrm flipH="1">
            <a:off x="8143350" y="3190140"/>
            <a:ext cx="11367" cy="791744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0" name="テキスト ボックス 49"/>
          <p:cNvSpPr txBox="1"/>
          <p:nvPr/>
        </p:nvSpPr>
        <p:spPr bwMode="gray">
          <a:xfrm>
            <a:off x="7474621" y="3341122"/>
            <a:ext cx="1348823" cy="48978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 fontAlgn="ctr"/>
            <a:r>
              <a:rPr lang="en-US" altLang="ja-JP" dirty="0">
                <a:solidFill>
                  <a:schemeClr val="bg1"/>
                </a:solidFill>
                <a:latin typeface="Arial"/>
                <a:ea typeface="ＭＳ Ｐゴシック" pitchFamily="50" charset="-128"/>
                <a:cs typeface="Arial"/>
              </a:rPr>
              <a:t>FDW</a:t>
            </a:r>
          </a:p>
        </p:txBody>
      </p:sp>
      <p:sp>
        <p:nvSpPr>
          <p:cNvPr id="51" name="メモ 50"/>
          <p:cNvSpPr/>
          <p:nvPr/>
        </p:nvSpPr>
        <p:spPr bwMode="gray">
          <a:xfrm>
            <a:off x="3582627" y="3324768"/>
            <a:ext cx="565064" cy="522488"/>
          </a:xfrm>
          <a:prstGeom prst="foldedCorner">
            <a:avLst>
              <a:gd name="adj" fmla="val 25936"/>
            </a:avLst>
          </a:prstGeom>
          <a:solidFill>
            <a:srgbClr val="DAD9D6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endParaRPr lang="ja-JP" altLang="en-US" dirty="0" err="1">
              <a:solidFill>
                <a:srgbClr val="000000"/>
              </a:solidFill>
              <a:latin typeface="Arial"/>
              <a:ea typeface="ＭＳ Ｐゴシック"/>
              <a:cs typeface="Arial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2566323" y="3284269"/>
            <a:ext cx="9252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ja-JP" altLang="en-US" sz="1600" dirty="0">
                <a:solidFill>
                  <a:srgbClr val="000000"/>
                </a:solidFill>
                <a:latin typeface="ＭＳ Ｐゴシック" pitchFamily="50" charset="-128"/>
                <a:ea typeface="ＭＳ Ｐゴシック" pitchFamily="50" charset="-128"/>
                <a:cs typeface="Arial"/>
              </a:rPr>
              <a:t>抜き出し</a:t>
            </a:r>
            <a:endParaRPr lang="en-US" altLang="ja-JP" sz="1600" dirty="0">
              <a:solidFill>
                <a:srgbClr val="000000"/>
              </a:solidFill>
              <a:latin typeface="ＭＳ Ｐゴシック" pitchFamily="50" charset="-128"/>
              <a:ea typeface="ＭＳ Ｐゴシック" pitchFamily="50" charset="-128"/>
              <a:cs typeface="Arial"/>
            </a:endParaRPr>
          </a:p>
          <a:p>
            <a:pPr algn="ctr" fontAlgn="ctr"/>
            <a:r>
              <a:rPr lang="ja-JP" altLang="en-US" sz="1600" dirty="0">
                <a:solidFill>
                  <a:srgbClr val="000000"/>
                </a:solidFill>
                <a:latin typeface="ＭＳ Ｐゴシック" pitchFamily="50" charset="-128"/>
                <a:ea typeface="ＭＳ Ｐゴシック" pitchFamily="50" charset="-128"/>
                <a:cs typeface="Arial"/>
              </a:rPr>
              <a:t>ロード</a:t>
            </a:r>
            <a:endParaRPr lang="en-US" altLang="ja-JP" sz="1600" dirty="0">
              <a:solidFill>
                <a:srgbClr val="000000"/>
              </a:solidFill>
              <a:latin typeface="ＭＳ Ｐゴシック" pitchFamily="50" charset="-128"/>
              <a:ea typeface="ＭＳ Ｐゴシック" pitchFamily="50" charset="-128"/>
              <a:cs typeface="Arial"/>
            </a:endParaRPr>
          </a:p>
        </p:txBody>
      </p:sp>
      <p:cxnSp>
        <p:nvCxnSpPr>
          <p:cNvPr id="53" name="直線矢印コネクタ 52"/>
          <p:cNvCxnSpPr/>
          <p:nvPr/>
        </p:nvCxnSpPr>
        <p:spPr bwMode="auto">
          <a:xfrm flipV="1">
            <a:off x="3453036" y="3199506"/>
            <a:ext cx="0" cy="647750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rgbClr val="57564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4" name="正方形/長方形 53"/>
          <p:cNvSpPr/>
          <p:nvPr/>
        </p:nvSpPr>
        <p:spPr bwMode="gray">
          <a:xfrm>
            <a:off x="260493" y="1771640"/>
            <a:ext cx="4239497" cy="323005"/>
          </a:xfrm>
          <a:prstGeom prst="rect">
            <a:avLst/>
          </a:prstGeom>
          <a:solidFill>
            <a:srgbClr val="87867E"/>
          </a:solidFill>
          <a:ln w="9525" cap="flat" cmpd="sng" algn="ctr">
            <a:solidFill>
              <a:srgbClr val="87867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en-US" altLang="ja-JP" b="1" dirty="0">
                <a:solidFill>
                  <a:srgbClr val="FFFFFF"/>
                </a:solidFill>
                <a:latin typeface="Arial"/>
                <a:ea typeface="ＭＳ Ｐゴシック"/>
                <a:cs typeface="Arial"/>
              </a:rPr>
              <a:t>Before</a:t>
            </a:r>
          </a:p>
        </p:txBody>
      </p:sp>
      <p:sp>
        <p:nvSpPr>
          <p:cNvPr id="55" name="正方形/長方形 54"/>
          <p:cNvSpPr/>
          <p:nvPr/>
        </p:nvSpPr>
        <p:spPr bwMode="gray">
          <a:xfrm>
            <a:off x="4636474" y="1777863"/>
            <a:ext cx="4239497" cy="32300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en-US" altLang="ja-JP" b="1" dirty="0">
                <a:solidFill>
                  <a:srgbClr val="FFFFFF"/>
                </a:solidFill>
                <a:latin typeface="Arial"/>
                <a:ea typeface="ＭＳ Ｐゴシック"/>
                <a:cs typeface="Arial"/>
              </a:rPr>
              <a:t>After</a:t>
            </a:r>
          </a:p>
        </p:txBody>
      </p:sp>
      <p:sp>
        <p:nvSpPr>
          <p:cNvPr id="58" name="円柱 57"/>
          <p:cNvSpPr/>
          <p:nvPr/>
        </p:nvSpPr>
        <p:spPr bwMode="gray">
          <a:xfrm>
            <a:off x="7474622" y="2577492"/>
            <a:ext cx="1360190" cy="612648"/>
          </a:xfrm>
          <a:prstGeom prst="can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en-US" altLang="ja-JP" dirty="0">
                <a:solidFill>
                  <a:schemeClr val="bg1"/>
                </a:solidFill>
                <a:latin typeface="Arial"/>
                <a:ea typeface="ＭＳ Ｐゴシック"/>
                <a:cs typeface="Arial"/>
              </a:rPr>
              <a:t>PostgreSQL</a:t>
            </a:r>
            <a:endParaRPr lang="ja-JP" altLang="en-US" dirty="0" err="1">
              <a:solidFill>
                <a:schemeClr val="bg1"/>
              </a:solidFill>
              <a:latin typeface="Arial"/>
              <a:ea typeface="ＭＳ Ｐゴシック"/>
              <a:cs typeface="Arial"/>
            </a:endParaRPr>
          </a:p>
        </p:txBody>
      </p:sp>
      <p:sp>
        <p:nvSpPr>
          <p:cNvPr id="59" name="円柱 58"/>
          <p:cNvSpPr/>
          <p:nvPr/>
        </p:nvSpPr>
        <p:spPr bwMode="gray">
          <a:xfrm>
            <a:off x="7463255" y="3981884"/>
            <a:ext cx="1360190" cy="612648"/>
          </a:xfrm>
          <a:prstGeom prst="can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ja-JP" altLang="en-US" dirty="0">
                <a:solidFill>
                  <a:schemeClr val="bg1"/>
                </a:solidFill>
                <a:latin typeface="Arial"/>
                <a:ea typeface="ＭＳ Ｐゴシック"/>
                <a:cs typeface="Arial"/>
              </a:rPr>
              <a:t>異種</a:t>
            </a:r>
            <a:r>
              <a:rPr lang="en-US" altLang="ja-JP" dirty="0">
                <a:solidFill>
                  <a:schemeClr val="bg1"/>
                </a:solidFill>
                <a:latin typeface="Arial"/>
                <a:ea typeface="ＭＳ Ｐゴシック"/>
                <a:cs typeface="Arial"/>
              </a:rPr>
              <a:t>DB</a:t>
            </a:r>
          </a:p>
        </p:txBody>
      </p:sp>
      <p:sp>
        <p:nvSpPr>
          <p:cNvPr id="69" name="スライド番号プレースホルダー 6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2ED189-0CCE-4343-8A10-1AB987F6AEA1}" type="slidenum">
              <a:rPr lang="en-US" altLang="ja-JP" smtClean="0"/>
              <a:pPr>
                <a:defRPr/>
              </a:pPr>
              <a:t>5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6217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コンテンツ プレースホルダ 2"/>
          <p:cNvSpPr>
            <a:spLocks noGrp="1"/>
          </p:cNvSpPr>
          <p:nvPr>
            <p:ph idx="1"/>
          </p:nvPr>
        </p:nvSpPr>
        <p:spPr>
          <a:xfrm>
            <a:off x="326571" y="1015156"/>
            <a:ext cx="8458200" cy="531256"/>
          </a:xfrm>
        </p:spPr>
        <p:txBody>
          <a:bodyPr/>
          <a:lstStyle/>
          <a:p>
            <a:r>
              <a:rPr lang="ja-JP" altLang="en-US" sz="2400" b="1" u="sng" dirty="0"/>
              <a:t>例：</a:t>
            </a:r>
            <a:r>
              <a:rPr lang="en-US" altLang="ja-JP" sz="2400" b="1" u="sng" dirty="0" err="1"/>
              <a:t>oracle_fdw</a:t>
            </a:r>
            <a:endParaRPr lang="en-US" altLang="ja-JP" sz="2000" dirty="0"/>
          </a:p>
          <a:p>
            <a:pPr marL="530225" lvl="1"/>
            <a:endParaRPr lang="en-US" altLang="ja-JP" sz="2000" dirty="0"/>
          </a:p>
          <a:p>
            <a:pPr marL="530225" lvl="1"/>
            <a:endParaRPr lang="en-US" altLang="ja-JP" sz="2000" dirty="0"/>
          </a:p>
          <a:p>
            <a:pPr marL="530225" lvl="1"/>
            <a:endParaRPr lang="en-US" altLang="ja-JP" sz="2000" dirty="0"/>
          </a:p>
          <a:p>
            <a:pPr marL="530225" lvl="1"/>
            <a:endParaRPr lang="en-US" altLang="ja-JP" sz="2000" dirty="0"/>
          </a:p>
          <a:p>
            <a:pPr marL="530225" lvl="1"/>
            <a:endParaRPr lang="en-US" altLang="ja-JP" sz="2000" dirty="0"/>
          </a:p>
          <a:p>
            <a:pPr marL="530225" lvl="1"/>
            <a:endParaRPr lang="en-US" altLang="ja-JP" sz="2000" dirty="0"/>
          </a:p>
          <a:p>
            <a:pPr marL="530225" lvl="1"/>
            <a:endParaRPr lang="en-US" altLang="ja-JP" sz="2000" dirty="0"/>
          </a:p>
          <a:p>
            <a:pPr marL="244475" lvl="1" indent="0">
              <a:buNone/>
            </a:pPr>
            <a:endParaRPr lang="en-US" altLang="ja-JP" sz="2000" dirty="0"/>
          </a:p>
          <a:p>
            <a:pPr marL="130175"/>
            <a:endParaRPr lang="en-US" altLang="ja-JP" sz="20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9300"/>
            <a:ext cx="8534400" cy="612000"/>
          </a:xfrm>
        </p:spPr>
        <p:txBody>
          <a:bodyPr/>
          <a:lstStyle/>
          <a:p>
            <a:r>
              <a:rPr lang="ja-JP" altLang="en-US" dirty="0"/>
              <a:t>外部データラッパ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2641709" y="1990165"/>
            <a:ext cx="2902042" cy="310627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/>
          <p:cNvSpPr/>
          <p:nvPr/>
        </p:nvSpPr>
        <p:spPr>
          <a:xfrm>
            <a:off x="2908128" y="2595282"/>
            <a:ext cx="2366681" cy="150607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四角形: 角を丸くする 6"/>
          <p:cNvSpPr/>
          <p:nvPr/>
        </p:nvSpPr>
        <p:spPr>
          <a:xfrm>
            <a:off x="3163622" y="4262162"/>
            <a:ext cx="1878106" cy="65890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Oracle </a:t>
            </a:r>
          </a:p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Client Library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076215" y="2695579"/>
            <a:ext cx="150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PostgreSQL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四角形: 角を丸くする 8"/>
          <p:cNvSpPr/>
          <p:nvPr/>
        </p:nvSpPr>
        <p:spPr>
          <a:xfrm>
            <a:off x="3163622" y="3407810"/>
            <a:ext cx="1878106" cy="52443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oracle_fdw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784863" y="2000387"/>
            <a:ext cx="263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PostgreSQL Server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6360459" y="1990165"/>
            <a:ext cx="2424312" cy="310627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639965" y="2000387"/>
            <a:ext cx="186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Oracle Server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四角形: 角を丸くする 12"/>
          <p:cNvSpPr/>
          <p:nvPr/>
        </p:nvSpPr>
        <p:spPr>
          <a:xfrm>
            <a:off x="6553200" y="2595282"/>
            <a:ext cx="2064196" cy="150607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832262" y="2695579"/>
            <a:ext cx="150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Oracle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258855" y="2000387"/>
            <a:ext cx="1891954" cy="81925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26943" y="2128752"/>
            <a:ext cx="1584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PostgreSQL </a:t>
            </a:r>
          </a:p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Client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8" name="コネクタ: 曲線 17"/>
          <p:cNvCxnSpPr>
            <a:stCxn id="15" idx="3"/>
            <a:endCxn id="5" idx="1"/>
          </p:cNvCxnSpPr>
          <p:nvPr/>
        </p:nvCxnSpPr>
        <p:spPr>
          <a:xfrm>
            <a:off x="2150809" y="2410013"/>
            <a:ext cx="757319" cy="938305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コネクタ: 曲線 20"/>
          <p:cNvCxnSpPr>
            <a:stCxn id="9" idx="2"/>
            <a:endCxn id="7" idx="0"/>
          </p:cNvCxnSpPr>
          <p:nvPr/>
        </p:nvCxnSpPr>
        <p:spPr>
          <a:xfrm rot="5400000">
            <a:off x="3937717" y="4097203"/>
            <a:ext cx="329917" cy="12700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コネクタ: 曲線 22"/>
          <p:cNvCxnSpPr>
            <a:stCxn id="7" idx="3"/>
            <a:endCxn id="13" idx="1"/>
          </p:cNvCxnSpPr>
          <p:nvPr/>
        </p:nvCxnSpPr>
        <p:spPr>
          <a:xfrm flipV="1">
            <a:off x="5041728" y="3348318"/>
            <a:ext cx="1511472" cy="1243297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1674945" y="2904282"/>
            <a:ext cx="1099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SQL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376480" y="4328887"/>
            <a:ext cx="1099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SQL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9" name="スライド番号プレースホルダー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2ED189-0CCE-4343-8A10-1AB987F6AEA1}" type="slidenum">
              <a:rPr lang="en-US" altLang="ja-JP" smtClean="0"/>
              <a:pPr>
                <a:defRPr/>
              </a:pPr>
              <a:t>6</a:t>
            </a:fld>
            <a:endParaRPr lang="en-US" altLang="ja-JP" dirty="0"/>
          </a:p>
        </p:txBody>
      </p:sp>
      <p:sp>
        <p:nvSpPr>
          <p:cNvPr id="22" name="コンテンツ プレースホルダ 2"/>
          <p:cNvSpPr txBox="1">
            <a:spLocks/>
          </p:cNvSpPr>
          <p:nvPr/>
        </p:nvSpPr>
        <p:spPr bwMode="auto">
          <a:xfrm>
            <a:off x="326571" y="5516066"/>
            <a:ext cx="8458200" cy="1037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SzPct val="7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SzPct val="70000"/>
              <a:buFont typeface="Wingdings" pitchFamily="2" charset="2"/>
              <a:buChar char="¨"/>
              <a:defRPr kumimoji="1" sz="1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ja-JP" sz="2400" kern="0" dirty="0"/>
              <a:t>PostgreSQL</a:t>
            </a:r>
            <a:r>
              <a:rPr lang="ja-JP" altLang="en-US" sz="2400" kern="0" dirty="0"/>
              <a:t> </a:t>
            </a:r>
            <a:r>
              <a:rPr lang="en-US" altLang="ja-JP" sz="2400" kern="0" dirty="0"/>
              <a:t>SQL</a:t>
            </a:r>
            <a:r>
              <a:rPr lang="ja-JP" altLang="en-US" sz="2400" kern="0" dirty="0"/>
              <a:t>内容を元に、</a:t>
            </a:r>
            <a:r>
              <a:rPr lang="en-US" altLang="ja-JP" sz="2400" kern="0" dirty="0"/>
              <a:t>Oracle</a:t>
            </a:r>
            <a:r>
              <a:rPr lang="ja-JP" altLang="en-US" sz="2400" kern="0" dirty="0"/>
              <a:t>のクライアントライブラリを経由して</a:t>
            </a:r>
            <a:r>
              <a:rPr lang="en-US" altLang="ja-JP" sz="2400" kern="0" dirty="0"/>
              <a:t>Oracle SQL</a:t>
            </a:r>
            <a:r>
              <a:rPr lang="ja-JP" altLang="en-US" sz="2400" kern="0" dirty="0"/>
              <a:t>を発行して情報を取得する</a:t>
            </a:r>
            <a:r>
              <a:rPr lang="en-US" altLang="ja-JP" sz="2400" kern="0" dirty="0"/>
              <a:t> </a:t>
            </a:r>
            <a:endParaRPr lang="en-US" altLang="ja-JP" sz="2000" kern="0" dirty="0"/>
          </a:p>
          <a:p>
            <a:pPr marL="530225" lvl="1"/>
            <a:endParaRPr lang="en-US" altLang="ja-JP" sz="2000" kern="0" dirty="0"/>
          </a:p>
          <a:p>
            <a:pPr marL="530225" lvl="1"/>
            <a:endParaRPr lang="en-US" altLang="ja-JP" sz="2000" kern="0" dirty="0"/>
          </a:p>
          <a:p>
            <a:pPr marL="530225" lvl="1"/>
            <a:endParaRPr lang="en-US" altLang="ja-JP" sz="2000" kern="0" dirty="0"/>
          </a:p>
          <a:p>
            <a:pPr marL="530225" lvl="1"/>
            <a:endParaRPr lang="en-US" altLang="ja-JP" sz="2000" kern="0" dirty="0"/>
          </a:p>
          <a:p>
            <a:pPr marL="530225" lvl="1"/>
            <a:endParaRPr lang="en-US" altLang="ja-JP" sz="2000" kern="0" dirty="0"/>
          </a:p>
          <a:p>
            <a:pPr marL="530225" lvl="1"/>
            <a:endParaRPr lang="en-US" altLang="ja-JP" sz="2000" kern="0" dirty="0"/>
          </a:p>
          <a:p>
            <a:pPr marL="244475" lvl="1" indent="0">
              <a:buFont typeface="Wingdings" pitchFamily="2" charset="2"/>
              <a:buNone/>
            </a:pPr>
            <a:endParaRPr lang="en-US" altLang="ja-JP" sz="2000" kern="0" dirty="0"/>
          </a:p>
          <a:p>
            <a:pPr marL="130175"/>
            <a:endParaRPr lang="en-US" altLang="ja-JP" sz="2000" kern="0" dirty="0"/>
          </a:p>
        </p:txBody>
      </p:sp>
    </p:spTree>
    <p:extLst>
      <p:ext uri="{BB962C8B-B14F-4D97-AF65-F5344CB8AC3E}">
        <p14:creationId xmlns:p14="http://schemas.microsoft.com/office/powerpoint/2010/main" val="2659040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参考：主な外部データラッパ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5962650"/>
            <a:ext cx="8229600" cy="590549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1400" dirty="0"/>
              <a:t>出典：</a:t>
            </a:r>
            <a:r>
              <a:rPr lang="en-US" altLang="ja-JP" sz="1400" dirty="0"/>
              <a:t>Foreign data wrappers</a:t>
            </a:r>
            <a:r>
              <a:rPr lang="ja-JP" altLang="en-US" sz="1400" dirty="0"/>
              <a:t> より抜粋</a:t>
            </a:r>
            <a:br>
              <a:rPr lang="en-US" altLang="ja-JP" sz="1400" dirty="0"/>
            </a:br>
            <a:r>
              <a:rPr lang="en-US" altLang="ja-JP" sz="1400" dirty="0"/>
              <a:t>&lt;https://wiki.postgresql.org/wiki/Foreign_data_wrappers&gt;</a:t>
            </a:r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 bwMode="auto">
          <a:xfrm>
            <a:off x="457199" y="1190623"/>
            <a:ext cx="8553451" cy="4638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SzPct val="7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SzPct val="70000"/>
              <a:buFont typeface="Wingdings" pitchFamily="2" charset="2"/>
              <a:buChar char="¨"/>
              <a:defRPr kumimoji="1" sz="1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sz="2400" kern="0" dirty="0"/>
              <a:t>汎用インターフェース</a:t>
            </a:r>
            <a:endParaRPr lang="en-US" altLang="ja-JP" sz="2400" kern="0" dirty="0"/>
          </a:p>
          <a:p>
            <a:pPr lvl="1"/>
            <a:r>
              <a:rPr lang="en-US" altLang="ja-JP" sz="1800" kern="0" dirty="0"/>
              <a:t>ODBC</a:t>
            </a:r>
          </a:p>
          <a:p>
            <a:pPr lvl="1"/>
            <a:r>
              <a:rPr lang="en-US" altLang="ja-JP" sz="1800" kern="0" dirty="0"/>
              <a:t>JDBC</a:t>
            </a:r>
          </a:p>
          <a:p>
            <a:r>
              <a:rPr lang="ja-JP" altLang="en-US" sz="2400" kern="0" dirty="0"/>
              <a:t>主な</a:t>
            </a:r>
            <a:r>
              <a:rPr lang="en-US" altLang="ja-JP" sz="2400" kern="0" dirty="0"/>
              <a:t>RDBMS</a:t>
            </a:r>
            <a:r>
              <a:rPr lang="ja-JP" altLang="en-US" sz="2400" kern="0" dirty="0"/>
              <a:t>との連携向け</a:t>
            </a:r>
            <a:endParaRPr lang="en-US" altLang="ja-JP" sz="2400" kern="0" dirty="0"/>
          </a:p>
          <a:p>
            <a:pPr lvl="1"/>
            <a:r>
              <a:rPr lang="en-US" altLang="ja-JP" sz="1800" kern="0" dirty="0"/>
              <a:t>PostgreSQL</a:t>
            </a:r>
          </a:p>
          <a:p>
            <a:pPr lvl="1"/>
            <a:r>
              <a:rPr lang="en-US" altLang="ja-JP" sz="1800" kern="0" dirty="0"/>
              <a:t>Oracle</a:t>
            </a:r>
          </a:p>
          <a:p>
            <a:pPr lvl="1"/>
            <a:r>
              <a:rPr lang="en-US" altLang="ja-JP" sz="1800" kern="0" dirty="0"/>
              <a:t>MySQL</a:t>
            </a:r>
            <a:endParaRPr lang="en-US" altLang="ja-JP" sz="2400" kern="0" dirty="0"/>
          </a:p>
          <a:p>
            <a:r>
              <a:rPr lang="en-US" altLang="ja-JP" sz="2400" kern="0" dirty="0"/>
              <a:t>NoSQL</a:t>
            </a:r>
            <a:r>
              <a:rPr lang="ja-JP" altLang="en-US" sz="2400" kern="0" dirty="0"/>
              <a:t>との連携向け</a:t>
            </a:r>
            <a:endParaRPr lang="en-US" altLang="ja-JP" sz="2400" kern="0" dirty="0"/>
          </a:p>
          <a:p>
            <a:pPr lvl="1"/>
            <a:r>
              <a:rPr lang="en-US" altLang="ja-JP" sz="1800" kern="0" dirty="0"/>
              <a:t>Cassandra</a:t>
            </a:r>
          </a:p>
          <a:p>
            <a:pPr lvl="1"/>
            <a:r>
              <a:rPr lang="en-US" altLang="ja-JP" sz="1800" kern="0" dirty="0" err="1"/>
              <a:t>CouchDB</a:t>
            </a:r>
            <a:endParaRPr lang="en-US" altLang="ja-JP" sz="1800" kern="0" dirty="0"/>
          </a:p>
          <a:p>
            <a:pPr lvl="1"/>
            <a:r>
              <a:rPr lang="en-US" altLang="ja-JP" sz="1800" kern="0" dirty="0"/>
              <a:t>MongoDB</a:t>
            </a:r>
          </a:p>
          <a:p>
            <a:pPr lvl="1"/>
            <a:r>
              <a:rPr lang="en-US" altLang="ja-JP" sz="1800" kern="0" dirty="0"/>
              <a:t>Neo4j</a:t>
            </a:r>
          </a:p>
          <a:p>
            <a:pPr lvl="1"/>
            <a:r>
              <a:rPr lang="en-US" altLang="ja-JP" sz="1800" kern="0" dirty="0" err="1"/>
              <a:t>Redis</a:t>
            </a:r>
            <a:endParaRPr lang="en-US" altLang="ja-JP" sz="1800" kern="0" dirty="0"/>
          </a:p>
          <a:p>
            <a:r>
              <a:rPr lang="ja-JP" altLang="en-US" sz="2400" kern="0" dirty="0"/>
              <a:t>ビッグデータ基盤との連携向け</a:t>
            </a:r>
            <a:endParaRPr lang="en-US" altLang="ja-JP" sz="2400" kern="0" dirty="0"/>
          </a:p>
          <a:p>
            <a:pPr lvl="1"/>
            <a:r>
              <a:rPr lang="en-US" altLang="ja-JP" sz="1800" kern="0" dirty="0"/>
              <a:t>Elastic</a:t>
            </a:r>
            <a:r>
              <a:rPr lang="ja-JP" altLang="en-US" sz="1800" kern="0" dirty="0"/>
              <a:t> </a:t>
            </a:r>
            <a:r>
              <a:rPr lang="en-US" altLang="ja-JP" sz="1800" kern="0" dirty="0"/>
              <a:t>Search</a:t>
            </a:r>
          </a:p>
          <a:p>
            <a:pPr lvl="1"/>
            <a:r>
              <a:rPr lang="en-US" altLang="ja-JP" sz="1800" kern="0" dirty="0"/>
              <a:t>Hadoop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199" y="2561119"/>
            <a:ext cx="4743451" cy="3511014"/>
          </a:xfrm>
          <a:prstGeom prst="rect">
            <a:avLst/>
          </a:prstGeom>
        </p:spPr>
      </p:pic>
      <p:sp>
        <p:nvSpPr>
          <p:cNvPr id="8" name="スライド番号プレースホルダー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2ED189-0CCE-4343-8A10-1AB987F6AEA1}" type="slidenum">
              <a:rPr lang="en-US" altLang="ja-JP" smtClean="0"/>
              <a:pPr>
                <a:defRPr/>
              </a:pPr>
              <a:t>7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87941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コンテンツ プレースホルダ 2"/>
          <p:cNvSpPr>
            <a:spLocks noGrp="1"/>
          </p:cNvSpPr>
          <p:nvPr>
            <p:ph idx="1"/>
          </p:nvPr>
        </p:nvSpPr>
        <p:spPr>
          <a:xfrm>
            <a:off x="445325" y="1068875"/>
            <a:ext cx="8458200" cy="372000"/>
          </a:xfrm>
        </p:spPr>
        <p:txBody>
          <a:bodyPr/>
          <a:lstStyle/>
          <a:p>
            <a:r>
              <a:rPr lang="ja-JP" altLang="en-US" sz="2400" b="1" u="sng" dirty="0"/>
              <a:t>ここが便利！</a:t>
            </a:r>
            <a:endParaRPr lang="en-US" altLang="ja-JP" sz="2400" b="1" u="sng" dirty="0"/>
          </a:p>
          <a:p>
            <a:pPr lvl="1"/>
            <a:r>
              <a:rPr lang="en-US" altLang="ja-JP" sz="2000" dirty="0"/>
              <a:t>PostgreSQL</a:t>
            </a:r>
            <a:r>
              <a:rPr lang="ja-JP" altLang="en-US" sz="2000" dirty="0"/>
              <a:t>標準の</a:t>
            </a:r>
            <a:r>
              <a:rPr lang="en-US" altLang="ja-JP" sz="2000" dirty="0"/>
              <a:t>SQL</a:t>
            </a:r>
            <a:r>
              <a:rPr lang="ja-JP" altLang="en-US" sz="2000" dirty="0"/>
              <a:t>を使って、異種</a:t>
            </a:r>
            <a:r>
              <a:rPr lang="en-US" altLang="ja-JP" sz="2000" dirty="0"/>
              <a:t>DBMS</a:t>
            </a:r>
            <a:r>
              <a:rPr lang="ja-JP" altLang="en-US" sz="2000" dirty="0" err="1"/>
              <a:t>への</a:t>
            </a:r>
            <a:r>
              <a:rPr lang="ja-JP" altLang="en-US" sz="2000" dirty="0"/>
              <a:t>参照、あるいは更新が可能になる</a:t>
            </a:r>
            <a:endParaRPr lang="en-US" altLang="ja-JP" sz="20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534400" cy="612000"/>
          </a:xfrm>
        </p:spPr>
        <p:txBody>
          <a:bodyPr/>
          <a:lstStyle/>
          <a:p>
            <a:r>
              <a:rPr lang="ja-JP" altLang="en-US" dirty="0"/>
              <a:t>外部データラッパ</a:t>
            </a:r>
            <a:endParaRPr kumimoji="1" lang="ja-JP" altLang="en-US" dirty="0"/>
          </a:p>
        </p:txBody>
      </p:sp>
      <p:sp>
        <p:nvSpPr>
          <p:cNvPr id="9" name="コンテンツ プレースホルダ 2"/>
          <p:cNvSpPr txBox="1">
            <a:spLocks/>
          </p:cNvSpPr>
          <p:nvPr/>
        </p:nvSpPr>
        <p:spPr bwMode="auto">
          <a:xfrm>
            <a:off x="445325" y="2561483"/>
            <a:ext cx="8458200" cy="3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SzPct val="7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SzPct val="70000"/>
              <a:buFont typeface="Wingdings" pitchFamily="2" charset="2"/>
              <a:buChar char="¨"/>
              <a:defRPr kumimoji="1" sz="1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sz="2400" b="1" u="sng" kern="0" dirty="0"/>
              <a:t>ここに注意！</a:t>
            </a:r>
            <a:endParaRPr lang="en-US" altLang="ja-JP" sz="2400" b="1" u="sng" kern="0" dirty="0"/>
          </a:p>
          <a:p>
            <a:pPr lvl="1"/>
            <a:r>
              <a:rPr lang="ja-JP" altLang="en-US" sz="2000" kern="0" dirty="0"/>
              <a:t>データベースによっては</a:t>
            </a:r>
            <a:r>
              <a:rPr lang="en-US" altLang="ja-JP" sz="2000" kern="0" dirty="0"/>
              <a:t>FDW</a:t>
            </a:r>
            <a:r>
              <a:rPr lang="ja-JP" altLang="en-US" sz="2000" kern="0" dirty="0"/>
              <a:t>が実装されていないものがある。</a:t>
            </a:r>
            <a:endParaRPr lang="en-US" altLang="ja-JP" sz="2000" kern="0" dirty="0"/>
          </a:p>
          <a:p>
            <a:pPr lvl="1"/>
            <a:r>
              <a:rPr lang="en-US" altLang="ja-JP" sz="2000" kern="0" dirty="0"/>
              <a:t>FDW</a:t>
            </a:r>
            <a:r>
              <a:rPr lang="ja-JP" altLang="en-US" sz="2000" kern="0" dirty="0"/>
              <a:t>の実装によっては、連携先のデータベースの能力を使えないケースがある</a:t>
            </a:r>
            <a:endParaRPr lang="en-US" altLang="ja-JP" sz="2000" kern="0" dirty="0"/>
          </a:p>
          <a:p>
            <a:pPr lvl="1"/>
            <a:r>
              <a:rPr lang="ja-JP" altLang="en-US" sz="2000" kern="0" dirty="0"/>
              <a:t>連携先のストアドプロシージャやユーザファンクションは</a:t>
            </a:r>
            <a:r>
              <a:rPr lang="en-US" altLang="ja-JP" sz="2000" kern="0" dirty="0"/>
              <a:t>FDW</a:t>
            </a:r>
            <a:r>
              <a:rPr lang="ja-JP" altLang="en-US" sz="2000" kern="0" dirty="0"/>
              <a:t>経由では実行できない</a:t>
            </a:r>
            <a:endParaRPr lang="en-US" altLang="ja-JP" sz="1800" kern="0" dirty="0"/>
          </a:p>
        </p:txBody>
      </p:sp>
      <p:sp>
        <p:nvSpPr>
          <p:cNvPr id="10" name="コンテンツ プレースホルダ 2"/>
          <p:cNvSpPr txBox="1">
            <a:spLocks/>
          </p:cNvSpPr>
          <p:nvPr/>
        </p:nvSpPr>
        <p:spPr bwMode="auto">
          <a:xfrm>
            <a:off x="445325" y="5130166"/>
            <a:ext cx="8458200" cy="3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SzPct val="7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SzPct val="70000"/>
              <a:buFont typeface="Wingdings" pitchFamily="2" charset="2"/>
              <a:buChar char="¨"/>
              <a:defRPr kumimoji="1" sz="1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sz="2400" b="1" u="sng" kern="0" dirty="0"/>
              <a:t>こういうときに使おう！</a:t>
            </a:r>
            <a:endParaRPr lang="en-US" altLang="ja-JP" sz="2400" b="1" u="sng" kern="0" dirty="0"/>
          </a:p>
          <a:p>
            <a:pPr lvl="1"/>
            <a:r>
              <a:rPr lang="ja-JP" altLang="en-US" sz="2000" kern="0" dirty="0"/>
              <a:t>データそのものは</a:t>
            </a:r>
            <a:r>
              <a:rPr lang="en-US" altLang="ja-JP" sz="2000" kern="0" dirty="0"/>
              <a:t>PostgreSQL</a:t>
            </a:r>
            <a:r>
              <a:rPr lang="ja-JP" altLang="en-US" sz="2000" kern="0" dirty="0"/>
              <a:t>に持たせずに連携したい場合</a:t>
            </a:r>
            <a:endParaRPr lang="en-US" altLang="ja-JP" sz="2000" kern="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2ED189-0CCE-4343-8A10-1AB987F6AEA1}" type="slidenum">
              <a:rPr lang="en-US" altLang="ja-JP" smtClean="0"/>
              <a:pPr>
                <a:defRPr/>
              </a:pPr>
              <a:t>8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50892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コンテンツ プレースホルダ 2"/>
          <p:cNvSpPr>
            <a:spLocks noGrp="1"/>
          </p:cNvSpPr>
          <p:nvPr>
            <p:ph idx="1"/>
          </p:nvPr>
        </p:nvSpPr>
        <p:spPr>
          <a:xfrm>
            <a:off x="326571" y="1015156"/>
            <a:ext cx="8458200" cy="2363190"/>
          </a:xfrm>
        </p:spPr>
        <p:txBody>
          <a:bodyPr/>
          <a:lstStyle/>
          <a:p>
            <a:r>
              <a:rPr lang="ja-JP" altLang="en-US" sz="2400" b="1" u="sng" dirty="0"/>
              <a:t>ロジカルデコーディングの概要</a:t>
            </a:r>
            <a:endParaRPr lang="en-US" altLang="ja-JP" sz="2000" dirty="0"/>
          </a:p>
          <a:p>
            <a:pPr marL="530225" lvl="1"/>
            <a:endParaRPr lang="en-US" altLang="ja-JP" sz="2000" dirty="0"/>
          </a:p>
          <a:p>
            <a:pPr marL="530225" lvl="1"/>
            <a:endParaRPr lang="en-US" altLang="ja-JP" sz="2000" dirty="0"/>
          </a:p>
          <a:p>
            <a:pPr marL="530225" lvl="1"/>
            <a:endParaRPr lang="en-US" altLang="ja-JP" sz="2000" dirty="0"/>
          </a:p>
          <a:p>
            <a:pPr marL="530225" lvl="1"/>
            <a:endParaRPr lang="en-US" altLang="ja-JP" sz="2000" dirty="0"/>
          </a:p>
          <a:p>
            <a:pPr marL="530225" lvl="1"/>
            <a:endParaRPr lang="en-US" altLang="ja-JP" sz="2000" dirty="0"/>
          </a:p>
          <a:p>
            <a:pPr marL="530225" lvl="1"/>
            <a:endParaRPr lang="en-US" altLang="ja-JP" sz="2000" dirty="0"/>
          </a:p>
          <a:p>
            <a:pPr marL="244475" lvl="1" indent="0">
              <a:buNone/>
            </a:pPr>
            <a:endParaRPr lang="en-US" altLang="ja-JP" sz="2000" dirty="0"/>
          </a:p>
          <a:p>
            <a:pPr marL="130175"/>
            <a:endParaRPr lang="en-US" altLang="ja-JP" sz="20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9300"/>
            <a:ext cx="8534400" cy="612000"/>
          </a:xfrm>
        </p:spPr>
        <p:txBody>
          <a:bodyPr/>
          <a:lstStyle/>
          <a:p>
            <a:r>
              <a:rPr lang="ja-JP" altLang="en-US" dirty="0"/>
              <a:t>ロジカルデコーディング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2ED189-0CCE-4343-8A10-1AB987F6AEA1}" type="slidenum">
              <a:rPr lang="en-US" altLang="ja-JP" smtClean="0"/>
              <a:pPr>
                <a:defRPr/>
              </a:pPr>
              <a:t>9</a:t>
            </a:fld>
            <a:endParaRPr lang="en-US" altLang="ja-JP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44" y="1603399"/>
            <a:ext cx="8509312" cy="3651202"/>
          </a:xfrm>
          <a:prstGeom prst="rect">
            <a:avLst/>
          </a:prstGeom>
        </p:spPr>
      </p:pic>
      <p:sp>
        <p:nvSpPr>
          <p:cNvPr id="6" name="コンテンツ プレースホルダ 2"/>
          <p:cNvSpPr txBox="1">
            <a:spLocks/>
          </p:cNvSpPr>
          <p:nvPr/>
        </p:nvSpPr>
        <p:spPr bwMode="auto">
          <a:xfrm>
            <a:off x="326571" y="5516066"/>
            <a:ext cx="8458200" cy="1037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SzPct val="7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SzPct val="70000"/>
              <a:buFont typeface="Wingdings" pitchFamily="2" charset="2"/>
              <a:buChar char="¨"/>
              <a:defRPr kumimoji="1" sz="1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ja-JP" sz="2400" kern="0" dirty="0"/>
              <a:t>Plugin</a:t>
            </a:r>
            <a:r>
              <a:rPr lang="ja-JP" altLang="en-US" sz="2400" kern="0" dirty="0"/>
              <a:t>により論理ログに変換</a:t>
            </a:r>
            <a:endParaRPr lang="en-US" altLang="ja-JP" sz="2400" kern="0" dirty="0"/>
          </a:p>
          <a:p>
            <a:r>
              <a:rPr lang="ja-JP" altLang="en-US" sz="2400" kern="0" dirty="0"/>
              <a:t>変換された論理ログを元に別</a:t>
            </a:r>
            <a:r>
              <a:rPr lang="en-US" altLang="ja-JP" sz="2400" kern="0" dirty="0"/>
              <a:t>DBMS</a:t>
            </a:r>
            <a:r>
              <a:rPr lang="ja-JP" altLang="en-US" sz="2400" kern="0" dirty="0"/>
              <a:t>へ更新を反映させる</a:t>
            </a:r>
            <a:endParaRPr lang="en-US" altLang="ja-JP" sz="2000" kern="0" dirty="0"/>
          </a:p>
          <a:p>
            <a:pPr marL="530225" lvl="1"/>
            <a:endParaRPr lang="en-US" altLang="ja-JP" sz="2000" kern="0" dirty="0"/>
          </a:p>
          <a:p>
            <a:pPr marL="530225" lvl="1"/>
            <a:endParaRPr lang="en-US" altLang="ja-JP" sz="2000" kern="0" dirty="0"/>
          </a:p>
          <a:p>
            <a:pPr marL="530225" lvl="1"/>
            <a:endParaRPr lang="en-US" altLang="ja-JP" sz="2000" kern="0" dirty="0"/>
          </a:p>
          <a:p>
            <a:pPr marL="530225" lvl="1"/>
            <a:endParaRPr lang="en-US" altLang="ja-JP" sz="2000" kern="0" dirty="0"/>
          </a:p>
          <a:p>
            <a:pPr marL="530225" lvl="1"/>
            <a:endParaRPr lang="en-US" altLang="ja-JP" sz="2000" kern="0" dirty="0"/>
          </a:p>
          <a:p>
            <a:pPr marL="530225" lvl="1"/>
            <a:endParaRPr lang="en-US" altLang="ja-JP" sz="2000" kern="0" dirty="0"/>
          </a:p>
          <a:p>
            <a:pPr marL="244475" lvl="1" indent="0">
              <a:buFont typeface="Wingdings" pitchFamily="2" charset="2"/>
              <a:buNone/>
            </a:pPr>
            <a:endParaRPr lang="en-US" altLang="ja-JP" sz="2000" kern="0" dirty="0"/>
          </a:p>
          <a:p>
            <a:pPr marL="130175"/>
            <a:endParaRPr lang="en-US" altLang="ja-JP" sz="2000" kern="0" dirty="0"/>
          </a:p>
        </p:txBody>
      </p:sp>
    </p:spTree>
    <p:extLst>
      <p:ext uri="{BB962C8B-B14F-4D97-AF65-F5344CB8AC3E}">
        <p14:creationId xmlns:p14="http://schemas.microsoft.com/office/powerpoint/2010/main" val="462642581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ビジネス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Pixel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5971</TotalTime>
  <Words>1463</Words>
  <Application>Microsoft Office PowerPoint</Application>
  <PresentationFormat>画面に合わせる (4:3)</PresentationFormat>
  <Paragraphs>557</Paragraphs>
  <Slides>22</Slides>
  <Notes>19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33" baseType="lpstr">
      <vt:lpstr>HGP創英角ｺﾞｼｯｸUB</vt:lpstr>
      <vt:lpstr>inherit</vt:lpstr>
      <vt:lpstr>Meiryo UI</vt:lpstr>
      <vt:lpstr>ＭＳ Ｐゴシック</vt:lpstr>
      <vt:lpstr>ＭＳ Ｐ明朝</vt:lpstr>
      <vt:lpstr>メイリオ</vt:lpstr>
      <vt:lpstr>Arial</vt:lpstr>
      <vt:lpstr>Arial Black</vt:lpstr>
      <vt:lpstr>Times New Roman</vt:lpstr>
      <vt:lpstr>Wingdings</vt:lpstr>
      <vt:lpstr>Pixel</vt:lpstr>
      <vt:lpstr>PowerPoint プレゼンテーション</vt:lpstr>
      <vt:lpstr>異種DB連携班の活動目的</vt:lpstr>
      <vt:lpstr>検証した異種DB連携方式</vt:lpstr>
      <vt:lpstr>異種DB連携の調査/評価観点</vt:lpstr>
      <vt:lpstr>外部データラッパ</vt:lpstr>
      <vt:lpstr>外部データラッパ</vt:lpstr>
      <vt:lpstr>参考：主な外部データラッパ</vt:lpstr>
      <vt:lpstr>外部データラッパ</vt:lpstr>
      <vt:lpstr>ロジカルデコーディング</vt:lpstr>
      <vt:lpstr>ロジカルデコーディング</vt:lpstr>
      <vt:lpstr>DB同期ツール</vt:lpstr>
      <vt:lpstr>PowerPoint プレゼンテーション</vt:lpstr>
      <vt:lpstr>DB同期ツール</vt:lpstr>
      <vt:lpstr>ETLツール(Talend)について</vt:lpstr>
      <vt:lpstr>Talend Open Studioの動作検証</vt:lpstr>
      <vt:lpstr>参考　Talendの対応DB</vt:lpstr>
      <vt:lpstr>ETLツール(Talend)について</vt:lpstr>
      <vt:lpstr>異種DB連携のまとめ</vt:lpstr>
      <vt:lpstr>PowerPoint プレゼンテーション</vt:lpstr>
      <vt:lpstr>2016年度の活動を振り返って</vt:lpstr>
      <vt:lpstr>2017年度のWG3活動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jkuroiwa</dc:creator>
  <cp:lastModifiedBy>hara-t</cp:lastModifiedBy>
  <cp:revision>561</cp:revision>
  <cp:lastPrinted>2016-05-12T10:17:35Z</cp:lastPrinted>
  <dcterms:created xsi:type="dcterms:W3CDTF">1601-01-01T00:00:00Z</dcterms:created>
  <dcterms:modified xsi:type="dcterms:W3CDTF">2017-05-09T00:15:42Z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