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"/>
  </p:notesMasterIdLst>
  <p:sldIdLst>
    <p:sldId id="264" r:id="rId2"/>
    <p:sldId id="275" r:id="rId3"/>
  </p:sldIdLst>
  <p:sldSz cx="9144000" cy="6858000" type="screen4x3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99"/>
    <a:srgbClr val="003366"/>
    <a:srgbClr val="003399"/>
    <a:srgbClr val="000099"/>
    <a:srgbClr val="006666"/>
    <a:srgbClr val="006699"/>
    <a:srgbClr val="008080"/>
    <a:srgbClr val="3399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2" autoAdjust="0"/>
  </p:normalViewPr>
  <p:slideViewPr>
    <p:cSldViewPr>
      <p:cViewPr varScale="1">
        <p:scale>
          <a:sx n="68" d="100"/>
          <a:sy n="68" d="100"/>
        </p:scale>
        <p:origin x="5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4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18341C8E-F443-4F99-AFE9-B1D399071EA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03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bar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1676400"/>
            <a:ext cx="9144001" cy="2743200"/>
          </a:xfrm>
          <a:prstGeom prst="rect">
            <a:avLst/>
          </a:prstGeom>
        </p:spPr>
      </p:pic>
      <p:sp>
        <p:nvSpPr>
          <p:cNvPr id="143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57912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サブタイトルの</a:t>
            </a:r>
            <a:endParaRPr lang="en-US" altLang="ja-JP" dirty="0"/>
          </a:p>
          <a:p>
            <a:r>
              <a:rPr lang="ja-JP" altLang="en-US" dirty="0"/>
              <a:t>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ADDC7-2043-4FD1-BE75-8EBB60843A9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355" name="Rectangle 19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200400" y="1943100"/>
            <a:ext cx="5791200" cy="2209800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</a:t>
            </a:r>
            <a:br>
              <a:rPr lang="en-US" altLang="ja-JP" dirty="0"/>
            </a:br>
            <a:r>
              <a:rPr lang="ja-JP" altLang="en-US" dirty="0"/>
              <a:t>書式設定</a:t>
            </a:r>
          </a:p>
        </p:txBody>
      </p:sp>
      <p:pic>
        <p:nvPicPr>
          <p:cNvPr id="10" name="図 9" descr="PGEC_logo_rectangl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200" y="838200"/>
            <a:ext cx="2743200" cy="812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356F1-7E08-4684-9A23-F5666511725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848600" y="533400"/>
            <a:ext cx="838200" cy="56388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7315200" cy="5638800"/>
          </a:xfrm>
        </p:spPr>
        <p:txBody>
          <a:bodyPr vert="eaVert"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C0341-81C3-4B12-849B-0F9F6DC623D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9600" cy="612000"/>
          </a:xfrm>
        </p:spPr>
        <p:txBody>
          <a:bodyPr/>
          <a:lstStyle>
            <a:lvl1pPr>
              <a:defRPr sz="32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ED189-0CCE-4343-8A10-1AB987F6AEA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00734-E233-4AF1-BAFF-2734A68EB09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52000"/>
            <a:ext cx="4038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52000"/>
            <a:ext cx="4038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B6600-1F4F-45F1-A67E-94B091831A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9600" cy="612000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2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GP創英角ｺﾞｼｯｸUB" pitchFamily="50" charset="-128"/>
                <a:ea typeface="HGP創英角ｺﾞｼｯｸUB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6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6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5200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GP創英角ｺﾞｼｯｸUB" pitchFamily="50" charset="-128"/>
                <a:ea typeface="HGP創英角ｺﾞｼｯｸUB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6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6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3D75B-E44E-402A-AFA3-58EC0994B8C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374DB-2F2F-495D-B0FA-08EDCA89BF6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6B654-F135-46DE-901E-0C41F5B8B7E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7"/>
            <a:ext cx="3008313" cy="977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503237"/>
            <a:ext cx="5111750" cy="5668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811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E2CFC-6221-43AC-A8A4-725656C4AE0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6A67-931B-409E-8B7F-EA58A933914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ChangeArrowheads="1"/>
          </p:cNvSpPr>
          <p:nvPr userDrawn="1"/>
        </p:nvSpPr>
        <p:spPr bwMode="hidden">
          <a:xfrm>
            <a:off x="1" y="6553200"/>
            <a:ext cx="9144000" cy="304800"/>
          </a:xfrm>
          <a:prstGeom prst="rect">
            <a:avLst/>
          </a:prstGeom>
          <a:gradFill>
            <a:gsLst>
              <a:gs pos="12000">
                <a:srgbClr val="003366"/>
              </a:gs>
              <a:gs pos="53000">
                <a:srgbClr val="D4DEFF"/>
              </a:gs>
              <a:gs pos="83000">
                <a:srgbClr val="D4DEFF"/>
              </a:gs>
              <a:gs pos="100000">
                <a:schemeClr val="bg2">
                  <a:lumMod val="20000"/>
                  <a:lumOff val="80000"/>
                  <a:alpha val="18000"/>
                </a:schemeClr>
              </a:gs>
            </a:gsLst>
            <a:lin ang="10800000" scaled="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2400" kern="1200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199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bg1"/>
                </a:solidFill>
                <a:latin typeface="Arial Black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4D10A07-B498-4F3B-916E-302BC4D48414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5000"/>
            <a:ext cx="82296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7036"/>
            <a:ext cx="2133600" cy="30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2774875" y="6574795"/>
            <a:ext cx="35942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900" dirty="0">
                <a:latin typeface="HGP創英角ｺﾞｼｯｸUB" pitchFamily="50" charset="-128"/>
                <a:ea typeface="HGP創英角ｺﾞｼｯｸUB" pitchFamily="50" charset="-128"/>
              </a:rPr>
              <a:t>Copyright © PostgreSQL Enterprise</a:t>
            </a:r>
            <a:r>
              <a:rPr lang="ja-JP" altLang="en-US" sz="900" dirty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900" dirty="0">
                <a:latin typeface="HGP創英角ｺﾞｼｯｸUB" pitchFamily="50" charset="-128"/>
                <a:ea typeface="HGP創英角ｺﾞｼｯｸUB" pitchFamily="50" charset="-128"/>
              </a:rPr>
              <a:t>Consortium, All Rights Reserved.</a:t>
            </a:r>
            <a:endParaRPr lang="ja-JP" altLang="en-US" sz="9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1" name="図 10" descr="bar_blue.png"/>
          <p:cNvPicPr preferRelativeResize="0"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41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9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2" r:id="rId9"/>
    <p:sldLayoutId id="2147483661" r:id="rId10"/>
    <p:sldLayoutId id="21474836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70000"/>
        <a:buFont typeface="Wingdings" pitchFamily="2" charset="2"/>
        <a:buChar char="¨"/>
        <a:defRPr kumimoji="1" sz="1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§"/>
        <a:defRPr kumimoji="1" sz="1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WG3</a:t>
            </a:r>
            <a:r>
              <a:rPr lang="ja-JP" altLang="en-US" dirty="0"/>
              <a:t>（課題検討</a:t>
            </a:r>
            <a:r>
              <a:rPr lang="en-US" altLang="ja-JP" dirty="0"/>
              <a:t>WG</a:t>
            </a:r>
            <a:r>
              <a:rPr lang="ja-JP" altLang="en-US" dirty="0"/>
              <a:t>）</a:t>
            </a:r>
            <a:r>
              <a:rPr lang="en-US" altLang="ja-JP" dirty="0"/>
              <a:t> 2016</a:t>
            </a:r>
            <a:r>
              <a:rPr lang="ja-JP" altLang="en-US" dirty="0"/>
              <a:t>年度活動テーマ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49072" y="5500301"/>
            <a:ext cx="8763000" cy="824299"/>
          </a:xfrm>
          <a:prstGeom prst="roundRect">
            <a:avLst/>
          </a:prstGeom>
          <a:solidFill>
            <a:srgbClr val="FFFF66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PostgreSQL</a:t>
            </a:r>
            <a:r>
              <a:rPr lang="ja-JP" altLang="en-US" sz="2800" b="1" dirty="0">
                <a:solidFill>
                  <a:schemeClr val="tx1"/>
                </a:solidFill>
              </a:rPr>
              <a:t>データ連携大全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1000" y="56046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全体的なテーマ：</a:t>
            </a:r>
            <a:endParaRPr kumimoji="1" lang="ja-JP" altLang="en-US" sz="1400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51999"/>
            <a:ext cx="8494633" cy="3564053"/>
          </a:xfrm>
        </p:spPr>
        <p:txBody>
          <a:bodyPr wrap="none">
            <a:spAutoFit/>
          </a:bodyPr>
          <a:lstStyle/>
          <a:p>
            <a:r>
              <a:rPr lang="ja-JP" altLang="en-US" sz="2400" dirty="0"/>
              <a:t>レプリケーション （定点観測的に実施するテーマ）</a:t>
            </a:r>
            <a:endParaRPr lang="en-US" altLang="ja-JP" sz="2400" dirty="0"/>
          </a:p>
          <a:p>
            <a:pPr lvl="1"/>
            <a:r>
              <a:rPr lang="en-US" altLang="ja-JP" sz="2000" dirty="0"/>
              <a:t>2013</a:t>
            </a:r>
            <a:r>
              <a:rPr lang="ja-JP" altLang="en-US" sz="2000" dirty="0"/>
              <a:t>年度：可用性構成全般の紹介および</a:t>
            </a:r>
            <a:r>
              <a:rPr lang="en-US" altLang="ja-JP" sz="2000" dirty="0" err="1"/>
              <a:t>SR+pgpool-II</a:t>
            </a:r>
            <a:r>
              <a:rPr lang="ja-JP" altLang="en-US" sz="2000" dirty="0"/>
              <a:t>構成の検証</a:t>
            </a:r>
            <a:endParaRPr lang="en-US" altLang="ja-JP" sz="2000" dirty="0"/>
          </a:p>
          <a:p>
            <a:pPr lvl="1"/>
            <a:r>
              <a:rPr lang="en-US" altLang="ja-JP" sz="2000" dirty="0"/>
              <a:t>2014</a:t>
            </a:r>
            <a:r>
              <a:rPr lang="ja-JP" altLang="en-US" sz="2000" dirty="0"/>
              <a:t>年度：ディザスタ・リカバリ検証</a:t>
            </a:r>
            <a:r>
              <a:rPr lang="ja-JP" altLang="en-US" sz="1800" dirty="0"/>
              <a:t>（</a:t>
            </a:r>
            <a:r>
              <a:rPr lang="en-US" altLang="ja-JP" sz="1600" dirty="0"/>
              <a:t>AWS</a:t>
            </a:r>
            <a:r>
              <a:rPr lang="ja-JP" altLang="en-US" sz="1600" dirty="0" err="1"/>
              <a:t>にて</a:t>
            </a:r>
            <a:r>
              <a:rPr lang="ja-JP" altLang="en-US" sz="1600" dirty="0"/>
              <a:t>東京</a:t>
            </a:r>
            <a:r>
              <a:rPr lang="en-US" altLang="ja-JP" sz="1600" dirty="0"/>
              <a:t>-</a:t>
            </a:r>
            <a:r>
              <a:rPr lang="ja-JP" altLang="en-US" sz="1600" dirty="0"/>
              <a:t>シンガポール間の</a:t>
            </a:r>
            <a:r>
              <a:rPr lang="en-US" altLang="ja-JP" sz="1600" dirty="0"/>
              <a:t>SR</a:t>
            </a:r>
            <a:r>
              <a:rPr lang="ja-JP" altLang="en-US" sz="1600" dirty="0"/>
              <a:t>構成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pPr lvl="1"/>
            <a:r>
              <a:rPr lang="ja-JP" altLang="en-US" sz="2000" dirty="0"/>
              <a:t>今年度：</a:t>
            </a:r>
            <a:r>
              <a:rPr lang="en-US" altLang="ja-JP" sz="2000" dirty="0"/>
              <a:t>SR</a:t>
            </a:r>
            <a:r>
              <a:rPr lang="ja-JP" altLang="en-US" sz="2000" dirty="0"/>
              <a:t>機能紹介と</a:t>
            </a:r>
            <a:r>
              <a:rPr lang="en-US" altLang="ja-JP" sz="2000" dirty="0"/>
              <a:t>BDR(</a:t>
            </a:r>
            <a:r>
              <a:rPr lang="en-US" altLang="ja-JP" sz="1600" dirty="0"/>
              <a:t>Bi-Directional Replication</a:t>
            </a:r>
            <a:r>
              <a:rPr lang="en-US" altLang="ja-JP" sz="2000" dirty="0"/>
              <a:t>)</a:t>
            </a:r>
            <a:r>
              <a:rPr lang="ja-JP" altLang="en-US" sz="2000" dirty="0"/>
              <a:t>の報告</a:t>
            </a:r>
            <a:endParaRPr lang="en-US" altLang="ja-JP" sz="2000" dirty="0"/>
          </a:p>
          <a:p>
            <a:pPr lvl="2"/>
            <a:r>
              <a:rPr lang="en-US" altLang="ja-JP" sz="1600" dirty="0"/>
              <a:t>SR	: </a:t>
            </a:r>
            <a:r>
              <a:rPr lang="ja-JP" altLang="en-US" sz="1600" dirty="0"/>
              <a:t>スロット、完全同期モード、</a:t>
            </a:r>
            <a:r>
              <a:rPr lang="en-US" altLang="ja-JP" sz="1600" dirty="0" err="1"/>
              <a:t>pg_rewind</a:t>
            </a:r>
            <a:r>
              <a:rPr lang="ja-JP" altLang="en-US" sz="1600" dirty="0"/>
              <a:t>など魅力的な各種機能</a:t>
            </a:r>
            <a:endParaRPr lang="en-US" altLang="ja-JP" sz="1600" dirty="0"/>
          </a:p>
          <a:p>
            <a:pPr lvl="2"/>
            <a:r>
              <a:rPr lang="en-US" altLang="ja-JP" sz="1600" dirty="0"/>
              <a:t>BDR	: </a:t>
            </a:r>
            <a:r>
              <a:rPr lang="ja-JP" altLang="en-US" sz="1600" dirty="0"/>
              <a:t>マルチマスターレプリケーションのメカニズム、ユースケース、設定手順</a:t>
            </a:r>
            <a:r>
              <a:rPr lang="en-US" altLang="ja-JP" sz="1600" dirty="0"/>
              <a:t>	</a:t>
            </a:r>
          </a:p>
          <a:p>
            <a:r>
              <a:rPr lang="ja-JP" altLang="en-US" sz="2400" dirty="0"/>
              <a:t>異種データベース連携</a:t>
            </a:r>
            <a:r>
              <a:rPr lang="en-US" altLang="ja-JP" sz="2400" dirty="0"/>
              <a:t>  </a:t>
            </a:r>
            <a:r>
              <a:rPr lang="ja-JP" altLang="en-US" sz="2400" dirty="0"/>
              <a:t>（今年度の新設テーマ）</a:t>
            </a:r>
            <a:endParaRPr lang="en-US" altLang="ja-JP" sz="2400" dirty="0"/>
          </a:p>
          <a:p>
            <a:pPr lvl="1"/>
            <a:r>
              <a:rPr lang="ja-JP" altLang="en-US" sz="2000" dirty="0"/>
              <a:t>今年度：</a:t>
            </a:r>
            <a:r>
              <a:rPr lang="en-US" altLang="ja-JP" sz="2000" dirty="0"/>
              <a:t>PostgreSQL</a:t>
            </a:r>
            <a:r>
              <a:rPr lang="ja-JP" altLang="en-US" sz="2000" dirty="0"/>
              <a:t>と異種データベース間の連携方式の調査</a:t>
            </a:r>
            <a:endParaRPr lang="en-US" altLang="ja-JP" sz="2000" dirty="0"/>
          </a:p>
          <a:p>
            <a:pPr lvl="2"/>
            <a:r>
              <a:rPr lang="ja-JP" altLang="en-US" sz="1600" dirty="0"/>
              <a:t>連携方式の一覧作成</a:t>
            </a:r>
            <a:endParaRPr lang="en-US" altLang="ja-JP" sz="1600" dirty="0"/>
          </a:p>
          <a:p>
            <a:pPr lvl="2"/>
            <a:r>
              <a:rPr lang="ja-JP" altLang="en-US" sz="1600" dirty="0"/>
              <a:t>連携方式の</a:t>
            </a:r>
            <a:r>
              <a:rPr lang="ja-JP" altLang="en-US" sz="1600" dirty="0"/>
              <a:t>利用方法、</a:t>
            </a:r>
            <a:r>
              <a:rPr lang="ja-JP" altLang="en-US" sz="1600" dirty="0"/>
              <a:t>メリット、デメリット、利用目的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2134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 5"/>
          <p:cNvSpPr txBox="1">
            <a:spLocks/>
          </p:cNvSpPr>
          <p:nvPr/>
        </p:nvSpPr>
        <p:spPr bwMode="auto">
          <a:xfrm>
            <a:off x="4648200" y="1447800"/>
            <a:ext cx="441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活動成果</a:t>
            </a:r>
            <a:endParaRPr lang="en-US" altLang="ja-JP" sz="1800" dirty="0"/>
          </a:p>
          <a:p>
            <a:pPr marL="342900" lvl="1" indent="-342900"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ja-JP" altLang="en-US" sz="1800" dirty="0"/>
              <a:t>異種データベース連携方式の一覧作成</a:t>
            </a:r>
            <a:endParaRPr lang="en-US" altLang="ja-JP" sz="1800" dirty="0"/>
          </a:p>
          <a:p>
            <a:pPr marL="742950" lvl="2" indent="-342900">
              <a:buSzPct val="75000"/>
            </a:pPr>
            <a:r>
              <a:rPr lang="en-US" altLang="ja-JP" sz="1400" dirty="0"/>
              <a:t>FDW</a:t>
            </a:r>
            <a:r>
              <a:rPr lang="ja-JP" altLang="en-US" sz="1400" dirty="0" err="1"/>
              <a:t>、</a:t>
            </a:r>
            <a:r>
              <a:rPr lang="ja-JP" altLang="en-US" sz="1400" dirty="0"/>
              <a:t>ロジカルデコーディング、</a:t>
            </a:r>
            <a:r>
              <a:rPr lang="en-US" altLang="ja-JP" sz="1400" dirty="0"/>
              <a:t>DB</a:t>
            </a:r>
            <a:r>
              <a:rPr lang="ja-JP" altLang="en-US" sz="1400" dirty="0"/>
              <a:t>同期ツール、</a:t>
            </a:r>
            <a:r>
              <a:rPr lang="en-US" altLang="ja-JP" sz="1400" dirty="0"/>
              <a:t>ETL</a:t>
            </a:r>
            <a:endParaRPr lang="ja-JP" altLang="en-US" sz="1400" dirty="0"/>
          </a:p>
          <a:p>
            <a:pPr marL="342900" lvl="1" indent="-342900"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ja-JP" altLang="en-US" sz="1800" dirty="0"/>
              <a:t>連携方式の概要、利用方法</a:t>
            </a:r>
            <a:endParaRPr lang="en-US" altLang="ja-JP" sz="1800" dirty="0"/>
          </a:p>
          <a:p>
            <a:pPr marL="342900" lvl="1" indent="-342900"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ja-JP" altLang="en-US" sz="1800" dirty="0"/>
              <a:t>連携方式のメリット、デメリット、</a:t>
            </a:r>
            <a:br>
              <a:rPr lang="en-US" altLang="ja-JP" sz="1800" dirty="0"/>
            </a:br>
            <a:r>
              <a:rPr lang="ja-JP" altLang="en-US" sz="1800" dirty="0"/>
              <a:t>利用目的の整理</a:t>
            </a:r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WG3 2015</a:t>
            </a:r>
            <a:r>
              <a:rPr lang="ja-JP" altLang="en-US" dirty="0"/>
              <a:t>年度活動内容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half" idx="2"/>
          </p:nvPr>
        </p:nvSpPr>
        <p:spPr>
          <a:xfrm>
            <a:off x="228600" y="4343400"/>
            <a:ext cx="4267200" cy="1524000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1800" dirty="0"/>
              <a:t>活動体制  </a:t>
            </a:r>
            <a:r>
              <a:rPr lang="ja-JP" altLang="en-US" sz="1400" dirty="0"/>
              <a:t>（企業名アイウエオ順、敬称略）</a:t>
            </a:r>
          </a:p>
          <a:p>
            <a:pPr>
              <a:spcBef>
                <a:spcPts val="0"/>
              </a:spcBef>
            </a:pPr>
            <a:r>
              <a:rPr lang="ja-JP" altLang="en-US" sz="1800" dirty="0"/>
              <a:t>株式会社アシスト</a:t>
            </a:r>
          </a:p>
          <a:p>
            <a:pPr>
              <a:spcBef>
                <a:spcPts val="0"/>
              </a:spcBef>
            </a:pPr>
            <a:r>
              <a:rPr lang="ja-JP" altLang="en-US" sz="1800" dirty="0"/>
              <a:t>株式会社オージス総研</a:t>
            </a:r>
          </a:p>
          <a:p>
            <a:pPr>
              <a:spcBef>
                <a:spcPts val="0"/>
              </a:spcBef>
            </a:pPr>
            <a:r>
              <a:rPr lang="en-US" altLang="ja-JP" sz="1800" dirty="0"/>
              <a:t>TIS</a:t>
            </a:r>
            <a:r>
              <a:rPr lang="ja-JP" altLang="en-US" sz="1800" dirty="0"/>
              <a:t>株式会社</a:t>
            </a:r>
            <a:endParaRPr lang="en-US" altLang="ja-JP" sz="1800" dirty="0"/>
          </a:p>
          <a:p>
            <a:pPr>
              <a:spcBef>
                <a:spcPts val="0"/>
              </a:spcBef>
            </a:pPr>
            <a:r>
              <a:rPr lang="zh-TW" altLang="en-US" sz="1800" dirty="0"/>
              <a:t>日本電信電話株式会社</a:t>
            </a:r>
          </a:p>
          <a:p>
            <a:pPr>
              <a:spcBef>
                <a:spcPts val="0"/>
              </a:spcBef>
            </a:pPr>
            <a:r>
              <a:rPr lang="ja-JP" altLang="en-US" sz="1800" dirty="0"/>
              <a:t>株式会社富士通ソーシアルサイエンスラボラトリ</a:t>
            </a:r>
          </a:p>
          <a:p>
            <a:pPr>
              <a:spcBef>
                <a:spcPts val="0"/>
              </a:spcBef>
            </a:pPr>
            <a:endParaRPr lang="en-US" altLang="ja-JP" sz="1800" dirty="0"/>
          </a:p>
        </p:txBody>
      </p:sp>
      <p:sp>
        <p:nvSpPr>
          <p:cNvPr id="8" name="CustomShape 5"/>
          <p:cNvSpPr/>
          <p:nvPr/>
        </p:nvSpPr>
        <p:spPr>
          <a:xfrm>
            <a:off x="228600" y="1447800"/>
            <a:ext cx="4343400" cy="5029200"/>
          </a:xfrm>
          <a:prstGeom prst="roundRect">
            <a:avLst>
              <a:gd name="adj" fmla="val 4564"/>
            </a:avLst>
          </a:prstGeom>
          <a:noFill/>
          <a:ln w="25560">
            <a:solidFill>
              <a:srgbClr val="21778D"/>
            </a:solidFill>
            <a:round/>
          </a:ln>
        </p:spPr>
      </p:sp>
      <p:sp>
        <p:nvSpPr>
          <p:cNvPr id="11" name="コンテンツ プレースホルダ 5"/>
          <p:cNvSpPr txBox="1">
            <a:spLocks/>
          </p:cNvSpPr>
          <p:nvPr/>
        </p:nvSpPr>
        <p:spPr bwMode="auto">
          <a:xfrm>
            <a:off x="228600" y="1447800"/>
            <a:ext cx="441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活動成果</a:t>
            </a:r>
            <a:endParaRPr lang="en-US" altLang="ja-JP" sz="1800" dirty="0"/>
          </a:p>
          <a:p>
            <a:pPr marL="342900" lvl="1" indent="-342900"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ja-JP" altLang="en-US" sz="1800" dirty="0"/>
              <a:t>可用性構成の運用に必要な情報を整理</a:t>
            </a:r>
            <a:endParaRPr lang="en-US" altLang="ja-JP" sz="1800" dirty="0"/>
          </a:p>
          <a:p>
            <a:pPr marL="342900" lvl="1" indent="-342900"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ja-JP" sz="1800" dirty="0"/>
              <a:t>SR(</a:t>
            </a:r>
            <a:r>
              <a:rPr lang="ja-JP" altLang="en-US" sz="1800" dirty="0"/>
              <a:t>ストリーミングレプリケーション）</a:t>
            </a:r>
            <a:endParaRPr lang="en-US" altLang="ja-JP" sz="1800" dirty="0"/>
          </a:p>
          <a:p>
            <a:pPr lvl="1"/>
            <a:r>
              <a:rPr lang="en-US" altLang="ja-JP" sz="1400" dirty="0"/>
              <a:t>SR</a:t>
            </a:r>
            <a:r>
              <a:rPr lang="ja-JP" altLang="en-US" sz="1400" dirty="0"/>
              <a:t>環境構築時の設定項目、推奨値</a:t>
            </a:r>
            <a:endParaRPr lang="ja-JP" altLang="ja-JP" sz="1000" dirty="0"/>
          </a:p>
          <a:p>
            <a:pPr lvl="1"/>
            <a:r>
              <a:rPr lang="en-US" altLang="ja-JP" sz="1400" dirty="0"/>
              <a:t>SR</a:t>
            </a:r>
            <a:r>
              <a:rPr lang="ja-JP" altLang="en-US" sz="1400" dirty="0"/>
              <a:t>環境の監視、障害時運用　など</a:t>
            </a:r>
            <a:endParaRPr lang="en-US" altLang="ja-JP" sz="1400" dirty="0"/>
          </a:p>
          <a:p>
            <a:r>
              <a:rPr lang="en-US" altLang="ja-JP" sz="1800" dirty="0"/>
              <a:t>BDR(Bi-Directional Replication)</a:t>
            </a:r>
          </a:p>
          <a:p>
            <a:pPr lvl="1"/>
            <a:r>
              <a:rPr lang="en-US" altLang="ja-JP" sz="1400" dirty="0"/>
              <a:t>BDR</a:t>
            </a:r>
            <a:r>
              <a:rPr lang="ja-JP" altLang="en-US" sz="1400" dirty="0"/>
              <a:t>の特徴、</a:t>
            </a:r>
            <a:r>
              <a:rPr lang="en-US" altLang="ja-JP" sz="1400" dirty="0"/>
              <a:t>BDR</a:t>
            </a:r>
            <a:r>
              <a:rPr lang="ja-JP" altLang="en-US" sz="1400" dirty="0"/>
              <a:t>設定手順</a:t>
            </a:r>
            <a:endParaRPr lang="en-US" altLang="ja-JP" sz="1400" dirty="0"/>
          </a:p>
          <a:p>
            <a:pPr lvl="1"/>
            <a:r>
              <a:rPr lang="ja-JP" altLang="en-US" sz="1400" dirty="0"/>
              <a:t>動作検証、性能検証 　など</a:t>
            </a:r>
            <a:endParaRPr lang="en-US" altLang="ja-JP" sz="1400" dirty="0"/>
          </a:p>
          <a:p>
            <a:pPr lvl="1"/>
            <a:endParaRPr lang="en-US" altLang="ja-JP" sz="1400" dirty="0"/>
          </a:p>
        </p:txBody>
      </p:sp>
      <p:sp>
        <p:nvSpPr>
          <p:cNvPr id="12" name="CustomShape 5"/>
          <p:cNvSpPr/>
          <p:nvPr/>
        </p:nvSpPr>
        <p:spPr>
          <a:xfrm>
            <a:off x="4648200" y="1447800"/>
            <a:ext cx="4343400" cy="5029200"/>
          </a:xfrm>
          <a:prstGeom prst="roundRect">
            <a:avLst>
              <a:gd name="adj" fmla="val 4349"/>
            </a:avLst>
          </a:prstGeom>
          <a:noFill/>
          <a:ln w="25560">
            <a:solidFill>
              <a:srgbClr val="21778D"/>
            </a:solidFill>
            <a:round/>
          </a:ln>
        </p:spPr>
      </p:sp>
      <p:sp>
        <p:nvSpPr>
          <p:cNvPr id="2" name="テキスト ボックス 1"/>
          <p:cNvSpPr txBox="1"/>
          <p:nvPr/>
        </p:nvSpPr>
        <p:spPr>
          <a:xfrm>
            <a:off x="4648200" y="1078468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P創英角ｺﾞｼｯｸUB"/>
                <a:ea typeface="HGP創英角ｺﾞｼｯｸUB"/>
                <a:cs typeface="HGP創英角ｺﾞｼｯｸUB"/>
              </a:rPr>
              <a:t>【</a:t>
            </a:r>
            <a:r>
              <a:rPr lang="ja-JP" altLang="en-US" dirty="0">
                <a:latin typeface="HGP創英角ｺﾞｼｯｸUB"/>
                <a:ea typeface="HGP創英角ｺﾞｼｯｸUB"/>
                <a:cs typeface="HGP創英角ｺﾞｼｯｸUB"/>
              </a:rPr>
              <a:t>異種データベース連携</a:t>
            </a:r>
            <a:r>
              <a:rPr kumimoji="1" lang="en-US" altLang="ja-JP" dirty="0">
                <a:latin typeface="HGP創英角ｺﾞｼｯｸUB"/>
                <a:ea typeface="HGP創英角ｺﾞｼｯｸUB"/>
                <a:cs typeface="HGP創英角ｺﾞｼｯｸUB"/>
              </a:rPr>
              <a:t>】</a:t>
            </a:r>
            <a:endParaRPr kumimoji="1" lang="ja-JP" altLang="en-US" dirty="0"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8600" y="106680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GP創英角ｺﾞｼｯｸUB"/>
                <a:ea typeface="HGP創英角ｺﾞｼｯｸUB"/>
                <a:cs typeface="HGP創英角ｺﾞｼｯｸUB"/>
              </a:rPr>
              <a:t>【</a:t>
            </a:r>
            <a:r>
              <a:rPr lang="ja-JP" altLang="en-US" dirty="0">
                <a:latin typeface="HGP創英角ｺﾞｼｯｸUB"/>
                <a:ea typeface="HGP創英角ｺﾞｼｯｸUB"/>
                <a:cs typeface="HGP創英角ｺﾞｼｯｸUB"/>
              </a:rPr>
              <a:t>レプリケーション</a:t>
            </a:r>
            <a:r>
              <a:rPr lang="en-US" altLang="ja-JP" dirty="0">
                <a:latin typeface="HGP創英角ｺﾞｼｯｸUB"/>
                <a:ea typeface="HGP創英角ｺﾞｼｯｸUB"/>
                <a:cs typeface="HGP創英角ｺﾞｼｯｸUB"/>
              </a:rPr>
              <a:t>】</a:t>
            </a:r>
            <a:endParaRPr kumimoji="1" lang="ja-JP" altLang="en-US" dirty="0"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4B6600-1F4F-45F1-A67E-94B091831AAB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16" name="コンテンツ プレースホルダ 6"/>
          <p:cNvSpPr>
            <a:spLocks noGrp="1"/>
          </p:cNvSpPr>
          <p:nvPr>
            <p:ph sz="half" idx="2"/>
          </p:nvPr>
        </p:nvSpPr>
        <p:spPr>
          <a:xfrm>
            <a:off x="4686300" y="4343400"/>
            <a:ext cx="4267200" cy="1752600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1800" dirty="0"/>
              <a:t>活動体制  </a:t>
            </a:r>
            <a:r>
              <a:rPr lang="ja-JP" altLang="en-US" sz="1400" dirty="0"/>
              <a:t>（企業名アイウエオ順、敬称略）</a:t>
            </a:r>
          </a:p>
          <a:p>
            <a:pPr>
              <a:spcBef>
                <a:spcPts val="0"/>
              </a:spcBef>
            </a:pPr>
            <a:r>
              <a:rPr lang="en-US" altLang="ja-JP" sz="1800" dirty="0"/>
              <a:t>NTT</a:t>
            </a:r>
            <a:r>
              <a:rPr lang="ja-JP" altLang="en-US" sz="1800" dirty="0"/>
              <a:t>テクノクロス株式会社</a:t>
            </a:r>
            <a:endParaRPr lang="en-US" altLang="ja-JP" sz="1800" dirty="0"/>
          </a:p>
          <a:p>
            <a:pPr>
              <a:spcBef>
                <a:spcPts val="0"/>
              </a:spcBef>
            </a:pPr>
            <a:r>
              <a:rPr lang="ja-JP" altLang="en-US" sz="1800" dirty="0"/>
              <a:t>日本電気株式会社</a:t>
            </a:r>
          </a:p>
          <a:p>
            <a:pPr>
              <a:spcBef>
                <a:spcPts val="0"/>
              </a:spcBef>
            </a:pPr>
            <a:r>
              <a:rPr lang="ja-JP" altLang="en-US" sz="1800" dirty="0"/>
              <a:t>株式会社日立製作所</a:t>
            </a:r>
            <a:endParaRPr lang="en-US" altLang="ja-JP" sz="1800" dirty="0"/>
          </a:p>
          <a:p>
            <a:pPr>
              <a:spcBef>
                <a:spcPts val="0"/>
              </a:spcBef>
            </a:pPr>
            <a:r>
              <a:rPr lang="ja-JP" altLang="en-US" sz="1800" dirty="0"/>
              <a:t>株式会社日立ソリューションズ</a:t>
            </a:r>
            <a:endParaRPr lang="zh-TW" altLang="en-US" sz="1800" dirty="0"/>
          </a:p>
          <a:p>
            <a:pPr>
              <a:spcBef>
                <a:spcPts val="0"/>
              </a:spcBef>
            </a:pPr>
            <a:r>
              <a:rPr lang="ja-JP" altLang="en-US" sz="1800" dirty="0"/>
              <a:t>富士通株式会社</a:t>
            </a:r>
          </a:p>
          <a:p>
            <a:pPr>
              <a:spcBef>
                <a:spcPts val="0"/>
              </a:spcBef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45109162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3061</TotalTime>
  <Words>207</Words>
  <Application>Microsoft Office PowerPoint</Application>
  <PresentationFormat>画面に合わせる (4:3)</PresentationFormat>
  <Paragraphs>44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HGP創英角ｺﾞｼｯｸUB</vt:lpstr>
      <vt:lpstr>ＭＳ Ｐゴシック</vt:lpstr>
      <vt:lpstr>ＭＳ Ｐ明朝</vt:lpstr>
      <vt:lpstr>Arial</vt:lpstr>
      <vt:lpstr>Arial Black</vt:lpstr>
      <vt:lpstr>Times New Roman</vt:lpstr>
      <vt:lpstr>Wingdings</vt:lpstr>
      <vt:lpstr>Pixel</vt:lpstr>
      <vt:lpstr>WG3（課題検討WG） 2016年度活動テーマ</vt:lpstr>
      <vt:lpstr>WG3 2015年度活動内容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Enomoto, Yurie/榎本 友理枝</dc:creator>
  <cp:lastModifiedBy>hara-t</cp:lastModifiedBy>
  <cp:revision>206</cp:revision>
  <cp:lastPrinted>2015-04-16T01:25:46Z</cp:lastPrinted>
  <dcterms:created xsi:type="dcterms:W3CDTF">1601-01-01T00:00:00Z</dcterms:created>
  <dcterms:modified xsi:type="dcterms:W3CDTF">2017-05-10T04:55:01Z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