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59" autoAdjust="0"/>
  </p:normalViewPr>
  <p:slideViewPr>
    <p:cSldViewPr snapToGrid="0" snapToObjects="1">
      <p:cViewPr varScale="1">
        <p:scale>
          <a:sx n="111" d="100"/>
          <a:sy n="111" d="100"/>
        </p:scale>
        <p:origin x="-10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4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5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42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27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2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23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9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0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57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00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図形グループ 11"/>
          <p:cNvGrpSpPr/>
          <p:nvPr/>
        </p:nvGrpSpPr>
        <p:grpSpPr>
          <a:xfrm>
            <a:off x="174632" y="546301"/>
            <a:ext cx="8763748" cy="4618365"/>
            <a:chOff x="174632" y="546301"/>
            <a:chExt cx="8763748" cy="4618365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558545" y="546301"/>
              <a:ext cx="7471840" cy="2679305"/>
              <a:chOff x="558545" y="546301"/>
              <a:chExt cx="7471840" cy="2679305"/>
            </a:xfrm>
          </p:grpSpPr>
          <p:sp>
            <p:nvSpPr>
              <p:cNvPr id="2" name="円/楕円 1"/>
              <p:cNvSpPr/>
              <p:nvPr/>
            </p:nvSpPr>
            <p:spPr>
              <a:xfrm>
                <a:off x="2351775" y="546301"/>
                <a:ext cx="3845155" cy="1399231"/>
              </a:xfrm>
              <a:prstGeom prst="ellipse">
                <a:avLst/>
              </a:prstGeom>
              <a:solidFill>
                <a:schemeClr val="bg1">
                  <a:lumMod val="50000"/>
                  <a:alpha val="22000"/>
                </a:schemeClr>
              </a:solidFill>
              <a:ln w="4127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Ad Result Data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2351775" y="1826375"/>
                <a:ext cx="3845155" cy="13992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20000"/>
                </a:schemeClr>
              </a:solidFill>
              <a:ln w="41275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 smtClean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altLang="ja-JP" dirty="0" smtClean="0">
                    <a:solidFill>
                      <a:srgbClr val="000000"/>
                    </a:solidFill>
                  </a:rPr>
                  <a:t>3st </a:t>
                </a:r>
                <a:r>
                  <a:rPr lang="en-US" altLang="ja-JP" dirty="0">
                    <a:solidFill>
                      <a:srgbClr val="000000"/>
                    </a:solidFill>
                  </a:rPr>
                  <a:t>Party </a:t>
                </a:r>
                <a:r>
                  <a:rPr lang="en-US" altLang="ja-JP" dirty="0" smtClean="0">
                    <a:solidFill>
                      <a:srgbClr val="000000"/>
                    </a:solidFill>
                  </a:rPr>
                  <a:t>Data</a:t>
                </a:r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  <p:sp>
            <p:nvSpPr>
              <p:cNvPr id="3" name="円/楕円 2"/>
              <p:cNvSpPr/>
              <p:nvPr/>
            </p:nvSpPr>
            <p:spPr>
              <a:xfrm>
                <a:off x="558545" y="1245916"/>
                <a:ext cx="3845155" cy="139923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20000"/>
                </a:schemeClr>
              </a:solidFill>
              <a:ln w="41275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2st Party Data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" name="円/楕円 3"/>
              <p:cNvSpPr/>
              <p:nvPr/>
            </p:nvSpPr>
            <p:spPr>
              <a:xfrm>
                <a:off x="4185230" y="1245916"/>
                <a:ext cx="3845155" cy="1399231"/>
              </a:xfrm>
              <a:prstGeom prst="ellipse">
                <a:avLst/>
              </a:prstGeom>
              <a:solidFill>
                <a:schemeClr val="accent6">
                  <a:lumMod val="50000"/>
                  <a:alpha val="20000"/>
                </a:schemeClr>
              </a:solidFill>
              <a:ln w="412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rgbClr val="000000"/>
                    </a:solidFill>
                  </a:rPr>
                  <a:t>1st </a:t>
                </a:r>
                <a:r>
                  <a:rPr lang="en-US" altLang="ja-JP" dirty="0">
                    <a:solidFill>
                      <a:srgbClr val="000000"/>
                    </a:solidFill>
                  </a:rPr>
                  <a:t>Party Data</a:t>
                </a:r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図形グループ 10"/>
            <p:cNvGrpSpPr/>
            <p:nvPr/>
          </p:nvGrpSpPr>
          <p:grpSpPr>
            <a:xfrm>
              <a:off x="174632" y="3447142"/>
              <a:ext cx="8763748" cy="1717524"/>
              <a:chOff x="174632" y="3447142"/>
              <a:chExt cx="8763748" cy="1717524"/>
            </a:xfrm>
          </p:grpSpPr>
          <p:sp>
            <p:nvSpPr>
              <p:cNvPr id="7" name="四角形吹き出し 6"/>
              <p:cNvSpPr/>
              <p:nvPr/>
            </p:nvSpPr>
            <p:spPr>
              <a:xfrm>
                <a:off x="174632" y="3447142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>
                    <a:solidFill>
                      <a:srgbClr val="000000"/>
                    </a:solidFill>
                  </a:rPr>
                  <a:t>1st Party Data</a:t>
                </a:r>
              </a:p>
              <a:p>
                <a:pPr algn="ctr"/>
                <a:r>
                  <a:rPr lang="ja-JP" altLang="en-US" dirty="0" smtClean="0">
                    <a:solidFill>
                      <a:srgbClr val="000000"/>
                    </a:solidFill>
                  </a:rPr>
                  <a:t>自社保有データ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四角形吹き出し 7"/>
              <p:cNvSpPr/>
              <p:nvPr/>
            </p:nvSpPr>
            <p:spPr>
              <a:xfrm>
                <a:off x="2448536" y="3447142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ja-JP" b="1" dirty="0" smtClean="0">
                    <a:solidFill>
                      <a:srgbClr val="000000"/>
                    </a:solidFill>
                  </a:rPr>
                  <a:t>st Party Data</a:t>
                </a:r>
              </a:p>
              <a:p>
                <a:pPr algn="ctr"/>
                <a:r>
                  <a:rPr lang="ja-JP" altLang="en-US" sz="1600" dirty="0" smtClean="0">
                    <a:solidFill>
                      <a:srgbClr val="000000"/>
                    </a:solidFill>
                  </a:rPr>
                  <a:t>メディア保有するオーディエンスデータ</a:t>
                </a:r>
                <a:endParaRPr lang="en-US" altLang="ja-JP" sz="16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四角形吹き出し 8"/>
              <p:cNvSpPr/>
              <p:nvPr/>
            </p:nvSpPr>
            <p:spPr>
              <a:xfrm>
                <a:off x="4634895" y="3471333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>
                    <a:solidFill>
                      <a:srgbClr val="000000"/>
                    </a:solidFill>
                  </a:rPr>
                  <a:t>3st Party Data</a:t>
                </a:r>
              </a:p>
              <a:p>
                <a:pPr algn="ctr"/>
                <a:r>
                  <a:rPr lang="ja-JP" altLang="en-US" sz="1600" dirty="0" smtClean="0">
                    <a:solidFill>
                      <a:srgbClr val="000000"/>
                    </a:solidFill>
                  </a:rPr>
                  <a:t>購買行動データ、オフライン</a:t>
                </a:r>
                <a:r>
                  <a:rPr lang="en-US" altLang="ja-JP" sz="1600" dirty="0" smtClean="0">
                    <a:solidFill>
                      <a:srgbClr val="000000"/>
                    </a:solidFill>
                  </a:rPr>
                  <a:t>/</a:t>
                </a:r>
                <a:r>
                  <a:rPr lang="ja-JP" altLang="en-US" sz="1600" dirty="0" smtClean="0">
                    <a:solidFill>
                      <a:srgbClr val="000000"/>
                    </a:solidFill>
                  </a:rPr>
                  <a:t>リアル店舗、購買意識、</a:t>
                </a:r>
                <a:r>
                  <a:rPr lang="en-US" altLang="ja-JP" sz="1600" dirty="0" smtClean="0">
                    <a:solidFill>
                      <a:srgbClr val="000000"/>
                    </a:solidFill>
                  </a:rPr>
                  <a:t>SNS</a:t>
                </a:r>
                <a:r>
                  <a:rPr lang="ja-JP" altLang="en-US" sz="1600" dirty="0" smtClean="0">
                    <a:solidFill>
                      <a:srgbClr val="000000"/>
                    </a:solidFill>
                  </a:rPr>
                  <a:t>、</a:t>
                </a:r>
                <a:r>
                  <a:rPr lang="en-US" altLang="ja-JP" sz="1600" dirty="0" smtClean="0">
                    <a:solidFill>
                      <a:srgbClr val="000000"/>
                    </a:solidFill>
                  </a:rPr>
                  <a:t>TV</a:t>
                </a:r>
                <a:r>
                  <a:rPr lang="ja-JP" altLang="en-US" sz="1600" dirty="0" smtClean="0">
                    <a:solidFill>
                      <a:srgbClr val="000000"/>
                    </a:solidFill>
                  </a:rPr>
                  <a:t>視聴など</a:t>
                </a:r>
                <a:endParaRPr lang="en-US" altLang="ja-JP" sz="16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四角形吹き出し 9"/>
              <p:cNvSpPr/>
              <p:nvPr/>
            </p:nvSpPr>
            <p:spPr>
              <a:xfrm>
                <a:off x="6857999" y="3459237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</a:rPr>
                  <a:t>Ad Result Data</a:t>
                </a:r>
                <a:endParaRPr lang="en-US" altLang="ja-JP" sz="1600" b="1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rgbClr val="000000"/>
                    </a:solidFill>
                  </a:rPr>
                  <a:t>配信・運用のフィードバックデータ</a:t>
                </a:r>
                <a:endParaRPr lang="en-US" altLang="ja-JP" sz="1600" dirty="0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12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589198" y="1629842"/>
            <a:ext cx="400426" cy="663632"/>
            <a:chOff x="789409" y="972563"/>
            <a:chExt cx="400426" cy="663632"/>
          </a:xfrm>
        </p:grpSpPr>
        <p:sp>
          <p:nvSpPr>
            <p:cNvPr id="3" name="台形 2"/>
            <p:cNvSpPr/>
            <p:nvPr/>
          </p:nvSpPr>
          <p:spPr>
            <a:xfrm>
              <a:off x="789409" y="1304379"/>
              <a:ext cx="400425" cy="331816"/>
            </a:xfrm>
            <a:prstGeom prst="trapezoid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円/楕円 1"/>
            <p:cNvSpPr/>
            <p:nvPr/>
          </p:nvSpPr>
          <p:spPr>
            <a:xfrm>
              <a:off x="789410" y="972563"/>
              <a:ext cx="400425" cy="4119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正方形/長方形 4"/>
          <p:cNvSpPr/>
          <p:nvPr/>
        </p:nvSpPr>
        <p:spPr>
          <a:xfrm>
            <a:off x="2654248" y="1121307"/>
            <a:ext cx="1738990" cy="1874887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コンテンツ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解析エンジン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861322" y="770263"/>
            <a:ext cx="1738990" cy="614209"/>
          </a:xfrm>
          <a:prstGeom prst="rect">
            <a:avLst/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メディア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861322" y="1773498"/>
            <a:ext cx="1738990" cy="576229"/>
          </a:xfrm>
          <a:prstGeom prst="rect">
            <a:avLst/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メディア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861322" y="2779908"/>
            <a:ext cx="1738990" cy="549690"/>
          </a:xfrm>
          <a:prstGeom prst="rect">
            <a:avLst/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メディア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endCxn id="5" idx="1"/>
          </p:cNvCxnSpPr>
          <p:nvPr/>
        </p:nvCxnSpPr>
        <p:spPr>
          <a:xfrm>
            <a:off x="1304243" y="2058751"/>
            <a:ext cx="1350005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3"/>
            <a:endCxn id="6" idx="1"/>
          </p:cNvCxnSpPr>
          <p:nvPr/>
        </p:nvCxnSpPr>
        <p:spPr>
          <a:xfrm flipV="1">
            <a:off x="4393238" y="1077368"/>
            <a:ext cx="1468084" cy="98138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5" idx="3"/>
            <a:endCxn id="7" idx="1"/>
          </p:cNvCxnSpPr>
          <p:nvPr/>
        </p:nvCxnSpPr>
        <p:spPr>
          <a:xfrm>
            <a:off x="4393238" y="2058751"/>
            <a:ext cx="1468084" cy="286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8" idx="1"/>
          </p:cNvCxnSpPr>
          <p:nvPr/>
        </p:nvCxnSpPr>
        <p:spPr>
          <a:xfrm>
            <a:off x="4393238" y="2058751"/>
            <a:ext cx="1468084" cy="9960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304243" y="1673217"/>
            <a:ext cx="121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コンテンツ指定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488435" y="1352843"/>
            <a:ext cx="121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サイトクロール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9073" y="1341401"/>
            <a:ext cx="121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広告主</a:t>
            </a:r>
            <a:endParaRPr kumimoji="1" lang="ja-JP" altLang="en-US" sz="1200" dirty="0"/>
          </a:p>
        </p:txBody>
      </p:sp>
      <p:grpSp>
        <p:nvGrpSpPr>
          <p:cNvPr id="17" name="図形グループ 16"/>
          <p:cNvGrpSpPr/>
          <p:nvPr/>
        </p:nvGrpSpPr>
        <p:grpSpPr>
          <a:xfrm>
            <a:off x="8195231" y="1618400"/>
            <a:ext cx="400426" cy="663632"/>
            <a:chOff x="789409" y="972563"/>
            <a:chExt cx="400426" cy="663632"/>
          </a:xfrm>
        </p:grpSpPr>
        <p:sp>
          <p:nvSpPr>
            <p:cNvPr id="19" name="台形 18"/>
            <p:cNvSpPr/>
            <p:nvPr/>
          </p:nvSpPr>
          <p:spPr>
            <a:xfrm>
              <a:off x="789409" y="1304379"/>
              <a:ext cx="400425" cy="331816"/>
            </a:xfrm>
            <a:prstGeom prst="trapezoi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789410" y="972563"/>
              <a:ext cx="400425" cy="4119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8074293" y="1341401"/>
            <a:ext cx="847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ユーザ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154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245968" y="2041754"/>
            <a:ext cx="400426" cy="663632"/>
            <a:chOff x="789409" y="972563"/>
            <a:chExt cx="400426" cy="663632"/>
          </a:xfrm>
        </p:grpSpPr>
        <p:sp>
          <p:nvSpPr>
            <p:cNvPr id="3" name="台形 2"/>
            <p:cNvSpPr/>
            <p:nvPr/>
          </p:nvSpPr>
          <p:spPr>
            <a:xfrm>
              <a:off x="789409" y="1304379"/>
              <a:ext cx="400425" cy="331816"/>
            </a:xfrm>
            <a:prstGeom prst="trapezoid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円/楕円 1"/>
            <p:cNvSpPr/>
            <p:nvPr/>
          </p:nvSpPr>
          <p:spPr>
            <a:xfrm>
              <a:off x="789410" y="972563"/>
              <a:ext cx="400425" cy="4119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正方形/長方形 4"/>
          <p:cNvSpPr/>
          <p:nvPr/>
        </p:nvSpPr>
        <p:spPr>
          <a:xfrm>
            <a:off x="1922034" y="194513"/>
            <a:ext cx="2127974" cy="3833045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129114" y="772333"/>
            <a:ext cx="2002127" cy="1144191"/>
          </a:xfrm>
          <a:prstGeom prst="rect">
            <a:avLst/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広告主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サイト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129114" y="2373570"/>
            <a:ext cx="2002127" cy="1196790"/>
          </a:xfrm>
          <a:prstGeom prst="rect">
            <a:avLst/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広告掲載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サイト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endCxn id="22" idx="2"/>
          </p:cNvCxnSpPr>
          <p:nvPr/>
        </p:nvCxnSpPr>
        <p:spPr>
          <a:xfrm>
            <a:off x="961013" y="2470666"/>
            <a:ext cx="1212716" cy="50916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58045" y="2373570"/>
            <a:ext cx="121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広告配信設定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5843" y="1753313"/>
            <a:ext cx="121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広告主</a:t>
            </a:r>
            <a:endParaRPr kumimoji="1" lang="ja-JP" altLang="en-US" sz="1200" dirty="0"/>
          </a:p>
        </p:txBody>
      </p:sp>
      <p:grpSp>
        <p:nvGrpSpPr>
          <p:cNvPr id="17" name="図形グループ 16"/>
          <p:cNvGrpSpPr/>
          <p:nvPr/>
        </p:nvGrpSpPr>
        <p:grpSpPr>
          <a:xfrm>
            <a:off x="8195232" y="1089681"/>
            <a:ext cx="400426" cy="663632"/>
            <a:chOff x="789409" y="972563"/>
            <a:chExt cx="400426" cy="663632"/>
          </a:xfrm>
        </p:grpSpPr>
        <p:sp>
          <p:nvSpPr>
            <p:cNvPr id="19" name="台形 18"/>
            <p:cNvSpPr/>
            <p:nvPr/>
          </p:nvSpPr>
          <p:spPr>
            <a:xfrm>
              <a:off x="789409" y="1304379"/>
              <a:ext cx="400425" cy="331816"/>
            </a:xfrm>
            <a:prstGeom prst="trapezoi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789410" y="972563"/>
              <a:ext cx="400425" cy="4119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8074294" y="812682"/>
            <a:ext cx="847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ユーザ</a:t>
            </a:r>
            <a:endParaRPr kumimoji="1" lang="ja-JP" altLang="en-US" sz="1200" dirty="0"/>
          </a:p>
        </p:txBody>
      </p:sp>
      <p:sp>
        <p:nvSpPr>
          <p:cNvPr id="22" name="円柱 21"/>
          <p:cNvSpPr/>
          <p:nvPr/>
        </p:nvSpPr>
        <p:spPr>
          <a:xfrm>
            <a:off x="2173729" y="2470666"/>
            <a:ext cx="1613142" cy="1018331"/>
          </a:xfrm>
          <a:prstGeom prst="can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広告データ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6" name="円柱 25"/>
          <p:cNvSpPr/>
          <p:nvPr/>
        </p:nvSpPr>
        <p:spPr>
          <a:xfrm>
            <a:off x="2173730" y="835263"/>
            <a:ext cx="1613142" cy="1018331"/>
          </a:xfrm>
          <a:prstGeom prst="can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訪問履歴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データ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27" name="直線矢印コネクタ 26"/>
          <p:cNvCxnSpPr>
            <a:endCxn id="6" idx="3"/>
          </p:cNvCxnSpPr>
          <p:nvPr/>
        </p:nvCxnSpPr>
        <p:spPr>
          <a:xfrm flipH="1">
            <a:off x="7131241" y="1344429"/>
            <a:ext cx="67991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226868" y="951181"/>
            <a:ext cx="847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訪問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070762" y="277268"/>
            <a:ext cx="1716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広告配信事業者</a:t>
            </a:r>
            <a:endParaRPr kumimoji="1" lang="ja-JP" altLang="en-US" sz="1600" dirty="0"/>
          </a:p>
        </p:txBody>
      </p:sp>
      <p:cxnSp>
        <p:nvCxnSpPr>
          <p:cNvPr id="36" name="直線矢印コネクタ 35"/>
          <p:cNvCxnSpPr>
            <a:stCxn id="6" idx="1"/>
            <a:endCxn id="26" idx="4"/>
          </p:cNvCxnSpPr>
          <p:nvPr/>
        </p:nvCxnSpPr>
        <p:spPr>
          <a:xfrm flipH="1">
            <a:off x="3786872" y="1344429"/>
            <a:ext cx="1342242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786871" y="1067430"/>
            <a:ext cx="1521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ユーザアクセスログ</a:t>
            </a:r>
            <a:endParaRPr kumimoji="1" lang="ja-JP" altLang="en-US" sz="1200" dirty="0"/>
          </a:p>
        </p:txBody>
      </p:sp>
      <p:cxnSp>
        <p:nvCxnSpPr>
          <p:cNvPr id="42" name="直線矢印コネクタ 41"/>
          <p:cNvCxnSpPr>
            <a:endCxn id="8" idx="3"/>
          </p:cNvCxnSpPr>
          <p:nvPr/>
        </p:nvCxnSpPr>
        <p:spPr>
          <a:xfrm flipH="1">
            <a:off x="7131241" y="1714376"/>
            <a:ext cx="832316" cy="125758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539844" y="2274007"/>
            <a:ext cx="847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閲覧</a:t>
            </a:r>
            <a:endParaRPr kumimoji="1" lang="ja-JP" altLang="en-US" sz="1200" dirty="0"/>
          </a:p>
        </p:txBody>
      </p:sp>
      <p:cxnSp>
        <p:nvCxnSpPr>
          <p:cNvPr id="47" name="直線矢印コネクタ 46"/>
          <p:cNvCxnSpPr>
            <a:stCxn id="22" idx="4"/>
            <a:endCxn id="8" idx="1"/>
          </p:cNvCxnSpPr>
          <p:nvPr/>
        </p:nvCxnSpPr>
        <p:spPr>
          <a:xfrm flipV="1">
            <a:off x="3786871" y="2971965"/>
            <a:ext cx="1342243" cy="786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5129114" y="2819645"/>
            <a:ext cx="469070" cy="406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26702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89</Words>
  <Application>Microsoft Macintosh PowerPoint</Application>
  <PresentationFormat>画面に合わせる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harada</dc:creator>
  <cp:lastModifiedBy>harada</cp:lastModifiedBy>
  <cp:revision>7</cp:revision>
  <dcterms:created xsi:type="dcterms:W3CDTF">2014-11-05T14:35:58Z</dcterms:created>
  <dcterms:modified xsi:type="dcterms:W3CDTF">2014-11-06T16:31:24Z</dcterms:modified>
</cp:coreProperties>
</file>