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459" autoAdjust="0"/>
  </p:normalViewPr>
  <p:slideViewPr>
    <p:cSldViewPr snapToGrid="0" snapToObjects="1">
      <p:cViewPr varScale="1">
        <p:scale>
          <a:sx n="111" d="100"/>
          <a:sy n="111" d="100"/>
        </p:scale>
        <p:origin x="-104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2014/11/05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49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2014/11/05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95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2014/11/05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42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2014/11/05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51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2014/11/05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27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2014/11/05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25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2014/11/05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23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2014/11/05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96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2014/11/05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90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2014/11/05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57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2014/11/05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00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1857F-C886-4D4D-87CA-9FA06DD642F4}" type="datetimeFigureOut">
              <a:rPr kumimoji="1" lang="ja-JP" altLang="en-US" smtClean="0"/>
              <a:t>2014/11/05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66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図形グループ 11"/>
          <p:cNvGrpSpPr/>
          <p:nvPr/>
        </p:nvGrpSpPr>
        <p:grpSpPr>
          <a:xfrm>
            <a:off x="174632" y="546301"/>
            <a:ext cx="8763748" cy="4618365"/>
            <a:chOff x="174632" y="546301"/>
            <a:chExt cx="8763748" cy="4618365"/>
          </a:xfrm>
        </p:grpSpPr>
        <p:grpSp>
          <p:nvGrpSpPr>
            <p:cNvPr id="6" name="図形グループ 5"/>
            <p:cNvGrpSpPr/>
            <p:nvPr/>
          </p:nvGrpSpPr>
          <p:grpSpPr>
            <a:xfrm>
              <a:off x="558545" y="546301"/>
              <a:ext cx="7471840" cy="2679305"/>
              <a:chOff x="558545" y="546301"/>
              <a:chExt cx="7471840" cy="2679305"/>
            </a:xfrm>
          </p:grpSpPr>
          <p:sp>
            <p:nvSpPr>
              <p:cNvPr id="2" name="円/楕円 1"/>
              <p:cNvSpPr/>
              <p:nvPr/>
            </p:nvSpPr>
            <p:spPr>
              <a:xfrm>
                <a:off x="2351775" y="546301"/>
                <a:ext cx="3845155" cy="1399231"/>
              </a:xfrm>
              <a:prstGeom prst="ellipse">
                <a:avLst/>
              </a:prstGeom>
              <a:solidFill>
                <a:schemeClr val="bg1">
                  <a:lumMod val="50000"/>
                  <a:alpha val="22000"/>
                </a:schemeClr>
              </a:solidFill>
              <a:ln w="41275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rgbClr val="000000"/>
                    </a:solidFill>
                  </a:rPr>
                  <a:t>Ad Result Data</a:t>
                </a:r>
                <a:endParaRPr kumimoji="1" lang="ja-JP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" name="円/楕円 4"/>
              <p:cNvSpPr/>
              <p:nvPr/>
            </p:nvSpPr>
            <p:spPr>
              <a:xfrm>
                <a:off x="2351775" y="1826375"/>
                <a:ext cx="3845155" cy="13992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20000"/>
                </a:schemeClr>
              </a:solidFill>
              <a:ln w="41275"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 smtClean="0">
                  <a:solidFill>
                    <a:srgbClr val="000000"/>
                  </a:solidFill>
                </a:endParaRPr>
              </a:p>
              <a:p>
                <a:pPr algn="ctr"/>
                <a:r>
                  <a:rPr lang="en-US" altLang="ja-JP" dirty="0" smtClean="0">
                    <a:solidFill>
                      <a:srgbClr val="000000"/>
                    </a:solidFill>
                  </a:rPr>
                  <a:t>3st </a:t>
                </a:r>
                <a:r>
                  <a:rPr lang="en-US" altLang="ja-JP" dirty="0">
                    <a:solidFill>
                      <a:srgbClr val="000000"/>
                    </a:solidFill>
                  </a:rPr>
                  <a:t>Party </a:t>
                </a:r>
                <a:r>
                  <a:rPr lang="en-US" altLang="ja-JP" dirty="0" smtClean="0">
                    <a:solidFill>
                      <a:srgbClr val="000000"/>
                    </a:solidFill>
                  </a:rPr>
                  <a:t>Data</a:t>
                </a:r>
                <a:r>
                  <a:rPr kumimoji="1" lang="en-US" altLang="ja-JP" dirty="0" smtClean="0"/>
                  <a:t> </a:t>
                </a:r>
                <a:endParaRPr kumimoji="1" lang="ja-JP" altLang="en-US" dirty="0"/>
              </a:p>
            </p:txBody>
          </p:sp>
          <p:sp>
            <p:nvSpPr>
              <p:cNvPr id="3" name="円/楕円 2"/>
              <p:cNvSpPr/>
              <p:nvPr/>
            </p:nvSpPr>
            <p:spPr>
              <a:xfrm>
                <a:off x="558545" y="1245916"/>
                <a:ext cx="3845155" cy="1399231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  <a:alpha val="20000"/>
                </a:schemeClr>
              </a:solidFill>
              <a:ln w="41275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rgbClr val="000000"/>
                    </a:solidFill>
                  </a:rPr>
                  <a:t>2st Party Data</a:t>
                </a:r>
                <a:endParaRPr kumimoji="1" lang="ja-JP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" name="円/楕円 3"/>
              <p:cNvSpPr/>
              <p:nvPr/>
            </p:nvSpPr>
            <p:spPr>
              <a:xfrm>
                <a:off x="4185230" y="1245916"/>
                <a:ext cx="3845155" cy="1399231"/>
              </a:xfrm>
              <a:prstGeom prst="ellipse">
                <a:avLst/>
              </a:prstGeom>
              <a:solidFill>
                <a:schemeClr val="accent6">
                  <a:lumMod val="50000"/>
                  <a:alpha val="20000"/>
                </a:schemeClr>
              </a:solidFill>
              <a:ln w="41275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srgbClr val="000000"/>
                    </a:solidFill>
                  </a:rPr>
                  <a:t>1st </a:t>
                </a:r>
                <a:r>
                  <a:rPr lang="en-US" altLang="ja-JP" dirty="0">
                    <a:solidFill>
                      <a:srgbClr val="000000"/>
                    </a:solidFill>
                  </a:rPr>
                  <a:t>Party Data</a:t>
                </a:r>
                <a:endParaRPr lang="ja-JP" alt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" name="図形グループ 10"/>
            <p:cNvGrpSpPr/>
            <p:nvPr/>
          </p:nvGrpSpPr>
          <p:grpSpPr>
            <a:xfrm>
              <a:off x="174632" y="3447142"/>
              <a:ext cx="8763748" cy="1717524"/>
              <a:chOff x="174632" y="3447142"/>
              <a:chExt cx="8763748" cy="1717524"/>
            </a:xfrm>
          </p:grpSpPr>
          <p:sp>
            <p:nvSpPr>
              <p:cNvPr id="7" name="四角形吹き出し 6"/>
              <p:cNvSpPr/>
              <p:nvPr/>
            </p:nvSpPr>
            <p:spPr>
              <a:xfrm>
                <a:off x="174632" y="3447142"/>
                <a:ext cx="2080381" cy="1693333"/>
              </a:xfrm>
              <a:prstGeom prst="wedgeRectCallout">
                <a:avLst>
                  <a:gd name="adj1" fmla="val -17499"/>
                  <a:gd name="adj2" fmla="val -61785"/>
                </a:avLst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b="1" dirty="0" smtClean="0">
                    <a:solidFill>
                      <a:srgbClr val="000000"/>
                    </a:solidFill>
                  </a:rPr>
                  <a:t>1st</a:t>
                </a:r>
                <a:r>
                  <a:rPr lang="en-US" altLang="ja-JP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altLang="ja-JP" b="1" dirty="0" smtClean="0">
                    <a:solidFill>
                      <a:srgbClr val="000000"/>
                    </a:solidFill>
                  </a:rPr>
                  <a:t>Party Data</a:t>
                </a:r>
              </a:p>
              <a:p>
                <a:pPr algn="ctr"/>
                <a:r>
                  <a:rPr lang="ja-JP" altLang="en-US" dirty="0" smtClean="0">
                    <a:solidFill>
                      <a:srgbClr val="000000"/>
                    </a:solidFill>
                  </a:rPr>
                  <a:t>自社保有データ</a:t>
                </a:r>
                <a:endParaRPr kumimoji="1" lang="ja-JP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四角形吹き出し 7"/>
              <p:cNvSpPr/>
              <p:nvPr/>
            </p:nvSpPr>
            <p:spPr>
              <a:xfrm>
                <a:off x="2448536" y="3447142"/>
                <a:ext cx="2080381" cy="1693333"/>
              </a:xfrm>
              <a:prstGeom prst="wedgeRectCallout">
                <a:avLst>
                  <a:gd name="adj1" fmla="val -17499"/>
                  <a:gd name="adj2" fmla="val -61785"/>
                </a:avLst>
              </a:prstGeom>
              <a:noFill/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b="1" dirty="0">
                    <a:solidFill>
                      <a:srgbClr val="000000"/>
                    </a:solidFill>
                  </a:rPr>
                  <a:t>2</a:t>
                </a:r>
                <a:r>
                  <a:rPr lang="en-US" altLang="ja-JP" b="1" dirty="0" smtClean="0">
                    <a:solidFill>
                      <a:srgbClr val="000000"/>
                    </a:solidFill>
                  </a:rPr>
                  <a:t>st Party Data</a:t>
                </a:r>
              </a:p>
              <a:p>
                <a:pPr algn="ctr"/>
                <a:r>
                  <a:rPr lang="ja-JP" altLang="en-US" sz="1600" dirty="0" smtClean="0">
                    <a:solidFill>
                      <a:srgbClr val="000000"/>
                    </a:solidFill>
                  </a:rPr>
                  <a:t>メディア保有するオーディエンスデータ</a:t>
                </a:r>
                <a:endParaRPr lang="en-US" altLang="ja-JP" sz="16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四角形吹き出し 8"/>
              <p:cNvSpPr/>
              <p:nvPr/>
            </p:nvSpPr>
            <p:spPr>
              <a:xfrm>
                <a:off x="4634895" y="3471333"/>
                <a:ext cx="2080381" cy="1693333"/>
              </a:xfrm>
              <a:prstGeom prst="wedgeRectCallout">
                <a:avLst>
                  <a:gd name="adj1" fmla="val -17499"/>
                  <a:gd name="adj2" fmla="val -61785"/>
                </a:avLst>
              </a:prstGeom>
              <a:noFill/>
              <a:ln w="38100"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b="1" dirty="0" smtClean="0">
                    <a:solidFill>
                      <a:srgbClr val="000000"/>
                    </a:solidFill>
                  </a:rPr>
                  <a:t>3st Party Data</a:t>
                </a:r>
              </a:p>
              <a:p>
                <a:pPr algn="ctr"/>
                <a:r>
                  <a:rPr lang="ja-JP" altLang="en-US" sz="1600" dirty="0" smtClean="0">
                    <a:solidFill>
                      <a:srgbClr val="000000"/>
                    </a:solidFill>
                  </a:rPr>
                  <a:t>購買行動データ、オフライン</a:t>
                </a:r>
                <a:r>
                  <a:rPr lang="en-US" altLang="ja-JP" sz="1600" dirty="0" smtClean="0">
                    <a:solidFill>
                      <a:srgbClr val="000000"/>
                    </a:solidFill>
                  </a:rPr>
                  <a:t>/</a:t>
                </a:r>
                <a:r>
                  <a:rPr lang="ja-JP" altLang="en-US" sz="1600" dirty="0" smtClean="0">
                    <a:solidFill>
                      <a:srgbClr val="000000"/>
                    </a:solidFill>
                  </a:rPr>
                  <a:t>リアル店舗、購買意識、</a:t>
                </a:r>
                <a:r>
                  <a:rPr lang="en-US" altLang="ja-JP" sz="1600" dirty="0" smtClean="0">
                    <a:solidFill>
                      <a:srgbClr val="000000"/>
                    </a:solidFill>
                  </a:rPr>
                  <a:t>SNS</a:t>
                </a:r>
                <a:r>
                  <a:rPr lang="ja-JP" altLang="en-US" sz="1600" dirty="0" smtClean="0">
                    <a:solidFill>
                      <a:srgbClr val="000000"/>
                    </a:solidFill>
                  </a:rPr>
                  <a:t>、</a:t>
                </a:r>
                <a:r>
                  <a:rPr lang="en-US" altLang="ja-JP" sz="1600" dirty="0" smtClean="0">
                    <a:solidFill>
                      <a:srgbClr val="000000"/>
                    </a:solidFill>
                  </a:rPr>
                  <a:t>TV</a:t>
                </a:r>
                <a:r>
                  <a:rPr lang="ja-JP" altLang="en-US" sz="1600" dirty="0" smtClean="0">
                    <a:solidFill>
                      <a:srgbClr val="000000"/>
                    </a:solidFill>
                  </a:rPr>
                  <a:t>視聴など</a:t>
                </a:r>
                <a:endParaRPr lang="en-US" altLang="ja-JP" sz="16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四角形吹き出し 9"/>
              <p:cNvSpPr/>
              <p:nvPr/>
            </p:nvSpPr>
            <p:spPr>
              <a:xfrm>
                <a:off x="6857999" y="3459237"/>
                <a:ext cx="2080381" cy="1693333"/>
              </a:xfrm>
              <a:prstGeom prst="wedgeRectCallout">
                <a:avLst>
                  <a:gd name="adj1" fmla="val -17499"/>
                  <a:gd name="adj2" fmla="val -61785"/>
                </a:avLst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b="1" dirty="0" smtClean="0">
                    <a:solidFill>
                      <a:srgbClr val="000000"/>
                    </a:solidFill>
                  </a:rPr>
                  <a:t>Ad Result Data</a:t>
                </a:r>
                <a:endParaRPr lang="en-US" altLang="ja-JP" sz="1600" b="1" dirty="0">
                  <a:solidFill>
                    <a:srgbClr val="000000"/>
                  </a:solidFill>
                </a:endParaRPr>
              </a:p>
              <a:p>
                <a:pPr algn="ctr"/>
                <a:r>
                  <a:rPr lang="ja-JP" altLang="en-US" sz="1600" dirty="0" smtClean="0">
                    <a:solidFill>
                      <a:srgbClr val="000000"/>
                    </a:solidFill>
                  </a:rPr>
                  <a:t>配信・運用のフィードバックデータ</a:t>
                </a:r>
                <a:endParaRPr lang="en-US" altLang="ja-JP" sz="1600" dirty="0" smtClean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8122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53</Words>
  <Application>Microsoft Macintosh PowerPoint</Application>
  <PresentationFormat>画面に合わせる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harada</dc:creator>
  <cp:lastModifiedBy>harada</cp:lastModifiedBy>
  <cp:revision>4</cp:revision>
  <dcterms:created xsi:type="dcterms:W3CDTF">2014-11-05T14:35:58Z</dcterms:created>
  <dcterms:modified xsi:type="dcterms:W3CDTF">2014-11-05T17:36:57Z</dcterms:modified>
</cp:coreProperties>
</file>