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59" autoAdjust="0"/>
  </p:normalViewPr>
  <p:slideViewPr>
    <p:cSldViewPr snapToGrid="0" snapToObjects="1">
      <p:cViewPr varScale="1">
        <p:scale>
          <a:sx n="119" d="100"/>
          <a:sy n="119" d="100"/>
        </p:scale>
        <p:origin x="-104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49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5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42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5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27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25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23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96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90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57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00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1857F-C886-4D4D-87CA-9FA06DD642F4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6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図形グループ 11"/>
          <p:cNvGrpSpPr/>
          <p:nvPr/>
        </p:nvGrpSpPr>
        <p:grpSpPr>
          <a:xfrm>
            <a:off x="174632" y="546301"/>
            <a:ext cx="8763748" cy="4618365"/>
            <a:chOff x="174632" y="546301"/>
            <a:chExt cx="8763748" cy="4618365"/>
          </a:xfrm>
        </p:grpSpPr>
        <p:grpSp>
          <p:nvGrpSpPr>
            <p:cNvPr id="6" name="図形グループ 5"/>
            <p:cNvGrpSpPr/>
            <p:nvPr/>
          </p:nvGrpSpPr>
          <p:grpSpPr>
            <a:xfrm>
              <a:off x="558545" y="546301"/>
              <a:ext cx="7471840" cy="2679305"/>
              <a:chOff x="558545" y="546301"/>
              <a:chExt cx="7471840" cy="2679305"/>
            </a:xfrm>
          </p:grpSpPr>
          <p:sp>
            <p:nvSpPr>
              <p:cNvPr id="2" name="円/楕円 1"/>
              <p:cNvSpPr/>
              <p:nvPr/>
            </p:nvSpPr>
            <p:spPr>
              <a:xfrm>
                <a:off x="2351775" y="546301"/>
                <a:ext cx="3845155" cy="1399231"/>
              </a:xfrm>
              <a:prstGeom prst="ellipse">
                <a:avLst/>
              </a:prstGeom>
              <a:solidFill>
                <a:schemeClr val="bg1">
                  <a:lumMod val="50000"/>
                  <a:alpha val="22000"/>
                </a:schemeClr>
              </a:solidFill>
              <a:ln w="4127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000000"/>
                    </a:solidFill>
                  </a:rPr>
                  <a:t>Ad Result Data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円/楕円 4"/>
              <p:cNvSpPr/>
              <p:nvPr/>
            </p:nvSpPr>
            <p:spPr>
              <a:xfrm>
                <a:off x="2351775" y="1826375"/>
                <a:ext cx="3845155" cy="13992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20000"/>
                </a:schemeClr>
              </a:solidFill>
              <a:ln w="41275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 smtClean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altLang="ja-JP" dirty="0" smtClean="0">
                    <a:solidFill>
                      <a:srgbClr val="000000"/>
                    </a:solidFill>
                  </a:rPr>
                  <a:t>3st </a:t>
                </a:r>
                <a:r>
                  <a:rPr lang="en-US" altLang="ja-JP" dirty="0">
                    <a:solidFill>
                      <a:srgbClr val="000000"/>
                    </a:solidFill>
                  </a:rPr>
                  <a:t>Party </a:t>
                </a:r>
                <a:r>
                  <a:rPr lang="en-US" altLang="ja-JP" dirty="0" smtClean="0">
                    <a:solidFill>
                      <a:srgbClr val="000000"/>
                    </a:solidFill>
                  </a:rPr>
                  <a:t>Data</a:t>
                </a:r>
                <a:r>
                  <a:rPr kumimoji="1" lang="en-US" altLang="ja-JP" dirty="0" smtClean="0"/>
                  <a:t> </a:t>
                </a:r>
                <a:endParaRPr kumimoji="1" lang="ja-JP" altLang="en-US" dirty="0"/>
              </a:p>
            </p:txBody>
          </p:sp>
          <p:sp>
            <p:nvSpPr>
              <p:cNvPr id="3" name="円/楕円 2"/>
              <p:cNvSpPr/>
              <p:nvPr/>
            </p:nvSpPr>
            <p:spPr>
              <a:xfrm>
                <a:off x="558545" y="1245916"/>
                <a:ext cx="3845155" cy="139923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  <a:alpha val="20000"/>
                </a:schemeClr>
              </a:solidFill>
              <a:ln w="41275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000000"/>
                    </a:solidFill>
                  </a:rPr>
                  <a:t>2st Party Data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" name="円/楕円 3"/>
              <p:cNvSpPr/>
              <p:nvPr/>
            </p:nvSpPr>
            <p:spPr>
              <a:xfrm>
                <a:off x="4185230" y="1245916"/>
                <a:ext cx="3845155" cy="1399231"/>
              </a:xfrm>
              <a:prstGeom prst="ellipse">
                <a:avLst/>
              </a:prstGeom>
              <a:solidFill>
                <a:schemeClr val="accent6">
                  <a:lumMod val="50000"/>
                  <a:alpha val="20000"/>
                </a:schemeClr>
              </a:solidFill>
              <a:ln w="412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rgbClr val="000000"/>
                    </a:solidFill>
                  </a:rPr>
                  <a:t>1st </a:t>
                </a:r>
                <a:r>
                  <a:rPr lang="en-US" altLang="ja-JP" dirty="0">
                    <a:solidFill>
                      <a:srgbClr val="000000"/>
                    </a:solidFill>
                  </a:rPr>
                  <a:t>Party Data</a:t>
                </a:r>
                <a:endParaRPr lang="ja-JP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図形グループ 10"/>
            <p:cNvGrpSpPr/>
            <p:nvPr/>
          </p:nvGrpSpPr>
          <p:grpSpPr>
            <a:xfrm>
              <a:off x="174632" y="3447142"/>
              <a:ext cx="8763748" cy="1717524"/>
              <a:chOff x="174632" y="3447142"/>
              <a:chExt cx="8763748" cy="1717524"/>
            </a:xfrm>
          </p:grpSpPr>
          <p:sp>
            <p:nvSpPr>
              <p:cNvPr id="7" name="四角形吹き出し 6"/>
              <p:cNvSpPr/>
              <p:nvPr/>
            </p:nvSpPr>
            <p:spPr>
              <a:xfrm>
                <a:off x="174632" y="3447142"/>
                <a:ext cx="2080381" cy="1693333"/>
              </a:xfrm>
              <a:prstGeom prst="wedgeRectCallout">
                <a:avLst>
                  <a:gd name="adj1" fmla="val -17499"/>
                  <a:gd name="adj2" fmla="val -61785"/>
                </a:avLst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>
                    <a:solidFill>
                      <a:srgbClr val="000000"/>
                    </a:solidFill>
                  </a:rPr>
                  <a:t>1st Party Data</a:t>
                </a:r>
              </a:p>
              <a:p>
                <a:pPr algn="ctr"/>
                <a:r>
                  <a:rPr lang="ja-JP" altLang="en-US" dirty="0" smtClean="0">
                    <a:solidFill>
                      <a:srgbClr val="000000"/>
                    </a:solidFill>
                  </a:rPr>
                  <a:t>自社保有データ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四角形吹き出し 7"/>
              <p:cNvSpPr/>
              <p:nvPr/>
            </p:nvSpPr>
            <p:spPr>
              <a:xfrm>
                <a:off x="2448536" y="3447142"/>
                <a:ext cx="2080381" cy="1693333"/>
              </a:xfrm>
              <a:prstGeom prst="wedgeRectCallout">
                <a:avLst>
                  <a:gd name="adj1" fmla="val -17499"/>
                  <a:gd name="adj2" fmla="val -61785"/>
                </a:avLst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ja-JP" b="1" dirty="0" smtClean="0">
                    <a:solidFill>
                      <a:srgbClr val="000000"/>
                    </a:solidFill>
                  </a:rPr>
                  <a:t>st Party Data</a:t>
                </a:r>
              </a:p>
              <a:p>
                <a:pPr algn="ctr"/>
                <a:r>
                  <a:rPr lang="ja-JP" altLang="en-US" sz="1600" dirty="0" smtClean="0">
                    <a:solidFill>
                      <a:srgbClr val="000000"/>
                    </a:solidFill>
                  </a:rPr>
                  <a:t>メディア保有するオーディエンスデータ</a:t>
                </a:r>
                <a:endParaRPr lang="en-US" altLang="ja-JP" sz="16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四角形吹き出し 8"/>
              <p:cNvSpPr/>
              <p:nvPr/>
            </p:nvSpPr>
            <p:spPr>
              <a:xfrm>
                <a:off x="4634895" y="3471333"/>
                <a:ext cx="2080381" cy="1693333"/>
              </a:xfrm>
              <a:prstGeom prst="wedgeRectCallout">
                <a:avLst>
                  <a:gd name="adj1" fmla="val -17499"/>
                  <a:gd name="adj2" fmla="val -61785"/>
                </a:avLst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>
                    <a:solidFill>
                      <a:srgbClr val="000000"/>
                    </a:solidFill>
                  </a:rPr>
                  <a:t>3st Party Data</a:t>
                </a:r>
              </a:p>
              <a:p>
                <a:pPr algn="ctr"/>
                <a:r>
                  <a:rPr lang="ja-JP" altLang="en-US" sz="1600" dirty="0" smtClean="0">
                    <a:solidFill>
                      <a:srgbClr val="000000"/>
                    </a:solidFill>
                  </a:rPr>
                  <a:t>購買行動データ、オフライン</a:t>
                </a:r>
                <a:r>
                  <a:rPr lang="en-US" altLang="ja-JP" sz="1600" dirty="0" smtClean="0">
                    <a:solidFill>
                      <a:srgbClr val="000000"/>
                    </a:solidFill>
                  </a:rPr>
                  <a:t>/</a:t>
                </a:r>
                <a:r>
                  <a:rPr lang="ja-JP" altLang="en-US" sz="1600" dirty="0" smtClean="0">
                    <a:solidFill>
                      <a:srgbClr val="000000"/>
                    </a:solidFill>
                  </a:rPr>
                  <a:t>リアル店舗、購買意識、</a:t>
                </a:r>
                <a:r>
                  <a:rPr lang="en-US" altLang="ja-JP" sz="1600" dirty="0" smtClean="0">
                    <a:solidFill>
                      <a:srgbClr val="000000"/>
                    </a:solidFill>
                  </a:rPr>
                  <a:t>SNS</a:t>
                </a:r>
                <a:r>
                  <a:rPr lang="ja-JP" altLang="en-US" sz="1600" dirty="0" smtClean="0">
                    <a:solidFill>
                      <a:srgbClr val="000000"/>
                    </a:solidFill>
                  </a:rPr>
                  <a:t>、</a:t>
                </a:r>
                <a:r>
                  <a:rPr lang="en-US" altLang="ja-JP" sz="1600" dirty="0" smtClean="0">
                    <a:solidFill>
                      <a:srgbClr val="000000"/>
                    </a:solidFill>
                  </a:rPr>
                  <a:t>TV</a:t>
                </a:r>
                <a:r>
                  <a:rPr lang="ja-JP" altLang="en-US" sz="1600" dirty="0" smtClean="0">
                    <a:solidFill>
                      <a:srgbClr val="000000"/>
                    </a:solidFill>
                  </a:rPr>
                  <a:t>視聴など</a:t>
                </a:r>
                <a:endParaRPr lang="en-US" altLang="ja-JP" sz="16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四角形吹き出し 9"/>
              <p:cNvSpPr/>
              <p:nvPr/>
            </p:nvSpPr>
            <p:spPr>
              <a:xfrm>
                <a:off x="6857999" y="3459237"/>
                <a:ext cx="2080381" cy="1693333"/>
              </a:xfrm>
              <a:prstGeom prst="wedgeRectCallout">
                <a:avLst>
                  <a:gd name="adj1" fmla="val -17499"/>
                  <a:gd name="adj2" fmla="val -61785"/>
                </a:avLst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b="1" dirty="0" smtClean="0">
                    <a:solidFill>
                      <a:srgbClr val="000000"/>
                    </a:solidFill>
                  </a:rPr>
                  <a:t>Ad Result Data</a:t>
                </a:r>
                <a:endParaRPr lang="en-US" altLang="ja-JP" sz="1600" b="1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ja-JP" altLang="en-US" sz="1600" dirty="0" smtClean="0">
                    <a:solidFill>
                      <a:srgbClr val="000000"/>
                    </a:solidFill>
                  </a:rPr>
                  <a:t>配信・運用のフィードバックデータ</a:t>
                </a:r>
                <a:endParaRPr lang="en-US" altLang="ja-JP" sz="1600" dirty="0" smtClean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12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469073" y="770263"/>
            <a:ext cx="8452646" cy="2559335"/>
            <a:chOff x="469073" y="770263"/>
            <a:chExt cx="8452646" cy="2559335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589198" y="1629842"/>
              <a:ext cx="400426" cy="663632"/>
              <a:chOff x="789409" y="972563"/>
              <a:chExt cx="400426" cy="663632"/>
            </a:xfrm>
          </p:grpSpPr>
          <p:sp>
            <p:nvSpPr>
              <p:cNvPr id="3" name="台形 2"/>
              <p:cNvSpPr/>
              <p:nvPr/>
            </p:nvSpPr>
            <p:spPr>
              <a:xfrm>
                <a:off x="789409" y="1304379"/>
                <a:ext cx="400425" cy="331816"/>
              </a:xfrm>
              <a:prstGeom prst="trapezoid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円/楕円 1"/>
              <p:cNvSpPr/>
              <p:nvPr/>
            </p:nvSpPr>
            <p:spPr>
              <a:xfrm>
                <a:off x="789410" y="972563"/>
                <a:ext cx="400425" cy="4119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/>
            <p:cNvSpPr/>
            <p:nvPr/>
          </p:nvSpPr>
          <p:spPr>
            <a:xfrm>
              <a:off x="2654248" y="1121307"/>
              <a:ext cx="1738990" cy="187488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コンテンツ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解析エンジン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861322" y="770263"/>
              <a:ext cx="1738990" cy="614209"/>
            </a:xfrm>
            <a:prstGeom prst="rect">
              <a:avLst/>
            </a:prstGeom>
            <a:noFill/>
            <a:ln w="381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メディア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861322" y="1773498"/>
              <a:ext cx="1738990" cy="576229"/>
            </a:xfrm>
            <a:prstGeom prst="rect">
              <a:avLst/>
            </a:prstGeom>
            <a:noFill/>
            <a:ln w="381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メディア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861322" y="2779908"/>
              <a:ext cx="1738990" cy="549690"/>
            </a:xfrm>
            <a:prstGeom prst="rect">
              <a:avLst/>
            </a:prstGeom>
            <a:noFill/>
            <a:ln w="381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メディア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矢印コネクタ 9"/>
            <p:cNvCxnSpPr>
              <a:endCxn id="5" idx="1"/>
            </p:cNvCxnSpPr>
            <p:nvPr/>
          </p:nvCxnSpPr>
          <p:spPr>
            <a:xfrm>
              <a:off x="1304243" y="2058751"/>
              <a:ext cx="1350005" cy="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>
              <a:stCxn id="5" idx="3"/>
              <a:endCxn id="6" idx="1"/>
            </p:cNvCxnSpPr>
            <p:nvPr/>
          </p:nvCxnSpPr>
          <p:spPr>
            <a:xfrm flipV="1">
              <a:off x="4393238" y="1077368"/>
              <a:ext cx="1468084" cy="981383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5" idx="3"/>
              <a:endCxn id="7" idx="1"/>
            </p:cNvCxnSpPr>
            <p:nvPr/>
          </p:nvCxnSpPr>
          <p:spPr>
            <a:xfrm>
              <a:off x="4393238" y="2058751"/>
              <a:ext cx="1468084" cy="286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5" idx="3"/>
              <a:endCxn id="8" idx="1"/>
            </p:cNvCxnSpPr>
            <p:nvPr/>
          </p:nvCxnSpPr>
          <p:spPr>
            <a:xfrm>
              <a:off x="4393238" y="2058751"/>
              <a:ext cx="1468084" cy="99600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304243" y="1673217"/>
              <a:ext cx="1212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コンテンツ指定</a:t>
              </a:r>
              <a:endParaRPr kumimoji="1" lang="ja-JP" altLang="en-US" sz="12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488435" y="1352843"/>
              <a:ext cx="1212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サイトクロール</a:t>
              </a:r>
              <a:endParaRPr kumimoji="1" lang="ja-JP" altLang="en-US" sz="12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69073" y="1341401"/>
              <a:ext cx="1212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広告主</a:t>
              </a:r>
              <a:endParaRPr kumimoji="1" lang="ja-JP" altLang="en-US" sz="1200" dirty="0"/>
            </a:p>
          </p:txBody>
        </p:sp>
        <p:grpSp>
          <p:nvGrpSpPr>
            <p:cNvPr id="17" name="図形グループ 16"/>
            <p:cNvGrpSpPr/>
            <p:nvPr/>
          </p:nvGrpSpPr>
          <p:grpSpPr>
            <a:xfrm>
              <a:off x="8195231" y="1618400"/>
              <a:ext cx="400426" cy="663632"/>
              <a:chOff x="789409" y="972563"/>
              <a:chExt cx="400426" cy="663632"/>
            </a:xfrm>
          </p:grpSpPr>
          <p:sp>
            <p:nvSpPr>
              <p:cNvPr id="19" name="台形 18"/>
              <p:cNvSpPr/>
              <p:nvPr/>
            </p:nvSpPr>
            <p:spPr>
              <a:xfrm>
                <a:off x="789409" y="1304379"/>
                <a:ext cx="400425" cy="331816"/>
              </a:xfrm>
              <a:prstGeom prst="trapezoi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789410" y="972563"/>
                <a:ext cx="400425" cy="41190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テキスト ボックス 20"/>
            <p:cNvSpPr txBox="1"/>
            <p:nvPr/>
          </p:nvSpPr>
          <p:spPr>
            <a:xfrm>
              <a:off x="8074293" y="1341401"/>
              <a:ext cx="847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ユーザ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54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図形グループ 51"/>
          <p:cNvGrpSpPr/>
          <p:nvPr/>
        </p:nvGrpSpPr>
        <p:grpSpPr>
          <a:xfrm>
            <a:off x="125843" y="194513"/>
            <a:ext cx="8795877" cy="3833045"/>
            <a:chOff x="125843" y="194513"/>
            <a:chExt cx="8795877" cy="3833045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245968" y="2041754"/>
              <a:ext cx="400426" cy="663632"/>
              <a:chOff x="789409" y="972563"/>
              <a:chExt cx="400426" cy="663632"/>
            </a:xfrm>
          </p:grpSpPr>
          <p:sp>
            <p:nvSpPr>
              <p:cNvPr id="3" name="台形 2"/>
              <p:cNvSpPr/>
              <p:nvPr/>
            </p:nvSpPr>
            <p:spPr>
              <a:xfrm>
                <a:off x="789409" y="1304379"/>
                <a:ext cx="400425" cy="331816"/>
              </a:xfrm>
              <a:prstGeom prst="trapezoid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円/楕円 1"/>
              <p:cNvSpPr/>
              <p:nvPr/>
            </p:nvSpPr>
            <p:spPr>
              <a:xfrm>
                <a:off x="789410" y="972563"/>
                <a:ext cx="400425" cy="4119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/>
            <p:cNvSpPr/>
            <p:nvPr/>
          </p:nvSpPr>
          <p:spPr>
            <a:xfrm>
              <a:off x="1922034" y="194513"/>
              <a:ext cx="2127974" cy="3833045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129114" y="772333"/>
              <a:ext cx="2002127" cy="1144191"/>
            </a:xfrm>
            <a:prstGeom prst="rect">
              <a:avLst/>
            </a:prstGeom>
            <a:noFill/>
            <a:ln w="381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広告主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サイト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129114" y="2373570"/>
              <a:ext cx="2002127" cy="1196790"/>
            </a:xfrm>
            <a:prstGeom prst="rect">
              <a:avLst/>
            </a:prstGeom>
            <a:noFill/>
            <a:ln w="381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広告掲載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サイト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矢印コネクタ 9"/>
            <p:cNvCxnSpPr>
              <a:endCxn id="22" idx="2"/>
            </p:cNvCxnSpPr>
            <p:nvPr/>
          </p:nvCxnSpPr>
          <p:spPr>
            <a:xfrm>
              <a:off x="961013" y="2470666"/>
              <a:ext cx="1212716" cy="50916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858045" y="2373570"/>
              <a:ext cx="1212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広告配信設定</a:t>
              </a:r>
              <a:endParaRPr kumimoji="1" lang="ja-JP" altLang="en-US" sz="12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25843" y="1753313"/>
              <a:ext cx="1212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広告主</a:t>
              </a:r>
              <a:endParaRPr kumimoji="1" lang="ja-JP" altLang="en-US" sz="1200" dirty="0"/>
            </a:p>
          </p:txBody>
        </p:sp>
        <p:grpSp>
          <p:nvGrpSpPr>
            <p:cNvPr id="17" name="図形グループ 16"/>
            <p:cNvGrpSpPr/>
            <p:nvPr/>
          </p:nvGrpSpPr>
          <p:grpSpPr>
            <a:xfrm>
              <a:off x="8195232" y="1089681"/>
              <a:ext cx="400426" cy="663632"/>
              <a:chOff x="789409" y="972563"/>
              <a:chExt cx="400426" cy="663632"/>
            </a:xfrm>
          </p:grpSpPr>
          <p:sp>
            <p:nvSpPr>
              <p:cNvPr id="19" name="台形 18"/>
              <p:cNvSpPr/>
              <p:nvPr/>
            </p:nvSpPr>
            <p:spPr>
              <a:xfrm>
                <a:off x="789409" y="1304379"/>
                <a:ext cx="400425" cy="331816"/>
              </a:xfrm>
              <a:prstGeom prst="trapezoi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789410" y="972563"/>
                <a:ext cx="400425" cy="41190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テキスト ボックス 20"/>
            <p:cNvSpPr txBox="1"/>
            <p:nvPr/>
          </p:nvSpPr>
          <p:spPr>
            <a:xfrm>
              <a:off x="8074294" y="812682"/>
              <a:ext cx="847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ユーザ</a:t>
              </a:r>
              <a:endParaRPr kumimoji="1" lang="ja-JP" altLang="en-US" sz="1200" dirty="0"/>
            </a:p>
          </p:txBody>
        </p:sp>
        <p:sp>
          <p:nvSpPr>
            <p:cNvPr id="22" name="円柱 21"/>
            <p:cNvSpPr/>
            <p:nvPr/>
          </p:nvSpPr>
          <p:spPr>
            <a:xfrm>
              <a:off x="2173729" y="2470666"/>
              <a:ext cx="1613142" cy="1018331"/>
            </a:xfrm>
            <a:prstGeom prst="can">
              <a:avLst/>
            </a:prstGeom>
            <a:noFill/>
            <a:ln w="381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000000"/>
                  </a:solidFill>
                </a:rPr>
                <a:t>広告データ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円柱 25"/>
            <p:cNvSpPr/>
            <p:nvPr/>
          </p:nvSpPr>
          <p:spPr>
            <a:xfrm>
              <a:off x="2173730" y="835263"/>
              <a:ext cx="1613142" cy="1018331"/>
            </a:xfrm>
            <a:prstGeom prst="can">
              <a:avLst/>
            </a:prstGeom>
            <a:noFill/>
            <a:ln w="381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0000"/>
                  </a:solidFill>
                </a:rPr>
                <a:t>訪問履歴</a:t>
              </a:r>
              <a:endParaRPr kumimoji="1" lang="en-US" altLang="ja-JP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rgbClr val="000000"/>
                  </a:solidFill>
                </a:rPr>
                <a:t>データ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7" name="直線矢印コネクタ 26"/>
            <p:cNvCxnSpPr>
              <a:endCxn id="6" idx="3"/>
            </p:cNvCxnSpPr>
            <p:nvPr/>
          </p:nvCxnSpPr>
          <p:spPr>
            <a:xfrm flipH="1">
              <a:off x="7131241" y="1344429"/>
              <a:ext cx="679916" cy="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7226868" y="951181"/>
              <a:ext cx="847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訪問</a:t>
              </a:r>
              <a:endParaRPr kumimoji="1" lang="ja-JP" altLang="en-US" sz="12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070762" y="277268"/>
              <a:ext cx="1716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/>
                <a:t>広告配信事業者</a:t>
              </a:r>
              <a:endParaRPr kumimoji="1" lang="ja-JP" altLang="en-US" sz="1600" dirty="0"/>
            </a:p>
          </p:txBody>
        </p:sp>
        <p:cxnSp>
          <p:nvCxnSpPr>
            <p:cNvPr id="36" name="直線矢印コネクタ 35"/>
            <p:cNvCxnSpPr>
              <a:stCxn id="6" idx="1"/>
              <a:endCxn id="26" idx="4"/>
            </p:cNvCxnSpPr>
            <p:nvPr/>
          </p:nvCxnSpPr>
          <p:spPr>
            <a:xfrm flipH="1">
              <a:off x="3786872" y="1344429"/>
              <a:ext cx="1342242" cy="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3786871" y="1067430"/>
              <a:ext cx="1521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ユーザアクセスログ</a:t>
              </a:r>
              <a:endParaRPr kumimoji="1" lang="ja-JP" altLang="en-US" sz="1200" dirty="0"/>
            </a:p>
          </p:txBody>
        </p:sp>
        <p:cxnSp>
          <p:nvCxnSpPr>
            <p:cNvPr id="42" name="直線矢印コネクタ 41"/>
            <p:cNvCxnSpPr>
              <a:endCxn id="8" idx="3"/>
            </p:cNvCxnSpPr>
            <p:nvPr/>
          </p:nvCxnSpPr>
          <p:spPr>
            <a:xfrm flipH="1">
              <a:off x="7131241" y="1714376"/>
              <a:ext cx="832316" cy="1257589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7539844" y="2274007"/>
              <a:ext cx="847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閲覧</a:t>
              </a:r>
              <a:endParaRPr kumimoji="1" lang="ja-JP" altLang="en-US" sz="1200" dirty="0"/>
            </a:p>
          </p:txBody>
        </p:sp>
        <p:cxnSp>
          <p:nvCxnSpPr>
            <p:cNvPr id="47" name="直線矢印コネクタ 46"/>
            <p:cNvCxnSpPr>
              <a:stCxn id="22" idx="4"/>
              <a:endCxn id="8" idx="1"/>
            </p:cNvCxnSpPr>
            <p:nvPr/>
          </p:nvCxnSpPr>
          <p:spPr>
            <a:xfrm flipV="1">
              <a:off x="3786871" y="2971965"/>
              <a:ext cx="1342243" cy="7867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/>
          </p:nvSpPr>
          <p:spPr>
            <a:xfrm>
              <a:off x="5129114" y="2819645"/>
              <a:ext cx="469070" cy="406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Ad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26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図形グループ 39"/>
          <p:cNvGrpSpPr/>
          <p:nvPr/>
        </p:nvGrpSpPr>
        <p:grpSpPr>
          <a:xfrm>
            <a:off x="131054" y="181422"/>
            <a:ext cx="9012946" cy="6508642"/>
            <a:chOff x="131054" y="181422"/>
            <a:chExt cx="9012946" cy="6508642"/>
          </a:xfrm>
        </p:grpSpPr>
        <p:cxnSp>
          <p:nvCxnSpPr>
            <p:cNvPr id="3" name="直線矢印コネクタ 2"/>
            <p:cNvCxnSpPr/>
            <p:nvPr/>
          </p:nvCxnSpPr>
          <p:spPr>
            <a:xfrm>
              <a:off x="629699" y="3244243"/>
              <a:ext cx="74603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/>
            <p:cNvCxnSpPr/>
            <p:nvPr/>
          </p:nvCxnSpPr>
          <p:spPr>
            <a:xfrm>
              <a:off x="4162426" y="565608"/>
              <a:ext cx="0" cy="56454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2529475" y="181422"/>
              <a:ext cx="35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Impression channel/ Non targeting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529475" y="6320732"/>
              <a:ext cx="35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Response </a:t>
              </a:r>
              <a:r>
                <a:rPr kumimoji="1" lang="en-US" altLang="ja-JP" dirty="0" smtClean="0"/>
                <a:t>channel/ Targeting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31054" y="3364629"/>
              <a:ext cx="786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push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7719791" y="3364629"/>
              <a:ext cx="1424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pull</a:t>
              </a:r>
              <a:endParaRPr kumimoji="1" lang="ja-JP" altLang="en-US" dirty="0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3047735" y="1273594"/>
              <a:ext cx="773160" cy="4872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/>
                <a:t>新聞</a:t>
              </a:r>
              <a:endParaRPr kumimoji="1" lang="ja-JP" altLang="en-US" sz="1200" dirty="0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2841969" y="1849874"/>
              <a:ext cx="867484" cy="49793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/>
                <a:t>雑誌</a:t>
              </a:r>
              <a:endParaRPr kumimoji="1" lang="ja-JP" altLang="en-US" sz="1200" dirty="0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2967063" y="738956"/>
              <a:ext cx="757775" cy="4612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OOH</a:t>
              </a:r>
              <a:endParaRPr kumimoji="1" lang="ja-JP" altLang="en-US" sz="1200" dirty="0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116212" y="3438144"/>
              <a:ext cx="1704683" cy="105351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DSP</a:t>
              </a:r>
              <a:endParaRPr kumimoji="1" lang="ja-JP" altLang="en-US" dirty="0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067289" y="2837869"/>
              <a:ext cx="1451513" cy="105351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動画</a:t>
              </a:r>
              <a:r>
                <a:rPr kumimoji="1" lang="en-US" altLang="ja-JP" dirty="0" smtClean="0"/>
                <a:t>DSP</a:t>
              </a:r>
              <a:endParaRPr kumimoji="1" lang="ja-JP" altLang="en-US" dirty="0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206037" y="4190338"/>
              <a:ext cx="1451513" cy="773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/>
                <a:t>ネット</a:t>
              </a:r>
              <a:endParaRPr kumimoji="1" lang="en-US" altLang="ja-JP" sz="1400" dirty="0" smtClean="0"/>
            </a:p>
            <a:p>
              <a:pPr algn="ctr"/>
              <a:r>
                <a:rPr kumimoji="1" lang="ja-JP" altLang="en-US" sz="1400" dirty="0" smtClean="0"/>
                <a:t>広告</a:t>
              </a:r>
              <a:endParaRPr kumimoji="1" lang="ja-JP" altLang="en-US" sz="1400" dirty="0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2518802" y="4878363"/>
              <a:ext cx="1010945" cy="773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/>
                <a:t>メール</a:t>
              </a:r>
              <a:endParaRPr kumimoji="1" lang="ja-JP" altLang="en-US" sz="1400" dirty="0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3994642" y="4750654"/>
              <a:ext cx="2238327" cy="75770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/>
                <a:t>リスティング広告</a:t>
              </a:r>
              <a:endParaRPr kumimoji="1" lang="ja-JP" altLang="en-US" sz="1400" dirty="0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709453" y="5508356"/>
              <a:ext cx="1613342" cy="51044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/>
                <a:t>アフィリエイト</a:t>
              </a:r>
              <a:endParaRPr kumimoji="1" lang="ja-JP" altLang="en-US" sz="1200" dirty="0"/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6734595" y="3806152"/>
              <a:ext cx="1195364" cy="21060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/>
                <a:t>自社サイト</a:t>
              </a:r>
              <a:endParaRPr kumimoji="1" lang="ja-JP" altLang="en-US" sz="1400" dirty="0"/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8239472" y="812360"/>
              <a:ext cx="565664" cy="320579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/>
                <a:t>店舗</a:t>
              </a:r>
              <a:endParaRPr kumimoji="1" lang="ja-JP" altLang="en-US" sz="1400" dirty="0"/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8239472" y="4137072"/>
              <a:ext cx="565664" cy="174891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/>
                <a:t>通販</a:t>
              </a:r>
              <a:endParaRPr kumimoji="1" lang="ja-JP" altLang="en-US" sz="1400" dirty="0"/>
            </a:p>
          </p:txBody>
        </p:sp>
        <p:sp>
          <p:nvSpPr>
            <p:cNvPr id="34" name="左右矢印 33"/>
            <p:cNvSpPr/>
            <p:nvPr/>
          </p:nvSpPr>
          <p:spPr>
            <a:xfrm rot="2629000">
              <a:off x="2091941" y="2926285"/>
              <a:ext cx="2666273" cy="28611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3300903" y="2068308"/>
              <a:ext cx="3316290" cy="153912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ソーシャルメディア</a:t>
              </a:r>
              <a:endParaRPr kumimoji="1" lang="ja-JP" altLang="en-US" dirty="0"/>
            </a:p>
          </p:txBody>
        </p:sp>
        <p:sp>
          <p:nvSpPr>
            <p:cNvPr id="35" name="左右矢印 34"/>
            <p:cNvSpPr/>
            <p:nvPr/>
          </p:nvSpPr>
          <p:spPr>
            <a:xfrm rot="3239935">
              <a:off x="1842695" y="2696403"/>
              <a:ext cx="1432458" cy="28611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067289" y="650983"/>
              <a:ext cx="1899774" cy="16968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テレビ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広告</a:t>
              </a:r>
              <a:endParaRPr kumimoji="1" lang="ja-JP" altLang="en-US" dirty="0"/>
            </a:p>
          </p:txBody>
        </p:sp>
        <p:sp>
          <p:nvSpPr>
            <p:cNvPr id="36" name="左右矢印 35"/>
            <p:cNvSpPr/>
            <p:nvPr/>
          </p:nvSpPr>
          <p:spPr>
            <a:xfrm rot="3239935">
              <a:off x="3353198" y="4485108"/>
              <a:ext cx="1006185" cy="28611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左右矢印 36"/>
            <p:cNvSpPr/>
            <p:nvPr/>
          </p:nvSpPr>
          <p:spPr>
            <a:xfrm>
              <a:off x="3616813" y="3912809"/>
              <a:ext cx="892886" cy="28611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左右矢印 37"/>
            <p:cNvSpPr/>
            <p:nvPr/>
          </p:nvSpPr>
          <p:spPr>
            <a:xfrm>
              <a:off x="2410997" y="4464536"/>
              <a:ext cx="4323598" cy="28611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285788" y="3743446"/>
              <a:ext cx="2053909" cy="90948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/>
                <a:t>自然検索</a:t>
              </a:r>
              <a:endParaRPr kumimoji="1" lang="ja-JP" altLang="en-US" sz="1400" dirty="0"/>
            </a:p>
          </p:txBody>
        </p:sp>
        <p:sp>
          <p:nvSpPr>
            <p:cNvPr id="39" name="左右矢印 38"/>
            <p:cNvSpPr/>
            <p:nvPr/>
          </p:nvSpPr>
          <p:spPr>
            <a:xfrm>
              <a:off x="6206909" y="4175439"/>
              <a:ext cx="892886" cy="28611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6736917" y="1455595"/>
              <a:ext cx="362878" cy="26399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/>
                <a:t>ブランディングコンテンツ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292779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122</Words>
  <Application>Microsoft Macintosh PowerPoint</Application>
  <PresentationFormat>画面に合わせる 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harada</dc:creator>
  <cp:lastModifiedBy>harada</cp:lastModifiedBy>
  <cp:revision>14</cp:revision>
  <dcterms:created xsi:type="dcterms:W3CDTF">2014-11-05T14:35:58Z</dcterms:created>
  <dcterms:modified xsi:type="dcterms:W3CDTF">2014-12-16T11:38:53Z</dcterms:modified>
</cp:coreProperties>
</file>