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Override2.xml" ContentType="application/vnd.openxmlformats-officedocument.themeOverride+xml"/>
  <Override PartName="/ppt/tags/tag11.xml" ContentType="application/vnd.openxmlformats-officedocument.presentationml.tags+xml"/>
  <Override PartName="/ppt/theme/themeOverride3.xml" ContentType="application/vnd.openxmlformats-officedocument.themeOverrid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8" r:id="rId5"/>
    <p:sldId id="288" r:id="rId6"/>
    <p:sldId id="316" r:id="rId7"/>
    <p:sldId id="290" r:id="rId8"/>
    <p:sldId id="296" r:id="rId9"/>
    <p:sldId id="314" r:id="rId10"/>
    <p:sldId id="292" r:id="rId11"/>
    <p:sldId id="291" r:id="rId12"/>
    <p:sldId id="293" r:id="rId13"/>
    <p:sldId id="308" r:id="rId14"/>
    <p:sldId id="302" r:id="rId15"/>
    <p:sldId id="301" r:id="rId16"/>
  </p:sldIdLst>
  <p:sldSz cx="9906000" cy="6858000" type="A4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82093" autoAdjust="0"/>
  </p:normalViewPr>
  <p:slideViewPr>
    <p:cSldViewPr snapToGrid="0">
      <p:cViewPr varScale="1">
        <p:scale>
          <a:sx n="60" d="100"/>
          <a:sy n="60" d="100"/>
        </p:scale>
        <p:origin x="1488" y="66"/>
      </p:cViewPr>
      <p:guideLst>
        <p:guide orient="horz" pos="2160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3" d="100"/>
        <a:sy n="143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-3384" y="-5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C55874-8F8A-467C-838D-BE76C3787D30}" type="datetimeFigureOut">
              <a:rPr lang="en-US"/>
              <a:pPr>
                <a:defRPr/>
              </a:pPr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7B8B68F-8785-4413-B496-A38744EFF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25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56FCAD6-DAF2-4E6A-9B8C-BB77DB4228DC}" type="datetimeFigureOut">
              <a:rPr lang="en-US"/>
              <a:pPr>
                <a:defRPr/>
              </a:pPr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53CED97-C40E-4522-BA28-ED61FD531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367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3CED97-C40E-4522-BA28-ED61FD531A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8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iti-r_2c-blu_pos_rgb-MASTER_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885" y="4949825"/>
            <a:ext cx="1854769" cy="113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83"/>
          <p:cNvSpPr>
            <a:spLocks noGrp="1" noChangeArrowheads="1"/>
          </p:cNvSpPr>
          <p:nvPr>
            <p:ph type="title"/>
          </p:nvPr>
        </p:nvSpPr>
        <p:spPr>
          <a:xfrm>
            <a:off x="407592" y="1456360"/>
            <a:ext cx="8965273" cy="1470025"/>
          </a:xfrm>
          <a:extLst/>
        </p:spPr>
        <p:txBody>
          <a:bodyPr/>
          <a:lstStyle>
            <a:lvl1pPr>
              <a:defRPr sz="2400" smtClean="0">
                <a:solidFill>
                  <a:schemeClr val="tx2"/>
                </a:solidFill>
                <a:ea typeface="ヒラギノ角ゴ Pro W3"/>
                <a:cs typeface="Genev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407591" y="4974336"/>
            <a:ext cx="6500813" cy="928688"/>
          </a:xfrm>
          <a:prstGeom prst="rect">
            <a:avLst/>
          </a:prstGeom>
          <a:extLst/>
        </p:spPr>
        <p:txBody>
          <a:bodyPr lIns="0" rIns="0"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ヒラギノ角ゴ Pro W3"/>
                <a:cs typeface="Genev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09" y="1743074"/>
            <a:ext cx="4828032" cy="331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2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iti-r_2c-blu_pos_rgb-MASTER_1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28907" y="6418263"/>
            <a:ext cx="519545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7592" y="6583364"/>
            <a:ext cx="601927" cy="1539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fld id="{78A8873A-07AC-4FFB-A084-F47C72E9C5DD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428229" y="560388"/>
            <a:ext cx="9051263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428229" y="560388"/>
            <a:ext cx="9051263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423510" y="135516"/>
            <a:ext cx="9133814" cy="5000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3510" y="813816"/>
            <a:ext cx="9133331" cy="54406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iti-r_2c-blu_pos_rgb-MASTER_1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28907" y="6418263"/>
            <a:ext cx="519545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7592" y="6583364"/>
            <a:ext cx="601927" cy="1539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fld id="{E326EB71-C452-42B8-98F1-19F01453B52D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428229" y="560388"/>
            <a:ext cx="9051263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Line 14"/>
          <p:cNvSpPr>
            <a:spLocks noChangeShapeType="1"/>
          </p:cNvSpPr>
          <p:nvPr userDrawn="1"/>
        </p:nvSpPr>
        <p:spPr bwMode="auto">
          <a:xfrm>
            <a:off x="428229" y="560388"/>
            <a:ext cx="9051263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26348" y="813817"/>
            <a:ext cx="4451080" cy="547571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2"/>
          </p:nvPr>
        </p:nvSpPr>
        <p:spPr>
          <a:xfrm>
            <a:off x="5106241" y="813817"/>
            <a:ext cx="4451083" cy="547571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23510" y="135516"/>
            <a:ext cx="9133814" cy="5000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23510" y="134938"/>
            <a:ext cx="9133814" cy="5000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830" y="2935224"/>
            <a:ext cx="8915400" cy="914400"/>
          </a:xfrm>
        </p:spPr>
        <p:txBody>
          <a:bodyPr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Blue Wav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iti-r_2c-blu_pos_rgb-MASTER_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885" y="4949825"/>
            <a:ext cx="1854769" cy="113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83"/>
          <p:cNvSpPr>
            <a:spLocks noGrp="1" noChangeArrowheads="1"/>
          </p:cNvSpPr>
          <p:nvPr>
            <p:ph type="title"/>
          </p:nvPr>
        </p:nvSpPr>
        <p:spPr>
          <a:xfrm>
            <a:off x="407592" y="1456360"/>
            <a:ext cx="8965273" cy="1470025"/>
          </a:xfrm>
          <a:extLst/>
        </p:spPr>
        <p:txBody>
          <a:bodyPr/>
          <a:lstStyle>
            <a:lvl1pPr>
              <a:defRPr sz="2400" smtClean="0">
                <a:solidFill>
                  <a:schemeClr val="tx2"/>
                </a:solidFill>
                <a:ea typeface="ヒラギノ角ゴ Pro W3"/>
                <a:cs typeface="Genev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407591" y="4974336"/>
            <a:ext cx="6500813" cy="928688"/>
          </a:xfrm>
          <a:prstGeom prst="rect">
            <a:avLst/>
          </a:prstGeom>
          <a:extLst/>
        </p:spPr>
        <p:txBody>
          <a:bodyPr lIns="0" rIns="0"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ヒラギノ角ゴ Pro W3"/>
                <a:cs typeface="Genev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15" descr="Wave_A4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440" y="166689"/>
            <a:ext cx="9912879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06146" y="246888"/>
            <a:ext cx="6686771" cy="246888"/>
          </a:xfrm>
        </p:spPr>
        <p:txBody>
          <a:bodyPr lIns="0" tIns="0" rIns="0" bIns="0" anchor="b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eaLnBrk="0" hangingPunct="0">
              <a:lnSpc>
                <a:spcPct val="95000"/>
              </a:lnSpc>
            </a:pPr>
            <a:r>
              <a:rPr lang="en-US" sz="1600" dirty="0" smtClean="0">
                <a:solidFill>
                  <a:srgbClr val="FFFFFF"/>
                </a:solidFill>
              </a:rPr>
              <a:t>Business / Region / Function Name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65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iti-r_2c-blu_pos_rgb-MASTER_1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28907" y="6418263"/>
            <a:ext cx="519545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7592" y="6583364"/>
            <a:ext cx="601927" cy="1539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fld id="{78A8873A-07AC-4FFB-A084-F47C72E9C5DD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428229" y="560388"/>
            <a:ext cx="9051263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428229" y="560388"/>
            <a:ext cx="9051263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423510" y="135516"/>
            <a:ext cx="9133814" cy="5000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3510" y="813816"/>
            <a:ext cx="9133331" cy="544068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1800">
                <a:solidFill>
                  <a:srgbClr val="00BDF2"/>
                </a:solidFill>
              </a:defRPr>
            </a:lvl1pPr>
            <a:lvl2pPr marL="569913" indent="-230188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BDF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6230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830" y="2057400"/>
            <a:ext cx="8915400" cy="2743200"/>
          </a:xfrm>
        </p:spPr>
        <p:txBody>
          <a:bodyPr anchor="ctr" anchorCtr="0"/>
          <a:lstStyle>
            <a:lvl1pPr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8" descr="citi-r_2c-blu_pos_rgb-MASTER_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28907" y="6418263"/>
            <a:ext cx="519545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10"/>
          <p:cNvSpPr txBox="1">
            <a:spLocks noChangeArrowheads="1"/>
          </p:cNvSpPr>
          <p:nvPr userDrawn="1"/>
        </p:nvSpPr>
        <p:spPr bwMode="auto">
          <a:xfrm>
            <a:off x="407592" y="6583364"/>
            <a:ext cx="601927" cy="1539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fld id="{BC53F047-769D-4174-8EC1-6DA7F48ECA9D}" type="slidenum">
              <a:rPr lang="en-US" sz="1000"/>
              <a:pPr>
                <a:defRPr/>
              </a:pPr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528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23069" y="134938"/>
            <a:ext cx="9133814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5" name="Picture 8" descr="citi-r_2c-blu_pos_rgb-MASTER_15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028907" y="6418263"/>
            <a:ext cx="519545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Box 10"/>
          <p:cNvSpPr txBox="1">
            <a:spLocks noChangeArrowheads="1"/>
          </p:cNvSpPr>
          <p:nvPr/>
        </p:nvSpPr>
        <p:spPr bwMode="auto">
          <a:xfrm>
            <a:off x="407592" y="6583364"/>
            <a:ext cx="601927" cy="1539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fld id="{BC53F047-769D-4174-8EC1-6DA7F48ECA9D}" type="slidenum">
              <a:rPr lang="en-US" sz="1000"/>
              <a:pPr>
                <a:defRPr/>
              </a:pPr>
              <a:t>‹#›</a:t>
            </a:fld>
            <a:endParaRPr lang="en-US" sz="1000" dirty="0"/>
          </a:p>
        </p:txBody>
      </p:sp>
      <p:sp>
        <p:nvSpPr>
          <p:cNvPr id="2" name="Line 14"/>
          <p:cNvSpPr>
            <a:spLocks noChangeShapeType="1"/>
          </p:cNvSpPr>
          <p:nvPr/>
        </p:nvSpPr>
        <p:spPr bwMode="auto">
          <a:xfrm>
            <a:off x="428229" y="560388"/>
            <a:ext cx="9051263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9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23069" y="812800"/>
            <a:ext cx="9131199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19" r:id="rId4"/>
    <p:sldLayoutId id="2147483827" r:id="rId5"/>
    <p:sldLayoutId id="2147483823" r:id="rId6"/>
    <p:sldLayoutId id="2147483824" r:id="rId7"/>
    <p:sldLayoutId id="2147483828" r:id="rId8"/>
    <p:sldLayoutId id="2147483829" r:id="rId9"/>
    <p:sldLayoutId id="2147483826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28600" indent="-228600" algn="l" rtl="0" eaLnBrk="1" fontAlgn="base" hangingPunct="1">
        <a:spcBef>
          <a:spcPts val="25"/>
        </a:spcBef>
        <a:spcAft>
          <a:spcPct val="0"/>
        </a:spcAft>
        <a:buChar char="•"/>
        <a:defRPr lang="en-US" sz="1600" dirty="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-228600" algn="l" rtl="0" eaLnBrk="1" fontAlgn="base" hangingPunct="1">
        <a:spcBef>
          <a:spcPts val="25"/>
        </a:spcBef>
        <a:spcAft>
          <a:spcPct val="0"/>
        </a:spcAft>
        <a:buFont typeface="Lucida Grande" charset="0"/>
        <a:buChar char="-"/>
        <a:defRPr lang="en-US" sz="1600" dirty="0">
          <a:solidFill>
            <a:schemeClr val="tx1"/>
          </a:solidFill>
          <a:latin typeface="+mn-lt"/>
          <a:ea typeface="ＭＳ Ｐゴシック" charset="0"/>
        </a:defRPr>
      </a:lvl2pPr>
      <a:lvl3pPr marL="684213" indent="-227013" algn="l" rtl="0" eaLnBrk="1" fontAlgn="base" hangingPunct="1">
        <a:spcBef>
          <a:spcPts val="25"/>
        </a:spcBef>
        <a:spcAft>
          <a:spcPct val="0"/>
        </a:spcAft>
        <a:buChar char="•"/>
        <a:defRPr lang="en-US" sz="1600" dirty="0">
          <a:solidFill>
            <a:schemeClr val="tx1"/>
          </a:solidFill>
          <a:latin typeface="+mn-lt"/>
          <a:ea typeface="ＭＳ Ｐゴシック" charset="0"/>
        </a:defRPr>
      </a:lvl3pPr>
      <a:lvl4pPr marL="912813" indent="-228600" algn="l" rtl="0" eaLnBrk="1" fontAlgn="base" hangingPunct="1">
        <a:spcBef>
          <a:spcPts val="25"/>
        </a:spcBef>
        <a:spcAft>
          <a:spcPct val="0"/>
        </a:spcAft>
        <a:buFont typeface="Lucida Grande" charset="0"/>
        <a:buChar char="-"/>
        <a:defRPr lang="en-US" sz="1600" dirty="0">
          <a:solidFill>
            <a:schemeClr val="tx1"/>
          </a:solidFill>
          <a:latin typeface="+mn-lt"/>
          <a:ea typeface="ＭＳ Ｐゴシック" charset="0"/>
        </a:defRPr>
      </a:lvl4pPr>
      <a:lvl5pPr marL="1141413" indent="-228600" algn="l" rtl="0" eaLnBrk="1" fontAlgn="base" hangingPunct="1">
        <a:spcBef>
          <a:spcPts val="25"/>
        </a:spcBef>
        <a:spcAft>
          <a:spcPct val="0"/>
        </a:spcAft>
        <a:buFont typeface="Arial" pitchFamily="34" charset="0"/>
        <a:buChar char="•"/>
        <a:defRPr lang="en-US" sz="1600" dirty="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aborate.citi.net/groups/enterprise-container-solution-openshift-by-cate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5" Type="http://schemas.openxmlformats.org/officeDocument/2006/relationships/hyperlink" Target="https://collaborate.citi.net/docs/DOC-515869" TargetMode="External"/><Relationship Id="rId4" Type="http://schemas.openxmlformats.org/officeDocument/2006/relationships/hyperlink" Target="https://collaborate.citi.net/docs/DOC-601719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ollaborate.citi.net/docs/DOC-459157" TargetMode="External"/><Relationship Id="rId3" Type="http://schemas.openxmlformats.org/officeDocument/2006/relationships/slideLayout" Target="../slideLayouts/slideLayout8.xml"/><Relationship Id="rId7" Type="http://schemas.openxmlformats.org/officeDocument/2006/relationships/hyperlink" Target="https://collaborate.citi.net/docs/DOC-553010" TargetMode="External"/><Relationship Id="rId2" Type="http://schemas.openxmlformats.org/officeDocument/2006/relationships/tags" Target="../tags/tag11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collaborate.citi.net/groups/application-and-release-management/blog/2017/05/16/docker-image-deployment-in-openshift-using-ucd" TargetMode="External"/><Relationship Id="rId5" Type="http://schemas.openxmlformats.org/officeDocument/2006/relationships/hyperlink" Target="https://collaborate.citi.net/groups/e4-2017-candidates/projects/e4-intra-day-deployment-using-citicloud-and-docker/blog/2017/01/17/cloudcontainer-glossary" TargetMode="External"/><Relationship Id="rId4" Type="http://schemas.openxmlformats.org/officeDocument/2006/relationships/hyperlink" Target="https://collaborate.citi.net/blogs/richardshoemake/2017/10/20/ecs-cicd-containeropenshift-getting-started" TargetMode="External"/><Relationship Id="rId9" Type="http://schemas.openxmlformats.org/officeDocument/2006/relationships/hyperlink" Target="https://www.docker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9"/>
          <p:cNvSpPr>
            <a:spLocks noGrp="1" noChangeArrowheads="1"/>
          </p:cNvSpPr>
          <p:nvPr>
            <p:ph type="title"/>
          </p:nvPr>
        </p:nvSpPr>
        <p:spPr>
          <a:xfrm>
            <a:off x="205574" y="239847"/>
            <a:ext cx="8965274" cy="1239715"/>
          </a:xfrm>
        </p:spPr>
        <p:txBody>
          <a:bodyPr/>
          <a:lstStyle/>
          <a:p>
            <a:r>
              <a:rPr lang="en-US" sz="4000" dirty="0" smtClean="0"/>
              <a:t>Docker in CITI </a:t>
            </a:r>
            <a:endParaRPr lang="en-US" sz="4000" dirty="0">
              <a:solidFill>
                <a:srgbClr val="00BDF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7591" y="5559127"/>
            <a:ext cx="6500813" cy="928688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2"/>
                </a:solidFill>
                <a:ea typeface="ＭＳ Ｐゴシック" charset="0"/>
                <a:cs typeface="ＭＳ Ｐゴシック" charset="0"/>
              </a:rPr>
              <a:t>Sept,2018</a:t>
            </a:r>
            <a:endParaRPr lang="en-US" sz="1800" b="1" dirty="0">
              <a:solidFill>
                <a:schemeClr val="tx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198" name="Rectangle 17"/>
          <p:cNvSpPr>
            <a:spLocks noChangeArrowheads="1"/>
          </p:cNvSpPr>
          <p:nvPr/>
        </p:nvSpPr>
        <p:spPr bwMode="auto">
          <a:xfrm>
            <a:off x="407591" y="6591301"/>
            <a:ext cx="48101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</a:pPr>
            <a:endParaRPr lang="en-US" sz="1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Useful Links 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black">
          <a:xfrm>
            <a:off x="1031875" y="6588126"/>
            <a:ext cx="3798888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</a:pPr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Enterprise </a:t>
            </a:r>
            <a:r>
              <a:rPr lang="en-US" dirty="0">
                <a:hlinkClick r:id="rId3"/>
              </a:rPr>
              <a:t>Container Solution - Application Onboarding</a:t>
            </a:r>
            <a:endParaRPr lang="en-US" dirty="0"/>
          </a:p>
          <a:p>
            <a:r>
              <a:rPr lang="en-US" dirty="0">
                <a:hlinkClick r:id="rId4"/>
              </a:rPr>
              <a:t>DEV Deployment phase in </a:t>
            </a:r>
            <a:r>
              <a:rPr lang="en-US" dirty="0" err="1" smtClean="0">
                <a:hlinkClick r:id="rId4"/>
              </a:rPr>
              <a:t>OpenShift</a:t>
            </a:r>
            <a:endParaRPr lang="en-US" dirty="0"/>
          </a:p>
          <a:p>
            <a:r>
              <a:rPr lang="en-US" dirty="0" smtClean="0">
                <a:hlinkClick r:id="rId5"/>
              </a:rPr>
              <a:t>Building </a:t>
            </a:r>
            <a:r>
              <a:rPr lang="en-US" dirty="0">
                <a:hlinkClick r:id="rId5"/>
              </a:rPr>
              <a:t>Docker Images for </a:t>
            </a:r>
            <a:r>
              <a:rPr lang="en-US" dirty="0" err="1">
                <a:hlinkClick r:id="rId5"/>
              </a:rPr>
              <a:t>OpenShift</a:t>
            </a:r>
            <a:r>
              <a:rPr lang="en-US" dirty="0">
                <a:hlinkClick r:id="rId5"/>
              </a:rPr>
              <a:t> with ICG Build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2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  <a:ln w="9525">
            <a:noFill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References</a:t>
            </a: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ECS</a:t>
            </a:r>
            <a:endParaRPr lang="en-US" b="1" dirty="0">
              <a:solidFill>
                <a:schemeClr val="tx2"/>
              </a:solidFill>
            </a:endParaRPr>
          </a:p>
          <a:p>
            <a:pPr marL="512763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hlinkClick r:id="rId4"/>
              </a:rPr>
              <a:t>https://</a:t>
            </a:r>
            <a:r>
              <a:rPr lang="en-US" sz="1600" dirty="0" smtClean="0">
                <a:solidFill>
                  <a:schemeClr val="tx2"/>
                </a:solidFill>
                <a:hlinkClick r:id="rId4"/>
              </a:rPr>
              <a:t>collaborate.citi.net/blogs/richardshoemake/2017/10/20/ecs-cicd-containeropenshift-getting-started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512763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hlinkClick r:id="rId5"/>
              </a:rPr>
              <a:t>https://</a:t>
            </a:r>
            <a:r>
              <a:rPr lang="en-US" sz="1600" dirty="0" smtClean="0">
                <a:solidFill>
                  <a:schemeClr val="tx2"/>
                </a:solidFill>
                <a:hlinkClick r:id="rId5"/>
              </a:rPr>
              <a:t>collaborate.citi.net/groups/e4-2017-candidates/projects/e4-intra-day-deployment-using-citicloud-and-docker/blog/2017/01/17/cloudcontainer-glossary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512763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hlinkClick r:id="rId6"/>
              </a:rPr>
              <a:t>https://</a:t>
            </a:r>
            <a:r>
              <a:rPr lang="en-US" sz="1600" dirty="0" smtClean="0">
                <a:solidFill>
                  <a:schemeClr val="tx2"/>
                </a:solidFill>
                <a:hlinkClick r:id="rId6"/>
              </a:rPr>
              <a:t>collaborate.citi.net/groups/application-and-release-management/blog/2017/05/16/docker-image-deployment-in-openshift-using-ucd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512763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hlinkClick r:id="rId7"/>
              </a:rPr>
              <a:t>https</a:t>
            </a:r>
            <a:r>
              <a:rPr lang="en-US" sz="1600" dirty="0">
                <a:solidFill>
                  <a:schemeClr val="tx2"/>
                </a:solidFill>
                <a:hlinkClick r:id="rId7"/>
              </a:rPr>
              <a:t>://collaborate.citi.net/docs/DOC-553010</a:t>
            </a:r>
            <a:endParaRPr lang="en-US" sz="1600" dirty="0">
              <a:solidFill>
                <a:schemeClr val="tx2"/>
              </a:solidFill>
            </a:endParaRPr>
          </a:p>
          <a:p>
            <a:pPr marL="512763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Docker</a:t>
            </a:r>
            <a:endParaRPr lang="en-US" b="1" dirty="0">
              <a:solidFill>
                <a:schemeClr val="tx2"/>
              </a:solidFill>
            </a:endParaRPr>
          </a:p>
          <a:p>
            <a:pPr marL="512763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hlinkClick r:id="rId8"/>
              </a:rPr>
              <a:t>https</a:t>
            </a:r>
            <a:r>
              <a:rPr lang="en-US" sz="1600" dirty="0">
                <a:solidFill>
                  <a:schemeClr val="tx2"/>
                </a:solidFill>
                <a:hlinkClick r:id="rId8"/>
              </a:rPr>
              <a:t>://collaborate.citi.net/docs/DOC-459157</a:t>
            </a:r>
            <a:endParaRPr lang="en-US" sz="1600" dirty="0">
              <a:solidFill>
                <a:schemeClr val="tx2"/>
              </a:solidFill>
            </a:endParaRPr>
          </a:p>
          <a:p>
            <a:pPr marL="512763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hlinkClick r:id="rId9"/>
              </a:rPr>
              <a:t>https://www.docker.com</a:t>
            </a:r>
            <a:r>
              <a:rPr lang="en-US" sz="1600" dirty="0" smtClean="0">
                <a:solidFill>
                  <a:schemeClr val="tx2"/>
                </a:solidFill>
                <a:hlinkClick r:id="rId9"/>
              </a:rPr>
              <a:t>/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98474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  <a:ln w="9525">
            <a:noFill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 &amp; A</a:t>
            </a: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b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sz="4800" b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9600" b="1" dirty="0" smtClean="0">
                <a:solidFill>
                  <a:schemeClr val="tx2"/>
                </a:solidFill>
              </a:rPr>
              <a:t>Q&amp;A</a:t>
            </a:r>
            <a:endParaRPr lang="en-US" sz="9600" b="1" dirty="0">
              <a:solidFill>
                <a:schemeClr val="tx2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39422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2"/>
                </a:solidFill>
              </a:rPr>
              <a:t>Introduction 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Software </a:t>
            </a:r>
            <a:r>
              <a:rPr lang="en-US" b="1" dirty="0">
                <a:solidFill>
                  <a:schemeClr val="tx2"/>
                </a:solidFill>
              </a:rPr>
              <a:t>Containers </a:t>
            </a:r>
            <a:r>
              <a:rPr lang="en-US" b="1" dirty="0" smtClean="0">
                <a:solidFill>
                  <a:schemeClr val="tx2"/>
                </a:solidFill>
              </a:rPr>
              <a:t>Revolution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Virtual Machine  vs Containers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Docker </a:t>
            </a:r>
            <a:r>
              <a:rPr lang="en-US" b="1" dirty="0">
                <a:solidFill>
                  <a:schemeClr val="tx2"/>
                </a:solidFill>
              </a:rPr>
              <a:t>Ecosystem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/>
                </a:solidFill>
              </a:rPr>
              <a:t>Citi’s Container Strategy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/>
                </a:solidFill>
              </a:rPr>
              <a:t>Enterprise Container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Enterprise Container Ecosystem in CITI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Useful Links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Q&amp;A</a:t>
            </a: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black">
          <a:xfrm>
            <a:off x="1031875" y="6588126"/>
            <a:ext cx="3798888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</a:pPr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273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777875" y="808038"/>
            <a:ext cx="8458200" cy="5435600"/>
          </a:xfrm>
        </p:spPr>
        <p:txBody>
          <a:bodyPr/>
          <a:lstStyle/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dirty="0">
                <a:ea typeface="ＭＳ Ｐゴシック" pitchFamily="34" charset="-128"/>
              </a:rPr>
              <a:t>“</a:t>
            </a:r>
            <a:r>
              <a:rPr lang="en-US" sz="1800" dirty="0">
                <a:ea typeface="ＭＳ Ｐゴシック" pitchFamily="34" charset="-128"/>
              </a:rPr>
              <a:t>Docker is a Platform for building, shipping and running applications using container virtualization technology “</a:t>
            </a:r>
          </a:p>
          <a:p>
            <a:pPr marL="0" indent="0">
              <a:buNone/>
            </a:pPr>
            <a:endParaRPr lang="en-US" sz="1800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/>
              <a:t>Build</a:t>
            </a:r>
            <a:r>
              <a:rPr lang="en-US" sz="1800" dirty="0"/>
              <a:t> : Package a software with all of its necessary dependencies in a form of an image.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/>
              <a:t>Ship</a:t>
            </a:r>
            <a:r>
              <a:rPr lang="en-US" sz="1800" dirty="0"/>
              <a:t>: Portable software images shipped and shared through central share location called as Docker- registry 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/>
              <a:t>Run</a:t>
            </a:r>
            <a:r>
              <a:rPr lang="en-US" sz="1800" dirty="0"/>
              <a:t> : Run application as a light weight container from images.</a:t>
            </a:r>
          </a:p>
          <a:p>
            <a:endParaRPr dirty="0">
              <a:ea typeface="ＭＳ Ｐゴシック" pitchFamily="34" charset="-128"/>
            </a:endParaRPr>
          </a:p>
        </p:txBody>
      </p:sp>
      <p:pic>
        <p:nvPicPr>
          <p:cNvPr id="4" name="Picture 6" descr="https://cgcookie.com/app/uploads/2013/09/Contain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092" y="4005063"/>
            <a:ext cx="5059675" cy="25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Software Containers Revolution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23510" y="762000"/>
            <a:ext cx="9133814" cy="5373826"/>
          </a:xfrm>
          <a:prstGeom prst="rect">
            <a:avLst/>
          </a:prstGeom>
        </p:spPr>
      </p:pic>
      <p:sp>
        <p:nvSpPr>
          <p:cNvPr id="4" name="Rectangle 10"/>
          <p:cNvSpPr>
            <a:spLocks noChangeArrowheads="1"/>
          </p:cNvSpPr>
          <p:nvPr/>
        </p:nvSpPr>
        <p:spPr bwMode="black">
          <a:xfrm>
            <a:off x="1031875" y="6588126"/>
            <a:ext cx="3798888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</a:pPr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9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Virtual Machines vs Containers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black">
          <a:xfrm>
            <a:off x="1031875" y="6588126"/>
            <a:ext cx="3798888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</a:pPr>
            <a:endParaRPr lang="en-US" sz="1000" dirty="0"/>
          </a:p>
        </p:txBody>
      </p:sp>
      <p:pic>
        <p:nvPicPr>
          <p:cNvPr id="6" name="Picture 2" descr="VIRTUAL MACHINES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10" y="1731966"/>
            <a:ext cx="42291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ONTAINER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3" y="1731966"/>
            <a:ext cx="42291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92759" y="130001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Virtual machines 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39904" y="1242144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Docker Containers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66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  <a:ln w="9525">
            <a:noFill/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ＭＳ Ｐゴシック" pitchFamily="34" charset="-128"/>
              </a:rPr>
              <a:t>Docker Ecosystem </a:t>
            </a: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3510" y="813816"/>
            <a:ext cx="9133331" cy="604418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Docker is a platform for everyone to develop, deploy, and run applications with containers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Docker is a client-server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Docker client  (CLI talks to Docker daemon)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Docker Server (Manage containers, receives and processes  API requests)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Docker registry (Public or private)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/>
            <a:endParaRPr lang="en-US" dirty="0">
              <a:solidFill>
                <a:schemeClr val="tx2"/>
              </a:solidFill>
            </a:endParaRPr>
          </a:p>
          <a:p>
            <a:pPr marL="627063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627063" lvl="2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2"/>
              </a:solidFill>
            </a:endParaRPr>
          </a:p>
          <a:p>
            <a:pPr marL="627063" lvl="2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pPr marL="627063" lvl="2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2"/>
              </a:solidFill>
            </a:endParaRPr>
          </a:p>
          <a:p>
            <a:pPr marL="227013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512763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AutoShape 2" descr="OpenShift Architecture Ov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894" y="3252828"/>
            <a:ext cx="6310561" cy="2940415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748366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69" y="230980"/>
            <a:ext cx="9133814" cy="500063"/>
          </a:xfr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1"/>
            <a:r>
              <a:rPr lang="en-GB" dirty="0">
                <a:ea typeface="ＭＳ Ｐゴシック" pitchFamily="34" charset="-128"/>
              </a:rPr>
              <a:t>Citi’s Container Strategy 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black">
          <a:xfrm>
            <a:off x="1031875" y="6588126"/>
            <a:ext cx="3798888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</a:pPr>
            <a:endParaRPr lang="en-US" sz="1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606669" y="814388"/>
            <a:ext cx="8950655" cy="5440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219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Enterprise Container Solution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black">
          <a:xfrm>
            <a:off x="1031875" y="6588126"/>
            <a:ext cx="3798888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</a:pPr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3510" y="813815"/>
            <a:ext cx="7157504" cy="330335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87" y="971185"/>
            <a:ext cx="7067550" cy="3324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78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5" y="750592"/>
            <a:ext cx="9212859" cy="5440362"/>
          </a:xfr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344465" y="0"/>
            <a:ext cx="9133814" cy="500063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Enterprise Container </a:t>
            </a:r>
            <a:r>
              <a:rPr lang="en-US" dirty="0" smtClean="0"/>
              <a:t>Ecosystem in </a:t>
            </a:r>
            <a:r>
              <a:rPr lang="en-US" dirty="0"/>
              <a:t>CITI</a:t>
            </a:r>
            <a:endParaRPr lang="en-US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7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0780eb57-6999-4d53-a110-7ed09b60353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bc8c15e5-fca0-477a-bcb3-71efca840fd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0ad05393-2baf-4890-a9c9-0a90c981fee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Custom"/>
  <p:tag name="OFFISYNC_SLIDE_GUID" val="268afe6e-08b6-4e78-83d7-46dbdc9277b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d3fce1e2-e0ec-4f36-b40e-a48673c1adb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00ad20e6-e51b-495d-9164-ac56a274f54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f48f97a6-e876-409f-87df-17ef5b73bd0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ddb83c49-fd2f-4ff4-be78-999583b76b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1bf9fd17-ffdb-49a3-a24e-b113725df7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e2082092-50d6-4f7b-9c35-b2b370a95c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21ee29a-ee4f-40a0-b11c-e713e2bdc893"/>
</p:tagLst>
</file>

<file path=ppt/theme/theme1.xml><?xml version="1.0" encoding="utf-8"?>
<a:theme xmlns:a="http://schemas.openxmlformats.org/drawingml/2006/main" name="Citi_Enterprise_Internal_Review_Template_A4">
  <a:themeElements>
    <a:clrScheme name="Citi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ED8B00"/>
      </a:accent2>
      <a:accent3>
        <a:srgbClr val="A05EB5"/>
      </a:accent3>
      <a:accent4>
        <a:srgbClr val="00B0B9"/>
      </a:accent4>
      <a:accent5>
        <a:srgbClr val="84BD00"/>
      </a:accent5>
      <a:accent6>
        <a:srgbClr val="C4D600"/>
      </a:accent6>
      <a:hlink>
        <a:srgbClr val="008CE6"/>
      </a:hlink>
      <a:folHlink>
        <a:srgbClr val="C6007E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ti_Enterprise_Template A4" id="{CBED7AED-64B7-E045-9E6B-8E529C72C3B8}" vid="{C6B73CE5-301A-A745-AF80-360298467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iti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ED8B00"/>
    </a:accent2>
    <a:accent3>
      <a:srgbClr val="A05EB5"/>
    </a:accent3>
    <a:accent4>
      <a:srgbClr val="00B0B9"/>
    </a:accent4>
    <a:accent5>
      <a:srgbClr val="84BD00"/>
    </a:accent5>
    <a:accent6>
      <a:srgbClr val="C4D600"/>
    </a:accent6>
    <a:hlink>
      <a:srgbClr val="008CE6"/>
    </a:hlink>
    <a:folHlink>
      <a:srgbClr val="C6007E"/>
    </a:folHlink>
  </a:clrScheme>
</a:themeOverride>
</file>

<file path=ppt/theme/themeOverride2.xml><?xml version="1.0" encoding="utf-8"?>
<a:themeOverride xmlns:a="http://schemas.openxmlformats.org/drawingml/2006/main">
  <a:clrScheme name="Citi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ED8B00"/>
    </a:accent2>
    <a:accent3>
      <a:srgbClr val="A05EB5"/>
    </a:accent3>
    <a:accent4>
      <a:srgbClr val="00B0B9"/>
    </a:accent4>
    <a:accent5>
      <a:srgbClr val="84BD00"/>
    </a:accent5>
    <a:accent6>
      <a:srgbClr val="C4D600"/>
    </a:accent6>
    <a:hlink>
      <a:srgbClr val="008CE6"/>
    </a:hlink>
    <a:folHlink>
      <a:srgbClr val="C6007E"/>
    </a:folHlink>
  </a:clrScheme>
</a:themeOverride>
</file>

<file path=ppt/theme/themeOverride3.xml><?xml version="1.0" encoding="utf-8"?>
<a:themeOverride xmlns:a="http://schemas.openxmlformats.org/drawingml/2006/main">
  <a:clrScheme name="Citi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ED8B00"/>
    </a:accent2>
    <a:accent3>
      <a:srgbClr val="A05EB5"/>
    </a:accent3>
    <a:accent4>
      <a:srgbClr val="00B0B9"/>
    </a:accent4>
    <a:accent5>
      <a:srgbClr val="84BD00"/>
    </a:accent5>
    <a:accent6>
      <a:srgbClr val="C4D600"/>
    </a:accent6>
    <a:hlink>
      <a:srgbClr val="008CE6"/>
    </a:hlink>
    <a:folHlink>
      <a:srgbClr val="C6007E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599A6104DC34A9C37FAE2DED8D6E9" ma:contentTypeVersion="0" ma:contentTypeDescription="Create a new document." ma:contentTypeScope="" ma:versionID="19877f96bfaf4df934f35472f40ea0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69E653-FFDB-4B7F-9EDB-9AB6E995A272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9B4CAD1-72E2-47B5-9402-ADB7A9495F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93B732-701B-4D73-B240-F5E62D5AD7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11573</TotalTime>
  <Words>174</Words>
  <Application>Microsoft Office PowerPoint</Application>
  <PresentationFormat>A4 Paper (210x297 mm)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Calibri</vt:lpstr>
      <vt:lpstr>Geneva</vt:lpstr>
      <vt:lpstr>Lucida Grande</vt:lpstr>
      <vt:lpstr>STKaiti</vt:lpstr>
      <vt:lpstr>Wingdings</vt:lpstr>
      <vt:lpstr>ヒラギノ角ゴ Pro W3</vt:lpstr>
      <vt:lpstr>Citi_Enterprise_Internal_Review_Template_A4</vt:lpstr>
      <vt:lpstr>Docker in CITI </vt:lpstr>
      <vt:lpstr>Agenda</vt:lpstr>
      <vt:lpstr>Introduction</vt:lpstr>
      <vt:lpstr>Software Containers Revolution</vt:lpstr>
      <vt:lpstr>Virtual Machines vs Containers</vt:lpstr>
      <vt:lpstr>Docker Ecosystem </vt:lpstr>
      <vt:lpstr>Citi’s Container Strategy </vt:lpstr>
      <vt:lpstr>Enterprise Container Solution</vt:lpstr>
      <vt:lpstr>PowerPoint Presentation</vt:lpstr>
      <vt:lpstr>Useful Links </vt:lpstr>
      <vt:lpstr>References</vt:lpstr>
      <vt:lpstr>Q &amp; A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SH REE &amp; ENV Team</dc:title>
  <dc:creator>Liao, Hongmei [ICG-IT]</dc:creator>
  <cp:lastModifiedBy>Harada, Fernando [ICG-IT]</cp:lastModifiedBy>
  <cp:revision>335</cp:revision>
  <cp:lastPrinted>2015-11-19T19:33:07Z</cp:lastPrinted>
  <dcterms:created xsi:type="dcterms:W3CDTF">2017-11-20T10:08:55Z</dcterms:created>
  <dcterms:modified xsi:type="dcterms:W3CDTF">2018-09-18T15:19:37Z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tchbook Compatible">
    <vt:lpwstr>Yes</vt:lpwstr>
  </property>
  <property fmtid="{D5CDD505-2E9C-101B-9397-08002B2CF9AE}" pid="3" name="ContentTypeId">
    <vt:lpwstr>0x010100628599A6104DC34A9C37FAE2DED8D6E9</vt:lpwstr>
  </property>
  <property fmtid="{D5CDD505-2E9C-101B-9397-08002B2CF9AE}" pid="4" name="Offisync_ProviderInitializationData">
    <vt:lpwstr>https://collaborate.citi.net</vt:lpwstr>
  </property>
  <property fmtid="{D5CDD505-2E9C-101B-9397-08002B2CF9AE}" pid="5" name="Offisync_UpdateToken">
    <vt:lpwstr>1</vt:lpwstr>
  </property>
  <property fmtid="{D5CDD505-2E9C-101B-9397-08002B2CF9AE}" pid="6" name="Offisync_ServerID">
    <vt:lpwstr>00b1d6dc-ee2a-4d3b-9525-c4bf36ddb271</vt:lpwstr>
  </property>
  <property fmtid="{D5CDD505-2E9C-101B-9397-08002B2CF9AE}" pid="7" name="Offisync_UniqueId">
    <vt:lpwstr>687508</vt:lpwstr>
  </property>
  <property fmtid="{D5CDD505-2E9C-101B-9397-08002B2CF9AE}" pid="8" name="Jive_LatestUserAccountName">
    <vt:lpwstr>fh44827</vt:lpwstr>
  </property>
  <property fmtid="{D5CDD505-2E9C-101B-9397-08002B2CF9AE}" pid="9" name="Jive_VersionGuid">
    <vt:lpwstr>0e46b5ef-cdd3-4cd4-a130-e32589213d72</vt:lpwstr>
  </property>
  <property fmtid="{D5CDD505-2E9C-101B-9397-08002B2CF9AE}" pid="10" name="Jive_ModifiedButNotPublished">
    <vt:lpwstr/>
  </property>
  <property fmtid="{D5CDD505-2E9C-101B-9397-08002B2CF9AE}" pid="11" name="Jive_PrevVersionNumber">
    <vt:lpwstr/>
  </property>
  <property fmtid="{D5CDD505-2E9C-101B-9397-08002B2CF9AE}" pid="12" name="Jive_VersionGuid_v2.5">
    <vt:lpwstr/>
  </property>
  <property fmtid="{D5CDD505-2E9C-101B-9397-08002B2CF9AE}" pid="13" name="Jive_LatestFileFullName">
    <vt:lpwstr/>
  </property>
</Properties>
</file>