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05" r:id="rId5"/>
    <p:sldId id="307" r:id="rId6"/>
    <p:sldId id="306" r:id="rId7"/>
    <p:sldId id="331" r:id="rId8"/>
    <p:sldId id="296" r:id="rId9"/>
    <p:sldId id="311" r:id="rId10"/>
    <p:sldId id="320" r:id="rId11"/>
    <p:sldId id="319" r:id="rId12"/>
    <p:sldId id="317" r:id="rId13"/>
    <p:sldId id="318" r:id="rId14"/>
    <p:sldId id="321" r:id="rId15"/>
    <p:sldId id="324" r:id="rId16"/>
    <p:sldId id="328" r:id="rId17"/>
    <p:sldId id="327" r:id="rId18"/>
    <p:sldId id="332" r:id="rId19"/>
    <p:sldId id="333" r:id="rId20"/>
    <p:sldId id="334" r:id="rId21"/>
    <p:sldId id="335" r:id="rId22"/>
    <p:sldId id="336" r:id="rId23"/>
    <p:sldId id="337"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945"/>
    <a:srgbClr val="A9D7D9"/>
    <a:srgbClr val="93D3D9"/>
    <a:srgbClr val="003366"/>
    <a:srgbClr val="AAD6FF"/>
    <a:srgbClr val="B2C8CD"/>
    <a:srgbClr val="CCD8D6"/>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79" autoAdjust="0"/>
  </p:normalViewPr>
  <p:slideViewPr>
    <p:cSldViewPr snapToGrid="0">
      <p:cViewPr varScale="1">
        <p:scale>
          <a:sx n="103" d="100"/>
          <a:sy n="103" d="100"/>
        </p:scale>
        <p:origin x="138" y="3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want\Downloads\HR_Analytics_project%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want\Downloads\HR_Analytics_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[HR_Analytics_project (3).xlsx]KPI 1!PivotTable1</c:name>
    <c:fmtId val="3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Average Attrition Rate</a:t>
            </a:r>
            <a:r>
              <a:rPr lang="en-IN" sz="1600" baseline="0" dirty="0">
                <a:solidFill>
                  <a:schemeClr val="tx1"/>
                </a:solidFill>
                <a:latin typeface="Times New Roman" panose="02020603050405020304" pitchFamily="18" charset="0"/>
                <a:cs typeface="Times New Roman" panose="02020603050405020304" pitchFamily="18" charset="0"/>
              </a:rPr>
              <a:t> for all Departments</a:t>
            </a:r>
            <a:endParaRPr lang="en-IN" sz="16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1.3477088948786979E-2"/>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168304183216047E-2"/>
          <c:y val="0.16200638532748851"/>
          <c:w val="0.86995853947460111"/>
          <c:h val="0.73694649425366332"/>
        </c:manualLayout>
      </c:layout>
      <c:barChart>
        <c:barDir val="col"/>
        <c:grouping val="clustered"/>
        <c:varyColors val="0"/>
        <c:ser>
          <c:idx val="0"/>
          <c:order val="0"/>
          <c:tx>
            <c:strRef>
              <c:f>'KPI 1'!$B$3</c:f>
              <c:strCache>
                <c:ptCount val="1"/>
                <c:pt idx="0">
                  <c:v>Total</c:v>
                </c:pt>
              </c:strCache>
            </c:strRef>
          </c:tx>
          <c: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2700000" scaled="1"/>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1'!$A$4:$A$9</c:f>
              <c:strCache>
                <c:ptCount val="6"/>
                <c:pt idx="0">
                  <c:v>Hardware</c:v>
                </c:pt>
                <c:pt idx="1">
                  <c:v>Human Resources</c:v>
                </c:pt>
                <c:pt idx="2">
                  <c:v>Research &amp; Development</c:v>
                </c:pt>
                <c:pt idx="3">
                  <c:v>Sales</c:v>
                </c:pt>
                <c:pt idx="4">
                  <c:v>Software</c:v>
                </c:pt>
                <c:pt idx="5">
                  <c:v>Support</c:v>
                </c:pt>
              </c:strCache>
            </c:strRef>
          </c:cat>
          <c:val>
            <c:numRef>
              <c:f>'KPI 1'!$B$4:$B$9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7DED-4917-9706-6B003AB7DD6A}"/>
            </c:ext>
          </c:extLst>
        </c:ser>
        <c:dLbls>
          <c:dLblPos val="outEnd"/>
          <c:showLegendKey val="0"/>
          <c:showVal val="1"/>
          <c:showCatName val="0"/>
          <c:showSerName val="0"/>
          <c:showPercent val="0"/>
          <c:showBubbleSize val="0"/>
        </c:dLbls>
        <c:gapWidth val="100"/>
        <c:overlap val="-24"/>
        <c:axId val="9620527"/>
        <c:axId val="13465807"/>
      </c:barChart>
      <c:catAx>
        <c:axId val="9620527"/>
        <c:scaling>
          <c:orientation val="minMax"/>
        </c:scaling>
        <c:delete val="0"/>
        <c:axPos val="b"/>
        <c:numFmt formatCode="General" sourceLinked="1"/>
        <c:majorTickMark val="none"/>
        <c:minorTickMark val="none"/>
        <c:tickLblPos val="nextTo"/>
        <c:spPr>
          <a:solidFill>
            <a:schemeClr val="bg1"/>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465807"/>
        <c:crosses val="autoZero"/>
        <c:auto val="1"/>
        <c:lblAlgn val="ctr"/>
        <c:lblOffset val="100"/>
        <c:noMultiLvlLbl val="0"/>
      </c:catAx>
      <c:valAx>
        <c:axId val="1346580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9620527"/>
        <c:crosses val="autoZero"/>
        <c:crossBetween val="between"/>
      </c:valAx>
      <c:spPr>
        <a:noFill/>
        <a:ln>
          <a:noFill/>
        </a:ln>
        <a:effectLst/>
      </c:spPr>
    </c:plotArea>
    <c:legend>
      <c:legendPos val="t"/>
      <c:layout>
        <c:manualLayout>
          <c:xMode val="edge"/>
          <c:yMode val="edge"/>
          <c:x val="0.78923497394684083"/>
          <c:y val="0.125"/>
          <c:w val="0.11353873907354503"/>
          <c:h val="7.758674993212055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3!PivotTable1</c:name>
    <c:fmtId val="62"/>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a:solidFill>
                  <a:schemeClr val="tx1"/>
                </a:solidFill>
                <a:latin typeface="Times New Roman" panose="02020603050405020304" pitchFamily="18" charset="0"/>
                <a:cs typeface="Times New Roman" panose="02020603050405020304" pitchFamily="18" charset="0"/>
              </a:rPr>
              <a:t>Attrition Rate v/s Monthly income stats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prstDash val="sysDot"/>
          </a:ln>
          <a:effectLst>
            <a:outerShdw blurRad="57150" dist="19050" dir="5400000" algn="ctr" rotWithShape="0">
              <a:srgbClr val="000000">
                <a:alpha val="63000"/>
              </a:srgbClr>
            </a:outerShdw>
          </a:effectLst>
        </c:spPr>
        <c:marker>
          <c:symbol val="circle"/>
          <c:size val="7"/>
          <c:spPr>
            <a:solidFill>
              <a:srgbClr val="002060"/>
            </a:solidFill>
            <a:ln w="9525">
              <a:solidFill>
                <a:schemeClr val="accent2">
                  <a:lumMod val="7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404085700049825E-2"/>
          <c:y val="0.18300925925925926"/>
          <c:w val="0.89814389793204086"/>
          <c:h val="0.65873468941382329"/>
        </c:manualLayout>
      </c:layout>
      <c:barChart>
        <c:barDir val="col"/>
        <c:grouping val="clustered"/>
        <c:varyColors val="0"/>
        <c:ser>
          <c:idx val="0"/>
          <c:order val="0"/>
          <c:tx>
            <c:strRef>
              <c:f>'KPI 3'!$B$3</c:f>
              <c:strCache>
                <c:ptCount val="1"/>
                <c:pt idx="0">
                  <c:v>Average of MonthlyIncome</c:v>
                </c:pt>
              </c:strCache>
            </c:strRef>
          </c:tx>
          <c:spPr>
            <a:solidFill>
              <a:srgbClr val="00B050">
                <a:alpha val="64000"/>
              </a:srgb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3'!$B$4:$B$9</c:f>
              <c:numCache>
                <c:formatCode>0.00</c:formatCode>
                <c:ptCount val="6"/>
                <c:pt idx="0">
                  <c:v>26208.333210919329</c:v>
                </c:pt>
                <c:pt idx="1">
                  <c:v>25952.732715609407</c:v>
                </c:pt>
                <c:pt idx="2">
                  <c:v>26063.499338862843</c:v>
                </c:pt>
                <c:pt idx="3">
                  <c:v>25964.141251626643</c:v>
                </c:pt>
                <c:pt idx="4">
                  <c:v>26003.378958733207</c:v>
                </c:pt>
                <c:pt idx="5">
                  <c:v>25907.499217338951</c:v>
                </c:pt>
              </c:numCache>
            </c:numRef>
          </c:val>
          <c:extLst>
            <c:ext xmlns:c16="http://schemas.microsoft.com/office/drawing/2014/chart" uri="{C3380CC4-5D6E-409C-BE32-E72D297353CC}">
              <c16:uniqueId val="{00000000-5FF7-4286-A404-40721BFCC891}"/>
            </c:ext>
          </c:extLst>
        </c:ser>
        <c:dLbls>
          <c:dLblPos val="inEnd"/>
          <c:showLegendKey val="0"/>
          <c:showVal val="1"/>
          <c:showCatName val="0"/>
          <c:showSerName val="0"/>
          <c:showPercent val="0"/>
          <c:showBubbleSize val="0"/>
        </c:dLbls>
        <c:gapWidth val="52"/>
        <c:axId val="397929536"/>
        <c:axId val="397930192"/>
      </c:barChart>
      <c:lineChart>
        <c:grouping val="standard"/>
        <c:varyColors val="0"/>
        <c:ser>
          <c:idx val="1"/>
          <c:order val="1"/>
          <c:tx>
            <c:strRef>
              <c:f>'KPI 3'!$C$3</c:f>
              <c:strCache>
                <c:ptCount val="1"/>
                <c:pt idx="0">
                  <c:v>Average of Attrition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3'!$C$4:$C$9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5FF7-4286-A404-40721BFCC891}"/>
            </c:ext>
          </c:extLst>
        </c:ser>
        <c:dLbls>
          <c:showLegendKey val="0"/>
          <c:showVal val="1"/>
          <c:showCatName val="0"/>
          <c:showSerName val="0"/>
          <c:showPercent val="0"/>
          <c:showBubbleSize val="0"/>
        </c:dLbls>
        <c:marker val="1"/>
        <c:smooth val="0"/>
        <c:axId val="397932488"/>
        <c:axId val="397932816"/>
      </c:lineChart>
      <c:valAx>
        <c:axId val="397932816"/>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32488"/>
        <c:crosses val="autoZero"/>
        <c:crossBetween val="between"/>
      </c:valAx>
      <c:catAx>
        <c:axId val="397932488"/>
        <c:scaling>
          <c:orientation val="minMax"/>
        </c:scaling>
        <c:delete val="1"/>
        <c:axPos val="b"/>
        <c:numFmt formatCode="General" sourceLinked="1"/>
        <c:majorTickMark val="out"/>
        <c:minorTickMark val="none"/>
        <c:tickLblPos val="nextTo"/>
        <c:crossAx val="397932816"/>
        <c:crosses val="autoZero"/>
        <c:auto val="1"/>
        <c:lblAlgn val="ctr"/>
        <c:lblOffset val="100"/>
        <c:noMultiLvlLbl val="0"/>
      </c:catAx>
      <c:valAx>
        <c:axId val="3979301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29536"/>
        <c:crosses val="max"/>
        <c:crossBetween val="between"/>
      </c:valAx>
      <c:catAx>
        <c:axId val="397929536"/>
        <c:scaling>
          <c:orientation val="minMax"/>
        </c:scaling>
        <c:delete val="1"/>
        <c:axPos val="b"/>
        <c:numFmt formatCode="General" sourceLinked="1"/>
        <c:majorTickMark val="out"/>
        <c:minorTickMark val="none"/>
        <c:tickLblPos val="nextTo"/>
        <c:crossAx val="39793019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[HR_Analytics_project (3).xlsx]KPI 1!PivotTable1</c:name>
    <c:fmtId val="3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a:solidFill>
                  <a:schemeClr val="tx1"/>
                </a:solidFill>
                <a:latin typeface="Times New Roman" panose="02020603050405020304" pitchFamily="18" charset="0"/>
                <a:cs typeface="Times New Roman" panose="02020603050405020304" pitchFamily="18" charset="0"/>
              </a:rPr>
              <a:t>Average Attrition Rate</a:t>
            </a:r>
            <a:r>
              <a:rPr lang="en-IN" sz="1400" baseline="0">
                <a:solidFill>
                  <a:schemeClr val="tx1"/>
                </a:solidFill>
                <a:latin typeface="Times New Roman" panose="02020603050405020304" pitchFamily="18" charset="0"/>
                <a:cs typeface="Times New Roman" panose="02020603050405020304" pitchFamily="18" charset="0"/>
              </a:rPr>
              <a:t> for all Departments</a:t>
            </a:r>
            <a:endParaRPr lang="en-IN" sz="14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1.3477088948786979E-2"/>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495596928888561"/>
          <c:y val="0.25784403779341908"/>
          <c:w val="0.86995853947460111"/>
          <c:h val="0.41927184321524952"/>
        </c:manualLayout>
      </c:layout>
      <c:barChart>
        <c:barDir val="col"/>
        <c:grouping val="clustered"/>
        <c:varyColors val="0"/>
        <c:ser>
          <c:idx val="0"/>
          <c:order val="0"/>
          <c:tx>
            <c:strRef>
              <c:f>'KPI 1'!$B$3</c:f>
              <c:strCache>
                <c:ptCount val="1"/>
                <c:pt idx="0">
                  <c:v>Total</c:v>
                </c:pt>
              </c:strCache>
            </c:strRef>
          </c:tx>
          <c: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2700000" scaled="1"/>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1'!$A$4:$A$9</c:f>
              <c:strCache>
                <c:ptCount val="6"/>
                <c:pt idx="0">
                  <c:v>Hardware</c:v>
                </c:pt>
                <c:pt idx="1">
                  <c:v>Human Resources</c:v>
                </c:pt>
                <c:pt idx="2">
                  <c:v>Research &amp; Development</c:v>
                </c:pt>
                <c:pt idx="3">
                  <c:v>Sales</c:v>
                </c:pt>
                <c:pt idx="4">
                  <c:v>Software</c:v>
                </c:pt>
                <c:pt idx="5">
                  <c:v>Support</c:v>
                </c:pt>
              </c:strCache>
            </c:strRef>
          </c:cat>
          <c:val>
            <c:numRef>
              <c:f>'KPI 1'!$B$4:$B$9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9021-4887-BF22-05C3E4C2FEB6}"/>
            </c:ext>
          </c:extLst>
        </c:ser>
        <c:dLbls>
          <c:dLblPos val="outEnd"/>
          <c:showLegendKey val="0"/>
          <c:showVal val="1"/>
          <c:showCatName val="0"/>
          <c:showSerName val="0"/>
          <c:showPercent val="0"/>
          <c:showBubbleSize val="0"/>
        </c:dLbls>
        <c:gapWidth val="100"/>
        <c:overlap val="-24"/>
        <c:axId val="9620527"/>
        <c:axId val="13465807"/>
      </c:barChart>
      <c:catAx>
        <c:axId val="9620527"/>
        <c:scaling>
          <c:orientation val="minMax"/>
        </c:scaling>
        <c:delete val="0"/>
        <c:axPos val="b"/>
        <c:numFmt formatCode="General" sourceLinked="1"/>
        <c:majorTickMark val="none"/>
        <c:minorTickMark val="none"/>
        <c:tickLblPos val="nextTo"/>
        <c:spPr>
          <a:solidFill>
            <a:schemeClr val="bg1"/>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465807"/>
        <c:crosses val="autoZero"/>
        <c:auto val="1"/>
        <c:lblAlgn val="ctr"/>
        <c:lblOffset val="100"/>
        <c:noMultiLvlLbl val="0"/>
      </c:catAx>
      <c:valAx>
        <c:axId val="1346580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9620527"/>
        <c:crosses val="autoZero"/>
        <c:crossBetween val="between"/>
      </c:valAx>
      <c:spPr>
        <a:noFill/>
        <a:ln>
          <a:noFill/>
        </a:ln>
        <a:effectLst/>
      </c:spPr>
    </c:plotArea>
    <c:legend>
      <c:legendPos val="t"/>
      <c:layout>
        <c:manualLayout>
          <c:xMode val="edge"/>
          <c:yMode val="edge"/>
          <c:x val="0.78923497394684083"/>
          <c:y val="0.125"/>
          <c:w val="0.11353873907354503"/>
          <c:h val="7.758674993212055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6!PivotTable3</c:name>
    <c:fmtId val="20"/>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300" b="1">
                <a:solidFill>
                  <a:schemeClr val="tx1"/>
                </a:solidFill>
                <a:latin typeface="Times New Roman" panose="02020603050405020304" pitchFamily="18" charset="0"/>
                <a:cs typeface="Times New Roman" panose="02020603050405020304" pitchFamily="18" charset="0"/>
              </a:rPr>
              <a:t>Attrition Rate v/s Last Year Since Promotion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'KPI 6'!$C$3</c:f>
              <c:strCache>
                <c:ptCount val="1"/>
                <c:pt idx="0">
                  <c:v>Average of YearsSinceLastPromotion</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6'!$C$4:$C$10</c:f>
              <c:numCache>
                <c:formatCode>0.0</c:formatCode>
                <c:ptCount val="6"/>
                <c:pt idx="0">
                  <c:v>5.7846737666789076</c:v>
                </c:pt>
                <c:pt idx="1">
                  <c:v>5.9112615823235926</c:v>
                </c:pt>
                <c:pt idx="2">
                  <c:v>5.8692150498858036</c:v>
                </c:pt>
                <c:pt idx="3">
                  <c:v>5.8699869868685672</c:v>
                </c:pt>
                <c:pt idx="4">
                  <c:v>5.9517754318618046</c:v>
                </c:pt>
                <c:pt idx="5">
                  <c:v>5.841782059000602</c:v>
                </c:pt>
              </c:numCache>
            </c:numRef>
          </c:val>
          <c:extLst>
            <c:ext xmlns:c16="http://schemas.microsoft.com/office/drawing/2014/chart" uri="{C3380CC4-5D6E-409C-BE32-E72D297353CC}">
              <c16:uniqueId val="{00000000-A5AF-4C57-9557-B19C422F4231}"/>
            </c:ext>
          </c:extLst>
        </c:ser>
        <c:dLbls>
          <c:dLblPos val="inEnd"/>
          <c:showLegendKey val="0"/>
          <c:showVal val="1"/>
          <c:showCatName val="0"/>
          <c:showSerName val="0"/>
          <c:showPercent val="0"/>
          <c:showBubbleSize val="0"/>
        </c:dLbls>
        <c:gapWidth val="219"/>
        <c:axId val="1649723072"/>
        <c:axId val="1653749552"/>
      </c:barChart>
      <c:lineChart>
        <c:grouping val="standard"/>
        <c:varyColors val="0"/>
        <c:ser>
          <c:idx val="0"/>
          <c:order val="0"/>
          <c:tx>
            <c:strRef>
              <c:f>'KPI 6'!$B$3</c:f>
              <c:strCache>
                <c:ptCount val="1"/>
                <c:pt idx="0">
                  <c:v>Average of Attrition Count</c:v>
                </c:pt>
              </c:strCache>
            </c:strRef>
          </c:tx>
          <c:spPr>
            <a:ln w="28575" cap="rnd">
              <a:solidFill>
                <a:schemeClr val="accent2">
                  <a:lumMod val="60000"/>
                  <a:lumOff val="40000"/>
                </a:schemeClr>
              </a:solidFill>
              <a:round/>
            </a:ln>
            <a:effectLst/>
          </c:spPr>
          <c:marker>
            <c:symbol val="triangle"/>
            <c:size val="7"/>
            <c:spPr>
              <a:solidFill>
                <a:srgbClr val="002060"/>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A5AF-4C57-9557-B19C422F4231}"/>
            </c:ext>
          </c:extLst>
        </c:ser>
        <c:dLbls>
          <c:showLegendKey val="0"/>
          <c:showVal val="1"/>
          <c:showCatName val="0"/>
          <c:showSerName val="0"/>
          <c:showPercent val="0"/>
          <c:showBubbleSize val="0"/>
        </c:dLbls>
        <c:marker val="1"/>
        <c:smooth val="0"/>
        <c:axId val="1649709632"/>
        <c:axId val="1653761456"/>
      </c:lineChart>
      <c:catAx>
        <c:axId val="164972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53749552"/>
        <c:crosses val="autoZero"/>
        <c:auto val="1"/>
        <c:lblAlgn val="ctr"/>
        <c:lblOffset val="100"/>
        <c:noMultiLvlLbl val="0"/>
      </c:catAx>
      <c:valAx>
        <c:axId val="1653749552"/>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23072"/>
        <c:crosses val="autoZero"/>
        <c:crossBetween val="between"/>
      </c:valAx>
      <c:valAx>
        <c:axId val="165376145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09632"/>
        <c:crosses val="max"/>
        <c:crossBetween val="between"/>
      </c:valAx>
      <c:catAx>
        <c:axId val="1649709632"/>
        <c:scaling>
          <c:orientation val="minMax"/>
        </c:scaling>
        <c:delete val="1"/>
        <c:axPos val="b"/>
        <c:numFmt formatCode="General" sourceLinked="1"/>
        <c:majorTickMark val="out"/>
        <c:minorTickMark val="none"/>
        <c:tickLblPos val="nextTo"/>
        <c:crossAx val="16537614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2!PivotTable1</c:name>
    <c:fmtId val="34"/>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600" b="1" dirty="0">
                <a:solidFill>
                  <a:schemeClr val="tx1"/>
                </a:solidFill>
                <a:latin typeface="Times New Roman" panose="02020603050405020304" pitchFamily="18" charset="0"/>
                <a:cs typeface="Times New Roman" panose="02020603050405020304" pitchFamily="18" charset="0"/>
              </a:rPr>
              <a:t>Average</a:t>
            </a:r>
            <a:r>
              <a:rPr lang="en-IN" sz="1600" b="1" baseline="0" dirty="0">
                <a:solidFill>
                  <a:schemeClr val="tx1"/>
                </a:solidFill>
                <a:latin typeface="Times New Roman" panose="02020603050405020304" pitchFamily="18" charset="0"/>
                <a:cs typeface="Times New Roman" panose="02020603050405020304" pitchFamily="18" charset="0"/>
              </a:rPr>
              <a:t> Hourly rate of Male Research Scientist</a:t>
            </a:r>
            <a:endParaRPr lang="en-IN" sz="16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6069760163830574"/>
          <c:y val="0.203563995241546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250190193617102"/>
          <c:y val="0.43342810752729505"/>
          <c:w val="0.89665266841644797"/>
          <c:h val="0.39074511519393407"/>
        </c:manualLayout>
      </c:layout>
      <c:barChart>
        <c:barDir val="bar"/>
        <c:grouping val="clustered"/>
        <c:varyColors val="0"/>
        <c:ser>
          <c:idx val="0"/>
          <c:order val="0"/>
          <c:tx>
            <c:strRef>
              <c:f>'KPI 2'!$A$4</c:f>
              <c:strCache>
                <c:ptCount val="1"/>
                <c:pt idx="0">
                  <c:v>Total</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tileRect/>
            </a:gradFill>
            <a:ln>
              <a:noFill/>
            </a:ln>
            <a:effectLst/>
          </c:spPr>
          <c:invertIfNegative val="0"/>
          <c:dLbls>
            <c:dLbl>
              <c:idx val="0"/>
              <c:layout>
                <c:manualLayout>
                  <c:x val="-0.34239130434782611"/>
                  <c:y val="5.8118409624041472E-3"/>
                </c:manualLayout>
              </c:layout>
              <c:spPr>
                <a:solidFill>
                  <a:schemeClr val="accent2"/>
                </a:solidFill>
                <a:ln>
                  <a:solidFill>
                    <a:schemeClr val="accent3">
                      <a:lumMod val="60000"/>
                      <a:lumOff val="40000"/>
                    </a:schemeClr>
                  </a:solid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5326086956521741"/>
                      <c:h val="0.10025425660147337"/>
                    </c:manualLayout>
                  </c15:layout>
                </c:ext>
                <c:ext xmlns:c16="http://schemas.microsoft.com/office/drawing/2014/chart" uri="{C3380CC4-5D6E-409C-BE32-E72D297353CC}">
                  <c16:uniqueId val="{00000001-BB7A-42C9-913C-0EB37D81EB91}"/>
                </c:ext>
              </c:extLst>
            </c:dLbl>
            <c:spPr>
              <a:solidFill>
                <a:schemeClr val="accent2"/>
              </a:solidFill>
              <a:ln>
                <a:solidFill>
                  <a:schemeClr val="accent3">
                    <a:lumMod val="60000"/>
                    <a:lumOff val="40000"/>
                  </a:schemeClr>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2'!$A$5</c:f>
              <c:strCache>
                <c:ptCount val="1"/>
                <c:pt idx="0">
                  <c:v>Total</c:v>
                </c:pt>
              </c:strCache>
            </c:strRef>
          </c:cat>
          <c:val>
            <c:numRef>
              <c:f>'KPI 2'!$A$5</c:f>
              <c:numCache>
                <c:formatCode>0.00</c:formatCode>
                <c:ptCount val="1"/>
                <c:pt idx="0">
                  <c:v>114.44689069138664</c:v>
                </c:pt>
              </c:numCache>
            </c:numRef>
          </c:val>
          <c:extLst>
            <c:ext xmlns:c16="http://schemas.microsoft.com/office/drawing/2014/chart" uri="{C3380CC4-5D6E-409C-BE32-E72D297353CC}">
              <c16:uniqueId val="{00000000-BB7A-42C9-913C-0EB37D81EB91}"/>
            </c:ext>
          </c:extLst>
        </c:ser>
        <c:dLbls>
          <c:showLegendKey val="0"/>
          <c:showVal val="0"/>
          <c:showCatName val="0"/>
          <c:showSerName val="0"/>
          <c:showPercent val="0"/>
          <c:showBubbleSize val="0"/>
        </c:dLbls>
        <c:gapWidth val="182"/>
        <c:axId val="846634176"/>
        <c:axId val="846631264"/>
      </c:barChart>
      <c:valAx>
        <c:axId val="846631264"/>
        <c:scaling>
          <c:orientation val="minMax"/>
        </c:scaling>
        <c:delete val="1"/>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dirty="0">
                    <a:solidFill>
                      <a:schemeClr val="tx1"/>
                    </a:solidFill>
                    <a:latin typeface="Times New Roman" panose="02020603050405020304" pitchFamily="18" charset="0"/>
                    <a:cs typeface="Times New Roman" panose="02020603050405020304" pitchFamily="18" charset="0"/>
                  </a:rPr>
                  <a:t>Gender</a:t>
                </a:r>
                <a:r>
                  <a:rPr lang="en-US" sz="1200" baseline="0" dirty="0">
                    <a:solidFill>
                      <a:schemeClr val="tx1"/>
                    </a:solidFill>
                    <a:latin typeface="Times New Roman" panose="02020603050405020304" pitchFamily="18" charset="0"/>
                    <a:cs typeface="Times New Roman" panose="02020603050405020304" pitchFamily="18" charset="0"/>
                  </a:rPr>
                  <a:t> :Male</a:t>
                </a:r>
                <a:endParaRPr lang="en-US" sz="12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9524344867811079"/>
              <c:y val="0.7493394492249398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1"/>
        <c:majorTickMark val="out"/>
        <c:minorTickMark val="none"/>
        <c:tickLblPos val="nextTo"/>
        <c:crossAx val="846634176"/>
        <c:crosses val="autoZero"/>
        <c:crossBetween val="between"/>
      </c:valAx>
      <c:catAx>
        <c:axId val="846634176"/>
        <c:scaling>
          <c:orientation val="minMax"/>
        </c:scaling>
        <c:delete val="1"/>
        <c:axPos val="l"/>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200">
                    <a:solidFill>
                      <a:schemeClr val="tx1"/>
                    </a:solidFill>
                    <a:latin typeface="Times New Roman" panose="02020603050405020304" pitchFamily="18" charset="0"/>
                    <a:cs typeface="Times New Roman" panose="02020603050405020304" pitchFamily="18" charset="0"/>
                  </a:rPr>
                  <a:t>Hourly</a:t>
                </a:r>
                <a:r>
                  <a:rPr lang="en-US" sz="1200" baseline="0">
                    <a:solidFill>
                      <a:schemeClr val="tx1"/>
                    </a:solidFill>
                    <a:latin typeface="Times New Roman" panose="02020603050405020304" pitchFamily="18" charset="0"/>
                    <a:cs typeface="Times New Roman" panose="02020603050405020304" pitchFamily="18" charset="0"/>
                  </a:rPr>
                  <a:t> Rat</a:t>
                </a:r>
                <a:r>
                  <a:rPr lang="en-US" sz="1200">
                    <a:solidFill>
                      <a:schemeClr val="tx1"/>
                    </a:solidFill>
                    <a:latin typeface="Times New Roman" panose="02020603050405020304" pitchFamily="18" charset="0"/>
                    <a:cs typeface="Times New Roman" panose="02020603050405020304" pitchFamily="18" charset="0"/>
                  </a:rPr>
                  <a:t>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crossAx val="846631264"/>
        <c:crosses val="autoZero"/>
        <c:auto val="1"/>
        <c:lblAlgn val="ctr"/>
        <c:lblOffset val="100"/>
        <c:noMultiLvlLbl val="0"/>
      </c:cat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3!PivotTable1</c:name>
    <c:fmtId val="5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Attrition Rate v/s Monthly income stats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prstDash val="sysDot"/>
          </a:ln>
          <a:effectLst>
            <a:outerShdw blurRad="57150" dist="19050" dir="5400000" algn="ctr" rotWithShape="0">
              <a:srgbClr val="000000">
                <a:alpha val="63000"/>
              </a:srgbClr>
            </a:outerShdw>
          </a:effectLst>
        </c:spPr>
        <c:marker>
          <c:symbol val="circle"/>
          <c:size val="7"/>
          <c:spPr>
            <a:solidFill>
              <a:srgbClr val="002060"/>
            </a:solidFill>
            <a:ln w="9525">
              <a:solidFill>
                <a:schemeClr val="accent2">
                  <a:lumMod val="7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404085700049825E-2"/>
          <c:y val="0.18300925925925926"/>
          <c:w val="0.89814389793204086"/>
          <c:h val="0.65873468941382329"/>
        </c:manualLayout>
      </c:layout>
      <c:barChart>
        <c:barDir val="col"/>
        <c:grouping val="clustered"/>
        <c:varyColors val="0"/>
        <c:ser>
          <c:idx val="0"/>
          <c:order val="0"/>
          <c:tx>
            <c:strRef>
              <c:f>'KPI 3'!$B$3</c:f>
              <c:strCache>
                <c:ptCount val="1"/>
                <c:pt idx="0">
                  <c:v>Average of MonthlyIncome</c:v>
                </c:pt>
              </c:strCache>
            </c:strRef>
          </c:tx>
          <c:spPr>
            <a:solidFill>
              <a:srgbClr val="00B050">
                <a:alpha val="64000"/>
              </a:srgbClr>
            </a:solidFill>
            <a:ln>
              <a:noFill/>
            </a:ln>
            <a:effectLst>
              <a:outerShdw blurRad="57150" dist="19050" dir="5400000" algn="ctr" rotWithShape="0">
                <a:srgbClr val="000000">
                  <a:alpha val="63000"/>
                </a:srgbClr>
              </a:outerShdw>
            </a:effectLst>
          </c:spPr>
          <c:invertIfNegative val="0"/>
          <c:dLbls>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3'!$B$4:$B$9</c:f>
              <c:numCache>
                <c:formatCode>0.00</c:formatCode>
                <c:ptCount val="6"/>
                <c:pt idx="0">
                  <c:v>26208.333210919329</c:v>
                </c:pt>
                <c:pt idx="1">
                  <c:v>25952.732715609407</c:v>
                </c:pt>
                <c:pt idx="2">
                  <c:v>26063.499338862843</c:v>
                </c:pt>
                <c:pt idx="3">
                  <c:v>25964.141251626643</c:v>
                </c:pt>
                <c:pt idx="4">
                  <c:v>26003.378958733207</c:v>
                </c:pt>
                <c:pt idx="5">
                  <c:v>25907.499217338951</c:v>
                </c:pt>
              </c:numCache>
            </c:numRef>
          </c:val>
          <c:extLst>
            <c:ext xmlns:c16="http://schemas.microsoft.com/office/drawing/2014/chart" uri="{C3380CC4-5D6E-409C-BE32-E72D297353CC}">
              <c16:uniqueId val="{00000000-01D5-4D25-A54D-EE1E397FA93D}"/>
            </c:ext>
          </c:extLst>
        </c:ser>
        <c:dLbls>
          <c:dLblPos val="inEnd"/>
          <c:showLegendKey val="0"/>
          <c:showVal val="1"/>
          <c:showCatName val="0"/>
          <c:showSerName val="0"/>
          <c:showPercent val="0"/>
          <c:showBubbleSize val="0"/>
        </c:dLbls>
        <c:gapWidth val="52"/>
        <c:axId val="397929536"/>
        <c:axId val="397930192"/>
      </c:barChart>
      <c:lineChart>
        <c:grouping val="standard"/>
        <c:varyColors val="0"/>
        <c:ser>
          <c:idx val="1"/>
          <c:order val="1"/>
          <c:tx>
            <c:strRef>
              <c:f>'KPI 3'!$C$3</c:f>
              <c:strCache>
                <c:ptCount val="1"/>
                <c:pt idx="0">
                  <c:v>Average of Attrition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3'!$A$4:$A$9</c:f>
              <c:strCache>
                <c:ptCount val="6"/>
                <c:pt idx="0">
                  <c:v>Hardware</c:v>
                </c:pt>
                <c:pt idx="1">
                  <c:v>Human Resources</c:v>
                </c:pt>
                <c:pt idx="2">
                  <c:v>Research &amp; Development</c:v>
                </c:pt>
                <c:pt idx="3">
                  <c:v>Sales</c:v>
                </c:pt>
                <c:pt idx="4">
                  <c:v>Software</c:v>
                </c:pt>
                <c:pt idx="5">
                  <c:v>Support</c:v>
                </c:pt>
              </c:strCache>
            </c:strRef>
          </c:cat>
          <c:val>
            <c:numRef>
              <c:f>'KPI 3'!$C$4:$C$9</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01D5-4D25-A54D-EE1E397FA93D}"/>
            </c:ext>
          </c:extLst>
        </c:ser>
        <c:dLbls>
          <c:showLegendKey val="0"/>
          <c:showVal val="1"/>
          <c:showCatName val="0"/>
          <c:showSerName val="0"/>
          <c:showPercent val="0"/>
          <c:showBubbleSize val="0"/>
        </c:dLbls>
        <c:marker val="1"/>
        <c:smooth val="0"/>
        <c:axId val="397932488"/>
        <c:axId val="397932816"/>
      </c:lineChart>
      <c:valAx>
        <c:axId val="397932816"/>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32488"/>
        <c:crosses val="autoZero"/>
        <c:crossBetween val="between"/>
      </c:valAx>
      <c:catAx>
        <c:axId val="397932488"/>
        <c:scaling>
          <c:orientation val="minMax"/>
        </c:scaling>
        <c:delete val="1"/>
        <c:axPos val="b"/>
        <c:numFmt formatCode="General" sourceLinked="1"/>
        <c:majorTickMark val="out"/>
        <c:minorTickMark val="none"/>
        <c:tickLblPos val="nextTo"/>
        <c:crossAx val="397932816"/>
        <c:crosses val="autoZero"/>
        <c:auto val="1"/>
        <c:lblAlgn val="ctr"/>
        <c:lblOffset val="100"/>
        <c:noMultiLvlLbl val="0"/>
      </c:catAx>
      <c:valAx>
        <c:axId val="3979301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397929536"/>
        <c:crosses val="max"/>
        <c:crossBetween val="between"/>
      </c:valAx>
      <c:catAx>
        <c:axId val="397929536"/>
        <c:scaling>
          <c:orientation val="minMax"/>
        </c:scaling>
        <c:delete val="1"/>
        <c:axPos val="b"/>
        <c:numFmt formatCode="General" sourceLinked="1"/>
        <c:majorTickMark val="out"/>
        <c:minorTickMark val="none"/>
        <c:tickLblPos val="nextTo"/>
        <c:crossAx val="39793019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4!PivotTable2</c:name>
    <c:fmtId val="25"/>
  </c:pivotSource>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IN" sz="1600" dirty="0" err="1">
                <a:solidFill>
                  <a:schemeClr val="tx1"/>
                </a:solidFill>
                <a:latin typeface="Times New Roman" panose="02020603050405020304" pitchFamily="18" charset="0"/>
                <a:cs typeface="Times New Roman" panose="02020603050405020304" pitchFamily="18" charset="0"/>
              </a:rPr>
              <a:t>Avg</a:t>
            </a:r>
            <a:r>
              <a:rPr lang="en-IN" sz="1600" baseline="0" dirty="0">
                <a:solidFill>
                  <a:schemeClr val="tx1"/>
                </a:solidFill>
                <a:latin typeface="Times New Roman" panose="02020603050405020304" pitchFamily="18" charset="0"/>
                <a:cs typeface="Times New Roman" panose="02020603050405020304" pitchFamily="18" charset="0"/>
              </a:rPr>
              <a:t> Working years for each department</a:t>
            </a:r>
            <a:endParaRPr lang="en-IN" sz="160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 4'!$B$3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D71-4EE5-BA9E-B16AD14F6D3D}"/>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D71-4EE5-BA9E-B16AD14F6D3D}"/>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D71-4EE5-BA9E-B16AD14F6D3D}"/>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D71-4EE5-BA9E-B16AD14F6D3D}"/>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6D71-4EE5-BA9E-B16AD14F6D3D}"/>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6D71-4EE5-BA9E-B16AD14F6D3D}"/>
              </c:ext>
            </c:extLst>
          </c:dPt>
          <c:dLbls>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6D71-4EE5-BA9E-B16AD14F6D3D}"/>
                </c:ext>
              </c:extLst>
            </c:dLbl>
            <c:dLbl>
              <c:idx val="1"/>
              <c:layout>
                <c:manualLayout>
                  <c:x val="0"/>
                  <c:y val="-6.5632939260074482E-3"/>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D71-4EE5-BA9E-B16AD14F6D3D}"/>
                </c:ext>
              </c:extLst>
            </c:dLbl>
            <c:dLbl>
              <c:idx val="2"/>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6D71-4EE5-BA9E-B16AD14F6D3D}"/>
                </c:ext>
              </c:extLst>
            </c:dLbl>
            <c:dLbl>
              <c:idx val="3"/>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6D71-4EE5-BA9E-B16AD14F6D3D}"/>
                </c:ext>
              </c:extLst>
            </c:dLbl>
            <c:dLbl>
              <c:idx val="4"/>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D71-4EE5-BA9E-B16AD14F6D3D}"/>
                </c:ext>
              </c:extLst>
            </c:dLbl>
            <c:dLbl>
              <c:idx val="5"/>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6D71-4EE5-BA9E-B16AD14F6D3D}"/>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4'!$A$4:$A$10</c:f>
              <c:strCache>
                <c:ptCount val="6"/>
                <c:pt idx="0">
                  <c:v>Hardware</c:v>
                </c:pt>
                <c:pt idx="1">
                  <c:v>Human Resources</c:v>
                </c:pt>
                <c:pt idx="2">
                  <c:v>Research &amp; Development</c:v>
                </c:pt>
                <c:pt idx="3">
                  <c:v>Sales</c:v>
                </c:pt>
                <c:pt idx="4">
                  <c:v>Software</c:v>
                </c:pt>
                <c:pt idx="5">
                  <c:v>Support</c:v>
                </c:pt>
              </c:strCache>
            </c:strRef>
          </c:cat>
          <c:val>
            <c:numRef>
              <c:f>'KPI 4'!$B$4:$B$10</c:f>
              <c:numCache>
                <c:formatCode>0.00</c:formatCode>
                <c:ptCount val="6"/>
                <c:pt idx="0">
                  <c:v>20.667033908679151</c:v>
                </c:pt>
                <c:pt idx="1">
                  <c:v>20.489902589688761</c:v>
                </c:pt>
                <c:pt idx="2">
                  <c:v>20.648515446568098</c:v>
                </c:pt>
                <c:pt idx="3">
                  <c:v>20.31870341890453</c:v>
                </c:pt>
                <c:pt idx="4">
                  <c:v>20.521353166986565</c:v>
                </c:pt>
                <c:pt idx="5">
                  <c:v>20.341360626128839</c:v>
                </c:pt>
              </c:numCache>
            </c:numRef>
          </c:val>
          <c:extLst>
            <c:ext xmlns:c16="http://schemas.microsoft.com/office/drawing/2014/chart" uri="{C3380CC4-5D6E-409C-BE32-E72D297353CC}">
              <c16:uniqueId val="{0000000C-6D71-4EE5-BA9E-B16AD14F6D3D}"/>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5!PivotTable3</c:name>
    <c:fmtId val="36"/>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600" dirty="0">
                <a:solidFill>
                  <a:schemeClr val="tx1"/>
                </a:solidFill>
                <a:latin typeface="Times New Roman" panose="02020603050405020304" pitchFamily="18" charset="0"/>
                <a:cs typeface="Times New Roman" panose="02020603050405020304" pitchFamily="18" charset="0"/>
              </a:rPr>
              <a:t>Job Role v/s Work Life Balance</a:t>
            </a:r>
          </a:p>
        </c:rich>
      </c:tx>
      <c:layout>
        <c:manualLayout>
          <c:xMode val="edge"/>
          <c:yMode val="edge"/>
          <c:x val="0.28964218472577402"/>
          <c:y val="1.457725947521865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0812048283952018E-2"/>
          <c:y val="0.12410321158834738"/>
          <c:w val="0.958375903432096"/>
          <c:h val="0.51447923601386558"/>
        </c:manualLayout>
      </c:layout>
      <c:lineChart>
        <c:grouping val="standard"/>
        <c:varyColors val="0"/>
        <c:ser>
          <c:idx val="0"/>
          <c:order val="0"/>
          <c:tx>
            <c:strRef>
              <c:f>'KPI 5'!$B$3</c:f>
              <c:strCache>
                <c:ptCount val="1"/>
                <c:pt idx="0">
                  <c:v>Total</c:v>
                </c:pt>
              </c:strCache>
            </c:strRef>
          </c:tx>
          <c:spPr>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rgbClr val="FF0000"/>
                </a:solidFill>
                <a:prstDash val="sysDash"/>
                <a:headEnd type="oval"/>
                <a:tailEnd type="stealth"/>
              </a:ln>
              <a:effectLst/>
            </c:spPr>
            <c:trendlineType val="linear"/>
            <c:dispRSqr val="0"/>
            <c:dispEq val="0"/>
          </c:trendline>
          <c:cat>
            <c:strRef>
              <c:f>'KPI 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5'!$B$4:$B$14</c:f>
              <c:numCache>
                <c:formatCode>0.00</c:formatCode>
                <c:ptCount val="10"/>
                <c:pt idx="0">
                  <c:v>2.464593781344032</c:v>
                </c:pt>
                <c:pt idx="1">
                  <c:v>2.5221010901883054</c:v>
                </c:pt>
                <c:pt idx="2">
                  <c:v>2.5083198051948052</c:v>
                </c:pt>
                <c:pt idx="3">
                  <c:v>2.4890065146579805</c:v>
                </c:pt>
                <c:pt idx="4">
                  <c:v>2.4714058776806991</c:v>
                </c:pt>
                <c:pt idx="5">
                  <c:v>2.4913550462404501</c:v>
                </c:pt>
                <c:pt idx="6">
                  <c:v>2.5131369426751591</c:v>
                </c:pt>
                <c:pt idx="7">
                  <c:v>2.4924363057324839</c:v>
                </c:pt>
                <c:pt idx="8">
                  <c:v>2.5173164456758363</c:v>
                </c:pt>
                <c:pt idx="9">
                  <c:v>2.5170352659892408</c:v>
                </c:pt>
              </c:numCache>
            </c:numRef>
          </c:val>
          <c:smooth val="0"/>
          <c:extLst>
            <c:ext xmlns:c16="http://schemas.microsoft.com/office/drawing/2014/chart" uri="{C3380CC4-5D6E-409C-BE32-E72D297353CC}">
              <c16:uniqueId val="{00000001-C3FA-4924-A020-5FCA834D4E33}"/>
            </c:ext>
          </c:extLst>
        </c:ser>
        <c:dLbls>
          <c:dLblPos val="t"/>
          <c:showLegendKey val="0"/>
          <c:showVal val="1"/>
          <c:showCatName val="0"/>
          <c:showSerName val="0"/>
          <c:showPercent val="0"/>
          <c:showBubbleSize val="0"/>
        </c:dLbls>
        <c:marker val="1"/>
        <c:smooth val="0"/>
        <c:axId val="817130095"/>
        <c:axId val="888562607"/>
      </c:lineChart>
      <c:catAx>
        <c:axId val="81713009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88562607"/>
        <c:crosses val="autoZero"/>
        <c:auto val="1"/>
        <c:lblAlgn val="ctr"/>
        <c:lblOffset val="100"/>
        <c:noMultiLvlLbl val="0"/>
      </c:catAx>
      <c:valAx>
        <c:axId val="888562607"/>
        <c:scaling>
          <c:orientation val="minMax"/>
        </c:scaling>
        <c:delete val="1"/>
        <c:axPos val="l"/>
        <c:numFmt formatCode="0.00" sourceLinked="1"/>
        <c:majorTickMark val="none"/>
        <c:minorTickMark val="none"/>
        <c:tickLblPos val="nextTo"/>
        <c:crossAx val="817130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 (3).xlsx]KPI 6!PivotTable3</c:name>
    <c:fmtId val="2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600" b="1" dirty="0">
                <a:solidFill>
                  <a:schemeClr val="tx1"/>
                </a:solidFill>
                <a:latin typeface="Times New Roman" panose="02020603050405020304" pitchFamily="18" charset="0"/>
                <a:cs typeface="Times New Roman" panose="02020603050405020304" pitchFamily="18" charset="0"/>
              </a:rPr>
              <a:t>Attrition Rate v/s Last Year Since Promotion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solidFill>
            <a:round/>
          </a:ln>
          <a:effectLst/>
        </c:spPr>
        <c:marker>
          <c:symbol val="triangle"/>
          <c:size val="7"/>
          <c:spPr>
            <a:solidFill>
              <a:schemeClr val="accent2"/>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accent6"/>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307640031546132E-2"/>
          <c:y val="0.10093887744101311"/>
          <c:w val="0.86536110074611861"/>
          <c:h val="0.81438975240746558"/>
        </c:manualLayout>
      </c:layout>
      <c:barChart>
        <c:barDir val="col"/>
        <c:grouping val="clustered"/>
        <c:varyColors val="0"/>
        <c:ser>
          <c:idx val="1"/>
          <c:order val="1"/>
          <c:tx>
            <c:strRef>
              <c:f>'KPI 6'!$C$3</c:f>
              <c:strCache>
                <c:ptCount val="1"/>
                <c:pt idx="0">
                  <c:v>Average of YearsSinceLastPromotion</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6'!$C$4:$C$10</c:f>
              <c:numCache>
                <c:formatCode>0.0</c:formatCode>
                <c:ptCount val="6"/>
                <c:pt idx="0">
                  <c:v>5.7846737666789076</c:v>
                </c:pt>
                <c:pt idx="1">
                  <c:v>5.9112615823235926</c:v>
                </c:pt>
                <c:pt idx="2">
                  <c:v>5.8692150498858036</c:v>
                </c:pt>
                <c:pt idx="3">
                  <c:v>5.8699869868685672</c:v>
                </c:pt>
                <c:pt idx="4">
                  <c:v>5.9517754318618046</c:v>
                </c:pt>
                <c:pt idx="5">
                  <c:v>5.841782059000602</c:v>
                </c:pt>
              </c:numCache>
            </c:numRef>
          </c:val>
          <c:extLst>
            <c:ext xmlns:c16="http://schemas.microsoft.com/office/drawing/2014/chart" uri="{C3380CC4-5D6E-409C-BE32-E72D297353CC}">
              <c16:uniqueId val="{00000000-EFD1-42C5-B564-69B39020128E}"/>
            </c:ext>
          </c:extLst>
        </c:ser>
        <c:dLbls>
          <c:dLblPos val="inEnd"/>
          <c:showLegendKey val="0"/>
          <c:showVal val="1"/>
          <c:showCatName val="0"/>
          <c:showSerName val="0"/>
          <c:showPercent val="0"/>
          <c:showBubbleSize val="0"/>
        </c:dLbls>
        <c:gapWidth val="219"/>
        <c:axId val="1649723072"/>
        <c:axId val="1653749552"/>
      </c:barChart>
      <c:lineChart>
        <c:grouping val="standard"/>
        <c:varyColors val="0"/>
        <c:ser>
          <c:idx val="0"/>
          <c:order val="0"/>
          <c:tx>
            <c:strRef>
              <c:f>'KPI 6'!$B$3</c:f>
              <c:strCache>
                <c:ptCount val="1"/>
                <c:pt idx="0">
                  <c:v>Average of Attrition Count</c:v>
                </c:pt>
              </c:strCache>
            </c:strRef>
          </c:tx>
          <c:spPr>
            <a:ln w="28575" cap="rnd">
              <a:solidFill>
                <a:schemeClr val="accent2">
                  <a:lumMod val="60000"/>
                  <a:lumOff val="40000"/>
                </a:schemeClr>
              </a:solidFill>
              <a:round/>
            </a:ln>
            <a:effectLst/>
          </c:spPr>
          <c:marker>
            <c:symbol val="triangle"/>
            <c:size val="7"/>
            <c:spPr>
              <a:solidFill>
                <a:srgbClr val="002060"/>
              </a:solidFill>
              <a:ln w="9525">
                <a:noFill/>
              </a:ln>
              <a:effectLst/>
            </c:spPr>
          </c:marker>
          <c:dLbls>
            <c:dLbl>
              <c:idx val="3"/>
              <c:layout>
                <c:manualLayout>
                  <c:x val="1.5894644077081695E-2"/>
                  <c:y val="5.77700751010976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D1-42C5-B564-69B39020128E}"/>
                </c:ext>
              </c:extLst>
            </c:dLbl>
            <c:dLbl>
              <c:idx val="4"/>
              <c:layout>
                <c:manualLayout>
                  <c:x val="2.043597095624789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D1-42C5-B564-69B39020128E}"/>
                </c:ext>
              </c:extLst>
            </c:dLbl>
            <c:dLbl>
              <c:idx val="5"/>
              <c:layout>
                <c:manualLayout>
                  <c:x val="-1.1353317197915661E-2"/>
                  <c:y val="2.88850375505488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D1-42C5-B564-69B39020128E}"/>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smooth val="0"/>
          <c:extLst>
            <c:ext xmlns:c16="http://schemas.microsoft.com/office/drawing/2014/chart" uri="{C3380CC4-5D6E-409C-BE32-E72D297353CC}">
              <c16:uniqueId val="{00000001-EFD1-42C5-B564-69B39020128E}"/>
            </c:ext>
          </c:extLst>
        </c:ser>
        <c:dLbls>
          <c:showLegendKey val="0"/>
          <c:showVal val="1"/>
          <c:showCatName val="0"/>
          <c:showSerName val="0"/>
          <c:showPercent val="0"/>
          <c:showBubbleSize val="0"/>
        </c:dLbls>
        <c:marker val="1"/>
        <c:smooth val="0"/>
        <c:axId val="1649709632"/>
        <c:axId val="1653761456"/>
      </c:lineChart>
      <c:catAx>
        <c:axId val="164972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53749552"/>
        <c:crosses val="autoZero"/>
        <c:auto val="1"/>
        <c:lblAlgn val="ctr"/>
        <c:lblOffset val="100"/>
        <c:noMultiLvlLbl val="0"/>
      </c:catAx>
      <c:valAx>
        <c:axId val="1653749552"/>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23072"/>
        <c:crosses val="autoZero"/>
        <c:crossBetween val="between"/>
      </c:valAx>
      <c:valAx>
        <c:axId val="165376145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850" b="0" i="0" u="none" strike="noStrike" kern="1200" baseline="0">
                <a:noFill/>
                <a:latin typeface="Times New Roman" panose="02020603050405020304" pitchFamily="18" charset="0"/>
                <a:ea typeface="+mn-ea"/>
                <a:cs typeface="Times New Roman" panose="02020603050405020304" pitchFamily="18" charset="0"/>
              </a:defRPr>
            </a:pPr>
            <a:endParaRPr lang="en-US"/>
          </a:p>
        </c:txPr>
        <c:crossAx val="1649709632"/>
        <c:crosses val="max"/>
        <c:crossBetween val="between"/>
      </c:valAx>
      <c:catAx>
        <c:axId val="1649709632"/>
        <c:scaling>
          <c:orientation val="minMax"/>
        </c:scaling>
        <c:delete val="1"/>
        <c:axPos val="b"/>
        <c:numFmt formatCode="General" sourceLinked="1"/>
        <c:majorTickMark val="out"/>
        <c:minorTickMark val="none"/>
        <c:tickLblPos val="nextTo"/>
        <c:crossAx val="16537614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2!PivotTable1</c:name>
    <c:fmtId val="-1"/>
  </c:pivotSource>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b="1" dirty="0">
                <a:solidFill>
                  <a:schemeClr val="tx1"/>
                </a:solidFill>
                <a:latin typeface="Times New Roman" panose="02020603050405020304" pitchFamily="18" charset="0"/>
                <a:cs typeface="Times New Roman" panose="02020603050405020304" pitchFamily="18" charset="0"/>
              </a:rPr>
              <a:t>Average Hourly rate of Male Research Scientist</a:t>
            </a:r>
          </a:p>
        </c:rich>
      </c:tx>
      <c:layout>
        <c:manualLayout>
          <c:xMode val="edge"/>
          <c:yMode val="edge"/>
          <c:x val="0.1229515328216215"/>
          <c:y val="2.94223868827369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465784518115646E-2"/>
          <c:y val="0.433428210141242"/>
          <c:w val="0.89665266841644797"/>
          <c:h val="0.39074511519393407"/>
        </c:manualLayout>
      </c:layout>
      <c:barChart>
        <c:barDir val="bar"/>
        <c:grouping val="clustered"/>
        <c:varyColors val="0"/>
        <c:ser>
          <c:idx val="0"/>
          <c:order val="0"/>
          <c:tx>
            <c:strRef>
              <c:f>'KPI 2'!$A$4</c:f>
              <c:strCache>
                <c:ptCount val="1"/>
                <c:pt idx="0">
                  <c:v>Total</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tileRect/>
            </a:gradFill>
            <a:ln>
              <a:noFill/>
            </a:ln>
            <a:effectLst/>
          </c:spPr>
          <c:invertIfNegative val="0"/>
          <c:dLbls>
            <c:dLbl>
              <c:idx val="0"/>
              <c:layout>
                <c:manualLayout>
                  <c:x val="-0.34239130434782611"/>
                  <c:y val="5.8118409624041472E-3"/>
                </c:manualLayout>
              </c:layout>
              <c:showLegendKey val="0"/>
              <c:showVal val="1"/>
              <c:showCatName val="0"/>
              <c:showSerName val="0"/>
              <c:showPercent val="0"/>
              <c:showBubbleSize val="0"/>
              <c:extLst>
                <c:ext xmlns:c15="http://schemas.microsoft.com/office/drawing/2012/chart" uri="{CE6537A1-D6FC-4f65-9D91-7224C49458BB}">
                  <c15:layout>
                    <c:manualLayout>
                      <c:w val="0.35326086956521741"/>
                      <c:h val="0.10025425660147337"/>
                    </c:manualLayout>
                  </c15:layout>
                </c:ext>
                <c:ext xmlns:c16="http://schemas.microsoft.com/office/drawing/2014/chart" uri="{C3380CC4-5D6E-409C-BE32-E72D297353CC}">
                  <c16:uniqueId val="{00000000-DE9C-42F4-856D-BCB230CC3026}"/>
                </c:ext>
              </c:extLst>
            </c:dLbl>
            <c:spPr>
              <a:solidFill>
                <a:schemeClr val="accent2"/>
              </a:solidFill>
              <a:ln>
                <a:solidFill>
                  <a:schemeClr val="accent3">
                    <a:lumMod val="60000"/>
                    <a:lumOff val="40000"/>
                  </a:schemeClr>
                </a:solid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2'!$A$5</c:f>
              <c:strCache>
                <c:ptCount val="1"/>
                <c:pt idx="0">
                  <c:v>Total</c:v>
                </c:pt>
              </c:strCache>
            </c:strRef>
          </c:cat>
          <c:val>
            <c:numRef>
              <c:f>'KPI 2'!$A$5</c:f>
              <c:numCache>
                <c:formatCode>0.00</c:formatCode>
                <c:ptCount val="1"/>
                <c:pt idx="0">
                  <c:v>114.44689069138664</c:v>
                </c:pt>
              </c:numCache>
            </c:numRef>
          </c:val>
          <c:extLst>
            <c:ext xmlns:c16="http://schemas.microsoft.com/office/drawing/2014/chart" uri="{C3380CC4-5D6E-409C-BE32-E72D297353CC}">
              <c16:uniqueId val="{00000001-DE9C-42F4-856D-BCB230CC3026}"/>
            </c:ext>
          </c:extLst>
        </c:ser>
        <c:dLbls>
          <c:showLegendKey val="0"/>
          <c:showVal val="0"/>
          <c:showCatName val="0"/>
          <c:showSerName val="0"/>
          <c:showPercent val="0"/>
          <c:showBubbleSize val="0"/>
        </c:dLbls>
        <c:gapWidth val="182"/>
        <c:axId val="846634176"/>
        <c:axId val="846631264"/>
      </c:barChart>
      <c:valAx>
        <c:axId val="846631264"/>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Gender :Male</a:t>
                </a:r>
              </a:p>
            </c:rich>
          </c:tx>
          <c:layout>
            <c:manualLayout>
              <c:xMode val="edge"/>
              <c:yMode val="edge"/>
              <c:x val="0.58187482790734779"/>
              <c:y val="0.729358928296463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0.00" sourceLinked="1"/>
        <c:majorTickMark val="out"/>
        <c:minorTickMark val="none"/>
        <c:tickLblPos val="nextTo"/>
        <c:crossAx val="846634176"/>
        <c:crosses val="autoZero"/>
        <c:crossBetween val="between"/>
      </c:valAx>
      <c:catAx>
        <c:axId val="84663417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Hourly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crossAx val="846631264"/>
        <c:crosses val="autoZero"/>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4!PivotTable2</c:name>
    <c:fmtId val="-1"/>
  </c:pivotSource>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IN" sz="1400" cap="none" dirty="0" err="1">
                <a:solidFill>
                  <a:schemeClr val="tx1"/>
                </a:solidFill>
                <a:latin typeface="Times New Roman" panose="02020603050405020304" pitchFamily="18" charset="0"/>
                <a:cs typeface="Times New Roman" panose="02020603050405020304" pitchFamily="18" charset="0"/>
              </a:rPr>
              <a:t>Avg</a:t>
            </a:r>
            <a:r>
              <a:rPr lang="en-IN" sz="1400" cap="none" baseline="0" dirty="0">
                <a:solidFill>
                  <a:schemeClr val="tx1"/>
                </a:solidFill>
                <a:latin typeface="Times New Roman" panose="02020603050405020304" pitchFamily="18" charset="0"/>
                <a:cs typeface="Times New Roman" panose="02020603050405020304" pitchFamily="18" charset="0"/>
              </a:rPr>
              <a:t> Working Years For Each Department</a:t>
            </a:r>
            <a:endParaRPr lang="en-IN" sz="1400" cap="none"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 4'!$B$3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C0A2-4B04-8177-8626CD3D09E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C0A2-4B04-8177-8626CD3D09E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C0A2-4B04-8177-8626CD3D09EE}"/>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C0A2-4B04-8177-8626CD3D09EE}"/>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C0A2-4B04-8177-8626CD3D09EE}"/>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C0A2-4B04-8177-8626CD3D09EE}"/>
              </c:ext>
            </c:extLst>
          </c:dPt>
          <c:dLbls>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C0A2-4B04-8177-8626CD3D09EE}"/>
                </c:ext>
              </c:extLst>
            </c:dLbl>
            <c:dLbl>
              <c:idx val="1"/>
              <c:layout>
                <c:manualLayout>
                  <c:x val="0"/>
                  <c:y val="-6.5632939260074482E-3"/>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0A2-4B04-8177-8626CD3D09EE}"/>
                </c:ext>
              </c:extLst>
            </c:dLbl>
            <c:dLbl>
              <c:idx val="2"/>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C0A2-4B04-8177-8626CD3D09EE}"/>
                </c:ext>
              </c:extLst>
            </c:dLbl>
            <c:dLbl>
              <c:idx val="3"/>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C0A2-4B04-8177-8626CD3D09EE}"/>
                </c:ext>
              </c:extLst>
            </c:dLbl>
            <c:dLbl>
              <c:idx val="4"/>
              <c:layout>
                <c:manualLayout>
                  <c:x val="0"/>
                  <c:y val="-0.18518518518518517"/>
                </c:manualLayout>
              </c:layout>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0A2-4B04-8177-8626CD3D09EE}"/>
                </c:ext>
              </c:extLst>
            </c:dLbl>
            <c:dLbl>
              <c:idx val="5"/>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C0A2-4B04-8177-8626CD3D09EE}"/>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4'!$A$4:$A$10</c:f>
              <c:strCache>
                <c:ptCount val="6"/>
                <c:pt idx="0">
                  <c:v>Hardware</c:v>
                </c:pt>
                <c:pt idx="1">
                  <c:v>Human Resources</c:v>
                </c:pt>
                <c:pt idx="2">
                  <c:v>Research &amp; Development</c:v>
                </c:pt>
                <c:pt idx="3">
                  <c:v>Sales</c:v>
                </c:pt>
                <c:pt idx="4">
                  <c:v>Software</c:v>
                </c:pt>
                <c:pt idx="5">
                  <c:v>Support</c:v>
                </c:pt>
              </c:strCache>
            </c:strRef>
          </c:cat>
          <c:val>
            <c:numRef>
              <c:f>'KPI 4'!$B$4:$B$10</c:f>
              <c:numCache>
                <c:formatCode>0.00</c:formatCode>
                <c:ptCount val="6"/>
                <c:pt idx="0">
                  <c:v>20.667033908679151</c:v>
                </c:pt>
                <c:pt idx="1">
                  <c:v>20.489902589688761</c:v>
                </c:pt>
                <c:pt idx="2">
                  <c:v>20.648515446568098</c:v>
                </c:pt>
                <c:pt idx="3">
                  <c:v>20.31870341890453</c:v>
                </c:pt>
                <c:pt idx="4">
                  <c:v>20.521353166986565</c:v>
                </c:pt>
                <c:pt idx="5">
                  <c:v>20.341360626128839</c:v>
                </c:pt>
              </c:numCache>
            </c:numRef>
          </c:val>
          <c:extLst>
            <c:ext xmlns:c16="http://schemas.microsoft.com/office/drawing/2014/chart" uri="{C3380CC4-5D6E-409C-BE32-E72D297353CC}">
              <c16:uniqueId val="{0000000C-C0A2-4B04-8177-8626CD3D09EE}"/>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[HR_Analytics_project.xlsx]KPI 5!PivotTable3</c:name>
    <c:fmtId val="-1"/>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400">
                <a:solidFill>
                  <a:schemeClr val="tx1"/>
                </a:solidFill>
                <a:latin typeface="Times New Roman" panose="02020603050405020304" pitchFamily="18" charset="0"/>
                <a:cs typeface="Times New Roman" panose="02020603050405020304" pitchFamily="18" charset="0"/>
              </a:rPr>
              <a:t>Job Role v/s Worklife Balance</a:t>
            </a:r>
          </a:p>
        </c:rich>
      </c:tx>
      <c:layout>
        <c:manualLayout>
          <c:xMode val="edge"/>
          <c:yMode val="edge"/>
          <c:x val="0.20394606720159203"/>
          <c:y val="3.292188181822109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099645038994737E-2"/>
          <c:y val="0.22551489045481452"/>
          <c:w val="0.88464792267201919"/>
          <c:h val="0.38427137654078297"/>
        </c:manualLayout>
      </c:layout>
      <c:lineChart>
        <c:grouping val="standard"/>
        <c:varyColors val="0"/>
        <c:ser>
          <c:idx val="0"/>
          <c:order val="0"/>
          <c:tx>
            <c:strRef>
              <c:f>'KPI 5'!$B$3</c:f>
              <c:strCache>
                <c:ptCount val="1"/>
                <c:pt idx="0">
                  <c:v>Total</c:v>
                </c:pt>
              </c:strCache>
            </c:strRef>
          </c:tx>
          <c:spPr>
            <a:ln w="31750" cap="rnd">
              <a:solidFill>
                <a:schemeClr val="accent1"/>
              </a:solidFill>
              <a:round/>
            </a:ln>
            <a:effectLst/>
          </c:spPr>
          <c:marker>
            <c:symbol val="circle"/>
            <c:size val="6"/>
            <c:spPr>
              <a:solidFill>
                <a:schemeClr val="accent2">
                  <a:lumMod val="75000"/>
                </a:schemeClr>
              </a:soli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rgbClr val="FF0000"/>
                </a:solidFill>
                <a:prstDash val="sysDash"/>
                <a:headEnd type="oval"/>
                <a:tailEnd type="stealth"/>
              </a:ln>
              <a:effectLst/>
            </c:spPr>
            <c:trendlineType val="linear"/>
            <c:dispRSqr val="0"/>
            <c:dispEq val="0"/>
          </c:trendline>
          <c:cat>
            <c:strRef>
              <c:f>'KPI 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5'!$B$4:$B$14</c:f>
              <c:numCache>
                <c:formatCode>0.00</c:formatCode>
                <c:ptCount val="10"/>
                <c:pt idx="0">
                  <c:v>2.464593781344032</c:v>
                </c:pt>
                <c:pt idx="1">
                  <c:v>2.5221010901883054</c:v>
                </c:pt>
                <c:pt idx="2">
                  <c:v>2.5083198051948052</c:v>
                </c:pt>
                <c:pt idx="3">
                  <c:v>2.4890065146579805</c:v>
                </c:pt>
                <c:pt idx="4">
                  <c:v>2.4714058776806991</c:v>
                </c:pt>
                <c:pt idx="5">
                  <c:v>2.4913550462404501</c:v>
                </c:pt>
                <c:pt idx="6">
                  <c:v>2.5131369426751591</c:v>
                </c:pt>
                <c:pt idx="7">
                  <c:v>2.4924363057324839</c:v>
                </c:pt>
                <c:pt idx="8">
                  <c:v>2.5173164456758363</c:v>
                </c:pt>
                <c:pt idx="9">
                  <c:v>2.5170352659892408</c:v>
                </c:pt>
              </c:numCache>
            </c:numRef>
          </c:val>
          <c:smooth val="0"/>
          <c:extLst>
            <c:ext xmlns:c16="http://schemas.microsoft.com/office/drawing/2014/chart" uri="{C3380CC4-5D6E-409C-BE32-E72D297353CC}">
              <c16:uniqueId val="{00000001-339F-4FB7-AB5A-BA25EC27C0C2}"/>
            </c:ext>
          </c:extLst>
        </c:ser>
        <c:dLbls>
          <c:dLblPos val="t"/>
          <c:showLegendKey val="0"/>
          <c:showVal val="1"/>
          <c:showCatName val="0"/>
          <c:showSerName val="0"/>
          <c:showPercent val="0"/>
          <c:showBubbleSize val="0"/>
        </c:dLbls>
        <c:marker val="1"/>
        <c:smooth val="0"/>
        <c:axId val="817130095"/>
        <c:axId val="888562607"/>
      </c:lineChart>
      <c:catAx>
        <c:axId val="81713009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88562607"/>
        <c:crosses val="autoZero"/>
        <c:auto val="1"/>
        <c:lblAlgn val="ctr"/>
        <c:lblOffset val="100"/>
        <c:noMultiLvlLbl val="0"/>
      </c:catAx>
      <c:valAx>
        <c:axId val="888562607"/>
        <c:scaling>
          <c:orientation val="minMax"/>
        </c:scaling>
        <c:delete val="1"/>
        <c:axPos val="l"/>
        <c:numFmt formatCode="0.00" sourceLinked="1"/>
        <c:majorTickMark val="none"/>
        <c:minorTickMark val="none"/>
        <c:tickLblPos val="nextTo"/>
        <c:crossAx val="817130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Reversed" id="21">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2/9/2024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987DB-B927-74AC-9E12-C36F1E40D1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E7BEB-FC19-ABF7-85D4-5A6C707FA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4155B-7460-6DAE-76C5-DCC7CF1193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3F04C2-DEA2-8CDE-42D7-A21D294913A1}"/>
              </a:ext>
            </a:extLst>
          </p:cNvPr>
          <p:cNvSpPr>
            <a:spLocks noGrp="1"/>
          </p:cNvSpPr>
          <p:nvPr>
            <p:ph type="sldNum" sz="quarter" idx="5"/>
          </p:nvPr>
        </p:nvSpPr>
        <p:spPr/>
        <p:txBody>
          <a:bodyPr/>
          <a:lstStyle/>
          <a:p>
            <a:fld id="{0775476F-A808-1F46-A368-07984F6DA22E}" type="slidenum">
              <a:rPr lang="en-US" smtClean="0"/>
              <a:t>21</a:t>
            </a:fld>
            <a:endParaRPr lang="en-US" dirty="0"/>
          </a:p>
        </p:txBody>
      </p:sp>
    </p:spTree>
    <p:extLst>
      <p:ext uri="{BB962C8B-B14F-4D97-AF65-F5344CB8AC3E}">
        <p14:creationId xmlns:p14="http://schemas.microsoft.com/office/powerpoint/2010/main" val="927389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chart" Target="../charts/chart12.xml"/><Relationship Id="rId3" Type="http://schemas.openxmlformats.org/officeDocument/2006/relationships/chart" Target="../charts/chart8.xml"/><Relationship Id="rId7" Type="http://schemas.microsoft.com/office/2007/relationships/hdphoto" Target="../media/hdphoto1.wdp"/><Relationship Id="rId12" Type="http://schemas.openxmlformats.org/officeDocument/2006/relationships/image" Target="../media/image30.png"/><Relationship Id="rId17" Type="http://schemas.openxmlformats.org/officeDocument/2006/relationships/chart" Target="../charts/chart11.xml"/><Relationship Id="rId2" Type="http://schemas.openxmlformats.org/officeDocument/2006/relationships/chart" Target="../charts/chart7.xml"/><Relationship Id="rId16" Type="http://schemas.openxmlformats.org/officeDocument/2006/relationships/chart" Target="../charts/chart10.xml"/><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image" Target="../media/image29.svg"/><Relationship Id="rId5" Type="http://schemas.openxmlformats.org/officeDocument/2006/relationships/image" Target="../media/image24.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chart" Target="../charts/chart9.xml"/><Relationship Id="rId9" Type="http://schemas.openxmlformats.org/officeDocument/2006/relationships/image" Target="../media/image27.sv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97504" y="2426947"/>
            <a:ext cx="6693408" cy="1088136"/>
          </a:xfrm>
        </p:spPr>
        <p:txBody>
          <a:bodyPr/>
          <a:lstStyle/>
          <a:p>
            <a:r>
              <a:rPr lang="en-US" dirty="0"/>
              <a:t>HR ANALYTICS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385388" y="1637709"/>
            <a:ext cx="3517640" cy="687655"/>
          </a:xfrm>
        </p:spPr>
        <p:txBody>
          <a:bodyPr>
            <a:normAutofit fontScale="25000" lnSpcReduction="20000"/>
          </a:bodyPr>
          <a:lstStyle/>
          <a:p>
            <a:r>
              <a:rPr lang="en-US" dirty="0"/>
              <a:t>​</a:t>
            </a:r>
            <a:r>
              <a:rPr lang="en-US" sz="17600" dirty="0"/>
              <a:t>WELCOME </a:t>
            </a:r>
          </a:p>
          <a:p>
            <a:r>
              <a:rPr lang="en-US" sz="17600" dirty="0"/>
              <a:t>TO</a:t>
            </a:r>
          </a:p>
        </p:txBody>
      </p:sp>
      <p:sp>
        <p:nvSpPr>
          <p:cNvPr id="5" name="Subtitle 2">
            <a:extLst>
              <a:ext uri="{FF2B5EF4-FFF2-40B4-BE49-F238E27FC236}">
                <a16:creationId xmlns:a16="http://schemas.microsoft.com/office/drawing/2014/main" id="{AF0E127E-D1AE-3DC6-7BE9-4CEAD9D565DB}"/>
              </a:ext>
            </a:extLst>
          </p:cNvPr>
          <p:cNvSpPr txBox="1">
            <a:spLocks/>
          </p:cNvSpPr>
          <p:nvPr/>
        </p:nvSpPr>
        <p:spPr>
          <a:xfrm>
            <a:off x="3676261" y="3718249"/>
            <a:ext cx="4935894" cy="438912"/>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ctr"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accent3"/>
                </a:solidFill>
                <a:latin typeface="+mn-lt"/>
                <a:ea typeface="+mn-ea"/>
                <a:cs typeface="+mn-cs"/>
              </a:defRPr>
            </a:lvl2pPr>
            <a:lvl3pPr marL="914400" indent="0" algn="ctr"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accent3"/>
                </a:solidFill>
                <a:latin typeface="+mn-lt"/>
                <a:ea typeface="+mn-ea"/>
                <a:cs typeface="+mn-cs"/>
              </a:defRPr>
            </a:lvl3pPr>
            <a:lvl4pPr marL="13716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4pPr>
            <a:lvl5pPr marL="1828800" indent="0" algn="ctr"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accent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7600" dirty="0"/>
              <a:t>PRESENTATION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FACA-FEA8-5468-BBF4-586A39DACF82}"/>
              </a:ext>
            </a:extLst>
          </p:cNvPr>
          <p:cNvSpPr>
            <a:spLocks noGrp="1"/>
          </p:cNvSpPr>
          <p:nvPr>
            <p:ph type="title"/>
          </p:nvPr>
        </p:nvSpPr>
        <p:spPr>
          <a:xfrm>
            <a:off x="838200" y="136525"/>
            <a:ext cx="10515600" cy="447676"/>
          </a:xfrm>
        </p:spPr>
        <p:txBody>
          <a:bodyPr>
            <a:noAutofit/>
          </a:bodyPr>
          <a:lstStyle/>
          <a:p>
            <a:r>
              <a:rPr lang="en-US" sz="2800" b="1" u="sng" dirty="0">
                <a:latin typeface="Times New Roman" panose="02020603050405020304" pitchFamily="18" charset="0"/>
                <a:cs typeface="Times New Roman" panose="02020603050405020304" pitchFamily="18" charset="0"/>
              </a:rPr>
              <a:t>KPI-5  Job Role VS Work Life Balance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CE49258-1B8C-43B7-15DB-51FB81513268}"/>
              </a:ext>
            </a:extLst>
          </p:cNvPr>
          <p:cNvSpPr>
            <a:spLocks noGrp="1"/>
          </p:cNvSpPr>
          <p:nvPr>
            <p:ph type="ftr" sz="quarter" idx="10"/>
          </p:nvPr>
        </p:nvSpPr>
        <p:spPr>
          <a:xfrm>
            <a:off x="152400" y="6542087"/>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52BBBA20-CD36-3731-7031-C922F4C665B0}"/>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6" name="Content Placeholder 5">
            <a:extLst>
              <a:ext uri="{FF2B5EF4-FFF2-40B4-BE49-F238E27FC236}">
                <a16:creationId xmlns:a16="http://schemas.microsoft.com/office/drawing/2014/main" id="{00000000-0008-0000-0700-000002000000}"/>
              </a:ext>
            </a:extLst>
          </p:cNvPr>
          <p:cNvGraphicFramePr>
            <a:graphicFrameLocks noGrp="1"/>
          </p:cNvGraphicFramePr>
          <p:nvPr>
            <p:ph idx="1"/>
            <p:extLst>
              <p:ext uri="{D42A27DB-BD31-4B8C-83A1-F6EECF244321}">
                <p14:modId xmlns:p14="http://schemas.microsoft.com/office/powerpoint/2010/main" val="649493629"/>
              </p:ext>
            </p:extLst>
          </p:nvPr>
        </p:nvGraphicFramePr>
        <p:xfrm>
          <a:off x="0" y="1247774"/>
          <a:ext cx="6712457" cy="43592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D6764AA-7F24-FB8A-EA1C-7F89EE5A5D5D}"/>
              </a:ext>
            </a:extLst>
          </p:cNvPr>
          <p:cNvSpPr txBox="1"/>
          <p:nvPr/>
        </p:nvSpPr>
        <p:spPr>
          <a:xfrm>
            <a:off x="6791325" y="777875"/>
            <a:ext cx="5159883"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evaluation of job roles against work-life balance metrics provides insights into how different positions impact employees' ability to maintain a healthy work-life equilibrium, crucial for overall well-being and job satisfaction which ranges between 2.47 to 2.51.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optimize work-life balance, consider implementing flexible work arrangements, promoting time management strategies, and fostering a culture that prioritizes employee well-being.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aligning job roles with work-life balance considerations, emphasizing the need to tailor policies and practices to support employees in achieving harmony between their professional and personal lives, ultimately enhancing productivity, morale, and retention.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3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2D9E-92CA-D97B-CFA8-EACC97AE6D05}"/>
              </a:ext>
            </a:extLst>
          </p:cNvPr>
          <p:cNvSpPr>
            <a:spLocks noGrp="1"/>
          </p:cNvSpPr>
          <p:nvPr>
            <p:ph type="title"/>
          </p:nvPr>
        </p:nvSpPr>
        <p:spPr>
          <a:xfrm>
            <a:off x="926592" y="136525"/>
            <a:ext cx="10515600" cy="590551"/>
          </a:xfrm>
        </p:spPr>
        <p:txBody>
          <a:bodyPr>
            <a:normAutofit/>
          </a:bodyPr>
          <a:lstStyle/>
          <a:p>
            <a:r>
              <a:rPr lang="en-US" sz="2800" b="1" u="sng" dirty="0">
                <a:latin typeface="Times New Roman" panose="02020603050405020304" pitchFamily="18" charset="0"/>
                <a:cs typeface="Times New Roman" panose="02020603050405020304" pitchFamily="18" charset="0"/>
              </a:rPr>
              <a:t>KPI-6  Attrition Rate VS Year Since Last Promotion Relation</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5CB45D3-09F3-0355-1F9E-E263B8477C7A}"/>
              </a:ext>
            </a:extLst>
          </p:cNvPr>
          <p:cNvSpPr>
            <a:spLocks noGrp="1"/>
          </p:cNvSpPr>
          <p:nvPr>
            <p:ph type="ftr" sz="quarter" idx="10"/>
          </p:nvPr>
        </p:nvSpPr>
        <p:spPr>
          <a:xfrm>
            <a:off x="240792" y="6538912"/>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103EAA7C-E562-ADDE-79A2-386E17A030F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5BDF5BE4-86CA-4CB1-037B-085A332D5C84}"/>
              </a:ext>
            </a:extLst>
          </p:cNvPr>
          <p:cNvSpPr txBox="1"/>
          <p:nvPr/>
        </p:nvSpPr>
        <p:spPr>
          <a:xfrm>
            <a:off x="6276975" y="906601"/>
            <a:ext cx="5448300"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Examining the relationship between attrition rate which ranges from 49.44% to 51.21% and time since last promotion offers insights into the impact of career advancement opportunities on employee retention, highlighting potential correlations between job satisfaction and progression which ranges from 5.8 to 6.0</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mitigate attrition and promote employee engagement, prioritize career development initiatives, offer transparent promotion pathways, and provide regular feedback and recognition to employees.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aligning promotion practices with retention efforts, emphasizing the need to foster a supportive environment that recognizes and rewards employee contributions, thereby enhancing job satisfaction and reducing turnover rates for long-term organizational success</a:t>
            </a:r>
            <a:r>
              <a:rPr lang="en-US" dirty="0"/>
              <a:t>.</a:t>
            </a:r>
            <a:endParaRPr lang="en-IN" dirty="0"/>
          </a:p>
        </p:txBody>
      </p:sp>
      <p:graphicFrame>
        <p:nvGraphicFramePr>
          <p:cNvPr id="10" name="Chart 9">
            <a:extLst>
              <a:ext uri="{FF2B5EF4-FFF2-40B4-BE49-F238E27FC236}">
                <a16:creationId xmlns:a16="http://schemas.microsoft.com/office/drawing/2014/main" id="{B6850DF6-D6DE-6689-52E8-B22056EB81F0}"/>
              </a:ext>
            </a:extLst>
          </p:cNvPr>
          <p:cNvGraphicFramePr>
            <a:graphicFrameLocks/>
          </p:cNvGraphicFramePr>
          <p:nvPr>
            <p:extLst>
              <p:ext uri="{D42A27DB-BD31-4B8C-83A1-F6EECF244321}">
                <p14:modId xmlns:p14="http://schemas.microsoft.com/office/powerpoint/2010/main" val="1463902169"/>
              </p:ext>
            </p:extLst>
          </p:nvPr>
        </p:nvGraphicFramePr>
        <p:xfrm>
          <a:off x="240792" y="1026367"/>
          <a:ext cx="5855208" cy="5131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938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3451-EB26-24D9-3008-536B31F0838C}"/>
              </a:ext>
            </a:extLst>
          </p:cNvPr>
          <p:cNvSpPr>
            <a:spLocks noGrp="1"/>
          </p:cNvSpPr>
          <p:nvPr>
            <p:ph type="title"/>
          </p:nvPr>
        </p:nvSpPr>
        <p:spPr>
          <a:xfrm>
            <a:off x="0" y="506210"/>
            <a:ext cx="12192000" cy="426903"/>
          </a:xfrm>
          <a:gradFill>
            <a:gsLst>
              <a:gs pos="0">
                <a:schemeClr val="accent4">
                  <a:lumMod val="67000"/>
                </a:schemeClr>
              </a:gs>
              <a:gs pos="48000">
                <a:schemeClr val="accent4">
                  <a:lumMod val="97000"/>
                  <a:lumOff val="3000"/>
                </a:schemeClr>
              </a:gs>
              <a:gs pos="100000">
                <a:schemeClr val="accent4">
                  <a:lumMod val="60000"/>
                  <a:lumOff val="40000"/>
                </a:schemeClr>
              </a:gs>
            </a:gsLst>
            <a:lin ang="0" scaled="1"/>
          </a:gradFill>
        </p:spPr>
        <p:txBody>
          <a:bodyPr>
            <a:noAutofit/>
          </a:bodyPr>
          <a:lstStyle/>
          <a:p>
            <a:r>
              <a:rPr lang="en-US" sz="2800" dirty="0">
                <a:solidFill>
                  <a:schemeClr val="tx1"/>
                </a:solidFill>
                <a:latin typeface="Algerian" panose="04020705040A02060702" pitchFamily="82" charset="0"/>
              </a:rPr>
              <a:t>HR Analytics Dashboard</a:t>
            </a:r>
            <a:endParaRPr lang="en-IN" sz="2800" dirty="0">
              <a:solidFill>
                <a:schemeClr val="tx1"/>
              </a:solidFill>
              <a:latin typeface="Algerian" panose="04020705040A02060702" pitchFamily="82" charset="0"/>
            </a:endParaRPr>
          </a:p>
        </p:txBody>
      </p:sp>
      <p:sp>
        <p:nvSpPr>
          <p:cNvPr id="4" name="Footer Placeholder 3">
            <a:extLst>
              <a:ext uri="{FF2B5EF4-FFF2-40B4-BE49-F238E27FC236}">
                <a16:creationId xmlns:a16="http://schemas.microsoft.com/office/drawing/2014/main" id="{5053CB6D-8A99-BC05-F7F8-52C99B3E5B75}"/>
              </a:ext>
            </a:extLst>
          </p:cNvPr>
          <p:cNvSpPr>
            <a:spLocks noGrp="1"/>
          </p:cNvSpPr>
          <p:nvPr>
            <p:ph type="ftr" sz="quarter" idx="10"/>
          </p:nvPr>
        </p:nvSpPr>
        <p:spPr>
          <a:xfrm>
            <a:off x="98410" y="6669532"/>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675660D1-6DA0-416D-66F4-68B985815C87}"/>
              </a:ext>
            </a:extLst>
          </p:cNvPr>
          <p:cNvSpPr>
            <a:spLocks noGrp="1"/>
          </p:cNvSpPr>
          <p:nvPr>
            <p:ph type="sldNum" sz="quarter" idx="11"/>
          </p:nvPr>
        </p:nvSpPr>
        <p:spPr/>
        <p:txBody>
          <a:bodyPr/>
          <a:lstStyle/>
          <a:p>
            <a:fld id="{294A09A9-5501-47C1-A89A-A340965A2BE2}" type="slidenum">
              <a:rPr lang="en-US" smtClean="0"/>
              <a:pPr/>
              <a:t>12</a:t>
            </a:fld>
            <a:endParaRPr lang="en-US" dirty="0"/>
          </a:p>
        </p:txBody>
      </p:sp>
      <p:graphicFrame>
        <p:nvGraphicFramePr>
          <p:cNvPr id="7" name="Content Placeholder 5">
            <a:extLst>
              <a:ext uri="{FF2B5EF4-FFF2-40B4-BE49-F238E27FC236}">
                <a16:creationId xmlns:a16="http://schemas.microsoft.com/office/drawing/2014/main" id="{F753571F-879C-712D-2F54-E3C87E0DCE6B}"/>
              </a:ext>
            </a:extLst>
          </p:cNvPr>
          <p:cNvGraphicFramePr>
            <a:graphicFrameLocks/>
          </p:cNvGraphicFramePr>
          <p:nvPr>
            <p:extLst>
              <p:ext uri="{D42A27DB-BD31-4B8C-83A1-F6EECF244321}">
                <p14:modId xmlns:p14="http://schemas.microsoft.com/office/powerpoint/2010/main" val="1747489283"/>
              </p:ext>
            </p:extLst>
          </p:nvPr>
        </p:nvGraphicFramePr>
        <p:xfrm>
          <a:off x="4832613" y="1796164"/>
          <a:ext cx="3362792" cy="2306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11">
            <a:extLst>
              <a:ext uri="{FF2B5EF4-FFF2-40B4-BE49-F238E27FC236}">
                <a16:creationId xmlns:a16="http://schemas.microsoft.com/office/drawing/2014/main" id="{27E60C99-307C-5758-F9D2-9EEE45BD1152}"/>
              </a:ext>
            </a:extLst>
          </p:cNvPr>
          <p:cNvGraphicFramePr>
            <a:graphicFrameLocks/>
          </p:cNvGraphicFramePr>
          <p:nvPr>
            <p:extLst>
              <p:ext uri="{D42A27DB-BD31-4B8C-83A1-F6EECF244321}">
                <p14:modId xmlns:p14="http://schemas.microsoft.com/office/powerpoint/2010/main" val="1390791739"/>
              </p:ext>
            </p:extLst>
          </p:nvPr>
        </p:nvGraphicFramePr>
        <p:xfrm>
          <a:off x="213711" y="4176629"/>
          <a:ext cx="4546243" cy="231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5">
            <a:extLst>
              <a:ext uri="{FF2B5EF4-FFF2-40B4-BE49-F238E27FC236}">
                <a16:creationId xmlns:a16="http://schemas.microsoft.com/office/drawing/2014/main" id="{9836A0FE-0102-795D-6070-95210F2A4D65}"/>
              </a:ext>
            </a:extLst>
          </p:cNvPr>
          <p:cNvGraphicFramePr>
            <a:graphicFrameLocks/>
          </p:cNvGraphicFramePr>
          <p:nvPr>
            <p:extLst>
              <p:ext uri="{D42A27DB-BD31-4B8C-83A1-F6EECF244321}">
                <p14:modId xmlns:p14="http://schemas.microsoft.com/office/powerpoint/2010/main" val="535783892"/>
              </p:ext>
            </p:extLst>
          </p:nvPr>
        </p:nvGraphicFramePr>
        <p:xfrm>
          <a:off x="4813644" y="4176629"/>
          <a:ext cx="3362791" cy="231457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E4C3BAC1-6DE8-6BA1-5659-3F9EC906BD30}"/>
              </a:ext>
            </a:extLst>
          </p:cNvPr>
          <p:cNvSpPr txBox="1"/>
          <p:nvPr/>
        </p:nvSpPr>
        <p:spPr>
          <a:xfrm>
            <a:off x="254439" y="1083703"/>
            <a:ext cx="1937739" cy="677108"/>
          </a:xfrm>
          <a:prstGeom prst="rect">
            <a:avLst/>
          </a:prstGeom>
          <a:solidFill>
            <a:schemeClr val="bg1"/>
          </a:solidFill>
          <a:ln>
            <a:solidFill>
              <a:schemeClr val="tx1"/>
            </a:solidFill>
          </a:ln>
        </p:spPr>
        <p:txBody>
          <a:bodyPr wrap="square" rtlCol="0">
            <a:spAutoFit/>
          </a:bodyPr>
          <a:lstStyle/>
          <a:p>
            <a:r>
              <a:rPr lang="en-US" b="1" dirty="0"/>
              <a:t>Total Employees</a:t>
            </a:r>
          </a:p>
          <a:p>
            <a:r>
              <a:rPr lang="en-US" sz="2000" b="1" dirty="0"/>
              <a:t>       50000</a:t>
            </a:r>
            <a:endParaRPr lang="en-IN" sz="2000" b="1" dirty="0"/>
          </a:p>
        </p:txBody>
      </p:sp>
      <p:pic>
        <p:nvPicPr>
          <p:cNvPr id="16" name="image4.png">
            <a:extLst>
              <a:ext uri="{FF2B5EF4-FFF2-40B4-BE49-F238E27FC236}">
                <a16:creationId xmlns:a16="http://schemas.microsoft.com/office/drawing/2014/main" id="{5A8AE1C9-1A0B-4B36-9AC9-BC2A34E01C3D}"/>
              </a:ext>
            </a:extLst>
          </p:cNvPr>
          <p:cNvPicPr preferRelativeResize="0"/>
          <p:nvPr/>
        </p:nvPicPr>
        <p:blipFill>
          <a:blip r:embed="rId5" cstate="print"/>
          <a:stretch>
            <a:fillRect/>
          </a:stretch>
        </p:blipFill>
        <p:spPr>
          <a:xfrm>
            <a:off x="1679504" y="1333930"/>
            <a:ext cx="515759" cy="364836"/>
          </a:xfrm>
          <a:prstGeom prst="rect">
            <a:avLst/>
          </a:prstGeom>
          <a:solidFill>
            <a:schemeClr val="accent1">
              <a:lumMod val="75000"/>
            </a:schemeClr>
          </a:solidFill>
          <a:ln>
            <a:noFill/>
          </a:ln>
        </p:spPr>
      </p:pic>
      <p:sp>
        <p:nvSpPr>
          <p:cNvPr id="17" name="TextBox 16">
            <a:extLst>
              <a:ext uri="{FF2B5EF4-FFF2-40B4-BE49-F238E27FC236}">
                <a16:creationId xmlns:a16="http://schemas.microsoft.com/office/drawing/2014/main" id="{A8A8CD8F-00CA-04B9-8947-B526F0E96D92}"/>
              </a:ext>
            </a:extLst>
          </p:cNvPr>
          <p:cNvSpPr txBox="1"/>
          <p:nvPr/>
        </p:nvSpPr>
        <p:spPr>
          <a:xfrm>
            <a:off x="2237266" y="1069768"/>
            <a:ext cx="1857375" cy="707886"/>
          </a:xfrm>
          <a:prstGeom prst="rect">
            <a:avLst/>
          </a:prstGeom>
          <a:noFill/>
          <a:ln>
            <a:solidFill>
              <a:schemeClr val="tx1"/>
            </a:solidFill>
          </a:ln>
        </p:spPr>
        <p:txBody>
          <a:bodyPr wrap="square" rtlCol="0">
            <a:spAutoFit/>
          </a:bodyPr>
          <a:lstStyle/>
          <a:p>
            <a:r>
              <a:rPr lang="en-US" sz="1400" b="1" dirty="0"/>
              <a:t>     </a:t>
            </a:r>
            <a:r>
              <a:rPr lang="en-US" sz="2000" b="1" dirty="0"/>
              <a:t>Attrition Rate</a:t>
            </a:r>
          </a:p>
          <a:p>
            <a:r>
              <a:rPr lang="en-US" sz="2000" b="1" dirty="0"/>
              <a:t>       50.21%</a:t>
            </a:r>
            <a:endParaRPr lang="en-IN" sz="2000" b="1" dirty="0"/>
          </a:p>
        </p:txBody>
      </p:sp>
      <p:sp>
        <p:nvSpPr>
          <p:cNvPr id="18" name="TextBox 17">
            <a:extLst>
              <a:ext uri="{FF2B5EF4-FFF2-40B4-BE49-F238E27FC236}">
                <a16:creationId xmlns:a16="http://schemas.microsoft.com/office/drawing/2014/main" id="{C79F1E50-7B09-28C4-FBA3-C0559A9DDDEB}"/>
              </a:ext>
            </a:extLst>
          </p:cNvPr>
          <p:cNvSpPr txBox="1"/>
          <p:nvPr/>
        </p:nvSpPr>
        <p:spPr>
          <a:xfrm>
            <a:off x="4121726" y="1068314"/>
            <a:ext cx="1538775" cy="723274"/>
          </a:xfrm>
          <a:prstGeom prst="rect">
            <a:avLst/>
          </a:prstGeom>
          <a:noFill/>
          <a:ln>
            <a:solidFill>
              <a:schemeClr val="tx1"/>
            </a:solidFill>
          </a:ln>
        </p:spPr>
        <p:txBody>
          <a:bodyPr wrap="square" rtlCol="0">
            <a:spAutoFit/>
          </a:bodyPr>
          <a:lstStyle/>
          <a:p>
            <a:r>
              <a:rPr lang="en-US" sz="1400" b="1" dirty="0"/>
              <a:t>        </a:t>
            </a:r>
            <a:r>
              <a:rPr lang="en-US" sz="2000" b="1" dirty="0"/>
              <a:t>Male</a:t>
            </a:r>
          </a:p>
          <a:p>
            <a:r>
              <a:rPr lang="en-US" sz="2000" b="1" dirty="0"/>
              <a:t>    25059</a:t>
            </a:r>
            <a:endParaRPr lang="en-IN" sz="2000" b="1" dirty="0"/>
          </a:p>
        </p:txBody>
      </p:sp>
      <p:sp>
        <p:nvSpPr>
          <p:cNvPr id="20" name="TextBox 19">
            <a:extLst>
              <a:ext uri="{FF2B5EF4-FFF2-40B4-BE49-F238E27FC236}">
                <a16:creationId xmlns:a16="http://schemas.microsoft.com/office/drawing/2014/main" id="{A021C8C7-71CA-E71E-CBA9-1C81854FD90D}"/>
              </a:ext>
            </a:extLst>
          </p:cNvPr>
          <p:cNvSpPr txBox="1"/>
          <p:nvPr/>
        </p:nvSpPr>
        <p:spPr>
          <a:xfrm>
            <a:off x="5705589" y="1068314"/>
            <a:ext cx="1628563" cy="707886"/>
          </a:xfrm>
          <a:prstGeom prst="rect">
            <a:avLst/>
          </a:prstGeom>
          <a:noFill/>
          <a:ln>
            <a:solidFill>
              <a:schemeClr val="tx1"/>
            </a:solidFill>
          </a:ln>
        </p:spPr>
        <p:txBody>
          <a:bodyPr wrap="square" rtlCol="0">
            <a:spAutoFit/>
          </a:bodyPr>
          <a:lstStyle/>
          <a:p>
            <a:r>
              <a:rPr lang="en-US" sz="1400" dirty="0"/>
              <a:t>    </a:t>
            </a:r>
            <a:r>
              <a:rPr lang="en-US" sz="2000" b="1" dirty="0"/>
              <a:t>Female</a:t>
            </a:r>
          </a:p>
          <a:p>
            <a:r>
              <a:rPr lang="en-US" sz="2000" b="1" dirty="0"/>
              <a:t>    24941</a:t>
            </a:r>
            <a:endParaRPr lang="en-IN" sz="2000" b="1" dirty="0"/>
          </a:p>
        </p:txBody>
      </p:sp>
      <p:pic>
        <p:nvPicPr>
          <p:cNvPr id="31" name="Graphic 37" descr="Male profile">
            <a:extLst>
              <a:ext uri="{FF2B5EF4-FFF2-40B4-BE49-F238E27FC236}">
                <a16:creationId xmlns:a16="http://schemas.microsoft.com/office/drawing/2014/main" id="{FC5C0572-4C80-435D-AB9C-6F7B484EFB8F}"/>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218239" y="1157607"/>
            <a:ext cx="425582" cy="454428"/>
          </a:xfrm>
          <a:prstGeom prst="rect">
            <a:avLst/>
          </a:prstGeom>
        </p:spPr>
      </p:pic>
      <p:pic>
        <p:nvPicPr>
          <p:cNvPr id="32" name="Graphic 35" descr="Female Profile">
            <a:extLst>
              <a:ext uri="{FF2B5EF4-FFF2-40B4-BE49-F238E27FC236}">
                <a16:creationId xmlns:a16="http://schemas.microsoft.com/office/drawing/2014/main" id="{69163EAE-DFA2-45A6-8112-AEDE59B85D46}"/>
              </a:ext>
            </a:extLst>
          </p:cNvPr>
          <p:cNvPicPr>
            <a:picLocks noChangeAspect="1"/>
          </p:cNvPicPr>
          <p:nvPr/>
        </p:nvPicPr>
        <p:blipFill>
          <a:blip r:embed="rId8" cstate="print">
            <a:biLevel thresh="50000"/>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02499" y="1160953"/>
            <a:ext cx="407787" cy="425386"/>
          </a:xfrm>
          <a:prstGeom prst="rect">
            <a:avLst/>
          </a:prstGeom>
        </p:spPr>
      </p:pic>
      <p:sp>
        <p:nvSpPr>
          <p:cNvPr id="36" name="Rectangle 35">
            <a:extLst>
              <a:ext uri="{FF2B5EF4-FFF2-40B4-BE49-F238E27FC236}">
                <a16:creationId xmlns:a16="http://schemas.microsoft.com/office/drawing/2014/main" id="{E4E56B4C-AA2E-F4E2-7107-020055A99EAC}"/>
              </a:ext>
            </a:extLst>
          </p:cNvPr>
          <p:cNvSpPr/>
          <p:nvPr/>
        </p:nvSpPr>
        <p:spPr>
          <a:xfrm>
            <a:off x="7411485" y="990066"/>
            <a:ext cx="1345302" cy="1801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Department</a:t>
            </a:r>
            <a:endParaRPr lang="en-IN" sz="1050" b="1" dirty="0">
              <a:solidFill>
                <a:schemeClr val="tx1"/>
              </a:solidFill>
            </a:endParaRPr>
          </a:p>
        </p:txBody>
      </p:sp>
      <p:sp>
        <p:nvSpPr>
          <p:cNvPr id="37" name="Rectangle 36">
            <a:extLst>
              <a:ext uri="{FF2B5EF4-FFF2-40B4-BE49-F238E27FC236}">
                <a16:creationId xmlns:a16="http://schemas.microsoft.com/office/drawing/2014/main" id="{CA9261FE-3733-BFB7-D25D-919C22EC3863}"/>
              </a:ext>
            </a:extLst>
          </p:cNvPr>
          <p:cNvSpPr/>
          <p:nvPr/>
        </p:nvSpPr>
        <p:spPr>
          <a:xfrm>
            <a:off x="7411485" y="1246104"/>
            <a:ext cx="1345301" cy="23210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Hardware</a:t>
            </a:r>
            <a:endParaRPr lang="en-IN" sz="1050" b="1" dirty="0">
              <a:solidFill>
                <a:schemeClr val="tx1"/>
              </a:solidFill>
            </a:endParaRPr>
          </a:p>
        </p:txBody>
      </p:sp>
      <p:sp>
        <p:nvSpPr>
          <p:cNvPr id="42" name="Rectangle 41">
            <a:extLst>
              <a:ext uri="{FF2B5EF4-FFF2-40B4-BE49-F238E27FC236}">
                <a16:creationId xmlns:a16="http://schemas.microsoft.com/office/drawing/2014/main" id="{42E180E2-A65F-AB10-D75D-E931BC184556}"/>
              </a:ext>
            </a:extLst>
          </p:cNvPr>
          <p:cNvSpPr/>
          <p:nvPr/>
        </p:nvSpPr>
        <p:spPr>
          <a:xfrm>
            <a:off x="8791209" y="1219297"/>
            <a:ext cx="1160362" cy="2321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tx1"/>
                </a:solidFill>
              </a:rPr>
              <a:t>Human resources</a:t>
            </a:r>
            <a:endParaRPr lang="en-IN" sz="1050" b="1" dirty="0">
              <a:solidFill>
                <a:schemeClr val="tx1"/>
              </a:solidFill>
            </a:endParaRPr>
          </a:p>
        </p:txBody>
      </p:sp>
      <p:sp>
        <p:nvSpPr>
          <p:cNvPr id="43" name="Rectangle 42">
            <a:extLst>
              <a:ext uri="{FF2B5EF4-FFF2-40B4-BE49-F238E27FC236}">
                <a16:creationId xmlns:a16="http://schemas.microsoft.com/office/drawing/2014/main" id="{4A18DB73-38A1-5F28-288E-A28E7E13B7C5}"/>
              </a:ext>
            </a:extLst>
          </p:cNvPr>
          <p:cNvSpPr/>
          <p:nvPr/>
        </p:nvSpPr>
        <p:spPr>
          <a:xfrm>
            <a:off x="8790323" y="1482729"/>
            <a:ext cx="1160362" cy="2321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Research &amp; Devel…</a:t>
            </a:r>
            <a:endParaRPr lang="en-IN" sz="1050" b="1" dirty="0">
              <a:solidFill>
                <a:schemeClr val="tx1"/>
              </a:solidFill>
            </a:endParaRPr>
          </a:p>
        </p:txBody>
      </p:sp>
      <p:sp>
        <p:nvSpPr>
          <p:cNvPr id="44" name="Rectangle 43">
            <a:extLst>
              <a:ext uri="{FF2B5EF4-FFF2-40B4-BE49-F238E27FC236}">
                <a16:creationId xmlns:a16="http://schemas.microsoft.com/office/drawing/2014/main" id="{1BC924C3-2393-0806-52D3-03C7939BCF13}"/>
              </a:ext>
            </a:extLst>
          </p:cNvPr>
          <p:cNvSpPr/>
          <p:nvPr/>
        </p:nvSpPr>
        <p:spPr>
          <a:xfrm>
            <a:off x="7395920" y="1500702"/>
            <a:ext cx="1360866" cy="2345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Support</a:t>
            </a:r>
            <a:endParaRPr lang="en-IN" sz="1050" b="1" dirty="0">
              <a:solidFill>
                <a:schemeClr val="tx1"/>
              </a:solidFill>
            </a:endParaRPr>
          </a:p>
        </p:txBody>
      </p:sp>
      <p:sp>
        <p:nvSpPr>
          <p:cNvPr id="45" name="Rectangle 44">
            <a:extLst>
              <a:ext uri="{FF2B5EF4-FFF2-40B4-BE49-F238E27FC236}">
                <a16:creationId xmlns:a16="http://schemas.microsoft.com/office/drawing/2014/main" id="{4A65A9C7-6F99-E078-C70A-3290A85EC64A}"/>
              </a:ext>
            </a:extLst>
          </p:cNvPr>
          <p:cNvSpPr/>
          <p:nvPr/>
        </p:nvSpPr>
        <p:spPr>
          <a:xfrm>
            <a:off x="9995773" y="1233541"/>
            <a:ext cx="928873" cy="2321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Sales</a:t>
            </a:r>
            <a:endParaRPr lang="en-IN" sz="1050" b="1" dirty="0">
              <a:solidFill>
                <a:schemeClr val="tx1"/>
              </a:solidFill>
            </a:endParaRPr>
          </a:p>
        </p:txBody>
      </p:sp>
      <p:sp>
        <p:nvSpPr>
          <p:cNvPr id="46" name="Rectangle 45">
            <a:extLst>
              <a:ext uri="{FF2B5EF4-FFF2-40B4-BE49-F238E27FC236}">
                <a16:creationId xmlns:a16="http://schemas.microsoft.com/office/drawing/2014/main" id="{4F52DB84-6CF0-1DBC-48DE-807BC49B0D70}"/>
              </a:ext>
            </a:extLst>
          </p:cNvPr>
          <p:cNvSpPr/>
          <p:nvPr/>
        </p:nvSpPr>
        <p:spPr>
          <a:xfrm>
            <a:off x="9995773" y="1485771"/>
            <a:ext cx="928873" cy="2321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Software</a:t>
            </a:r>
            <a:endParaRPr lang="en-IN" sz="1050" b="1" dirty="0">
              <a:solidFill>
                <a:schemeClr val="tx1"/>
              </a:solidFill>
            </a:endParaRPr>
          </a:p>
        </p:txBody>
      </p:sp>
      <p:pic>
        <p:nvPicPr>
          <p:cNvPr id="48" name="Graphic 47" descr="Filter">
            <a:extLst>
              <a:ext uri="{FF2B5EF4-FFF2-40B4-BE49-F238E27FC236}">
                <a16:creationId xmlns:a16="http://schemas.microsoft.com/office/drawing/2014/main" id="{9B35D8FC-1E52-77E6-95CB-3982F6FFE9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96424" y="985378"/>
            <a:ext cx="195898" cy="195898"/>
          </a:xfrm>
          <a:prstGeom prst="rect">
            <a:avLst/>
          </a:prstGeom>
        </p:spPr>
      </p:pic>
      <p:pic>
        <p:nvPicPr>
          <p:cNvPr id="50" name="Graphic 49" descr="Checklist RTL">
            <a:extLst>
              <a:ext uri="{FF2B5EF4-FFF2-40B4-BE49-F238E27FC236}">
                <a16:creationId xmlns:a16="http://schemas.microsoft.com/office/drawing/2014/main" id="{65899BD6-EDA0-205B-58E5-70CB2F4EBC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25413" y="949172"/>
            <a:ext cx="232104" cy="232104"/>
          </a:xfrm>
          <a:prstGeom prst="rect">
            <a:avLst/>
          </a:prstGeom>
        </p:spPr>
      </p:pic>
      <p:pic>
        <p:nvPicPr>
          <p:cNvPr id="52" name="Graphic 51" descr="Close">
            <a:extLst>
              <a:ext uri="{FF2B5EF4-FFF2-40B4-BE49-F238E27FC236}">
                <a16:creationId xmlns:a16="http://schemas.microsoft.com/office/drawing/2014/main" id="{1CCA1FFC-7ACF-8CE2-782F-55BF35273BD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08671" y="1068314"/>
            <a:ext cx="112962" cy="112962"/>
          </a:xfrm>
          <a:prstGeom prst="rect">
            <a:avLst/>
          </a:prstGeom>
        </p:spPr>
      </p:pic>
      <p:graphicFrame>
        <p:nvGraphicFramePr>
          <p:cNvPr id="12" name="Chart 11">
            <a:extLst>
              <a:ext uri="{FF2B5EF4-FFF2-40B4-BE49-F238E27FC236}">
                <a16:creationId xmlns:a16="http://schemas.microsoft.com/office/drawing/2014/main" id="{91EE2931-166D-CA26-BC3B-F183E16B2597}"/>
              </a:ext>
            </a:extLst>
          </p:cNvPr>
          <p:cNvGraphicFramePr>
            <a:graphicFrameLocks/>
          </p:cNvGraphicFramePr>
          <p:nvPr>
            <p:extLst>
              <p:ext uri="{D42A27DB-BD31-4B8C-83A1-F6EECF244321}">
                <p14:modId xmlns:p14="http://schemas.microsoft.com/office/powerpoint/2010/main" val="2969192112"/>
              </p:ext>
            </p:extLst>
          </p:nvPr>
        </p:nvGraphicFramePr>
        <p:xfrm>
          <a:off x="8222490" y="1796164"/>
          <a:ext cx="3728717" cy="2287045"/>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3" name="Chart 12">
            <a:extLst>
              <a:ext uri="{FF2B5EF4-FFF2-40B4-BE49-F238E27FC236}">
                <a16:creationId xmlns:a16="http://schemas.microsoft.com/office/drawing/2014/main" id="{F82942C6-EBD0-95C1-FA4D-131AB8843245}"/>
              </a:ext>
            </a:extLst>
          </p:cNvPr>
          <p:cNvGraphicFramePr>
            <a:graphicFrameLocks/>
          </p:cNvGraphicFramePr>
          <p:nvPr>
            <p:extLst>
              <p:ext uri="{D42A27DB-BD31-4B8C-83A1-F6EECF244321}">
                <p14:modId xmlns:p14="http://schemas.microsoft.com/office/powerpoint/2010/main" val="560633841"/>
              </p:ext>
            </p:extLst>
          </p:nvPr>
        </p:nvGraphicFramePr>
        <p:xfrm>
          <a:off x="213710" y="1812256"/>
          <a:ext cx="4546243" cy="2289972"/>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14" name="Chart 13">
            <a:extLst>
              <a:ext uri="{FF2B5EF4-FFF2-40B4-BE49-F238E27FC236}">
                <a16:creationId xmlns:a16="http://schemas.microsoft.com/office/drawing/2014/main" id="{E87DAAEC-096D-F644-7185-5A3CA0908C12}"/>
              </a:ext>
            </a:extLst>
          </p:cNvPr>
          <p:cNvGraphicFramePr>
            <a:graphicFrameLocks/>
          </p:cNvGraphicFramePr>
          <p:nvPr>
            <p:extLst>
              <p:ext uri="{D42A27DB-BD31-4B8C-83A1-F6EECF244321}">
                <p14:modId xmlns:p14="http://schemas.microsoft.com/office/powerpoint/2010/main" val="2686602809"/>
              </p:ext>
            </p:extLst>
          </p:nvPr>
        </p:nvGraphicFramePr>
        <p:xfrm>
          <a:off x="8230125" y="4176629"/>
          <a:ext cx="3721082" cy="2287045"/>
        </p:xfrm>
        <a:graphic>
          <a:graphicData uri="http://schemas.openxmlformats.org/drawingml/2006/chart">
            <c:chart xmlns:c="http://schemas.openxmlformats.org/drawingml/2006/chart" xmlns:r="http://schemas.openxmlformats.org/officeDocument/2006/relationships" r:id="rId18"/>
          </a:graphicData>
        </a:graphic>
      </p:graphicFrame>
      <p:sp>
        <p:nvSpPr>
          <p:cNvPr id="3" name="TextBox 2">
            <a:extLst>
              <a:ext uri="{FF2B5EF4-FFF2-40B4-BE49-F238E27FC236}">
                <a16:creationId xmlns:a16="http://schemas.microsoft.com/office/drawing/2014/main" id="{6105D329-0E8D-5041-4ADF-C4466EDB55C7}"/>
              </a:ext>
            </a:extLst>
          </p:cNvPr>
          <p:cNvSpPr txBox="1"/>
          <p:nvPr/>
        </p:nvSpPr>
        <p:spPr>
          <a:xfrm>
            <a:off x="0" y="3479"/>
            <a:ext cx="12192000" cy="400110"/>
          </a:xfrm>
          <a:prstGeom prst="rect">
            <a:avLst/>
          </a:prstGeom>
          <a:solidFill>
            <a:schemeClr val="accent1">
              <a:lumMod val="20000"/>
              <a:lumOff val="80000"/>
            </a:schemeClr>
          </a:solidFill>
        </p:spPr>
        <p:txBody>
          <a:bodyPr wrap="square" rtlCol="0">
            <a:spAutoFit/>
          </a:bodyPr>
          <a:lstStyle/>
          <a:p>
            <a:pPr algn="ctr"/>
            <a:r>
              <a:rPr lang="en-US" sz="2000" b="1" dirty="0">
                <a:latin typeface="Arial Black" panose="020B0A04020102020204" pitchFamily="34" charset="0"/>
              </a:rPr>
              <a:t>Excel Dashboard</a:t>
            </a:r>
            <a:endParaRPr lang="en-IN" sz="2000" b="1" dirty="0">
              <a:latin typeface="Arial Black" panose="020B0A04020102020204" pitchFamily="34" charset="0"/>
            </a:endParaRPr>
          </a:p>
        </p:txBody>
      </p:sp>
    </p:spTree>
    <p:extLst>
      <p:ext uri="{BB962C8B-B14F-4D97-AF65-F5344CB8AC3E}">
        <p14:creationId xmlns:p14="http://schemas.microsoft.com/office/powerpoint/2010/main" val="33438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5A87E1-66C1-77A5-8C04-B3C37DE3E48F}"/>
              </a:ext>
            </a:extLst>
          </p:cNvPr>
          <p:cNvPicPr>
            <a:picLocks noGrp="1" noChangeAspect="1"/>
          </p:cNvPicPr>
          <p:nvPr>
            <p:ph idx="1"/>
          </p:nvPr>
        </p:nvPicPr>
        <p:blipFill>
          <a:blip r:embed="rId2"/>
          <a:stretch>
            <a:fillRect/>
          </a:stretch>
        </p:blipFill>
        <p:spPr>
          <a:xfrm>
            <a:off x="0" y="597159"/>
            <a:ext cx="12192000" cy="6228282"/>
          </a:xfrm>
        </p:spPr>
      </p:pic>
      <p:sp>
        <p:nvSpPr>
          <p:cNvPr id="5" name="Slide Number Placeholder 4">
            <a:extLst>
              <a:ext uri="{FF2B5EF4-FFF2-40B4-BE49-F238E27FC236}">
                <a16:creationId xmlns:a16="http://schemas.microsoft.com/office/drawing/2014/main" id="{FD22213F-6258-D41D-58C5-4F35CE2CEF6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3" name="TextBox 2">
            <a:extLst>
              <a:ext uri="{FF2B5EF4-FFF2-40B4-BE49-F238E27FC236}">
                <a16:creationId xmlns:a16="http://schemas.microsoft.com/office/drawing/2014/main" id="{78C85236-643E-5855-2330-F5D9E04E19FD}"/>
              </a:ext>
            </a:extLst>
          </p:cNvPr>
          <p:cNvSpPr txBox="1"/>
          <p:nvPr/>
        </p:nvSpPr>
        <p:spPr>
          <a:xfrm>
            <a:off x="0" y="136525"/>
            <a:ext cx="12191999" cy="400110"/>
          </a:xfrm>
          <a:prstGeom prst="rect">
            <a:avLst/>
          </a:prstGeom>
          <a:solidFill>
            <a:schemeClr val="bg2"/>
          </a:solidFill>
        </p:spPr>
        <p:txBody>
          <a:bodyPr wrap="square" rtlCol="0">
            <a:spAutoFit/>
          </a:bodyPr>
          <a:lstStyle/>
          <a:p>
            <a:pPr algn="ctr"/>
            <a:r>
              <a:rPr lang="en-US" sz="2000" dirty="0">
                <a:latin typeface="Arial Black" panose="020B0A04020102020204" pitchFamily="34" charset="0"/>
              </a:rPr>
              <a:t>Power Bi Dashboard</a:t>
            </a:r>
            <a:endParaRPr lang="en-IN" sz="2000" dirty="0">
              <a:latin typeface="Arial Black" panose="020B0A04020102020204" pitchFamily="34" charset="0"/>
            </a:endParaRPr>
          </a:p>
        </p:txBody>
      </p:sp>
    </p:spTree>
    <p:extLst>
      <p:ext uri="{BB962C8B-B14F-4D97-AF65-F5344CB8AC3E}">
        <p14:creationId xmlns:p14="http://schemas.microsoft.com/office/powerpoint/2010/main" val="68281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28DF19-A87E-879B-B05D-DA8DDDCD41C3}"/>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10" name="TextBox 9">
            <a:extLst>
              <a:ext uri="{FF2B5EF4-FFF2-40B4-BE49-F238E27FC236}">
                <a16:creationId xmlns:a16="http://schemas.microsoft.com/office/drawing/2014/main" id="{95299530-DC47-5C63-D9F4-6E55B590F315}"/>
              </a:ext>
            </a:extLst>
          </p:cNvPr>
          <p:cNvSpPr txBox="1"/>
          <p:nvPr/>
        </p:nvSpPr>
        <p:spPr>
          <a:xfrm>
            <a:off x="0" y="136525"/>
            <a:ext cx="12192000" cy="369332"/>
          </a:xfrm>
          <a:prstGeom prst="rect">
            <a:avLst/>
          </a:prstGeom>
          <a:solidFill>
            <a:schemeClr val="bg1">
              <a:lumMod val="95000"/>
            </a:schemeClr>
          </a:solidFill>
        </p:spPr>
        <p:txBody>
          <a:bodyPr wrap="square" rtlCol="0">
            <a:spAutoFit/>
          </a:bodyPr>
          <a:lstStyle/>
          <a:p>
            <a:pPr algn="ctr"/>
            <a:r>
              <a:rPr lang="en-US" dirty="0">
                <a:latin typeface="Arial Black" panose="020B0A04020102020204" pitchFamily="34" charset="0"/>
              </a:rPr>
              <a:t>Tableau Dashboard</a:t>
            </a:r>
            <a:endParaRPr lang="en-IN" dirty="0">
              <a:latin typeface="Arial Black" panose="020B0A04020102020204" pitchFamily="34" charset="0"/>
            </a:endParaRPr>
          </a:p>
        </p:txBody>
      </p:sp>
      <p:sp>
        <p:nvSpPr>
          <p:cNvPr id="14" name="Content Placeholder 13">
            <a:extLst>
              <a:ext uri="{FF2B5EF4-FFF2-40B4-BE49-F238E27FC236}">
                <a16:creationId xmlns:a16="http://schemas.microsoft.com/office/drawing/2014/main" id="{3B0430E0-5A4F-C22C-D29E-F8C4BFD1CE81}"/>
              </a:ext>
            </a:extLst>
          </p:cNvPr>
          <p:cNvSpPr>
            <a:spLocks noGrp="1"/>
          </p:cNvSpPr>
          <p:nvPr>
            <p:ph idx="1"/>
          </p:nvPr>
        </p:nvSpPr>
        <p:spPr/>
        <p:txBody>
          <a:bodyPr/>
          <a:lstStyle/>
          <a:p>
            <a:endParaRPr lang="en-IN"/>
          </a:p>
        </p:txBody>
      </p:sp>
      <p:pic>
        <p:nvPicPr>
          <p:cNvPr id="16" name="Picture 15">
            <a:extLst>
              <a:ext uri="{FF2B5EF4-FFF2-40B4-BE49-F238E27FC236}">
                <a16:creationId xmlns:a16="http://schemas.microsoft.com/office/drawing/2014/main" id="{380452D7-491E-2BA0-D365-5AB92A61B905}"/>
              </a:ext>
            </a:extLst>
          </p:cNvPr>
          <p:cNvPicPr>
            <a:picLocks noChangeAspect="1"/>
          </p:cNvPicPr>
          <p:nvPr/>
        </p:nvPicPr>
        <p:blipFill>
          <a:blip r:embed="rId2"/>
          <a:stretch>
            <a:fillRect/>
          </a:stretch>
        </p:blipFill>
        <p:spPr>
          <a:xfrm>
            <a:off x="7775" y="505856"/>
            <a:ext cx="12250337" cy="6352144"/>
          </a:xfrm>
          <a:prstGeom prst="rect">
            <a:avLst/>
          </a:prstGeom>
        </p:spPr>
      </p:pic>
    </p:spTree>
    <p:extLst>
      <p:ext uri="{BB962C8B-B14F-4D97-AF65-F5344CB8AC3E}">
        <p14:creationId xmlns:p14="http://schemas.microsoft.com/office/powerpoint/2010/main" val="379786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4AE9-4674-3C27-7A75-799B964737B0}"/>
              </a:ext>
            </a:extLst>
          </p:cNvPr>
          <p:cNvSpPr>
            <a:spLocks noGrp="1"/>
          </p:cNvSpPr>
          <p:nvPr>
            <p:ph type="title"/>
          </p:nvPr>
        </p:nvSpPr>
        <p:spPr>
          <a:xfrm>
            <a:off x="0" y="0"/>
            <a:ext cx="12192000" cy="349249"/>
          </a:xfrm>
          <a:solidFill>
            <a:schemeClr val="tx2"/>
          </a:solidFill>
        </p:spPr>
        <p:txBody>
          <a:bodyPr>
            <a:normAutofit fontScale="90000"/>
          </a:bodyPr>
          <a:lstStyle/>
          <a:p>
            <a:r>
              <a:rPr lang="en-US" sz="2800" dirty="0">
                <a:latin typeface="Arial Black" panose="020B0A04020102020204" pitchFamily="34" charset="0"/>
                <a:cs typeface="Times New Roman" panose="02020603050405020304" pitchFamily="18" charset="0"/>
              </a:rPr>
              <a:t>SQL Queries </a:t>
            </a:r>
            <a:endParaRPr lang="en-IN" sz="2800" dirty="0">
              <a:latin typeface="Arial Black" panose="020B0A0402010202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3A063FD-0A89-8793-E107-70B8B53E1682}"/>
              </a:ext>
            </a:extLst>
          </p:cNvPr>
          <p:cNvSpPr>
            <a:spLocks noGrp="1"/>
          </p:cNvSpPr>
          <p:nvPr>
            <p:ph type="ftr" sz="quarter" idx="10"/>
          </p:nvPr>
        </p:nvSpPr>
        <p:spPr>
          <a:xfrm>
            <a:off x="124408" y="6485747"/>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B6FCAF58-35BB-6632-7C34-5223A662852F}"/>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9" name="AutoShape 6">
            <a:extLst>
              <a:ext uri="{FF2B5EF4-FFF2-40B4-BE49-F238E27FC236}">
                <a16:creationId xmlns:a16="http://schemas.microsoft.com/office/drawing/2014/main" id="{8CECD8DB-C48C-AFB4-9142-403B75344392}"/>
              </a:ext>
            </a:extLst>
          </p:cNvPr>
          <p:cNvSpPr>
            <a:spLocks noChangeAspect="1" noChangeArrowheads="1"/>
          </p:cNvSpPr>
          <p:nvPr/>
        </p:nvSpPr>
        <p:spPr bwMode="auto">
          <a:xfrm>
            <a:off x="5943600" y="3276599"/>
            <a:ext cx="2343150" cy="2028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a:extLst>
              <a:ext uri="{FF2B5EF4-FFF2-40B4-BE49-F238E27FC236}">
                <a16:creationId xmlns:a16="http://schemas.microsoft.com/office/drawing/2014/main" id="{92268F56-BC6E-1A01-7C37-A7DB6D153B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a:extLst>
              <a:ext uri="{FF2B5EF4-FFF2-40B4-BE49-F238E27FC236}">
                <a16:creationId xmlns:a16="http://schemas.microsoft.com/office/drawing/2014/main" id="{7223C9CA-C2C9-E887-ED13-092B81F98E9C}"/>
              </a:ext>
            </a:extLst>
          </p:cNvPr>
          <p:cNvPicPr>
            <a:picLocks noChangeAspect="1"/>
          </p:cNvPicPr>
          <p:nvPr/>
        </p:nvPicPr>
        <p:blipFill>
          <a:blip r:embed="rId2"/>
          <a:stretch>
            <a:fillRect/>
          </a:stretch>
        </p:blipFill>
        <p:spPr>
          <a:xfrm>
            <a:off x="597258" y="453327"/>
            <a:ext cx="10823510" cy="5646543"/>
          </a:xfrm>
          <a:prstGeom prst="rect">
            <a:avLst/>
          </a:prstGeom>
        </p:spPr>
      </p:pic>
      <p:pic>
        <p:nvPicPr>
          <p:cNvPr id="6" name="Picture 5">
            <a:extLst>
              <a:ext uri="{FF2B5EF4-FFF2-40B4-BE49-F238E27FC236}">
                <a16:creationId xmlns:a16="http://schemas.microsoft.com/office/drawing/2014/main" id="{129CE2FF-5468-2ED2-2B3D-A0FB5D109E3F}"/>
              </a:ext>
            </a:extLst>
          </p:cNvPr>
          <p:cNvPicPr>
            <a:picLocks noChangeAspect="1"/>
          </p:cNvPicPr>
          <p:nvPr/>
        </p:nvPicPr>
        <p:blipFill rotWithShape="1">
          <a:blip r:embed="rId3"/>
          <a:srcRect l="1575" t="9844" r="269" b="-306"/>
          <a:stretch/>
        </p:blipFill>
        <p:spPr>
          <a:xfrm>
            <a:off x="531845" y="1431457"/>
            <a:ext cx="10823509" cy="4973216"/>
          </a:xfrm>
          <a:prstGeom prst="rect">
            <a:avLst/>
          </a:prstGeom>
        </p:spPr>
      </p:pic>
    </p:spTree>
    <p:extLst>
      <p:ext uri="{BB962C8B-B14F-4D97-AF65-F5344CB8AC3E}">
        <p14:creationId xmlns:p14="http://schemas.microsoft.com/office/powerpoint/2010/main" val="258509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20E767-5CDB-111D-07DA-0D4CC9A0B13E}"/>
              </a:ext>
            </a:extLst>
          </p:cNvPr>
          <p:cNvSpPr>
            <a:spLocks noGrp="1"/>
          </p:cNvSpPr>
          <p:nvPr>
            <p:ph type="ftr" sz="quarter" idx="10"/>
          </p:nvPr>
        </p:nvSpPr>
        <p:spPr>
          <a:xfrm>
            <a:off x="240792" y="6369050"/>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72915686-6E3C-1D72-BAA5-2168D8741FB0}"/>
              </a:ext>
            </a:extLst>
          </p:cNvPr>
          <p:cNvSpPr>
            <a:spLocks noGrp="1"/>
          </p:cNvSpPr>
          <p:nvPr>
            <p:ph type="sldNum" sz="quarter" idx="11"/>
          </p:nvPr>
        </p:nvSpPr>
        <p:spPr>
          <a:xfrm>
            <a:off x="9208008" y="6365875"/>
            <a:ext cx="2743200" cy="365125"/>
          </a:xfrm>
        </p:spPr>
        <p:txBody>
          <a:bodyPr/>
          <a:lstStyle/>
          <a:p>
            <a:fld id="{294A09A9-5501-47C1-A89A-A340965A2BE2}" type="slidenum">
              <a:rPr lang="en-US" smtClean="0"/>
              <a:pPr/>
              <a:t>16</a:t>
            </a:fld>
            <a:endParaRPr lang="en-US" dirty="0"/>
          </a:p>
        </p:txBody>
      </p:sp>
      <p:pic>
        <p:nvPicPr>
          <p:cNvPr id="9" name="Picture 8">
            <a:extLst>
              <a:ext uri="{FF2B5EF4-FFF2-40B4-BE49-F238E27FC236}">
                <a16:creationId xmlns:a16="http://schemas.microsoft.com/office/drawing/2014/main" id="{065626CA-7012-07F8-811C-D5A3BF27E096}"/>
              </a:ext>
            </a:extLst>
          </p:cNvPr>
          <p:cNvPicPr>
            <a:picLocks noChangeAspect="1"/>
          </p:cNvPicPr>
          <p:nvPr/>
        </p:nvPicPr>
        <p:blipFill rotWithShape="1">
          <a:blip r:embed="rId2"/>
          <a:srcRect l="-151" t="166" r="1560" b="62775"/>
          <a:stretch/>
        </p:blipFill>
        <p:spPr>
          <a:xfrm>
            <a:off x="981074" y="993775"/>
            <a:ext cx="10668000" cy="2130424"/>
          </a:xfrm>
          <a:prstGeom prst="rect">
            <a:avLst/>
          </a:prstGeom>
        </p:spPr>
      </p:pic>
      <p:pic>
        <p:nvPicPr>
          <p:cNvPr id="14" name="Picture 13">
            <a:extLst>
              <a:ext uri="{FF2B5EF4-FFF2-40B4-BE49-F238E27FC236}">
                <a16:creationId xmlns:a16="http://schemas.microsoft.com/office/drawing/2014/main" id="{C27B1C4D-FF33-9112-9436-5B87F0817502}"/>
              </a:ext>
            </a:extLst>
          </p:cNvPr>
          <p:cNvPicPr>
            <a:picLocks noChangeAspect="1"/>
          </p:cNvPicPr>
          <p:nvPr/>
        </p:nvPicPr>
        <p:blipFill rotWithShape="1">
          <a:blip r:embed="rId2"/>
          <a:srcRect t="78305"/>
          <a:stretch/>
        </p:blipFill>
        <p:spPr>
          <a:xfrm>
            <a:off x="1052511" y="3069430"/>
            <a:ext cx="8991600" cy="1109662"/>
          </a:xfrm>
          <a:prstGeom prst="rect">
            <a:avLst/>
          </a:prstGeom>
        </p:spPr>
      </p:pic>
    </p:spTree>
    <p:extLst>
      <p:ext uri="{BB962C8B-B14F-4D97-AF65-F5344CB8AC3E}">
        <p14:creationId xmlns:p14="http://schemas.microsoft.com/office/powerpoint/2010/main" val="220249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3F15C94-5848-A897-D4D3-6EE5DFFEB721}"/>
              </a:ext>
            </a:extLst>
          </p:cNvPr>
          <p:cNvSpPr>
            <a:spLocks noGrp="1"/>
          </p:cNvSpPr>
          <p:nvPr>
            <p:ph type="ftr" sz="quarter" idx="10"/>
          </p:nvPr>
        </p:nvSpPr>
        <p:spPr>
          <a:xfrm>
            <a:off x="240792" y="6507161"/>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DA840DD5-456D-4C35-CAB4-2BAE0D519814}"/>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11" name="Picture 10">
            <a:extLst>
              <a:ext uri="{FF2B5EF4-FFF2-40B4-BE49-F238E27FC236}">
                <a16:creationId xmlns:a16="http://schemas.microsoft.com/office/drawing/2014/main" id="{B024B23A-A9F2-9F20-762B-64D4477AFD06}"/>
              </a:ext>
            </a:extLst>
          </p:cNvPr>
          <p:cNvPicPr>
            <a:picLocks noChangeAspect="1"/>
          </p:cNvPicPr>
          <p:nvPr/>
        </p:nvPicPr>
        <p:blipFill>
          <a:blip r:embed="rId2"/>
          <a:stretch>
            <a:fillRect/>
          </a:stretch>
        </p:blipFill>
        <p:spPr>
          <a:xfrm>
            <a:off x="723901" y="168276"/>
            <a:ext cx="11468099" cy="6188074"/>
          </a:xfrm>
          <a:prstGeom prst="rect">
            <a:avLst/>
          </a:prstGeom>
        </p:spPr>
      </p:pic>
    </p:spTree>
    <p:extLst>
      <p:ext uri="{BB962C8B-B14F-4D97-AF65-F5344CB8AC3E}">
        <p14:creationId xmlns:p14="http://schemas.microsoft.com/office/powerpoint/2010/main" val="43413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646B71-3A39-9E9B-AADD-D6EFD8BD8727}"/>
              </a:ext>
            </a:extLst>
          </p:cNvPr>
          <p:cNvSpPr>
            <a:spLocks noGrp="1"/>
          </p:cNvSpPr>
          <p:nvPr>
            <p:ph type="ftr" sz="quarter" idx="10"/>
          </p:nvPr>
        </p:nvSpPr>
        <p:spPr>
          <a:xfrm>
            <a:off x="240792" y="6492875"/>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C41E7411-BFE7-832C-231E-7176C470F0F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9" name="Content Placeholder 8">
            <a:extLst>
              <a:ext uri="{FF2B5EF4-FFF2-40B4-BE49-F238E27FC236}">
                <a16:creationId xmlns:a16="http://schemas.microsoft.com/office/drawing/2014/main" id="{0B2FDF93-E6F4-5ED7-1E09-9A605B556692}"/>
              </a:ext>
            </a:extLst>
          </p:cNvPr>
          <p:cNvPicPr>
            <a:picLocks noGrp="1" noChangeAspect="1"/>
          </p:cNvPicPr>
          <p:nvPr>
            <p:ph idx="1"/>
          </p:nvPr>
        </p:nvPicPr>
        <p:blipFill>
          <a:blip r:embed="rId2"/>
          <a:stretch>
            <a:fillRect/>
          </a:stretch>
        </p:blipFill>
        <p:spPr>
          <a:xfrm>
            <a:off x="771525" y="384175"/>
            <a:ext cx="11258550" cy="5972175"/>
          </a:xfrm>
          <a:prstGeom prst="rect">
            <a:avLst/>
          </a:prstGeom>
        </p:spPr>
      </p:pic>
    </p:spTree>
    <p:extLst>
      <p:ext uri="{BB962C8B-B14F-4D97-AF65-F5344CB8AC3E}">
        <p14:creationId xmlns:p14="http://schemas.microsoft.com/office/powerpoint/2010/main" val="208397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1156EC-68ED-8CAE-93BC-9E61FB3BA964}"/>
              </a:ext>
            </a:extLst>
          </p:cNvPr>
          <p:cNvSpPr>
            <a:spLocks noGrp="1"/>
          </p:cNvSpPr>
          <p:nvPr>
            <p:ph type="ftr" sz="quarter" idx="10"/>
          </p:nvPr>
        </p:nvSpPr>
        <p:spPr>
          <a:xfrm>
            <a:off x="240792" y="6492875"/>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A476B526-8EAF-E1CD-9C52-259EFF81E588}"/>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7" name="Content Placeholder 6">
            <a:extLst>
              <a:ext uri="{FF2B5EF4-FFF2-40B4-BE49-F238E27FC236}">
                <a16:creationId xmlns:a16="http://schemas.microsoft.com/office/drawing/2014/main" id="{1DCABCD4-CE6B-A5C2-71F2-4451F85FBB95}"/>
              </a:ext>
            </a:extLst>
          </p:cNvPr>
          <p:cNvPicPr>
            <a:picLocks noChangeAspect="1"/>
          </p:cNvPicPr>
          <p:nvPr/>
        </p:nvPicPr>
        <p:blipFill>
          <a:blip r:embed="rId2"/>
          <a:stretch>
            <a:fillRect/>
          </a:stretch>
        </p:blipFill>
        <p:spPr>
          <a:xfrm>
            <a:off x="476250" y="136525"/>
            <a:ext cx="11239500" cy="6130925"/>
          </a:xfrm>
          <a:prstGeom prst="rect">
            <a:avLst/>
          </a:prstGeom>
        </p:spPr>
      </p:pic>
    </p:spTree>
    <p:extLst>
      <p:ext uri="{BB962C8B-B14F-4D97-AF65-F5344CB8AC3E}">
        <p14:creationId xmlns:p14="http://schemas.microsoft.com/office/powerpoint/2010/main" val="15600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897468" y="364066"/>
            <a:ext cx="10447866" cy="1325563"/>
          </a:xfrm>
          <a:solidFill>
            <a:srgbClr val="003366"/>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bg1"/>
                </a:solidFill>
                <a:latin typeface="Times New Roman" panose="02020603050405020304" pitchFamily="18" charset="0"/>
                <a:ea typeface="Baskerville" panose="02020502070401020303" pitchFamily="18" charset="0"/>
                <a:cs typeface="Times New Roman" panose="02020603050405020304" pitchFamily="18" charset="0"/>
              </a:rPr>
              <a:t>Meet our team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a:xfrm>
            <a:off x="897468" y="1929935"/>
            <a:ext cx="3977640" cy="355600"/>
          </a:xfrm>
          <a:solidFill>
            <a:srgbClr val="0070C0"/>
          </a:solidFill>
        </p:spPr>
        <p:txBody>
          <a:bodyPr/>
          <a:lstStyle/>
          <a:p>
            <a:r>
              <a:rPr lang="en-US" dirty="0">
                <a:solidFill>
                  <a:schemeClr val="bg1"/>
                </a:solidFill>
                <a:latin typeface="Times New Roman" panose="02020603050405020304" pitchFamily="18" charset="0"/>
                <a:cs typeface="Times New Roman" panose="02020603050405020304" pitchFamily="18" charset="0"/>
              </a:rPr>
              <a:t>Supriya </a:t>
            </a:r>
            <a:r>
              <a:rPr lang="en-US" dirty="0" err="1">
                <a:solidFill>
                  <a:schemeClr val="bg1"/>
                </a:solidFill>
                <a:latin typeface="Times New Roman" panose="02020603050405020304" pitchFamily="18" charset="0"/>
                <a:cs typeface="Times New Roman" panose="02020603050405020304" pitchFamily="18" charset="0"/>
              </a:rPr>
              <a:t>Siddhappa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Harake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a:xfrm>
            <a:off x="4875107" y="1944293"/>
            <a:ext cx="3678537" cy="355600"/>
          </a:xfrm>
          <a:solidFill>
            <a:srgbClr val="A9D7D9"/>
          </a:solidFill>
        </p:spPr>
        <p:txBody>
          <a:bodyPr/>
          <a:lstStyle/>
          <a:p>
            <a:r>
              <a:rPr lang="en-US" dirty="0">
                <a:latin typeface="Times New Roman" panose="02020603050405020304" pitchFamily="18" charset="0"/>
                <a:cs typeface="Times New Roman" panose="02020603050405020304" pitchFamily="18" charset="0"/>
              </a:rPr>
              <a:t>Omkar Suresh </a:t>
            </a:r>
            <a:r>
              <a:rPr lang="en-US" dirty="0" err="1">
                <a:latin typeface="Times New Roman" panose="02020603050405020304" pitchFamily="18" charset="0"/>
                <a:cs typeface="Times New Roman" panose="02020603050405020304" pitchFamily="18" charset="0"/>
              </a:rPr>
              <a:t>Dhanave</a:t>
            </a:r>
            <a:endParaRPr lang="en-US" dirty="0">
              <a:latin typeface="Times New Roman" panose="02020603050405020304" pitchFamily="18" charset="0"/>
              <a:cs typeface="Times New Roman" panose="02020603050405020304" pitchFamily="18" charset="0"/>
            </a:endParaRPr>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897467" y="2540199"/>
            <a:ext cx="3874558" cy="381996"/>
          </a:xfrm>
          <a:solidFill>
            <a:srgbClr val="93D3D9"/>
          </a:solidFill>
        </p:spPr>
        <p:txBody>
          <a:bodyPr/>
          <a:lstStyle/>
          <a:p>
            <a:r>
              <a:rPr lang="en-US" dirty="0">
                <a:latin typeface="Times New Roman" panose="02020603050405020304" pitchFamily="18" charset="0"/>
                <a:cs typeface="Times New Roman" panose="02020603050405020304" pitchFamily="18" charset="0"/>
              </a:rPr>
              <a:t>Sayali Ramesh Mane</a:t>
            </a:r>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a:xfrm>
            <a:off x="4772025" y="2540199"/>
            <a:ext cx="4054157" cy="355600"/>
          </a:xfrm>
          <a:solidFill>
            <a:srgbClr val="0070C0"/>
          </a:solidFill>
        </p:spPr>
        <p:txBody>
          <a:bodyPr/>
          <a:lstStyle/>
          <a:p>
            <a:r>
              <a:rPr lang="en-US" dirty="0">
                <a:solidFill>
                  <a:schemeClr val="bg1"/>
                </a:solidFill>
                <a:latin typeface="Times New Roman" panose="02020603050405020304" pitchFamily="18" charset="0"/>
                <a:cs typeface="Times New Roman" panose="02020603050405020304" pitchFamily="18" charset="0"/>
              </a:rPr>
              <a:t>Uday Sanjay Mantri</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12" name="Text Placeholder 30">
            <a:extLst>
              <a:ext uri="{FF2B5EF4-FFF2-40B4-BE49-F238E27FC236}">
                <a16:creationId xmlns:a16="http://schemas.microsoft.com/office/drawing/2014/main" id="{908CDD52-44EC-7CAC-DE36-43C369636764}"/>
              </a:ext>
            </a:extLst>
          </p:cNvPr>
          <p:cNvSpPr txBox="1">
            <a:spLocks/>
          </p:cNvSpPr>
          <p:nvPr/>
        </p:nvSpPr>
        <p:spPr>
          <a:xfrm>
            <a:off x="8553644" y="1929935"/>
            <a:ext cx="2791689" cy="369958"/>
          </a:xfrm>
          <a:prstGeom prst="rect">
            <a:avLst/>
          </a:prstGeom>
          <a:solidFill>
            <a:srgbClr val="0070C0"/>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Priyanka </a:t>
            </a:r>
            <a:r>
              <a:rPr lang="en-US" dirty="0" err="1">
                <a:solidFill>
                  <a:schemeClr val="bg1"/>
                </a:solidFill>
                <a:latin typeface="Times New Roman" panose="02020603050405020304" pitchFamily="18" charset="0"/>
                <a:cs typeface="Times New Roman" panose="02020603050405020304" pitchFamily="18" charset="0"/>
              </a:rPr>
              <a:t>Mallu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Powar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Text Placeholder 30">
            <a:extLst>
              <a:ext uri="{FF2B5EF4-FFF2-40B4-BE49-F238E27FC236}">
                <a16:creationId xmlns:a16="http://schemas.microsoft.com/office/drawing/2014/main" id="{BC03CFBD-1246-6263-AE11-FCC8868D921C}"/>
              </a:ext>
            </a:extLst>
          </p:cNvPr>
          <p:cNvSpPr txBox="1">
            <a:spLocks/>
          </p:cNvSpPr>
          <p:nvPr/>
        </p:nvSpPr>
        <p:spPr>
          <a:xfrm>
            <a:off x="8826182" y="2519822"/>
            <a:ext cx="2519151" cy="369958"/>
          </a:xfrm>
          <a:prstGeom prst="rect">
            <a:avLst/>
          </a:prstGeom>
          <a:solidFill>
            <a:srgbClr val="A9D7D9"/>
          </a:solidFill>
        </p:spPr>
        <p:txBody>
          <a:bodyPr vert="horz" lIns="0" tIns="0" rIns="0" bIns="0" rtlCol="0" anchor="ctr">
            <a:noAutofit/>
          </a:bodyPr>
          <a:lstStyle>
            <a:lvl1pPr marL="0" indent="0" algn="ctr" defTabSz="914400" rtl="0" eaLnBrk="1" latinLnBrk="0" hangingPunct="1">
              <a:lnSpc>
                <a:spcPct val="100000"/>
              </a:lnSpc>
              <a:spcBef>
                <a:spcPts val="0"/>
              </a:spcBef>
              <a:buClr>
                <a:srgbClr val="73292A"/>
              </a:buClr>
              <a:buFont typeface="Arial" panose="020B0604020202020204" pitchFamily="34" charset="0"/>
              <a:buNone/>
              <a:defRPr sz="2000" kern="1200">
                <a:solidFill>
                  <a:schemeClr val="accent3"/>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Priyanka D</a:t>
            </a:r>
          </a:p>
        </p:txBody>
      </p:sp>
      <p:pic>
        <p:nvPicPr>
          <p:cNvPr id="1028" name="Picture 4" descr="334 Hr Analytics Stock Photos - Free &amp; Royalty-Free Stock ...">
            <a:extLst>
              <a:ext uri="{FF2B5EF4-FFF2-40B4-BE49-F238E27FC236}">
                <a16:creationId xmlns:a16="http://schemas.microsoft.com/office/drawing/2014/main" id="{47311746-EE59-818A-6AB4-AE6834BE5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06" y="2988853"/>
            <a:ext cx="10486988" cy="3236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3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5FE2-44B1-6B7F-719F-BB93DF5BDCD4}"/>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5607B7F3-0095-E243-54C5-A2BF56BC1B27}"/>
              </a:ext>
            </a:extLst>
          </p:cNvPr>
          <p:cNvSpPr>
            <a:spLocks noGrp="1"/>
          </p:cNvSpPr>
          <p:nvPr>
            <p:ph type="ftr" sz="quarter" idx="10"/>
          </p:nvPr>
        </p:nvSpPr>
        <p:spPr>
          <a:xfrm>
            <a:off x="142875" y="6542087"/>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5AFB4DA0-9033-1764-35A5-8DBA81461021}"/>
              </a:ext>
            </a:extLst>
          </p:cNvPr>
          <p:cNvSpPr>
            <a:spLocks noGrp="1"/>
          </p:cNvSpPr>
          <p:nvPr>
            <p:ph type="sldNum" sz="quarter" idx="11"/>
          </p:nvPr>
        </p:nvSpPr>
        <p:spPr/>
        <p:txBody>
          <a:bodyPr/>
          <a:lstStyle/>
          <a:p>
            <a:fld id="{294A09A9-5501-47C1-A89A-A340965A2BE2}" type="slidenum">
              <a:rPr lang="en-US" smtClean="0"/>
              <a:pPr/>
              <a:t>20</a:t>
            </a:fld>
            <a:endParaRPr lang="en-US" dirty="0"/>
          </a:p>
        </p:txBody>
      </p:sp>
      <p:pic>
        <p:nvPicPr>
          <p:cNvPr id="7" name="Picture 6">
            <a:extLst>
              <a:ext uri="{FF2B5EF4-FFF2-40B4-BE49-F238E27FC236}">
                <a16:creationId xmlns:a16="http://schemas.microsoft.com/office/drawing/2014/main" id="{1BD88268-79CA-7992-8E4C-CF0FEB963BA1}"/>
              </a:ext>
            </a:extLst>
          </p:cNvPr>
          <p:cNvPicPr>
            <a:picLocks noChangeAspect="1"/>
          </p:cNvPicPr>
          <p:nvPr/>
        </p:nvPicPr>
        <p:blipFill>
          <a:blip r:embed="rId2"/>
          <a:stretch>
            <a:fillRect/>
          </a:stretch>
        </p:blipFill>
        <p:spPr>
          <a:xfrm>
            <a:off x="590551" y="228600"/>
            <a:ext cx="10953750" cy="6162675"/>
          </a:xfrm>
          <a:prstGeom prst="rect">
            <a:avLst/>
          </a:prstGeom>
        </p:spPr>
      </p:pic>
    </p:spTree>
    <p:extLst>
      <p:ext uri="{BB962C8B-B14F-4D97-AF65-F5344CB8AC3E}">
        <p14:creationId xmlns:p14="http://schemas.microsoft.com/office/powerpoint/2010/main" val="64905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D3C7BA2-22B3-DADC-29B0-44FF402D9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EE280-5FB2-E107-2D47-3001E0833309}"/>
              </a:ext>
            </a:extLst>
          </p:cNvPr>
          <p:cNvSpPr>
            <a:spLocks noGrp="1"/>
          </p:cNvSpPr>
          <p:nvPr>
            <p:ph type="title"/>
          </p:nvPr>
        </p:nvSpPr>
        <p:spPr>
          <a:xfrm>
            <a:off x="1153668" y="4048125"/>
            <a:ext cx="9884664" cy="895350"/>
          </a:xfrm>
        </p:spPr>
        <p:txBody>
          <a:bodyPr/>
          <a:lstStyle/>
          <a:p>
            <a:r>
              <a:rPr lang="en-US" dirty="0"/>
              <a:t>….THANK YOU….</a:t>
            </a:r>
          </a:p>
        </p:txBody>
      </p:sp>
    </p:spTree>
    <p:extLst>
      <p:ext uri="{BB962C8B-B14F-4D97-AF65-F5344CB8AC3E}">
        <p14:creationId xmlns:p14="http://schemas.microsoft.com/office/powerpoint/2010/main" val="325711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Rectangle 1">
            <a:extLst>
              <a:ext uri="{FF2B5EF4-FFF2-40B4-BE49-F238E27FC236}">
                <a16:creationId xmlns:a16="http://schemas.microsoft.com/office/drawing/2014/main" id="{913E07D0-C0C0-BE22-2443-E55744C035AD}"/>
              </a:ext>
            </a:extLst>
          </p:cNvPr>
          <p:cNvSpPr>
            <a:spLocks noGrp="1" noChangeArrowheads="1"/>
          </p:cNvSpPr>
          <p:nvPr>
            <p:ph idx="1"/>
          </p:nvPr>
        </p:nvSpPr>
        <p:spPr bwMode="auto">
          <a:xfrm>
            <a:off x="2823536" y="2377878"/>
            <a:ext cx="6911374" cy="258532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HR analytics project endeavors to harness the power of data to drive strategic HR decision-making and enhance organizational performance. By leveraging KPIs and analytical tools such as Excel, MySQL, Tableau, and Power BI, we aim to unlock valuable insights into workforce dynamics, thereby enabling organizations to optimize their HR strategies, foster employee engagement, and achieve sustainable growth in today's competitive business environment.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679-8940-0A45-6EAB-E071AAD34F43}"/>
              </a:ext>
            </a:extLst>
          </p:cNvPr>
          <p:cNvSpPr>
            <a:spLocks noGrp="1"/>
          </p:cNvSpPr>
          <p:nvPr>
            <p:ph type="title"/>
          </p:nvPr>
        </p:nvSpPr>
        <p:spPr>
          <a:xfrm>
            <a:off x="20383" y="0"/>
            <a:ext cx="12192000" cy="369333"/>
          </a:xfrm>
          <a:solidFill>
            <a:schemeClr val="tx2">
              <a:lumMod val="90000"/>
            </a:schemeClr>
          </a:solidFill>
        </p:spPr>
        <p:txBody>
          <a:bodyPr>
            <a:normAutofit fontScale="90000"/>
          </a:bodyPr>
          <a:lstStyle/>
          <a:p>
            <a:r>
              <a:rPr lang="en-US" sz="3200" dirty="0">
                <a:solidFill>
                  <a:schemeClr val="tx1"/>
                </a:solidFill>
                <a:latin typeface="Arial Black" panose="020B0A04020102020204" pitchFamily="34" charset="0"/>
                <a:cs typeface="Times New Roman" panose="02020603050405020304" pitchFamily="18" charset="0"/>
              </a:rPr>
              <a:t>Tools Used In Project</a:t>
            </a:r>
            <a:endParaRPr lang="en-IN" sz="3200" dirty="0">
              <a:solidFill>
                <a:schemeClr val="tx1"/>
              </a:solidFill>
              <a:latin typeface="Arial Black" panose="020B0A0402010202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AFBB235-D296-C638-8457-0778FC82074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C8C8D2E-9654-D2FC-8C81-D232ECB9F74B}"/>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6" name="Picture 2" descr="Microsoft Excel icon PNG and SVG Vector Free Download">
            <a:extLst>
              <a:ext uri="{FF2B5EF4-FFF2-40B4-BE49-F238E27FC236}">
                <a16:creationId xmlns:a16="http://schemas.microsoft.com/office/drawing/2014/main" id="{F1910AF0-330B-E571-272A-D65367223D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616" y="612570"/>
            <a:ext cx="1786107" cy="155615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con Request: fa-Tableau · Issue #13635 · FortAwesome/Font ...">
            <a:extLst>
              <a:ext uri="{FF2B5EF4-FFF2-40B4-BE49-F238E27FC236}">
                <a16:creationId xmlns:a16="http://schemas.microsoft.com/office/drawing/2014/main" id="{F6EA288C-BA84-40E5-486E-C9F0DC1C3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696" y="501556"/>
            <a:ext cx="2002242" cy="19469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crosoft Power BI Logo and symbol, meaning, history, PNG, brand">
            <a:extLst>
              <a:ext uri="{FF2B5EF4-FFF2-40B4-BE49-F238E27FC236}">
                <a16:creationId xmlns:a16="http://schemas.microsoft.com/office/drawing/2014/main" id="{44617D31-AA6D-9FC2-7785-90AB56CBB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693" y="714997"/>
            <a:ext cx="2381330" cy="13932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ySql Logo PNG Transparent &amp; SVG Vector - Freebie Supply">
            <a:extLst>
              <a:ext uri="{FF2B5EF4-FFF2-40B4-BE49-F238E27FC236}">
                <a16:creationId xmlns:a16="http://schemas.microsoft.com/office/drawing/2014/main" id="{767574CC-E38F-45AF-2514-69468E9F7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302" y="501556"/>
            <a:ext cx="2002242" cy="1813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F29C53-DE78-5470-387E-122E03741470}"/>
              </a:ext>
            </a:extLst>
          </p:cNvPr>
          <p:cNvSpPr txBox="1"/>
          <p:nvPr/>
        </p:nvSpPr>
        <p:spPr>
          <a:xfrm>
            <a:off x="45192" y="2794208"/>
            <a:ext cx="3853815" cy="461665"/>
          </a:xfrm>
          <a:prstGeom prst="rect">
            <a:avLst/>
          </a:prstGeom>
          <a:solidFill>
            <a:schemeClr val="tx2"/>
          </a:solidFill>
        </p:spPr>
        <p:txBody>
          <a:bodyPr wrap="square" rtlCol="0">
            <a:spAutoFit/>
          </a:bodyPr>
          <a:lstStyle/>
          <a:p>
            <a:r>
              <a:rPr lang="en-US" sz="2400" b="1" dirty="0"/>
              <a:t>                  </a:t>
            </a:r>
            <a:r>
              <a:rPr lang="en-US" sz="2400" b="1" dirty="0">
                <a:latin typeface="Arial Black" panose="020B0A04020102020204" pitchFamily="34" charset="0"/>
              </a:rPr>
              <a:t>Excel</a:t>
            </a:r>
            <a:endParaRPr lang="en-IN" sz="2400" b="1" dirty="0">
              <a:latin typeface="Arial Black" panose="020B0A04020102020204" pitchFamily="34" charset="0"/>
            </a:endParaRPr>
          </a:p>
        </p:txBody>
      </p:sp>
      <p:sp>
        <p:nvSpPr>
          <p:cNvPr id="9" name="TextBox 8">
            <a:extLst>
              <a:ext uri="{FF2B5EF4-FFF2-40B4-BE49-F238E27FC236}">
                <a16:creationId xmlns:a16="http://schemas.microsoft.com/office/drawing/2014/main" id="{F06D9B8D-1667-25CA-0900-0F3A1B70C394}"/>
              </a:ext>
            </a:extLst>
          </p:cNvPr>
          <p:cNvSpPr txBox="1"/>
          <p:nvPr/>
        </p:nvSpPr>
        <p:spPr>
          <a:xfrm>
            <a:off x="9448800" y="2794210"/>
            <a:ext cx="2743200" cy="461665"/>
          </a:xfrm>
          <a:prstGeom prst="rect">
            <a:avLst/>
          </a:prstGeom>
          <a:solidFill>
            <a:schemeClr val="tx2"/>
          </a:solidFill>
        </p:spPr>
        <p:txBody>
          <a:bodyPr wrap="square" rtlCol="0">
            <a:spAutoFit/>
          </a:bodyPr>
          <a:lstStyle/>
          <a:p>
            <a:r>
              <a:rPr lang="en-US" sz="2400" b="1" dirty="0">
                <a:latin typeface="Arial Black" panose="020B0A04020102020204" pitchFamily="34" charset="0"/>
              </a:rPr>
              <a:t>MySQL</a:t>
            </a:r>
            <a:endParaRPr lang="en-IN" sz="2400" b="1" dirty="0">
              <a:latin typeface="Arial Black" panose="020B0A04020102020204" pitchFamily="34" charset="0"/>
            </a:endParaRPr>
          </a:p>
        </p:txBody>
      </p:sp>
      <p:sp>
        <p:nvSpPr>
          <p:cNvPr id="10" name="TextBox 9">
            <a:extLst>
              <a:ext uri="{FF2B5EF4-FFF2-40B4-BE49-F238E27FC236}">
                <a16:creationId xmlns:a16="http://schemas.microsoft.com/office/drawing/2014/main" id="{518B398F-58A2-AD5A-4138-3D17C9F0B6D7}"/>
              </a:ext>
            </a:extLst>
          </p:cNvPr>
          <p:cNvSpPr txBox="1"/>
          <p:nvPr/>
        </p:nvSpPr>
        <p:spPr>
          <a:xfrm>
            <a:off x="6854203" y="2794210"/>
            <a:ext cx="2601658" cy="469561"/>
          </a:xfrm>
          <a:prstGeom prst="rect">
            <a:avLst/>
          </a:prstGeom>
          <a:solidFill>
            <a:schemeClr val="tx2"/>
          </a:solidFill>
        </p:spPr>
        <p:txBody>
          <a:bodyPr wrap="square" rtlCol="0">
            <a:spAutoFit/>
          </a:bodyPr>
          <a:lstStyle/>
          <a:p>
            <a:r>
              <a:rPr lang="en-US" sz="2400" b="1" dirty="0">
                <a:latin typeface="Arial Black" panose="020B0A04020102020204" pitchFamily="34" charset="0"/>
              </a:rPr>
              <a:t>Power Bi</a:t>
            </a:r>
            <a:endParaRPr lang="en-IN" sz="2400" b="1" dirty="0">
              <a:latin typeface="Arial Black" panose="020B0A04020102020204" pitchFamily="34" charset="0"/>
            </a:endParaRPr>
          </a:p>
        </p:txBody>
      </p:sp>
      <p:sp>
        <p:nvSpPr>
          <p:cNvPr id="11" name="TextBox 10">
            <a:extLst>
              <a:ext uri="{FF2B5EF4-FFF2-40B4-BE49-F238E27FC236}">
                <a16:creationId xmlns:a16="http://schemas.microsoft.com/office/drawing/2014/main" id="{99C6F4E7-F600-7A8F-B5C5-846D488C86CD}"/>
              </a:ext>
            </a:extLst>
          </p:cNvPr>
          <p:cNvSpPr txBox="1"/>
          <p:nvPr/>
        </p:nvSpPr>
        <p:spPr>
          <a:xfrm>
            <a:off x="3880322" y="2794211"/>
            <a:ext cx="2973880" cy="461666"/>
          </a:xfrm>
          <a:prstGeom prst="rect">
            <a:avLst/>
          </a:prstGeom>
          <a:solidFill>
            <a:schemeClr val="tx2"/>
          </a:solidFill>
        </p:spPr>
        <p:txBody>
          <a:bodyPr wrap="square" rtlCol="0">
            <a:spAutoFit/>
          </a:bodyPr>
          <a:lstStyle/>
          <a:p>
            <a:r>
              <a:rPr lang="en-US" sz="2400" b="1" dirty="0"/>
              <a:t>  </a:t>
            </a:r>
            <a:r>
              <a:rPr lang="en-US" sz="2400" b="1" dirty="0">
                <a:latin typeface="Arial Black" panose="020B0A04020102020204" pitchFamily="34" charset="0"/>
              </a:rPr>
              <a:t>Tableau</a:t>
            </a:r>
            <a:endParaRPr lang="en-IN" sz="2400" b="1" dirty="0">
              <a:latin typeface="Arial Black" panose="020B0A04020102020204" pitchFamily="34" charset="0"/>
            </a:endParaRPr>
          </a:p>
        </p:txBody>
      </p:sp>
      <p:pic>
        <p:nvPicPr>
          <p:cNvPr id="14" name="Picture 13">
            <a:extLst>
              <a:ext uri="{FF2B5EF4-FFF2-40B4-BE49-F238E27FC236}">
                <a16:creationId xmlns:a16="http://schemas.microsoft.com/office/drawing/2014/main" id="{9103AE3A-2DA0-DF62-AEE1-BDF8AC2120AD}"/>
              </a:ext>
            </a:extLst>
          </p:cNvPr>
          <p:cNvPicPr>
            <a:picLocks noChangeAspect="1"/>
          </p:cNvPicPr>
          <p:nvPr/>
        </p:nvPicPr>
        <p:blipFill>
          <a:blip r:embed="rId6"/>
          <a:stretch>
            <a:fillRect/>
          </a:stretch>
        </p:blipFill>
        <p:spPr>
          <a:xfrm>
            <a:off x="382334" y="3255875"/>
            <a:ext cx="11427326" cy="3363999"/>
          </a:xfrm>
          <a:prstGeom prst="rect">
            <a:avLst/>
          </a:prstGeom>
        </p:spPr>
      </p:pic>
      <p:sp>
        <p:nvSpPr>
          <p:cNvPr id="16" name="TextBox 15">
            <a:extLst>
              <a:ext uri="{FF2B5EF4-FFF2-40B4-BE49-F238E27FC236}">
                <a16:creationId xmlns:a16="http://schemas.microsoft.com/office/drawing/2014/main" id="{E7867948-C0DE-0E1A-A756-23C3E5456C09}"/>
              </a:ext>
            </a:extLst>
          </p:cNvPr>
          <p:cNvSpPr txBox="1"/>
          <p:nvPr/>
        </p:nvSpPr>
        <p:spPr>
          <a:xfrm>
            <a:off x="20383" y="18813"/>
            <a:ext cx="361950" cy="6721475"/>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23C3DDA3-5767-4DC2-6D8E-247BB063F4F2}"/>
              </a:ext>
            </a:extLst>
          </p:cNvPr>
          <p:cNvSpPr txBox="1"/>
          <p:nvPr/>
        </p:nvSpPr>
        <p:spPr>
          <a:xfrm>
            <a:off x="0" y="0"/>
            <a:ext cx="382333" cy="6721475"/>
          </a:xfrm>
          <a:prstGeom prst="rect">
            <a:avLst/>
          </a:prstGeom>
          <a:solidFill>
            <a:schemeClr val="tx2">
              <a:lumMod val="90000"/>
            </a:schemeClr>
          </a:solidFill>
        </p:spPr>
        <p:txBody>
          <a:bodyPr wrap="square" rtlCol="0">
            <a:spAutoFit/>
          </a:bodyPr>
          <a:lstStyle/>
          <a:p>
            <a:endParaRPr lang="en-IN" dirty="0"/>
          </a:p>
        </p:txBody>
      </p:sp>
      <p:sp>
        <p:nvSpPr>
          <p:cNvPr id="18" name="TextBox 17">
            <a:extLst>
              <a:ext uri="{FF2B5EF4-FFF2-40B4-BE49-F238E27FC236}">
                <a16:creationId xmlns:a16="http://schemas.microsoft.com/office/drawing/2014/main" id="{BCC48246-1C7C-A405-CF8F-B7312E18EB46}"/>
              </a:ext>
            </a:extLst>
          </p:cNvPr>
          <p:cNvSpPr txBox="1"/>
          <p:nvPr/>
        </p:nvSpPr>
        <p:spPr>
          <a:xfrm>
            <a:off x="11809667" y="146050"/>
            <a:ext cx="382333" cy="6721475"/>
          </a:xfrm>
          <a:prstGeom prst="rect">
            <a:avLst/>
          </a:prstGeom>
          <a:solidFill>
            <a:schemeClr val="tx2">
              <a:lumMod val="90000"/>
            </a:schemeClr>
          </a:solidFill>
        </p:spPr>
        <p:txBody>
          <a:bodyPr wrap="square" rtlCol="0">
            <a:spAutoFit/>
          </a:bodyPr>
          <a:lstStyle/>
          <a:p>
            <a:endParaRPr lang="en-IN" dirty="0"/>
          </a:p>
        </p:txBody>
      </p:sp>
      <p:sp>
        <p:nvSpPr>
          <p:cNvPr id="19" name="TextBox 18">
            <a:extLst>
              <a:ext uri="{FF2B5EF4-FFF2-40B4-BE49-F238E27FC236}">
                <a16:creationId xmlns:a16="http://schemas.microsoft.com/office/drawing/2014/main" id="{1B5372DE-3ED5-D337-6137-CF808A86D118}"/>
              </a:ext>
            </a:extLst>
          </p:cNvPr>
          <p:cNvSpPr txBox="1"/>
          <p:nvPr/>
        </p:nvSpPr>
        <p:spPr>
          <a:xfrm rot="5400000">
            <a:off x="3041868" y="3578008"/>
            <a:ext cx="238124" cy="6321860"/>
          </a:xfrm>
          <a:prstGeom prst="rect">
            <a:avLst/>
          </a:prstGeom>
          <a:solidFill>
            <a:schemeClr val="tx2">
              <a:lumMod val="90000"/>
            </a:schemeClr>
          </a:solidFill>
        </p:spPr>
        <p:txBody>
          <a:bodyPr wrap="square" rtlCol="0">
            <a:spAutoFit/>
          </a:bodyPr>
          <a:lstStyle/>
          <a:p>
            <a:endParaRPr lang="en-IN" dirty="0"/>
          </a:p>
        </p:txBody>
      </p:sp>
      <p:sp>
        <p:nvSpPr>
          <p:cNvPr id="20" name="TextBox 19">
            <a:extLst>
              <a:ext uri="{FF2B5EF4-FFF2-40B4-BE49-F238E27FC236}">
                <a16:creationId xmlns:a16="http://schemas.microsoft.com/office/drawing/2014/main" id="{592EA7D9-C490-992A-F81C-67BFFEFD37AE}"/>
              </a:ext>
            </a:extLst>
          </p:cNvPr>
          <p:cNvSpPr txBox="1"/>
          <p:nvPr/>
        </p:nvSpPr>
        <p:spPr>
          <a:xfrm rot="5400000">
            <a:off x="8889623" y="3578008"/>
            <a:ext cx="238125" cy="6321860"/>
          </a:xfrm>
          <a:prstGeom prst="rect">
            <a:avLst/>
          </a:prstGeom>
          <a:solidFill>
            <a:schemeClr val="tx2">
              <a:lumMod val="90000"/>
            </a:schemeClr>
          </a:solidFill>
        </p:spPr>
        <p:txBody>
          <a:bodyPr wrap="square" rtlCol="0">
            <a:spAutoFit/>
          </a:bodyPr>
          <a:lstStyle/>
          <a:p>
            <a:endParaRPr lang="en-IN" dirty="0"/>
          </a:p>
        </p:txBody>
      </p:sp>
    </p:spTree>
    <p:extLst>
      <p:ext uri="{BB962C8B-B14F-4D97-AF65-F5344CB8AC3E}">
        <p14:creationId xmlns:p14="http://schemas.microsoft.com/office/powerpoint/2010/main" val="232926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737009" y="506219"/>
            <a:ext cx="5369265" cy="788755"/>
          </a:xfrm>
          <a:blipFill>
            <a:blip r:embed="rId3">
              <a:alphaModFix amt="36000"/>
            </a:blip>
            <a:tile tx="0" ty="0" sx="100000" sy="100000" flip="none" algn="tl"/>
          </a:blipFill>
        </p:spPr>
        <p:txBody>
          <a:bodyPr>
            <a:normAutofit/>
          </a:bodyPr>
          <a:lstStyle/>
          <a:p>
            <a:r>
              <a:rPr lang="en-US" dirty="0">
                <a:gradFill>
                  <a:gsLst>
                    <a:gs pos="0">
                      <a:schemeClr val="accent3">
                        <a:lumMod val="67000"/>
                      </a:schemeClr>
                    </a:gs>
                    <a:gs pos="48000">
                      <a:schemeClr val="accent3">
                        <a:lumMod val="97000"/>
                        <a:lumOff val="3000"/>
                      </a:schemeClr>
                    </a:gs>
                    <a:gs pos="100000">
                      <a:schemeClr val="accent3">
                        <a:lumMod val="60000"/>
                        <a:lumOff val="40000"/>
                      </a:schemeClr>
                    </a:gs>
                  </a:gsLst>
                  <a:lin ang="5400000" scaled="1"/>
                </a:gradFill>
                <a:latin typeface="Baskerville Old Face" panose="02020602080505020303" pitchFamily="18" charset="77"/>
                <a:cs typeface="Calibri Light"/>
              </a:rPr>
              <a:t>           KPIs</a:t>
            </a:r>
            <a:endParaRPr lang="en-US" dirty="0">
              <a:gradFill>
                <a:gsLst>
                  <a:gs pos="0">
                    <a:schemeClr val="accent3">
                      <a:lumMod val="67000"/>
                    </a:schemeClr>
                  </a:gs>
                  <a:gs pos="48000">
                    <a:schemeClr val="accent3">
                      <a:lumMod val="97000"/>
                      <a:lumOff val="3000"/>
                    </a:schemeClr>
                  </a:gs>
                  <a:gs pos="100000">
                    <a:schemeClr val="accent3">
                      <a:lumMod val="60000"/>
                      <a:lumOff val="40000"/>
                    </a:schemeClr>
                  </a:gs>
                </a:gsLst>
                <a:lin ang="5400000" scaled="1"/>
              </a:gra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852762" y="1553464"/>
            <a:ext cx="4760637" cy="4242816"/>
          </a:xfrm>
        </p:spPr>
        <p:txBody>
          <a:bodyPr>
            <a:normAutofit fontScale="77500" lnSpcReduction="20000"/>
          </a:bodyPr>
          <a:lstStyle/>
          <a:p>
            <a:r>
              <a:rPr lang="en-US" dirty="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rPr>
              <a:t>HR</a:t>
            </a:r>
          </a:p>
          <a:p>
            <a:r>
              <a:rPr lang="en-US" sz="4600" dirty="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rPr>
              <a:t>ANALYTICS</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1531" y="2194560"/>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6737009" y="1466851"/>
            <a:ext cx="5454991" cy="5010149"/>
          </a:xfrm>
          <a:blipFill dpi="0" rotWithShape="1">
            <a:blip r:embed="rId3">
              <a:alphaModFix amt="36000"/>
            </a:blip>
            <a:srcRect/>
            <a:tile tx="0" ty="0" sx="100000" sy="100000" flip="none" algn="tl"/>
          </a:blipFill>
        </p:spPr>
        <p:txBody>
          <a:bodyPr vert="horz" lIns="91440" tIns="45720" rIns="91440" bIns="45720" rtlCol="0" anchor="t">
            <a:noAutofit/>
          </a:bodyPr>
          <a:lstStyle/>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Attrition Rate For All Departments</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Hourly Rate Of Male Research Scientist </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Attrition Rate VS Monthly Income Stats</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Average Working Years For Each Department</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Job Role VS </a:t>
            </a:r>
            <a:r>
              <a:rPr lang="en-US" sz="2000" dirty="0" err="1">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WorkLife</a:t>
            </a: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 Balance </a:t>
            </a:r>
          </a:p>
          <a:p>
            <a:pPr marL="457200" indent="-457200">
              <a:buFont typeface="+mj-lt"/>
              <a:buAutoNum type="arabicPeriod"/>
            </a:pPr>
            <a:r>
              <a:rPr lang="en-US"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rPr>
              <a:t>Attrition Rate VS Year Since Last Promotion Relation </a:t>
            </a:r>
            <a:endParaRPr lang="en-IN" sz="2000" dirty="0">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5400000" scaled="1"/>
                <a:tileRect/>
              </a:gradFill>
              <a:latin typeface="Aptos" panose="020B0004020202020204" pitchFamily="34" charset="0"/>
            </a:endParaRPr>
          </a:p>
          <a:p>
            <a:endParaRPr lang="en-US" sz="2000"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365125"/>
          </a:xfrm>
        </p:spPr>
        <p:txBody>
          <a:bodyPr>
            <a:noAutofit/>
          </a:bodyPr>
          <a:lstStyle/>
          <a:p>
            <a:r>
              <a:rPr lang="en-US" sz="2800" b="1" u="sng" dirty="0">
                <a:latin typeface="Times New Roman" panose="02020603050405020304" pitchFamily="18" charset="0"/>
                <a:cs typeface="Times New Roman" panose="02020603050405020304" pitchFamily="18" charset="0"/>
              </a:rPr>
              <a:t>KPI-1  Average Attrition Rate For All Departments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41" name="TextBox 40">
            <a:extLst>
              <a:ext uri="{FF2B5EF4-FFF2-40B4-BE49-F238E27FC236}">
                <a16:creationId xmlns:a16="http://schemas.microsoft.com/office/drawing/2014/main" id="{93CADFAA-C326-7154-C024-D7C2F1FC3BE5}"/>
              </a:ext>
            </a:extLst>
          </p:cNvPr>
          <p:cNvSpPr txBox="1"/>
          <p:nvPr/>
        </p:nvSpPr>
        <p:spPr>
          <a:xfrm>
            <a:off x="5838824" y="906601"/>
            <a:ext cx="63531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HR analytics project focuses on assessing attrition rates across all departments, revealing a consistent range of 49.44% to 51.21%. The summarized bar graph illustrates this range effectively, highlighting attrition as a critical KPI. By narrowing the focus to "attrition yes rate," the analysis emphasizes the proportion of employees leaving the organization, providing actionable insights for strategic HR decision-making..</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address attrition, implement strategies such as improving communication, offering competitive compensation and benefits, and providing opportunities for career growth and development tailored to the needs of each department.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understanding and mitigating attrition across departments to maintain organizational stability and foster a positive work environment conducive to employee retention and satisfaction.</a:t>
            </a:r>
            <a:endParaRPr lang="en-IN"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0B694A66-CDE5-7E8B-C99D-26A85A65C268}"/>
              </a:ext>
            </a:extLst>
          </p:cNvPr>
          <p:cNvGraphicFramePr>
            <a:graphicFrameLocks/>
          </p:cNvGraphicFramePr>
          <p:nvPr>
            <p:extLst>
              <p:ext uri="{D42A27DB-BD31-4B8C-83A1-F6EECF244321}">
                <p14:modId xmlns:p14="http://schemas.microsoft.com/office/powerpoint/2010/main" val="276412744"/>
              </p:ext>
            </p:extLst>
          </p:nvPr>
        </p:nvGraphicFramePr>
        <p:xfrm>
          <a:off x="434340" y="960120"/>
          <a:ext cx="5166360" cy="4366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A07-4564-3543-0A0B-4B2D9CEAD1A1}"/>
              </a:ext>
            </a:extLst>
          </p:cNvPr>
          <p:cNvSpPr>
            <a:spLocks noGrp="1"/>
          </p:cNvSpPr>
          <p:nvPr>
            <p:ph type="title"/>
          </p:nvPr>
        </p:nvSpPr>
        <p:spPr>
          <a:xfrm>
            <a:off x="838200" y="184149"/>
            <a:ext cx="10515600" cy="495301"/>
          </a:xfrm>
        </p:spPr>
        <p:txBody>
          <a:bodyPr>
            <a:normAutofit/>
          </a:bodyPr>
          <a:lstStyle/>
          <a:p>
            <a:r>
              <a:rPr lang="en-US" sz="2800" b="1" u="sng" dirty="0">
                <a:latin typeface="Times New Roman" panose="02020603050405020304" pitchFamily="18" charset="0"/>
                <a:cs typeface="Times New Roman" panose="02020603050405020304" pitchFamily="18" charset="0"/>
              </a:rPr>
              <a:t>KPI -2  Average Hourly Rate Of Male Research Scientist</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975335D-2CCB-6C97-B653-4043A1734FF4}"/>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r>
              <a:rPr lang="en-US" dirty="0"/>
              <a:t>e</a:t>
            </a:r>
          </a:p>
        </p:txBody>
      </p:sp>
      <p:sp>
        <p:nvSpPr>
          <p:cNvPr id="5" name="Slide Number Placeholder 4">
            <a:extLst>
              <a:ext uri="{FF2B5EF4-FFF2-40B4-BE49-F238E27FC236}">
                <a16:creationId xmlns:a16="http://schemas.microsoft.com/office/drawing/2014/main" id="{242DFBAF-8212-E07C-03A2-C0B38A7F7D8D}"/>
              </a:ext>
            </a:extLst>
          </p:cNvPr>
          <p:cNvSpPr>
            <a:spLocks noGrp="1"/>
          </p:cNvSpPr>
          <p:nvPr>
            <p:ph type="sldNum" sz="quarter" idx="11"/>
          </p:nvPr>
        </p:nvSpPr>
        <p:spPr/>
        <p:txBody>
          <a:bodyPr/>
          <a:lstStyle/>
          <a:p>
            <a:fld id="{294A09A9-5501-47C1-A89A-A340965A2BE2}" type="slidenum">
              <a:rPr lang="en-US" smtClean="0"/>
              <a:pPr/>
              <a:t>7</a:t>
            </a:fld>
            <a:endParaRPr lang="en-US" dirty="0"/>
          </a:p>
        </p:txBody>
      </p:sp>
      <p:graphicFrame>
        <p:nvGraphicFramePr>
          <p:cNvPr id="6" name="Content Placeholder 5">
            <a:extLst>
              <a:ext uri="{FF2B5EF4-FFF2-40B4-BE49-F238E27FC236}">
                <a16:creationId xmlns:a16="http://schemas.microsoft.com/office/drawing/2014/main" id="{00000000-0008-0000-0400-000005000000}"/>
              </a:ext>
            </a:extLst>
          </p:cNvPr>
          <p:cNvGraphicFramePr>
            <a:graphicFrameLocks noGrp="1"/>
          </p:cNvGraphicFramePr>
          <p:nvPr>
            <p:ph idx="1"/>
            <p:extLst>
              <p:ext uri="{D42A27DB-BD31-4B8C-83A1-F6EECF244321}">
                <p14:modId xmlns:p14="http://schemas.microsoft.com/office/powerpoint/2010/main" val="2824531227"/>
              </p:ext>
            </p:extLst>
          </p:nvPr>
        </p:nvGraphicFramePr>
        <p:xfrm>
          <a:off x="0" y="1209038"/>
          <a:ext cx="6950582" cy="45821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BE65DDC-93DC-3ADE-ABD7-F70FEFA39ED8}"/>
              </a:ext>
            </a:extLst>
          </p:cNvPr>
          <p:cNvSpPr txBox="1"/>
          <p:nvPr/>
        </p:nvSpPr>
        <p:spPr>
          <a:xfrm>
            <a:off x="6667500" y="962026"/>
            <a:ext cx="5010149"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analysis reveals the average hourly rate of male research scientists, providing a key insight into gender-based pay disparities within this role where the average hourly rate of male research scientist is 114.45</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address potential gender pay gaps, it's recommended to conduct a comprehensive review of compensation structures and ensure equitable remuneration based on skill, experience, and performance.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findings highlight the importance of promoting pay equity and transparency to foster a fair and inclusive workplace environment, ultimately enhancing employee morale and organizational reputation.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13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6FAB-00F6-FC17-FA68-2BE7CE35810A}"/>
              </a:ext>
            </a:extLst>
          </p:cNvPr>
          <p:cNvSpPr>
            <a:spLocks noGrp="1"/>
          </p:cNvSpPr>
          <p:nvPr>
            <p:ph type="title"/>
          </p:nvPr>
        </p:nvSpPr>
        <p:spPr>
          <a:xfrm>
            <a:off x="838200" y="187423"/>
            <a:ext cx="10515600" cy="504826"/>
          </a:xfrm>
        </p:spPr>
        <p:txBody>
          <a:bodyPr>
            <a:normAutofit/>
          </a:bodyPr>
          <a:lstStyle/>
          <a:p>
            <a:r>
              <a:rPr lang="en-US" sz="2800" b="1" u="sng" dirty="0">
                <a:latin typeface="Times New Roman" panose="02020603050405020304" pitchFamily="18" charset="0"/>
                <a:cs typeface="Times New Roman" panose="02020603050405020304" pitchFamily="18" charset="0"/>
              </a:rPr>
              <a:t>KPI-3 Attrition Rate VS Monthly Income Stats</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E19361B-C5E2-5D5B-2C78-82D390ADB72D}"/>
              </a:ext>
            </a:extLst>
          </p:cNvPr>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2D5B8131-1FE5-6B9B-9C03-051ECA34DE62}"/>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10" name="TextBox 9">
            <a:extLst>
              <a:ext uri="{FF2B5EF4-FFF2-40B4-BE49-F238E27FC236}">
                <a16:creationId xmlns:a16="http://schemas.microsoft.com/office/drawing/2014/main" id="{DA50524F-03CE-E2D0-A70F-1C905C82E0B7}"/>
              </a:ext>
            </a:extLst>
          </p:cNvPr>
          <p:cNvSpPr txBox="1"/>
          <p:nvPr/>
        </p:nvSpPr>
        <p:spPr>
          <a:xfrm>
            <a:off x="6438123" y="1026367"/>
            <a:ext cx="5498798"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comparison between attrition rates and monthly income statistics reveals potential correlations between employee turnover and compensation levels, providing valuable insights into workforce dynamics which ranges from 49.44% to 51.21%.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mitigate attrition, it's advisable to review compensation structures and consider implementing adjustments or incentives to align with industry standards and employee expectations.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significance of addressing compensation-related factors in retention strategies, emphasizing the need for fair and competitive pay to promote employee satisfaction and reduce turnover rates, thereby fostering organizational stability and growth.</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0000000-0008-0000-0500-000004000000}"/>
              </a:ext>
            </a:extLst>
          </p:cNvPr>
          <p:cNvGraphicFramePr>
            <a:graphicFrameLocks/>
          </p:cNvGraphicFramePr>
          <p:nvPr>
            <p:extLst>
              <p:ext uri="{D42A27DB-BD31-4B8C-83A1-F6EECF244321}">
                <p14:modId xmlns:p14="http://schemas.microsoft.com/office/powerpoint/2010/main" val="2795597385"/>
              </p:ext>
            </p:extLst>
          </p:nvPr>
        </p:nvGraphicFramePr>
        <p:xfrm>
          <a:off x="415290" y="1101012"/>
          <a:ext cx="5864212" cy="4907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472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DB3B3-31B8-0D8B-E95A-0D6B1C01B73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467943-92F6-8DAD-6EFF-6A91C9CDDC53}"/>
              </a:ext>
            </a:extLst>
          </p:cNvPr>
          <p:cNvSpPr>
            <a:spLocks noGrp="1"/>
          </p:cNvSpPr>
          <p:nvPr>
            <p:ph type="ftr" sz="quarter" idx="10"/>
          </p:nvPr>
        </p:nvSpPr>
        <p:spPr>
          <a:xfrm>
            <a:off x="142875" y="6447711"/>
            <a:ext cx="4114800" cy="365125"/>
          </a:xfrm>
        </p:spPr>
        <p:txBody>
          <a:bodyPr/>
          <a:lstStyle/>
          <a:p>
            <a:r>
              <a:rPr lang="en-US" dirty="0">
                <a:latin typeface="Times New Roman" panose="02020603050405020304" pitchFamily="18" charset="0"/>
                <a:cs typeface="Times New Roman" panose="02020603050405020304" pitchFamily="18" charset="0"/>
              </a:rPr>
              <a:t>HR Analytics</a:t>
            </a:r>
          </a:p>
          <a:p>
            <a:endParaRPr lang="en-US" dirty="0"/>
          </a:p>
          <a:p>
            <a:endParaRPr lang="en-US" dirty="0"/>
          </a:p>
        </p:txBody>
      </p:sp>
      <p:sp>
        <p:nvSpPr>
          <p:cNvPr id="5" name="Slide Number Placeholder 4">
            <a:extLst>
              <a:ext uri="{FF2B5EF4-FFF2-40B4-BE49-F238E27FC236}">
                <a16:creationId xmlns:a16="http://schemas.microsoft.com/office/drawing/2014/main" id="{1F3FF6E6-DCC9-61F5-30B8-B3A91706A1C6}"/>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9" name="Title 8">
            <a:extLst>
              <a:ext uri="{FF2B5EF4-FFF2-40B4-BE49-F238E27FC236}">
                <a16:creationId xmlns:a16="http://schemas.microsoft.com/office/drawing/2014/main" id="{7C428C6B-4D94-230D-A868-7F81926B50CE}"/>
              </a:ext>
            </a:extLst>
          </p:cNvPr>
          <p:cNvSpPr>
            <a:spLocks noGrp="1"/>
          </p:cNvSpPr>
          <p:nvPr>
            <p:ph type="title"/>
          </p:nvPr>
        </p:nvSpPr>
        <p:spPr>
          <a:xfrm>
            <a:off x="2200275" y="227726"/>
            <a:ext cx="8343900" cy="438151"/>
          </a:xfrm>
        </p:spPr>
        <p:txBody>
          <a:bodyPr>
            <a:noAutofit/>
          </a:bodyPr>
          <a:lstStyle/>
          <a:p>
            <a:r>
              <a:rPr lang="en-US" sz="2800" b="1" u="sng" dirty="0">
                <a:latin typeface="Times New Roman" panose="02020603050405020304" pitchFamily="18" charset="0"/>
                <a:cs typeface="Times New Roman" panose="02020603050405020304" pitchFamily="18" charset="0"/>
              </a:rPr>
              <a:t>KPI-4 Average Working Years For Each Department</a:t>
            </a:r>
            <a:endParaRPr lang="en-IN" sz="2800" b="1" u="sng" dirty="0">
              <a:latin typeface="Times New Roman" panose="02020603050405020304" pitchFamily="18" charset="0"/>
              <a:cs typeface="Times New Roman" panose="02020603050405020304" pitchFamily="18" charset="0"/>
            </a:endParaRPr>
          </a:p>
        </p:txBody>
      </p:sp>
      <p:graphicFrame>
        <p:nvGraphicFramePr>
          <p:cNvPr id="12" name="Content Placeholder 11">
            <a:extLst>
              <a:ext uri="{FF2B5EF4-FFF2-40B4-BE49-F238E27FC236}">
                <a16:creationId xmlns:a16="http://schemas.microsoft.com/office/drawing/2014/main" id="{00000000-0008-0000-0600-000002000000}"/>
              </a:ext>
            </a:extLst>
          </p:cNvPr>
          <p:cNvGraphicFramePr>
            <a:graphicFrameLocks noGrp="1"/>
          </p:cNvGraphicFramePr>
          <p:nvPr>
            <p:ph idx="1"/>
            <p:extLst>
              <p:ext uri="{D42A27DB-BD31-4B8C-83A1-F6EECF244321}">
                <p14:modId xmlns:p14="http://schemas.microsoft.com/office/powerpoint/2010/main" val="3144233836"/>
              </p:ext>
            </p:extLst>
          </p:nvPr>
        </p:nvGraphicFramePr>
        <p:xfrm>
          <a:off x="0" y="1212980"/>
          <a:ext cx="6038850" cy="4151024"/>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94B938E1-0868-CBD4-4E48-957708E47BD9}"/>
              </a:ext>
            </a:extLst>
          </p:cNvPr>
          <p:cNvSpPr txBox="1"/>
          <p:nvPr/>
        </p:nvSpPr>
        <p:spPr>
          <a:xfrm>
            <a:off x="6298120" y="971957"/>
            <a:ext cx="5819775"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Summary:</a:t>
            </a:r>
          </a:p>
          <a:p>
            <a:r>
              <a:rPr lang="en-US" dirty="0">
                <a:latin typeface="Times New Roman" panose="02020603050405020304" pitchFamily="18" charset="0"/>
                <a:cs typeface="Times New Roman" panose="02020603050405020304" pitchFamily="18" charset="0"/>
              </a:rPr>
              <a:t>The calculation of average working years for each department sheds light on the tenure distribution within the organization, highlighting potential differences in employee retention and career progression across departments which ranges from 20.32 to 20.67.</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Suggestion:</a:t>
            </a:r>
          </a:p>
          <a:p>
            <a:r>
              <a:rPr lang="en-US" dirty="0">
                <a:latin typeface="Times New Roman" panose="02020603050405020304" pitchFamily="18" charset="0"/>
                <a:cs typeface="Times New Roman" panose="02020603050405020304" pitchFamily="18" charset="0"/>
              </a:rPr>
              <a:t>To enhance employee retention and career development, consider offering targeted training and advancement opportunities based on departmental needs and individual aspirations.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analysis underscores the importance of investing in professional growth and succession planning tailored to each department's unique dynamics, fostering a loyal and skilled workforce while ensuring organizational resilience and continuity.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2694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Template>
  <TotalTime>851</TotalTime>
  <Words>1107</Words>
  <Application>Microsoft Office PowerPoint</Application>
  <PresentationFormat>Widescreen</PresentationFormat>
  <Paragraphs>176</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Algerian</vt:lpstr>
      <vt:lpstr>Aptos</vt:lpstr>
      <vt:lpstr>Arial</vt:lpstr>
      <vt:lpstr>Arial Black</vt:lpstr>
      <vt:lpstr>Baskerville</vt:lpstr>
      <vt:lpstr>Baskerville Old Face</vt:lpstr>
      <vt:lpstr>Calibri</vt:lpstr>
      <vt:lpstr>Gill Sans Light</vt:lpstr>
      <vt:lpstr>Gill Sans Nova</vt:lpstr>
      <vt:lpstr>Gill Sans Nova Light</vt:lpstr>
      <vt:lpstr>Times New Roman</vt:lpstr>
      <vt:lpstr>Office Theme</vt:lpstr>
      <vt:lpstr>HR ANALYTICS</vt:lpstr>
      <vt:lpstr>Meet our team</vt:lpstr>
      <vt:lpstr>Introduction</vt:lpstr>
      <vt:lpstr>Tools Used In Project</vt:lpstr>
      <vt:lpstr>           KPIs</vt:lpstr>
      <vt:lpstr>KPI-1  Average Attrition Rate For All Departments</vt:lpstr>
      <vt:lpstr>KPI -2  Average Hourly Rate Of Male Research Scientist</vt:lpstr>
      <vt:lpstr>KPI-3 Attrition Rate VS Monthly Income Stats</vt:lpstr>
      <vt:lpstr>KPI-4 Average Working Years For Each Department</vt:lpstr>
      <vt:lpstr>KPI-5  Job Role VS Work Life Balance</vt:lpstr>
      <vt:lpstr>KPI-6  Attrition Rate VS Year Since Last Promotion Relation</vt:lpstr>
      <vt:lpstr>HR Analytics Dashboard</vt:lpstr>
      <vt:lpstr>PowerPoint Presentation</vt:lpstr>
      <vt:lpstr>PowerPoint Presentation</vt:lpstr>
      <vt:lpstr>SQL Queries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Sayali Mane</dc:creator>
  <cp:lastModifiedBy>Sayali Mane</cp:lastModifiedBy>
  <cp:revision>10</cp:revision>
  <dcterms:created xsi:type="dcterms:W3CDTF">2024-02-08T09:03:16Z</dcterms:created>
  <dcterms:modified xsi:type="dcterms:W3CDTF">2024-02-09T14:06:40Z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