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project2\excel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dashboard.xlsx]Employee Wise Rejected Qty!PivotTable1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  <a:effectLst/>
                <a:latin typeface="+mj-lt"/>
              </a:rPr>
              <a:t>Employee Wise Rejected Qty</a:t>
            </a:r>
          </a:p>
        </c:rich>
      </c:tx>
      <c:layout>
        <c:manualLayout>
          <c:xMode val="edge"/>
          <c:yMode val="edge"/>
          <c:x val="0.12223235671690674"/>
          <c:y val="6.87663682812351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Wise Rejected Qty'!$B$3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 Wise Rejected Qty'!$A$4:$A$91</c:f>
              <c:strCache>
                <c:ptCount val="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C001</c:v>
                </c:pt>
                <c:pt idx="35">
                  <c:v>C002</c:v>
                </c:pt>
                <c:pt idx="36">
                  <c:v>C003</c:v>
                </c:pt>
                <c:pt idx="37">
                  <c:v>C004</c:v>
                </c:pt>
                <c:pt idx="38">
                  <c:v>C005</c:v>
                </c:pt>
                <c:pt idx="39">
                  <c:v>C006</c:v>
                </c:pt>
                <c:pt idx="40">
                  <c:v>C007</c:v>
                </c:pt>
                <c:pt idx="41">
                  <c:v>C008</c:v>
                </c:pt>
                <c:pt idx="42">
                  <c:v>C010</c:v>
                </c:pt>
                <c:pt idx="43">
                  <c:v>C011</c:v>
                </c:pt>
                <c:pt idx="44">
                  <c:v>C013</c:v>
                </c:pt>
                <c:pt idx="45">
                  <c:v>C014</c:v>
                </c:pt>
                <c:pt idx="46">
                  <c:v>C015</c:v>
                </c:pt>
                <c:pt idx="47">
                  <c:v>C016</c:v>
                </c:pt>
                <c:pt idx="48">
                  <c:v>C017</c:v>
                </c:pt>
                <c:pt idx="49">
                  <c:v>C018</c:v>
                </c:pt>
                <c:pt idx="50">
                  <c:v>C019</c:v>
                </c:pt>
                <c:pt idx="51">
                  <c:v>C020</c:v>
                </c:pt>
                <c:pt idx="52">
                  <c:v>C021</c:v>
                </c:pt>
                <c:pt idx="53">
                  <c:v>C022</c:v>
                </c:pt>
                <c:pt idx="54">
                  <c:v>C023</c:v>
                </c:pt>
                <c:pt idx="55">
                  <c:v>C024</c:v>
                </c:pt>
                <c:pt idx="56">
                  <c:v>C025</c:v>
                </c:pt>
                <c:pt idx="57">
                  <c:v>C026</c:v>
                </c:pt>
                <c:pt idx="58">
                  <c:v>C027</c:v>
                </c:pt>
                <c:pt idx="59">
                  <c:v>C028</c:v>
                </c:pt>
                <c:pt idx="60">
                  <c:v>C030</c:v>
                </c:pt>
                <c:pt idx="61">
                  <c:v>C031</c:v>
                </c:pt>
                <c:pt idx="62">
                  <c:v>C032</c:v>
                </c:pt>
                <c:pt idx="63">
                  <c:v>C033</c:v>
                </c:pt>
                <c:pt idx="64">
                  <c:v>C034</c:v>
                </c:pt>
                <c:pt idx="65">
                  <c:v>C035</c:v>
                </c:pt>
                <c:pt idx="66">
                  <c:v>C036</c:v>
                </c:pt>
                <c:pt idx="67">
                  <c:v>C037</c:v>
                </c:pt>
                <c:pt idx="68">
                  <c:v>C038</c:v>
                </c:pt>
                <c:pt idx="69">
                  <c:v>C039</c:v>
                </c:pt>
                <c:pt idx="70">
                  <c:v>CR001</c:v>
                </c:pt>
                <c:pt idx="71">
                  <c:v>EM001</c:v>
                </c:pt>
                <c:pt idx="72">
                  <c:v>F1</c:v>
                </c:pt>
                <c:pt idx="73">
                  <c:v>F2</c:v>
                </c:pt>
                <c:pt idx="74">
                  <c:v>F3</c:v>
                </c:pt>
                <c:pt idx="75">
                  <c:v>F5</c:v>
                </c:pt>
                <c:pt idx="76">
                  <c:v>F6</c:v>
                </c:pt>
                <c:pt idx="77">
                  <c:v>LC001</c:v>
                </c:pt>
                <c:pt idx="78">
                  <c:v>LC002</c:v>
                </c:pt>
                <c:pt idx="79">
                  <c:v>Outsourcing</c:v>
                </c:pt>
                <c:pt idx="80">
                  <c:v>Pack001</c:v>
                </c:pt>
                <c:pt idx="81">
                  <c:v>S1</c:v>
                </c:pt>
                <c:pt idx="82">
                  <c:v>S2</c:v>
                </c:pt>
                <c:pt idx="83">
                  <c:v>S3</c:v>
                </c:pt>
                <c:pt idx="84">
                  <c:v>US001</c:v>
                </c:pt>
                <c:pt idx="85">
                  <c:v>US003</c:v>
                </c:pt>
                <c:pt idx="86">
                  <c:v>US004</c:v>
                </c:pt>
              </c:strCache>
            </c:strRef>
          </c:cat>
          <c:val>
            <c:numRef>
              <c:f>'Employee Wise Rejected Qty'!$B$4:$B$91</c:f>
              <c:numCache>
                <c:formatCode>General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3300</c:v>
                </c:pt>
                <c:pt idx="35">
                  <c:v>14430</c:v>
                </c:pt>
                <c:pt idx="36">
                  <c:v>17600</c:v>
                </c:pt>
                <c:pt idx="37">
                  <c:v>15040</c:v>
                </c:pt>
                <c:pt idx="38">
                  <c:v>12400</c:v>
                </c:pt>
                <c:pt idx="39">
                  <c:v>7475</c:v>
                </c:pt>
                <c:pt idx="40">
                  <c:v>33660</c:v>
                </c:pt>
                <c:pt idx="41">
                  <c:v>18915</c:v>
                </c:pt>
                <c:pt idx="42">
                  <c:v>9140</c:v>
                </c:pt>
                <c:pt idx="43">
                  <c:v>15530</c:v>
                </c:pt>
                <c:pt idx="44">
                  <c:v>15305</c:v>
                </c:pt>
                <c:pt idx="45">
                  <c:v>9730</c:v>
                </c:pt>
                <c:pt idx="46">
                  <c:v>10550</c:v>
                </c:pt>
                <c:pt idx="47">
                  <c:v>11220</c:v>
                </c:pt>
                <c:pt idx="48">
                  <c:v>7540</c:v>
                </c:pt>
                <c:pt idx="49">
                  <c:v>18250</c:v>
                </c:pt>
                <c:pt idx="50">
                  <c:v>10610</c:v>
                </c:pt>
                <c:pt idx="51">
                  <c:v>18740</c:v>
                </c:pt>
                <c:pt idx="52">
                  <c:v>17200</c:v>
                </c:pt>
                <c:pt idx="53">
                  <c:v>23480</c:v>
                </c:pt>
                <c:pt idx="54">
                  <c:v>22773</c:v>
                </c:pt>
                <c:pt idx="55">
                  <c:v>18990</c:v>
                </c:pt>
                <c:pt idx="56">
                  <c:v>8251</c:v>
                </c:pt>
                <c:pt idx="57">
                  <c:v>15360</c:v>
                </c:pt>
                <c:pt idx="58">
                  <c:v>9980</c:v>
                </c:pt>
                <c:pt idx="59">
                  <c:v>18060</c:v>
                </c:pt>
                <c:pt idx="60">
                  <c:v>10760</c:v>
                </c:pt>
                <c:pt idx="61">
                  <c:v>17125</c:v>
                </c:pt>
                <c:pt idx="62">
                  <c:v>260</c:v>
                </c:pt>
                <c:pt idx="63">
                  <c:v>15095</c:v>
                </c:pt>
                <c:pt idx="64">
                  <c:v>14190</c:v>
                </c:pt>
                <c:pt idx="65">
                  <c:v>12380</c:v>
                </c:pt>
                <c:pt idx="66">
                  <c:v>16565</c:v>
                </c:pt>
                <c:pt idx="67">
                  <c:v>21030</c:v>
                </c:pt>
                <c:pt idx="68">
                  <c:v>4093</c:v>
                </c:pt>
                <c:pt idx="69">
                  <c:v>26480</c:v>
                </c:pt>
                <c:pt idx="70">
                  <c:v>0</c:v>
                </c:pt>
                <c:pt idx="71">
                  <c:v>0</c:v>
                </c:pt>
                <c:pt idx="72">
                  <c:v>45</c:v>
                </c:pt>
                <c:pt idx="73">
                  <c:v>0</c:v>
                </c:pt>
                <c:pt idx="74">
                  <c:v>1931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10</c:v>
                </c:pt>
                <c:pt idx="83">
                  <c:v>735</c:v>
                </c:pt>
                <c:pt idx="84">
                  <c:v>500</c:v>
                </c:pt>
                <c:pt idx="85">
                  <c:v>0</c:v>
                </c:pt>
                <c:pt idx="8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D-4591-B707-A4841998D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6452735"/>
        <c:axId val="1146463967"/>
      </c:barChart>
      <c:catAx>
        <c:axId val="114645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463967"/>
        <c:crosses val="autoZero"/>
        <c:auto val="1"/>
        <c:lblAlgn val="ctr"/>
        <c:lblOffset val="100"/>
        <c:noMultiLvlLbl val="0"/>
      </c:catAx>
      <c:valAx>
        <c:axId val="1146463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45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dashboard.xlsx]Machine Wise Rejected Qty 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  <a:effectLst/>
              </a:rPr>
              <a:t>Machine Wise Rejected Qty </a:t>
            </a:r>
          </a:p>
        </c:rich>
      </c:tx>
      <c:layout>
        <c:manualLayout>
          <c:xMode val="edge"/>
          <c:yMode val="edge"/>
          <c:x val="1.366051846258943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969085107661366"/>
          <c:y val="0.12678332016354268"/>
          <c:w val="0.85449102148077238"/>
          <c:h val="0.74398733801750749"/>
        </c:manualLayout>
      </c:layout>
      <c:lineChart>
        <c:grouping val="standard"/>
        <c:varyColors val="0"/>
        <c:ser>
          <c:idx val="0"/>
          <c:order val="0"/>
          <c:tx>
            <c:strRef>
              <c:f>'Machine Wise Rejected Qty 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'Machine Wise Rejected Qty '!$A$4:$A$91</c:f>
              <c:strCache>
                <c:ptCount val="87"/>
                <c:pt idx="0">
                  <c:v>MC001</c:v>
                </c:pt>
                <c:pt idx="1">
                  <c:v>MC0010</c:v>
                </c:pt>
                <c:pt idx="2">
                  <c:v>MC002</c:v>
                </c:pt>
                <c:pt idx="3">
                  <c:v>MC003</c:v>
                </c:pt>
                <c:pt idx="4">
                  <c:v>MC004</c:v>
                </c:pt>
                <c:pt idx="5">
                  <c:v>MC005</c:v>
                </c:pt>
                <c:pt idx="6">
                  <c:v>MC006</c:v>
                </c:pt>
                <c:pt idx="7">
                  <c:v>MC007</c:v>
                </c:pt>
                <c:pt idx="8">
                  <c:v>MC008</c:v>
                </c:pt>
                <c:pt idx="9">
                  <c:v>MC009</c:v>
                </c:pt>
                <c:pt idx="10">
                  <c:v>MC011</c:v>
                </c:pt>
                <c:pt idx="11">
                  <c:v>MC012</c:v>
                </c:pt>
                <c:pt idx="12">
                  <c:v>MC013</c:v>
                </c:pt>
                <c:pt idx="13">
                  <c:v>MC014</c:v>
                </c:pt>
                <c:pt idx="14">
                  <c:v>MC015</c:v>
                </c:pt>
                <c:pt idx="15">
                  <c:v>MC016</c:v>
                </c:pt>
                <c:pt idx="16">
                  <c:v>MC017</c:v>
                </c:pt>
                <c:pt idx="17">
                  <c:v>MC018</c:v>
                </c:pt>
                <c:pt idx="18">
                  <c:v>MC019</c:v>
                </c:pt>
                <c:pt idx="19">
                  <c:v>MC020</c:v>
                </c:pt>
                <c:pt idx="20">
                  <c:v>MC021</c:v>
                </c:pt>
                <c:pt idx="21">
                  <c:v>MC022</c:v>
                </c:pt>
                <c:pt idx="22">
                  <c:v>MC023</c:v>
                </c:pt>
                <c:pt idx="23">
                  <c:v>MC024</c:v>
                </c:pt>
                <c:pt idx="24">
                  <c:v>MC025</c:v>
                </c:pt>
                <c:pt idx="25">
                  <c:v>MC026</c:v>
                </c:pt>
                <c:pt idx="26">
                  <c:v>MC027</c:v>
                </c:pt>
                <c:pt idx="27">
                  <c:v>MC028</c:v>
                </c:pt>
                <c:pt idx="28">
                  <c:v>MC029</c:v>
                </c:pt>
                <c:pt idx="29">
                  <c:v>MC030</c:v>
                </c:pt>
                <c:pt idx="30">
                  <c:v>MC031</c:v>
                </c:pt>
                <c:pt idx="31">
                  <c:v>MC032</c:v>
                </c:pt>
                <c:pt idx="32">
                  <c:v>MC033</c:v>
                </c:pt>
                <c:pt idx="33">
                  <c:v>MC034</c:v>
                </c:pt>
                <c:pt idx="34">
                  <c:v>MC035</c:v>
                </c:pt>
                <c:pt idx="35">
                  <c:v>MC036</c:v>
                </c:pt>
                <c:pt idx="36">
                  <c:v>MC037</c:v>
                </c:pt>
                <c:pt idx="37">
                  <c:v>MC038</c:v>
                </c:pt>
                <c:pt idx="38">
                  <c:v>MC039</c:v>
                </c:pt>
                <c:pt idx="39">
                  <c:v>MC042</c:v>
                </c:pt>
                <c:pt idx="40">
                  <c:v>MC043</c:v>
                </c:pt>
                <c:pt idx="41">
                  <c:v>MC044</c:v>
                </c:pt>
                <c:pt idx="42">
                  <c:v>MC045</c:v>
                </c:pt>
                <c:pt idx="43">
                  <c:v>MC046</c:v>
                </c:pt>
                <c:pt idx="44">
                  <c:v>MC047</c:v>
                </c:pt>
                <c:pt idx="45">
                  <c:v>MC048</c:v>
                </c:pt>
                <c:pt idx="46">
                  <c:v>MC049</c:v>
                </c:pt>
                <c:pt idx="47">
                  <c:v>MC050</c:v>
                </c:pt>
                <c:pt idx="48">
                  <c:v>MC051</c:v>
                </c:pt>
                <c:pt idx="49">
                  <c:v>MC052</c:v>
                </c:pt>
                <c:pt idx="50">
                  <c:v>MC053</c:v>
                </c:pt>
                <c:pt idx="51">
                  <c:v>MC054</c:v>
                </c:pt>
                <c:pt idx="52">
                  <c:v>MC056</c:v>
                </c:pt>
                <c:pt idx="53">
                  <c:v>MC057</c:v>
                </c:pt>
                <c:pt idx="54">
                  <c:v>MC058</c:v>
                </c:pt>
                <c:pt idx="55">
                  <c:v>MC060</c:v>
                </c:pt>
                <c:pt idx="56">
                  <c:v>MC061</c:v>
                </c:pt>
                <c:pt idx="57">
                  <c:v>MC062</c:v>
                </c:pt>
                <c:pt idx="58">
                  <c:v>MC064</c:v>
                </c:pt>
                <c:pt idx="59">
                  <c:v>MC081</c:v>
                </c:pt>
                <c:pt idx="60">
                  <c:v>MC085</c:v>
                </c:pt>
                <c:pt idx="61">
                  <c:v>MC086</c:v>
                </c:pt>
                <c:pt idx="62">
                  <c:v>MC087</c:v>
                </c:pt>
                <c:pt idx="63">
                  <c:v>MC088</c:v>
                </c:pt>
                <c:pt idx="64">
                  <c:v>MC089</c:v>
                </c:pt>
                <c:pt idx="65">
                  <c:v>MC090</c:v>
                </c:pt>
                <c:pt idx="66">
                  <c:v>MC091</c:v>
                </c:pt>
                <c:pt idx="67">
                  <c:v>MC092</c:v>
                </c:pt>
                <c:pt idx="68">
                  <c:v>MC094</c:v>
                </c:pt>
                <c:pt idx="69">
                  <c:v>MC095</c:v>
                </c:pt>
                <c:pt idx="70">
                  <c:v>MC096</c:v>
                </c:pt>
                <c:pt idx="71">
                  <c:v>MC097</c:v>
                </c:pt>
                <c:pt idx="72">
                  <c:v>MC098</c:v>
                </c:pt>
                <c:pt idx="73">
                  <c:v>MC099</c:v>
                </c:pt>
                <c:pt idx="74">
                  <c:v>MC101</c:v>
                </c:pt>
                <c:pt idx="75">
                  <c:v>MC102</c:v>
                </c:pt>
                <c:pt idx="76">
                  <c:v>MC103</c:v>
                </c:pt>
                <c:pt idx="77">
                  <c:v>MC106</c:v>
                </c:pt>
                <c:pt idx="78">
                  <c:v>MC107</c:v>
                </c:pt>
                <c:pt idx="79">
                  <c:v>MC122</c:v>
                </c:pt>
                <c:pt idx="80">
                  <c:v>MC123</c:v>
                </c:pt>
                <c:pt idx="81">
                  <c:v>MC124</c:v>
                </c:pt>
                <c:pt idx="82">
                  <c:v>MC125</c:v>
                </c:pt>
                <c:pt idx="83">
                  <c:v>MC126</c:v>
                </c:pt>
                <c:pt idx="84">
                  <c:v>MC127</c:v>
                </c:pt>
                <c:pt idx="85">
                  <c:v>MC128</c:v>
                </c:pt>
                <c:pt idx="86">
                  <c:v>MC129</c:v>
                </c:pt>
              </c:strCache>
            </c:strRef>
          </c:cat>
          <c:val>
            <c:numRef>
              <c:f>'Machine Wise Rejected Qty '!$B$4:$B$91</c:f>
              <c:numCache>
                <c:formatCode>General</c:formatCode>
                <c:ptCount val="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33660</c:v>
                </c:pt>
                <c:pt idx="25">
                  <c:v>0</c:v>
                </c:pt>
                <c:pt idx="26">
                  <c:v>0</c:v>
                </c:pt>
                <c:pt idx="27">
                  <c:v>9980</c:v>
                </c:pt>
                <c:pt idx="28">
                  <c:v>9730</c:v>
                </c:pt>
                <c:pt idx="29">
                  <c:v>10550</c:v>
                </c:pt>
                <c:pt idx="30">
                  <c:v>11220</c:v>
                </c:pt>
                <c:pt idx="31">
                  <c:v>7540</c:v>
                </c:pt>
                <c:pt idx="32">
                  <c:v>18740</c:v>
                </c:pt>
                <c:pt idx="33">
                  <c:v>17200</c:v>
                </c:pt>
                <c:pt idx="34">
                  <c:v>15305</c:v>
                </c:pt>
                <c:pt idx="35">
                  <c:v>18250</c:v>
                </c:pt>
                <c:pt idx="36">
                  <c:v>10610</c:v>
                </c:pt>
                <c:pt idx="37">
                  <c:v>15360</c:v>
                </c:pt>
                <c:pt idx="38">
                  <c:v>18060</c:v>
                </c:pt>
                <c:pt idx="39">
                  <c:v>17600</c:v>
                </c:pt>
                <c:pt idx="40">
                  <c:v>15040</c:v>
                </c:pt>
                <c:pt idx="41">
                  <c:v>12400</c:v>
                </c:pt>
                <c:pt idx="42">
                  <c:v>18915</c:v>
                </c:pt>
                <c:pt idx="43">
                  <c:v>7475</c:v>
                </c:pt>
                <c:pt idx="44">
                  <c:v>9140</c:v>
                </c:pt>
                <c:pt idx="45">
                  <c:v>23480</c:v>
                </c:pt>
                <c:pt idx="46">
                  <c:v>22773</c:v>
                </c:pt>
                <c:pt idx="47">
                  <c:v>18990</c:v>
                </c:pt>
                <c:pt idx="48">
                  <c:v>8251</c:v>
                </c:pt>
                <c:pt idx="49">
                  <c:v>3300</c:v>
                </c:pt>
                <c:pt idx="50">
                  <c:v>14430</c:v>
                </c:pt>
                <c:pt idx="51">
                  <c:v>15530</c:v>
                </c:pt>
                <c:pt idx="52">
                  <c:v>45</c:v>
                </c:pt>
                <c:pt idx="53">
                  <c:v>0</c:v>
                </c:pt>
                <c:pt idx="54">
                  <c:v>1931</c:v>
                </c:pt>
                <c:pt idx="55">
                  <c:v>0</c:v>
                </c:pt>
                <c:pt idx="56">
                  <c:v>10</c:v>
                </c:pt>
                <c:pt idx="57">
                  <c:v>735</c:v>
                </c:pt>
                <c:pt idx="58">
                  <c:v>0</c:v>
                </c:pt>
                <c:pt idx="59">
                  <c:v>0</c:v>
                </c:pt>
                <c:pt idx="60">
                  <c:v>10760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500</c:v>
                </c:pt>
                <c:pt idx="69">
                  <c:v>17125</c:v>
                </c:pt>
                <c:pt idx="70">
                  <c:v>260</c:v>
                </c:pt>
                <c:pt idx="71">
                  <c:v>15095</c:v>
                </c:pt>
                <c:pt idx="72">
                  <c:v>14190</c:v>
                </c:pt>
                <c:pt idx="73">
                  <c:v>12380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21030</c:v>
                </c:pt>
                <c:pt idx="84">
                  <c:v>16565</c:v>
                </c:pt>
                <c:pt idx="85">
                  <c:v>4093</c:v>
                </c:pt>
                <c:pt idx="86">
                  <c:v>26480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67-48EB-88B6-AD37C88BA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9319519"/>
        <c:axId val="1199319935"/>
      </c:lineChart>
      <c:catAx>
        <c:axId val="119931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319935"/>
        <c:crosses val="autoZero"/>
        <c:auto val="1"/>
        <c:lblAlgn val="ctr"/>
        <c:lblOffset val="100"/>
        <c:noMultiLvlLbl val="0"/>
      </c:catAx>
      <c:valAx>
        <c:axId val="1199319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31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dashboard.xlsx]Production Comparison trend 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  <a:effectLst/>
              </a:rPr>
              <a:t>Production Comparison trend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'Production Comparison trend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'Production Comparison trend '!$A$4:$A$20</c:f>
              <c:strCache>
                <c:ptCount val="16"/>
                <c:pt idx="0">
                  <c:v>1-Nov</c:v>
                </c:pt>
                <c:pt idx="1">
                  <c:v>2-Nov</c:v>
                </c:pt>
                <c:pt idx="2">
                  <c:v>3-Nov</c:v>
                </c:pt>
                <c:pt idx="3">
                  <c:v>9-Nov</c:v>
                </c:pt>
                <c:pt idx="4">
                  <c:v>10-Nov</c:v>
                </c:pt>
                <c:pt idx="5">
                  <c:v>11-Nov</c:v>
                </c:pt>
                <c:pt idx="6">
                  <c:v>12-Nov</c:v>
                </c:pt>
                <c:pt idx="7">
                  <c:v>13-Nov</c:v>
                </c:pt>
                <c:pt idx="8">
                  <c:v>14-Nov</c:v>
                </c:pt>
                <c:pt idx="9">
                  <c:v>15-Nov</c:v>
                </c:pt>
                <c:pt idx="10">
                  <c:v>16-Nov</c:v>
                </c:pt>
                <c:pt idx="11">
                  <c:v>20-Nov</c:v>
                </c:pt>
                <c:pt idx="12">
                  <c:v>21-Nov</c:v>
                </c:pt>
                <c:pt idx="13">
                  <c:v>22-Nov</c:v>
                </c:pt>
                <c:pt idx="14">
                  <c:v>23-Nov</c:v>
                </c:pt>
                <c:pt idx="15">
                  <c:v>27-Nov</c:v>
                </c:pt>
              </c:strCache>
            </c:strRef>
          </c:cat>
          <c:val>
            <c:numRef>
              <c:f>'Production Comparison trend '!$B$4:$B$20</c:f>
              <c:numCache>
                <c:formatCode>General</c:formatCode>
                <c:ptCount val="16"/>
                <c:pt idx="0">
                  <c:v>6594144</c:v>
                </c:pt>
                <c:pt idx="1">
                  <c:v>11796442</c:v>
                </c:pt>
                <c:pt idx="2">
                  <c:v>9444223</c:v>
                </c:pt>
                <c:pt idx="3">
                  <c:v>1614120</c:v>
                </c:pt>
                <c:pt idx="4">
                  <c:v>11447839</c:v>
                </c:pt>
                <c:pt idx="5">
                  <c:v>2076199</c:v>
                </c:pt>
                <c:pt idx="6">
                  <c:v>953942</c:v>
                </c:pt>
                <c:pt idx="7">
                  <c:v>12712079</c:v>
                </c:pt>
                <c:pt idx="8">
                  <c:v>10926945</c:v>
                </c:pt>
                <c:pt idx="9">
                  <c:v>5475363</c:v>
                </c:pt>
                <c:pt idx="10">
                  <c:v>12140419</c:v>
                </c:pt>
                <c:pt idx="11">
                  <c:v>7985901</c:v>
                </c:pt>
                <c:pt idx="12">
                  <c:v>10852255</c:v>
                </c:pt>
                <c:pt idx="13">
                  <c:v>8656435</c:v>
                </c:pt>
                <c:pt idx="14">
                  <c:v>7288695</c:v>
                </c:pt>
                <c:pt idx="15">
                  <c:v>4730303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E-4767-8DDB-6D1F89D00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20637119"/>
        <c:axId val="1220645855"/>
      </c:barChart>
      <c:catAx>
        <c:axId val="122063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45855"/>
        <c:crosses val="autoZero"/>
        <c:auto val="1"/>
        <c:lblAlgn val="ctr"/>
        <c:lblOffset val="100"/>
        <c:noMultiLvlLbl val="0"/>
      </c:catAx>
      <c:valAx>
        <c:axId val="122064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3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dashboard.xlsx]Manufacture Vs Rejected!PivotTable4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Rejected</a:t>
            </a:r>
            <a:r>
              <a:rPr lang="en-US" b="1" baseline="0">
                <a:solidFill>
                  <a:schemeClr val="tx1"/>
                </a:solidFill>
              </a:rPr>
              <a:t> vs Manufactured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8063588915454107"/>
          <c:y val="2.6791480610532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'Manufacture Vs Rejected'!$A$3</c:f>
              <c:strCache>
                <c:ptCount val="1"/>
                <c:pt idx="0">
                  <c:v>Sum of Rejected 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'Manufacture Vs Rejected'!$A$4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'Manufacture Vs Rejected'!$A$4</c:f>
              <c:numCache>
                <c:formatCode>General</c:formatCode>
                <c:ptCount val="1"/>
                <c:pt idx="0">
                  <c:v>524729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4-4302-BFE6-9871604D0CDD}"/>
            </c:ext>
          </c:extLst>
        </c:ser>
        <c:ser>
          <c:idx val="1"/>
          <c:order val="1"/>
          <c:tx>
            <c:strRef>
              <c:f>'Manufacture Vs Rejected'!$B$3</c:f>
              <c:strCache>
                <c:ptCount val="1"/>
                <c:pt idx="0">
                  <c:v>Sum of Manufactured Qty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'Manufacture Vs Rejected'!$A$4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'Manufacture Vs Rejected'!$B$4</c:f>
              <c:numCache>
                <c:formatCode>General</c:formatCode>
                <c:ptCount val="1"/>
                <c:pt idx="0">
                  <c:v>86766796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4-4302-BFE6-9871604D0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2202879"/>
        <c:axId val="1192209535"/>
        <c:axId val="0"/>
      </c:bar3DChart>
      <c:catAx>
        <c:axId val="119220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209535"/>
        <c:crosses val="autoZero"/>
        <c:auto val="1"/>
        <c:lblAlgn val="ctr"/>
        <c:lblOffset val="100"/>
        <c:noMultiLvlLbl val="0"/>
      </c:catAx>
      <c:valAx>
        <c:axId val="1192209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20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dashboard.xlsx]Dept wise vs rejeted qty!PivotTable5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solidFill>
                  <a:schemeClr val="tx1"/>
                </a:solidFill>
                <a:effectLst/>
              </a:rPr>
              <a:t>Department Wise Manufacture Vs Rejected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816604235150218"/>
          <c:y val="3.6601292120305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'Dept wise vs rejeted qty'!$B$3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AA-4C31-A64D-E011BE84CC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AA-4C31-A64D-E011BE84CC45}"/>
              </c:ext>
            </c:extLst>
          </c:dPt>
          <c:cat>
            <c:strRef>
              <c:f>'Dept wise vs rejeted qty'!$A$4:$A$5</c:f>
              <c:strCache>
                <c:ptCount val="2"/>
                <c:pt idx="0">
                  <c:v>Printed Labels</c:v>
                </c:pt>
                <c:pt idx="1">
                  <c:v>Woven Lables</c:v>
                </c:pt>
              </c:strCache>
            </c:strRef>
          </c:cat>
          <c:val>
            <c:numRef>
              <c:f>'Dept wise vs rejeted qty'!$B$4:$B$5</c:f>
              <c:numCache>
                <c:formatCode>General</c:formatCode>
                <c:ptCount val="2"/>
                <c:pt idx="0">
                  <c:v>3221</c:v>
                </c:pt>
                <c:pt idx="1">
                  <c:v>521508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AA-4C31-A64D-E011BE84C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dashboard.xlsx]Emp Wise Rejected Qty!PivotTable6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/>
                </a:solidFill>
                <a:effectLst/>
              </a:rPr>
              <a:t>Emp Wise Rejected Qty</a:t>
            </a:r>
          </a:p>
        </c:rich>
      </c:tx>
      <c:layout>
        <c:manualLayout>
          <c:xMode val="edge"/>
          <c:yMode val="edge"/>
          <c:x val="0.3176421491914449"/>
          <c:y val="2.739725042345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'Emp Wise Rejected Qty'!$B$3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'Emp Wise Rejected Qty'!$A$4:$A$121</c:f>
              <c:strCache>
                <c:ptCount val="117"/>
                <c:pt idx="0">
                  <c:v>AJAY  KUMAR</c:v>
                </c:pt>
                <c:pt idx="1">
                  <c:v>AJAY YADAV</c:v>
                </c:pt>
                <c:pt idx="2">
                  <c:v>akhilesh kumar</c:v>
                </c:pt>
                <c:pt idx="3">
                  <c:v>AKSHAY</c:v>
                </c:pt>
                <c:pt idx="4">
                  <c:v>AMBRIT LAL</c:v>
                </c:pt>
                <c:pt idx="5">
                  <c:v>AMIT</c:v>
                </c:pt>
                <c:pt idx="6">
                  <c:v>Amit Sahu</c:v>
                </c:pt>
                <c:pt idx="7">
                  <c:v>ANANTU KUMAR</c:v>
                </c:pt>
                <c:pt idx="8">
                  <c:v>anil jha</c:v>
                </c:pt>
                <c:pt idx="9">
                  <c:v>anil kumar</c:v>
                </c:pt>
                <c:pt idx="10">
                  <c:v>ANKIT</c:v>
                </c:pt>
                <c:pt idx="11">
                  <c:v>ANUJ</c:v>
                </c:pt>
                <c:pt idx="12">
                  <c:v>ANUJ 2</c:v>
                </c:pt>
                <c:pt idx="13">
                  <c:v>Arun Salar</c:v>
                </c:pt>
                <c:pt idx="14">
                  <c:v>ASHISH</c:v>
                </c:pt>
                <c:pt idx="15">
                  <c:v>ASHOK</c:v>
                </c:pt>
                <c:pt idx="16">
                  <c:v>ASHVANI</c:v>
                </c:pt>
                <c:pt idx="17">
                  <c:v>AVINASH</c:v>
                </c:pt>
                <c:pt idx="18">
                  <c:v>BABLU GUPTA</c:v>
                </c:pt>
                <c:pt idx="19">
                  <c:v>BALCHAND</c:v>
                </c:pt>
                <c:pt idx="20">
                  <c:v>BALJEET</c:v>
                </c:pt>
                <c:pt idx="21">
                  <c:v>BHAGIRATH</c:v>
                </c:pt>
                <c:pt idx="22">
                  <c:v>BHAGWAN SINGH</c:v>
                </c:pt>
                <c:pt idx="23">
                  <c:v>BHARAT BHUSHAN</c:v>
                </c:pt>
                <c:pt idx="24">
                  <c:v>Bharat Jha</c:v>
                </c:pt>
                <c:pt idx="25">
                  <c:v>BIRENDER</c:v>
                </c:pt>
                <c:pt idx="26">
                  <c:v>BITTU mishra</c:v>
                </c:pt>
                <c:pt idx="27">
                  <c:v>CHANDAN SINGH</c:v>
                </c:pt>
                <c:pt idx="28">
                  <c:v>DHANVEER KUMAR</c:v>
                </c:pt>
                <c:pt idx="29">
                  <c:v>DHARMVEER SINGH</c:v>
                </c:pt>
                <c:pt idx="30">
                  <c:v>FAKIR MOHMAD</c:v>
                </c:pt>
                <c:pt idx="31">
                  <c:v>GAJENDRA KUMAR</c:v>
                </c:pt>
                <c:pt idx="32">
                  <c:v>GANGA RAM</c:v>
                </c:pt>
                <c:pt idx="33">
                  <c:v>GYAN BHUSHAN</c:v>
                </c:pt>
                <c:pt idx="34">
                  <c:v>HARENDER</c:v>
                </c:pt>
                <c:pt idx="35">
                  <c:v>HEMANT</c:v>
                </c:pt>
                <c:pt idx="36">
                  <c:v>HETPAL</c:v>
                </c:pt>
                <c:pt idx="37">
                  <c:v>HOSHIYAR SINGH</c:v>
                </c:pt>
                <c:pt idx="38">
                  <c:v>ISRAIL</c:v>
                </c:pt>
                <c:pt idx="39">
                  <c:v>JAY PARKASH</c:v>
                </c:pt>
                <c:pt idx="40">
                  <c:v>JITENDER KUMAR</c:v>
                </c:pt>
                <c:pt idx="41">
                  <c:v>joginder singh</c:v>
                </c:pt>
                <c:pt idx="42">
                  <c:v>KALI PARSAD</c:v>
                </c:pt>
                <c:pt idx="43">
                  <c:v>KANHAIYA</c:v>
                </c:pt>
                <c:pt idx="44">
                  <c:v>kanhaiya lal</c:v>
                </c:pt>
                <c:pt idx="45">
                  <c:v>Karunakar</c:v>
                </c:pt>
                <c:pt idx="46">
                  <c:v>KIYAMUDIN</c:v>
                </c:pt>
                <c:pt idx="47">
                  <c:v>koshal mishra</c:v>
                </c:pt>
                <c:pt idx="48">
                  <c:v>KRISHNA</c:v>
                </c:pt>
                <c:pt idx="49">
                  <c:v>Mahender</c:v>
                </c:pt>
                <c:pt idx="50">
                  <c:v>MAHENDRA SINGH</c:v>
                </c:pt>
                <c:pt idx="51">
                  <c:v>MANGE RAM</c:v>
                </c:pt>
                <c:pt idx="52">
                  <c:v>Manish</c:v>
                </c:pt>
                <c:pt idx="53">
                  <c:v>Manoj</c:v>
                </c:pt>
                <c:pt idx="54">
                  <c:v>MANOJ KUMAR</c:v>
                </c:pt>
                <c:pt idx="55">
                  <c:v>Mohit</c:v>
                </c:pt>
                <c:pt idx="56">
                  <c:v>Montu Sharma</c:v>
                </c:pt>
                <c:pt idx="57">
                  <c:v>MUKESH</c:v>
                </c:pt>
                <c:pt idx="58">
                  <c:v>MUKESH KUMAR</c:v>
                </c:pt>
                <c:pt idx="59">
                  <c:v>mukesh-1</c:v>
                </c:pt>
                <c:pt idx="60">
                  <c:v>mukesh-1 kumar</c:v>
                </c:pt>
                <c:pt idx="61">
                  <c:v>mukesh-3</c:v>
                </c:pt>
                <c:pt idx="62">
                  <c:v>NAND KISHOR</c:v>
                </c:pt>
                <c:pt idx="63">
                  <c:v>NAVEEN</c:v>
                </c:pt>
                <c:pt idx="64">
                  <c:v>OUTSOURCING</c:v>
                </c:pt>
                <c:pt idx="65">
                  <c:v>PARDEEP KUMAR</c:v>
                </c:pt>
                <c:pt idx="66">
                  <c:v>PAWAN KUMAR</c:v>
                </c:pt>
                <c:pt idx="67">
                  <c:v>phool kumar</c:v>
                </c:pt>
                <c:pt idx="68">
                  <c:v>PREM PAL</c:v>
                </c:pt>
                <c:pt idx="69">
                  <c:v>Pyare Lal</c:v>
                </c:pt>
                <c:pt idx="70">
                  <c:v>raj  kumar</c:v>
                </c:pt>
                <c:pt idx="71">
                  <c:v>RAJ KUMAR</c:v>
                </c:pt>
                <c:pt idx="72">
                  <c:v>RAJEEV CHOUDHARY</c:v>
                </c:pt>
                <c:pt idx="73">
                  <c:v>rajesh</c:v>
                </c:pt>
                <c:pt idx="74">
                  <c:v>RAKESH</c:v>
                </c:pt>
                <c:pt idx="75">
                  <c:v>Ram Chandar</c:v>
                </c:pt>
                <c:pt idx="76">
                  <c:v>RAM JI</c:v>
                </c:pt>
                <c:pt idx="77">
                  <c:v>RAM SUTI</c:v>
                </c:pt>
                <c:pt idx="78">
                  <c:v>RAMJI</c:v>
                </c:pt>
                <c:pt idx="79">
                  <c:v>RAVISH PATHAK</c:v>
                </c:pt>
                <c:pt idx="80">
                  <c:v>ROHIT</c:v>
                </c:pt>
                <c:pt idx="81">
                  <c:v>SAMEER</c:v>
                </c:pt>
                <c:pt idx="82">
                  <c:v>SAMIM ANSARI</c:v>
                </c:pt>
                <c:pt idx="83">
                  <c:v>Sandeep</c:v>
                </c:pt>
                <c:pt idx="84">
                  <c:v>Sandeep kr</c:v>
                </c:pt>
                <c:pt idx="85">
                  <c:v>sanjay  kumar</c:v>
                </c:pt>
                <c:pt idx="86">
                  <c:v>sanjay singh</c:v>
                </c:pt>
                <c:pt idx="87">
                  <c:v>sanjeet</c:v>
                </c:pt>
                <c:pt idx="88">
                  <c:v>SANJEEV  PRINTING</c:v>
                </c:pt>
                <c:pt idx="89">
                  <c:v>SANT RAM</c:v>
                </c:pt>
                <c:pt idx="90">
                  <c:v>SANTOSH</c:v>
                </c:pt>
                <c:pt idx="91">
                  <c:v>SANTOSH KUMAR</c:v>
                </c:pt>
                <c:pt idx="92">
                  <c:v>SANTOSH MISHRA</c:v>
                </c:pt>
                <c:pt idx="93">
                  <c:v>SATENDER</c:v>
                </c:pt>
                <c:pt idx="94">
                  <c:v>shahnwaz</c:v>
                </c:pt>
                <c:pt idx="95">
                  <c:v>sharukh</c:v>
                </c:pt>
                <c:pt idx="96">
                  <c:v>SHARWAN</c:v>
                </c:pt>
                <c:pt idx="97">
                  <c:v>Shekhar Chandra</c:v>
                </c:pt>
                <c:pt idx="98">
                  <c:v>SHRI KANT</c:v>
                </c:pt>
                <c:pt idx="99">
                  <c:v>SHRI NIWASH</c:v>
                </c:pt>
                <c:pt idx="100">
                  <c:v>Shruti Singh</c:v>
                </c:pt>
                <c:pt idx="101">
                  <c:v>SIKANDER</c:v>
                </c:pt>
                <c:pt idx="102">
                  <c:v>SUBHASH SINGH</c:v>
                </c:pt>
                <c:pt idx="103">
                  <c:v>SUNIL</c:v>
                </c:pt>
                <c:pt idx="104">
                  <c:v>sunil singh</c:v>
                </c:pt>
                <c:pt idx="105">
                  <c:v>Surender</c:v>
                </c:pt>
                <c:pt idx="106">
                  <c:v>SURYA BHAN SIGNH</c:v>
                </c:pt>
                <c:pt idx="107">
                  <c:v>TAJENDER</c:v>
                </c:pt>
                <c:pt idx="108">
                  <c:v>UMASHANKER</c:v>
                </c:pt>
                <c:pt idx="109">
                  <c:v>umesh</c:v>
                </c:pt>
                <c:pt idx="110">
                  <c:v>umesh kushwa</c:v>
                </c:pt>
                <c:pt idx="111">
                  <c:v>UPENDER 2</c:v>
                </c:pt>
                <c:pt idx="112">
                  <c:v>UPENDER1</c:v>
                </c:pt>
                <c:pt idx="113">
                  <c:v>VIJAY</c:v>
                </c:pt>
                <c:pt idx="114">
                  <c:v>VINOD</c:v>
                </c:pt>
                <c:pt idx="115">
                  <c:v>VISHAL</c:v>
                </c:pt>
                <c:pt idx="116">
                  <c:v>YOGESH KUMAR</c:v>
                </c:pt>
              </c:strCache>
            </c:strRef>
          </c:cat>
          <c:val>
            <c:numRef>
              <c:f>'Emp Wise Rejected Qty'!$B$4:$B$121</c:f>
              <c:numCache>
                <c:formatCode>General</c:formatCode>
                <c:ptCount val="1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20</c:v>
                </c:pt>
                <c:pt idx="16">
                  <c:v>60</c:v>
                </c:pt>
                <c:pt idx="17">
                  <c:v>245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55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290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70</c:v>
                </c:pt>
                <c:pt idx="34">
                  <c:v>0</c:v>
                </c:pt>
                <c:pt idx="35">
                  <c:v>0</c:v>
                </c:pt>
                <c:pt idx="36">
                  <c:v>130</c:v>
                </c:pt>
                <c:pt idx="37">
                  <c:v>0</c:v>
                </c:pt>
                <c:pt idx="38">
                  <c:v>0</c:v>
                </c:pt>
                <c:pt idx="39">
                  <c:v>160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20</c:v>
                </c:pt>
                <c:pt idx="45">
                  <c:v>45</c:v>
                </c:pt>
                <c:pt idx="46">
                  <c:v>0</c:v>
                </c:pt>
                <c:pt idx="47">
                  <c:v>0</c:v>
                </c:pt>
                <c:pt idx="48">
                  <c:v>50</c:v>
                </c:pt>
                <c:pt idx="49">
                  <c:v>45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20</c:v>
                </c:pt>
                <c:pt idx="56">
                  <c:v>45</c:v>
                </c:pt>
                <c:pt idx="57">
                  <c:v>0</c:v>
                </c:pt>
                <c:pt idx="58">
                  <c:v>0</c:v>
                </c:pt>
                <c:pt idx="59">
                  <c:v>10</c:v>
                </c:pt>
                <c:pt idx="60">
                  <c:v>60</c:v>
                </c:pt>
                <c:pt idx="61">
                  <c:v>0</c:v>
                </c:pt>
                <c:pt idx="62">
                  <c:v>0</c:v>
                </c:pt>
                <c:pt idx="63">
                  <c:v>45</c:v>
                </c:pt>
                <c:pt idx="64">
                  <c:v>0</c:v>
                </c:pt>
                <c:pt idx="65">
                  <c:v>0</c:v>
                </c:pt>
                <c:pt idx="66">
                  <c:v>25</c:v>
                </c:pt>
                <c:pt idx="67">
                  <c:v>0</c:v>
                </c:pt>
                <c:pt idx="68">
                  <c:v>141</c:v>
                </c:pt>
                <c:pt idx="69">
                  <c:v>0</c:v>
                </c:pt>
                <c:pt idx="70">
                  <c:v>250</c:v>
                </c:pt>
                <c:pt idx="71">
                  <c:v>30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70</c:v>
                </c:pt>
                <c:pt idx="76">
                  <c:v>500</c:v>
                </c:pt>
                <c:pt idx="77">
                  <c:v>40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120</c:v>
                </c:pt>
                <c:pt idx="82">
                  <c:v>0</c:v>
                </c:pt>
                <c:pt idx="83">
                  <c:v>0</c:v>
                </c:pt>
                <c:pt idx="84">
                  <c:v>50</c:v>
                </c:pt>
                <c:pt idx="85">
                  <c:v>205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15</c:v>
                </c:pt>
                <c:pt idx="91">
                  <c:v>350</c:v>
                </c:pt>
                <c:pt idx="92">
                  <c:v>0</c:v>
                </c:pt>
                <c:pt idx="93">
                  <c:v>230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130</c:v>
                </c:pt>
                <c:pt idx="98">
                  <c:v>0</c:v>
                </c:pt>
                <c:pt idx="99">
                  <c:v>0</c:v>
                </c:pt>
                <c:pt idx="100">
                  <c:v>520867</c:v>
                </c:pt>
                <c:pt idx="101">
                  <c:v>0</c:v>
                </c:pt>
                <c:pt idx="102">
                  <c:v>0</c:v>
                </c:pt>
                <c:pt idx="103">
                  <c:v>60</c:v>
                </c:pt>
                <c:pt idx="104">
                  <c:v>0</c:v>
                </c:pt>
                <c:pt idx="105">
                  <c:v>85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20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10</c:v>
                </c:pt>
                <c:pt idx="115">
                  <c:v>0</c:v>
                </c:pt>
                <c:pt idx="1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6-453D-A83F-9F34CA641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2031871"/>
        <c:axId val="1152016895"/>
      </c:lineChart>
      <c:catAx>
        <c:axId val="115203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016895"/>
        <c:crosses val="autoZero"/>
        <c:auto val="1"/>
        <c:lblAlgn val="ctr"/>
        <c:lblOffset val="100"/>
        <c:noMultiLvlLbl val="0"/>
      </c:catAx>
      <c:valAx>
        <c:axId val="115201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03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4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9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6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1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7652"/>
            <a:ext cx="8825658" cy="38497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Manufacture </a:t>
            </a:r>
            <a:r>
              <a:rPr lang="en-US" b="1" dirty="0" smtClean="0"/>
              <a:t>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Introducing the Manufacture Dashboard, a powerful tool designed to streamline production processes and optimize manufacturing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244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00"/>
            <a:ext cx="10084642" cy="793376"/>
          </a:xfrm>
        </p:spPr>
        <p:txBody>
          <a:bodyPr/>
          <a:lstStyle/>
          <a:p>
            <a:pPr algn="ctr"/>
            <a:r>
              <a:rPr lang="en-US" sz="4400" b="1" dirty="0" smtClean="0"/>
              <a:t>Tableau Dashboard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603500"/>
            <a:ext cx="9036423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16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793376"/>
            <a:ext cx="9190222" cy="820271"/>
          </a:xfrm>
        </p:spPr>
        <p:txBody>
          <a:bodyPr/>
          <a:lstStyle/>
          <a:p>
            <a:pPr algn="ctr"/>
            <a:r>
              <a:rPr lang="en-US" sz="4400" b="1" dirty="0" smtClean="0"/>
              <a:t>Power Bi Dashboard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1" y="2603500"/>
            <a:ext cx="9022975" cy="3716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3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" y="569843"/>
            <a:ext cx="10243930" cy="5671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20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Group 5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66682"/>
            <a:ext cx="10178770" cy="3901596"/>
          </a:xfrm>
        </p:spPr>
        <p:txBody>
          <a:bodyPr>
            <a:noAutofit/>
          </a:bodyPr>
          <a:lstStyle/>
          <a:p>
            <a:r>
              <a:rPr lang="en-US" sz="2800" dirty="0" smtClean="0"/>
              <a:t>Mr</a:t>
            </a:r>
            <a:r>
              <a:rPr lang="en-US" sz="2800" dirty="0"/>
              <a:t>. </a:t>
            </a:r>
            <a:r>
              <a:rPr lang="en-US" sz="2800" dirty="0" err="1"/>
              <a:t>Omkar</a:t>
            </a:r>
            <a:r>
              <a:rPr lang="en-US" sz="2800" dirty="0"/>
              <a:t> Suresh </a:t>
            </a:r>
            <a:r>
              <a:rPr lang="en-US" sz="2800" dirty="0" err="1" smtClean="0"/>
              <a:t>Dhanave</a:t>
            </a:r>
            <a:endParaRPr lang="en-US" sz="2800" dirty="0" smtClean="0"/>
          </a:p>
          <a:p>
            <a:r>
              <a:rPr lang="en-US" sz="2800" dirty="0"/>
              <a:t>Mr. </a:t>
            </a:r>
            <a:r>
              <a:rPr lang="en-US" sz="2800" dirty="0" err="1"/>
              <a:t>Pralay</a:t>
            </a:r>
            <a:r>
              <a:rPr lang="en-US" sz="2800" dirty="0"/>
              <a:t> Manohar </a:t>
            </a:r>
            <a:r>
              <a:rPr lang="en-US" sz="2800" dirty="0" err="1" smtClean="0"/>
              <a:t>Domle</a:t>
            </a:r>
            <a:endParaRPr lang="en-US" sz="2800" dirty="0" smtClean="0"/>
          </a:p>
          <a:p>
            <a:r>
              <a:rPr lang="en-US" sz="2800" dirty="0"/>
              <a:t>Mr. </a:t>
            </a:r>
            <a:r>
              <a:rPr lang="en-US" sz="2800" dirty="0" err="1"/>
              <a:t>Gokul</a:t>
            </a:r>
            <a:r>
              <a:rPr lang="en-US" sz="2800" dirty="0"/>
              <a:t> </a:t>
            </a:r>
            <a:r>
              <a:rPr lang="en-US" sz="2800" dirty="0" smtClean="0"/>
              <a:t>G</a:t>
            </a:r>
          </a:p>
          <a:p>
            <a:r>
              <a:rPr lang="en-US" sz="2800" dirty="0" err="1"/>
              <a:t>Mr.Atharva</a:t>
            </a:r>
            <a:r>
              <a:rPr lang="en-US" sz="2800" dirty="0"/>
              <a:t> </a:t>
            </a:r>
            <a:r>
              <a:rPr lang="en-US" sz="2800" dirty="0" err="1"/>
              <a:t>Nilesh</a:t>
            </a:r>
            <a:r>
              <a:rPr lang="en-US" sz="2800" dirty="0"/>
              <a:t> </a:t>
            </a:r>
            <a:r>
              <a:rPr lang="en-US" sz="2800" dirty="0" smtClean="0"/>
              <a:t>More</a:t>
            </a:r>
            <a:endParaRPr lang="en-US" sz="2800" dirty="0" smtClean="0"/>
          </a:p>
          <a:p>
            <a:r>
              <a:rPr lang="en-US" sz="2800" dirty="0"/>
              <a:t>Ms. Priyanka </a:t>
            </a:r>
            <a:r>
              <a:rPr lang="en-US" sz="2800" dirty="0" err="1"/>
              <a:t>Mallu</a:t>
            </a:r>
            <a:r>
              <a:rPr lang="en-US" sz="2800" dirty="0"/>
              <a:t> </a:t>
            </a:r>
            <a:r>
              <a:rPr lang="en-US" sz="2800" dirty="0" err="1" smtClean="0"/>
              <a:t>Powar</a:t>
            </a:r>
            <a:endParaRPr lang="en-US" sz="2800" dirty="0" smtClean="0"/>
          </a:p>
          <a:p>
            <a:r>
              <a:rPr lang="en-US" sz="2800" dirty="0" smtClean="0"/>
              <a:t>Miss </a:t>
            </a:r>
            <a:r>
              <a:rPr lang="en-US" sz="2800" dirty="0" err="1"/>
              <a:t>Supriya</a:t>
            </a:r>
            <a:r>
              <a:rPr lang="en-US" sz="2800" dirty="0"/>
              <a:t> </a:t>
            </a:r>
            <a:r>
              <a:rPr lang="en-US" sz="2800" dirty="0" err="1"/>
              <a:t>Siddhappa</a:t>
            </a:r>
            <a:r>
              <a:rPr lang="en-US" sz="2800" dirty="0"/>
              <a:t> </a:t>
            </a:r>
            <a:r>
              <a:rPr lang="en-US" sz="2800" dirty="0" err="1" smtClean="0"/>
              <a:t>Harake</a:t>
            </a:r>
            <a:endParaRPr lang="en-US" sz="2800" dirty="0" smtClean="0"/>
          </a:p>
          <a:p>
            <a:r>
              <a:rPr lang="en-US" sz="2800" dirty="0"/>
              <a:t>Miss. </a:t>
            </a:r>
            <a:r>
              <a:rPr lang="en-US" sz="2800" dirty="0" err="1"/>
              <a:t>Chaitali</a:t>
            </a:r>
            <a:r>
              <a:rPr lang="en-US" sz="2800" dirty="0"/>
              <a:t> </a:t>
            </a:r>
            <a:r>
              <a:rPr lang="en-US" sz="2800" dirty="0" err="1"/>
              <a:t>Ganpat</a:t>
            </a:r>
            <a:r>
              <a:rPr lang="en-US" sz="2800" dirty="0"/>
              <a:t> </a:t>
            </a:r>
            <a:r>
              <a:rPr lang="en-US" sz="2800" dirty="0" err="1"/>
              <a:t>Kadam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532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Employee Wise Rejected </a:t>
            </a:r>
            <a:r>
              <a:rPr lang="en-US" sz="4400" dirty="0" smtClean="0">
                <a:solidFill>
                  <a:schemeClr val="tx1"/>
                </a:solidFill>
              </a:rPr>
              <a:t>Qty.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2339788"/>
            <a:ext cx="11635409" cy="39086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Overview:</a:t>
            </a:r>
          </a:p>
          <a:p>
            <a:pPr marL="0" indent="0">
              <a:buNone/>
            </a:pPr>
            <a:r>
              <a:rPr lang="en-US" dirty="0"/>
              <a:t>Employee-Wise Rejected Quantity </a:t>
            </a:r>
            <a:r>
              <a:rPr lang="en-US" dirty="0" smtClean="0"/>
              <a:t>(</a:t>
            </a:r>
            <a:r>
              <a:rPr lang="en-US" dirty="0"/>
              <a:t>Employee Wise Rejected </a:t>
            </a:r>
            <a:r>
              <a:rPr lang="en-US" dirty="0" err="1"/>
              <a:t>Qty</a:t>
            </a:r>
            <a:r>
              <a:rPr lang="en-US" dirty="0"/>
              <a:t>): </a:t>
            </a:r>
            <a:r>
              <a:rPr lang="en-US" dirty="0" smtClean="0"/>
              <a:t>This </a:t>
            </a:r>
            <a:r>
              <a:rPr lang="en-US" dirty="0"/>
              <a:t>indicates the quantity of rejected items attributed to specific employees. It helps identify patterns or issues related to individual performance.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Conclusion:</a:t>
            </a:r>
          </a:p>
          <a:p>
            <a:r>
              <a:rPr lang="en-US" b="1" dirty="0" smtClean="0"/>
              <a:t>Identifying </a:t>
            </a:r>
            <a:r>
              <a:rPr lang="en-US" b="1" dirty="0"/>
              <a:t>Top Performers and Areas for </a:t>
            </a:r>
            <a:r>
              <a:rPr lang="en-US" b="1" dirty="0" smtClean="0"/>
              <a:t>Improvement.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examining the rejected quantities per employee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manufacturing </a:t>
            </a:r>
            <a:r>
              <a:rPr lang="en-US" dirty="0"/>
              <a:t>dashboard, it becomes evident </a:t>
            </a:r>
            <a:r>
              <a:rPr lang="en-US" dirty="0" smtClean="0"/>
              <a:t>which </a:t>
            </a:r>
          </a:p>
          <a:p>
            <a:pPr marL="0" indent="0">
              <a:buNone/>
            </a:pPr>
            <a:r>
              <a:rPr lang="en-US" dirty="0" smtClean="0"/>
              <a:t>employees </a:t>
            </a:r>
            <a:r>
              <a:rPr lang="en-US" dirty="0"/>
              <a:t>consistently produce high-quality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 </a:t>
            </a:r>
            <a:r>
              <a:rPr lang="en-US" dirty="0"/>
              <a:t>and which ones may need additional support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training. Those with lower rejection rates could serve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examples of best practices, while those with higher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rejection </a:t>
            </a:r>
            <a:r>
              <a:rPr lang="en-US" dirty="0"/>
              <a:t>rates may require further investigation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understand </a:t>
            </a:r>
            <a:r>
              <a:rPr lang="en-US" dirty="0"/>
              <a:t>the root causes of their issues.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874626"/>
              </p:ext>
            </p:extLst>
          </p:nvPr>
        </p:nvGraphicFramePr>
        <p:xfrm>
          <a:off x="7434470" y="3442447"/>
          <a:ext cx="4532244" cy="2991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Machine Wise Rejected </a:t>
            </a:r>
            <a:r>
              <a:rPr lang="en-US" sz="4400" dirty="0" smtClean="0">
                <a:solidFill>
                  <a:schemeClr val="tx1"/>
                </a:solidFill>
              </a:rPr>
              <a:t>Qty.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39" y="2380128"/>
            <a:ext cx="11665294" cy="408693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Overview:</a:t>
            </a:r>
            <a:r>
              <a:rPr lang="en-US" dirty="0" err="1" smtClean="0"/>
              <a:t>Similar</a:t>
            </a:r>
            <a:r>
              <a:rPr lang="en-US" dirty="0" smtClean="0"/>
              <a:t> </a:t>
            </a:r>
            <a:r>
              <a:rPr lang="en-US" dirty="0"/>
              <a:t>to employee-wise data, this tracks rejected items based on the machines or equipment used in the production process. It helps identify machine-related issues affecting quality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Conclusion:</a:t>
            </a:r>
          </a:p>
          <a:p>
            <a:r>
              <a:rPr lang="en-US" b="1" dirty="0" smtClean="0"/>
              <a:t>Identifying </a:t>
            </a:r>
            <a:r>
              <a:rPr lang="en-US" b="1" dirty="0"/>
              <a:t>Problematic Machines</a:t>
            </a:r>
            <a:r>
              <a:rPr lang="en-US" dirty="0"/>
              <a:t>: By examining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rejected </a:t>
            </a:r>
            <a:r>
              <a:rPr lang="en-US" dirty="0"/>
              <a:t>quantities attributed to each machine,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becomes apparent which equipment is consistently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associated </a:t>
            </a:r>
            <a:r>
              <a:rPr lang="en-US" dirty="0"/>
              <a:t>with higher rejection rates. This can indicate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potential </a:t>
            </a:r>
            <a:r>
              <a:rPr lang="en-US" dirty="0"/>
              <a:t>issues with specific machines, such as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mechanical </a:t>
            </a:r>
            <a:r>
              <a:rPr lang="en-US" dirty="0"/>
              <a:t>faults, calibration problems, 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inadequate </a:t>
            </a:r>
            <a:r>
              <a:rPr lang="en-US" dirty="0"/>
              <a:t>maintenance.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900107"/>
              </p:ext>
            </p:extLst>
          </p:nvPr>
        </p:nvGraphicFramePr>
        <p:xfrm>
          <a:off x="7629111" y="3307975"/>
          <a:ext cx="4427122" cy="297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1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Production Comparison trend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326340"/>
            <a:ext cx="11227836" cy="42069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Overview :</a:t>
            </a:r>
            <a:r>
              <a:rPr lang="en-US" dirty="0"/>
              <a:t>Production Comparison Trend (Manufacture Vs. Rejected): This trend analysis compares the total production (manufacture) with the total rejected quantity over time. It helps monitor quality control and identify areas for improvement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Conclusion:</a:t>
            </a:r>
          </a:p>
          <a:p>
            <a:pPr marL="0" indent="0">
              <a:buNone/>
            </a:pPr>
            <a:r>
              <a:rPr lang="en-US" b="1" dirty="0" smtClean="0"/>
              <a:t>Identifying </a:t>
            </a:r>
            <a:r>
              <a:rPr lang="en-US" b="1" dirty="0"/>
              <a:t>Performance Disparities</a:t>
            </a:r>
            <a:r>
              <a:rPr lang="en-US" dirty="0"/>
              <a:t>: By </a:t>
            </a:r>
            <a:r>
              <a:rPr lang="en-US" dirty="0" smtClean="0"/>
              <a:t>examining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production comparison trends, it becomes </a:t>
            </a:r>
          </a:p>
          <a:p>
            <a:pPr marL="0" indent="0">
              <a:buNone/>
            </a:pPr>
            <a:r>
              <a:rPr lang="en-US" dirty="0" smtClean="0"/>
              <a:t>apparent </a:t>
            </a:r>
            <a:r>
              <a:rPr lang="en-US" dirty="0"/>
              <a:t>whether there are significant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differences in </a:t>
            </a:r>
            <a:r>
              <a:rPr lang="en-US" dirty="0"/>
              <a:t>output between various time periods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production lines, or shifts. This could indicate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potential </a:t>
            </a:r>
            <a:r>
              <a:rPr lang="en-US" dirty="0"/>
              <a:t>inefficiencies, bottlenecks, 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opportunities </a:t>
            </a:r>
            <a:r>
              <a:rPr lang="en-US" dirty="0"/>
              <a:t>for improvement within the production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</a:t>
            </a:r>
            <a:r>
              <a:rPr lang="en-US" dirty="0"/>
              <a:t>.</a:t>
            </a: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007029"/>
              </p:ext>
            </p:extLst>
          </p:nvPr>
        </p:nvGraphicFramePr>
        <p:xfrm>
          <a:off x="7425773" y="3496235"/>
          <a:ext cx="4540940" cy="30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9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06824"/>
            <a:ext cx="9404723" cy="10354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Manufacture Vs Rejected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4400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407024"/>
            <a:ext cx="11545889" cy="38413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Overview:</a:t>
            </a:r>
          </a:p>
          <a:p>
            <a:r>
              <a:rPr lang="en-US" b="1" dirty="0" smtClean="0"/>
              <a:t>Total </a:t>
            </a:r>
            <a:r>
              <a:rPr lang="en-US" b="1" dirty="0"/>
              <a:t>Manufactured Quantity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Display the total quantity of products </a:t>
            </a:r>
            <a:r>
              <a:rPr lang="en-US" dirty="0" smtClean="0"/>
              <a:t>manufactured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within the selected time frame.</a:t>
            </a:r>
          </a:p>
          <a:p>
            <a:pPr lvl="1"/>
            <a:r>
              <a:rPr lang="en-US" dirty="0"/>
              <a:t>Provide a clear numerical value or a graphical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representation</a:t>
            </a:r>
            <a:r>
              <a:rPr lang="en-US" dirty="0"/>
              <a:t>.</a:t>
            </a:r>
          </a:p>
          <a:p>
            <a:r>
              <a:rPr lang="en-US" b="1" dirty="0"/>
              <a:t>Total Rejected Quantity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Show the total quantity of products rejected during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same time period.</a:t>
            </a:r>
          </a:p>
          <a:p>
            <a:pPr lvl="1"/>
            <a:r>
              <a:rPr lang="en-US" dirty="0"/>
              <a:t>Again, display this either as a number or visually,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perhaps </a:t>
            </a:r>
            <a:r>
              <a:rPr lang="en-US" dirty="0"/>
              <a:t>as a bar chart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702574"/>
              </p:ext>
            </p:extLst>
          </p:nvPr>
        </p:nvGraphicFramePr>
        <p:xfrm>
          <a:off x="7871791" y="2622176"/>
          <a:ext cx="3896140" cy="350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8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Department Wise Manufacture Vs Rejected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2568388"/>
            <a:ext cx="11622156" cy="395168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Overview: </a:t>
            </a:r>
            <a:r>
              <a:rPr lang="en-US" dirty="0"/>
              <a:t>Department-Wise Comparison (Manufacture Vs. Rejected): This comparison breaks down production and rejection data by department within your organization. It allows you to pinpoint specific areas where improvements are needed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Conclusion:</a:t>
            </a:r>
          </a:p>
          <a:p>
            <a:pPr marL="0" indent="0">
              <a:buNone/>
            </a:pPr>
            <a:r>
              <a:rPr lang="en-US" b="1" dirty="0"/>
              <a:t>Identifying Problematic Departments</a:t>
            </a:r>
            <a:r>
              <a:rPr lang="en-US" dirty="0"/>
              <a:t>: By examining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ratio of manufactured to rejected quantities </a:t>
            </a:r>
            <a:r>
              <a:rPr lang="en-US" dirty="0" smtClean="0"/>
              <a:t>across</a:t>
            </a:r>
          </a:p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/>
              <a:t>departments, it becomes evident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departments are experiencing higher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rejection </a:t>
            </a:r>
            <a:r>
              <a:rPr lang="en-US" dirty="0"/>
              <a:t>rates relative to their production output.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highlights potential areas of concern where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production </a:t>
            </a:r>
            <a:r>
              <a:rPr lang="en-US" dirty="0"/>
              <a:t>processes may be suboptimal or quality control measures may be lacking.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537450"/>
              </p:ext>
            </p:extLst>
          </p:nvPr>
        </p:nvGraphicFramePr>
        <p:xfrm>
          <a:off x="8428383" y="3048001"/>
          <a:ext cx="3511825" cy="312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8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543"/>
          </a:xfrm>
        </p:spPr>
        <p:txBody>
          <a:bodyPr/>
          <a:lstStyle/>
          <a:p>
            <a:pPr marL="171450" indent="-171450" algn="ctr">
              <a:lnSpc>
                <a:spcPct val="150000"/>
              </a:lnSpc>
            </a:pPr>
            <a:r>
              <a:rPr lang="en-US" sz="4400" dirty="0" err="1">
                <a:solidFill>
                  <a:schemeClr val="tx1"/>
                </a:solidFill>
              </a:rPr>
              <a:t>Emp</a:t>
            </a:r>
            <a:r>
              <a:rPr lang="en-US" sz="4400" dirty="0">
                <a:solidFill>
                  <a:schemeClr val="tx1"/>
                </a:solidFill>
              </a:rPr>
              <a:t> Wise Rejected </a:t>
            </a:r>
            <a:r>
              <a:rPr lang="en-US" sz="4400" dirty="0" err="1">
                <a:solidFill>
                  <a:schemeClr val="tx1"/>
                </a:solidFill>
              </a:rPr>
              <a:t>Qty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2447365"/>
            <a:ext cx="11661913" cy="41787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Overview: </a:t>
            </a:r>
            <a:r>
              <a:rPr lang="en-US" dirty="0"/>
              <a:t>Employee-Wise Rejected Quantity (</a:t>
            </a:r>
            <a:r>
              <a:rPr lang="en-US" dirty="0" err="1"/>
              <a:t>Emp</a:t>
            </a:r>
            <a:r>
              <a:rPr lang="en-US" dirty="0"/>
              <a:t> Wise Rejected </a:t>
            </a:r>
            <a:r>
              <a:rPr lang="en-US" dirty="0" err="1"/>
              <a:t>Qty</a:t>
            </a:r>
            <a:r>
              <a:rPr lang="en-US" dirty="0"/>
              <a:t>): As mentioned earlier, this focuses on individual employees and their contribution to rejected items. It helps address training needs or process adjustments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Conclusion:</a:t>
            </a:r>
          </a:p>
          <a:p>
            <a:pPr marL="0" indent="0">
              <a:buNone/>
            </a:pPr>
            <a:r>
              <a:rPr lang="en-US" b="1" dirty="0"/>
              <a:t>Identifying Performance Disparities</a:t>
            </a:r>
            <a:r>
              <a:rPr lang="en-US" dirty="0"/>
              <a:t>: By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examining </a:t>
            </a:r>
            <a:r>
              <a:rPr lang="en-US" dirty="0"/>
              <a:t>rejected quantities </a:t>
            </a:r>
            <a:r>
              <a:rPr lang="en-US" dirty="0" smtClean="0"/>
              <a:t>attributed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to each employee, it becomes </a:t>
            </a:r>
            <a:r>
              <a:rPr lang="en-US" dirty="0" smtClean="0"/>
              <a:t>evident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which individuals are consistently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associated </a:t>
            </a:r>
            <a:r>
              <a:rPr lang="en-US" dirty="0"/>
              <a:t>with higher rejection rates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highlights potential areas of concern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additional support, training, 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process </a:t>
            </a:r>
            <a:r>
              <a:rPr lang="en-US" dirty="0"/>
              <a:t>improvements may be necessary.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895700"/>
              </p:ext>
            </p:extLst>
          </p:nvPr>
        </p:nvGraphicFramePr>
        <p:xfrm>
          <a:off x="5923721" y="3509681"/>
          <a:ext cx="6029740" cy="3116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78224"/>
            <a:ext cx="10528395" cy="122368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Excel Dashboard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5" y="2541494"/>
            <a:ext cx="9560859" cy="3478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71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635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Manufacture Dashboard</vt:lpstr>
      <vt:lpstr>Group 5 Members</vt:lpstr>
      <vt:lpstr> Employee Wise Rejected Qty.</vt:lpstr>
      <vt:lpstr>Machine Wise Rejected Qty. </vt:lpstr>
      <vt:lpstr>Production Comparison trend </vt:lpstr>
      <vt:lpstr>Manufacture Vs Rejected </vt:lpstr>
      <vt:lpstr>Department Wise Manufacture Vs Rejected</vt:lpstr>
      <vt:lpstr>Emp Wise Rejected Qty</vt:lpstr>
      <vt:lpstr>Excel Dashboard</vt:lpstr>
      <vt:lpstr>Tableau Dashboard</vt:lpstr>
      <vt:lpstr>Power Bi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Manufacture Dashboard</dc:title>
  <dc:creator>Admin</dc:creator>
  <cp:lastModifiedBy>Admin</cp:lastModifiedBy>
  <cp:revision>15</cp:revision>
  <dcterms:created xsi:type="dcterms:W3CDTF">2024-03-19T05:47:51Z</dcterms:created>
  <dcterms:modified xsi:type="dcterms:W3CDTF">2024-03-19T14:54:10Z</dcterms:modified>
</cp:coreProperties>
</file>