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69" r:id="rId2"/>
    <p:sldId id="273" r:id="rId3"/>
    <p:sldId id="272" r:id="rId4"/>
    <p:sldId id="274" r:id="rId5"/>
    <p:sldId id="275" r:id="rId6"/>
    <p:sldId id="276" r:id="rId7"/>
    <p:sldId id="277" r:id="rId8"/>
    <p:sldId id="278"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18"/>
    <p:restoredTop sz="77551"/>
  </p:normalViewPr>
  <p:slideViewPr>
    <p:cSldViewPr snapToGrid="0" snapToObjects="1">
      <p:cViewPr varScale="1">
        <p:scale>
          <a:sx n="98" d="100"/>
          <a:sy n="98" d="100"/>
        </p:scale>
        <p:origin x="21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D46453-E462-654B-8FDE-6A67A7349630}" type="datetimeFigureOut">
              <a:rPr lang="en-US" smtClean="0"/>
              <a:t>11/6/23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CB21FF-124F-8A4B-A7C5-8A7F8A87CA9C}" type="slidenum">
              <a:rPr lang="en-US" smtClean="0"/>
              <a:t>‹#›</a:t>
            </a:fld>
            <a:endParaRPr lang="en-US"/>
          </a:p>
        </p:txBody>
      </p:sp>
    </p:spTree>
    <p:extLst>
      <p:ext uri="{BB962C8B-B14F-4D97-AF65-F5344CB8AC3E}">
        <p14:creationId xmlns:p14="http://schemas.microsoft.com/office/powerpoint/2010/main" val="9764599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C65B9-3FDE-D146-AE84-8FB95EC0AEAF}"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710C2-9CEF-0646-A642-238555510B38}" type="slidenum">
              <a:rPr lang="en-US" smtClean="0"/>
              <a:t>‹#›</a:t>
            </a:fld>
            <a:endParaRPr lang="en-US"/>
          </a:p>
        </p:txBody>
      </p:sp>
    </p:spTree>
    <p:extLst>
      <p:ext uri="{BB962C8B-B14F-4D97-AF65-F5344CB8AC3E}">
        <p14:creationId xmlns:p14="http://schemas.microsoft.com/office/powerpoint/2010/main" val="31854808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6710C2-9CEF-0646-A642-238555510B38}" type="slidenum">
              <a:rPr lang="en-US" smtClean="0"/>
              <a:t>1</a:t>
            </a:fld>
            <a:endParaRPr lang="en-US"/>
          </a:p>
        </p:txBody>
      </p:sp>
    </p:spTree>
    <p:extLst>
      <p:ext uri="{BB962C8B-B14F-4D97-AF65-F5344CB8AC3E}">
        <p14:creationId xmlns:p14="http://schemas.microsoft.com/office/powerpoint/2010/main" val="365489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10</a:t>
            </a:fld>
            <a:endParaRPr lang="en-US"/>
          </a:p>
        </p:txBody>
      </p:sp>
    </p:spTree>
    <p:extLst>
      <p:ext uri="{BB962C8B-B14F-4D97-AF65-F5344CB8AC3E}">
        <p14:creationId xmlns:p14="http://schemas.microsoft.com/office/powerpoint/2010/main" val="37001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2</a:t>
            </a:fld>
            <a:endParaRPr lang="en-US"/>
          </a:p>
        </p:txBody>
      </p:sp>
    </p:spTree>
    <p:extLst>
      <p:ext uri="{BB962C8B-B14F-4D97-AF65-F5344CB8AC3E}">
        <p14:creationId xmlns:p14="http://schemas.microsoft.com/office/powerpoint/2010/main" val="28543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3</a:t>
            </a:fld>
            <a:endParaRPr lang="en-US"/>
          </a:p>
        </p:txBody>
      </p:sp>
    </p:spTree>
    <p:extLst>
      <p:ext uri="{BB962C8B-B14F-4D97-AF65-F5344CB8AC3E}">
        <p14:creationId xmlns:p14="http://schemas.microsoft.com/office/powerpoint/2010/main" val="3903232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4</a:t>
            </a:fld>
            <a:endParaRPr lang="en-US"/>
          </a:p>
        </p:txBody>
      </p:sp>
    </p:spTree>
    <p:extLst>
      <p:ext uri="{BB962C8B-B14F-4D97-AF65-F5344CB8AC3E}">
        <p14:creationId xmlns:p14="http://schemas.microsoft.com/office/powerpoint/2010/main" val="51303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5</a:t>
            </a:fld>
            <a:endParaRPr lang="en-US"/>
          </a:p>
        </p:txBody>
      </p:sp>
    </p:spTree>
    <p:extLst>
      <p:ext uri="{BB962C8B-B14F-4D97-AF65-F5344CB8AC3E}">
        <p14:creationId xmlns:p14="http://schemas.microsoft.com/office/powerpoint/2010/main" val="416943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6</a:t>
            </a:fld>
            <a:endParaRPr lang="en-US"/>
          </a:p>
        </p:txBody>
      </p:sp>
    </p:spTree>
    <p:extLst>
      <p:ext uri="{BB962C8B-B14F-4D97-AF65-F5344CB8AC3E}">
        <p14:creationId xmlns:p14="http://schemas.microsoft.com/office/powerpoint/2010/main" val="26758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7</a:t>
            </a:fld>
            <a:endParaRPr lang="en-US"/>
          </a:p>
        </p:txBody>
      </p:sp>
    </p:spTree>
    <p:extLst>
      <p:ext uri="{BB962C8B-B14F-4D97-AF65-F5344CB8AC3E}">
        <p14:creationId xmlns:p14="http://schemas.microsoft.com/office/powerpoint/2010/main" val="3371533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8</a:t>
            </a:fld>
            <a:endParaRPr lang="en-US"/>
          </a:p>
        </p:txBody>
      </p:sp>
    </p:spTree>
    <p:extLst>
      <p:ext uri="{BB962C8B-B14F-4D97-AF65-F5344CB8AC3E}">
        <p14:creationId xmlns:p14="http://schemas.microsoft.com/office/powerpoint/2010/main" val="458885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710C2-9CEF-0646-A642-238555510B38}" type="slidenum">
              <a:rPr lang="en-US" smtClean="0"/>
              <a:t>9</a:t>
            </a:fld>
            <a:endParaRPr lang="en-US"/>
          </a:p>
        </p:txBody>
      </p:sp>
    </p:spTree>
    <p:extLst>
      <p:ext uri="{BB962C8B-B14F-4D97-AF65-F5344CB8AC3E}">
        <p14:creationId xmlns:p14="http://schemas.microsoft.com/office/powerpoint/2010/main" val="165584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427FED-F402-BA4E-B12D-C9BDFDA80ADD}"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128867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4854B1-79E0-3B49-9786-D14B7EFEA93D}"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668003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B0A4FF-CF5D-E449-A95A-167D2A3D9C6F}"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8741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lnSpc>
                <a:spcPct val="150000"/>
              </a:lnSpc>
              <a:buFont typeface="Wingdings" charset="2"/>
              <a:buChar char="Ø"/>
              <a:defRPr sz="2800"/>
            </a:lvl1pPr>
            <a:lvl2pPr marL="685800" indent="-228600">
              <a:lnSpc>
                <a:spcPct val="150000"/>
              </a:lnSpc>
              <a:buFont typeface="Wingdings" charset="2"/>
              <a:buChar char="§"/>
              <a:defRPr sz="2400"/>
            </a:lvl2pPr>
            <a:lvl3pPr>
              <a:lnSpc>
                <a:spcPct val="150000"/>
              </a:lnSpc>
              <a:defRPr sz="2000"/>
            </a:lvl3pPr>
            <a:lvl4pPr>
              <a:lnSpc>
                <a:spcPct val="150000"/>
              </a:lnSpc>
              <a:defRPr sz="1600"/>
            </a:lvl4pPr>
            <a:lvl5pPr>
              <a:lnSpc>
                <a:spcPct val="15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E95CF4-105A-6F4A-9BA4-24049A2D8E13}"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137286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7C1D6A-5AFE-D74A-ABFB-BA43CE7E24C8}" type="datetime1">
              <a:rPr lang="en-US" smtClean="0"/>
              <a:t>11/6/23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121879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F47AB4-0082-674B-87FF-A7A849F83F7B}" type="datetime1">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157721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8A9859-3F7E-0740-9A4F-4F4DE4432E6F}" type="datetime1">
              <a:rPr lang="en-US" smtClean="0"/>
              <a:t>11/6/23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181136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615EEA-02A8-DB4A-851C-F7128B229B21}" type="datetime1">
              <a:rPr lang="en-US" smtClean="0"/>
              <a:t>11/6/23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83044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86A2-A2D1-B345-B3D3-D7E34799732D}" type="datetime1">
              <a:rPr lang="en-US" smtClean="0"/>
              <a:t>11/6/23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874995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2689F3-8A6E-4C41-AAB6-598199D8255E}" type="datetime1">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78698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A0ECC3-EBC8-2746-83D9-E7FA1CEE3D37}" type="datetime1">
              <a:rPr lang="en-US" smtClean="0"/>
              <a:t>11/6/23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61E502-C62F-1C43-A24E-D9ABD5A358FE}" type="slidenum">
              <a:rPr lang="en-US" smtClean="0"/>
              <a:t>‹#›</a:t>
            </a:fld>
            <a:endParaRPr lang="en-US"/>
          </a:p>
        </p:txBody>
      </p:sp>
    </p:spTree>
    <p:extLst>
      <p:ext uri="{BB962C8B-B14F-4D97-AF65-F5344CB8AC3E}">
        <p14:creationId xmlns:p14="http://schemas.microsoft.com/office/powerpoint/2010/main" val="198052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934BE-3F96-DD45-9C52-B52C89FDC4E4}" type="datetime1">
              <a:rPr lang="en-US" smtClean="0"/>
              <a:t>11/6/23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1E502-C62F-1C43-A24E-D9ABD5A358FE}" type="slidenum">
              <a:rPr lang="en-US" smtClean="0"/>
              <a:t>‹#›</a:t>
            </a:fld>
            <a:endParaRPr lang="en-US"/>
          </a:p>
        </p:txBody>
      </p:sp>
    </p:spTree>
    <p:extLst>
      <p:ext uri="{BB962C8B-B14F-4D97-AF65-F5344CB8AC3E}">
        <p14:creationId xmlns:p14="http://schemas.microsoft.com/office/powerpoint/2010/main" val="883117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87441"/>
            <a:ext cx="9144000" cy="2387600"/>
          </a:xfrm>
        </p:spPr>
        <p:txBody>
          <a:bodyPr anchor="ctr">
            <a:normAutofit fontScale="90000"/>
          </a:bodyPr>
          <a:lstStyle/>
          <a:p>
            <a:pPr>
              <a:lnSpc>
                <a:spcPct val="150000"/>
              </a:lnSpc>
            </a:pPr>
            <a:r>
              <a:rPr lang="ja-JP" altLang="en-US"/>
              <a:t>リサーチアイディアを</a:t>
            </a:r>
            <a:br>
              <a:rPr lang="en-US" altLang="ja-JP" dirty="0"/>
            </a:br>
            <a:r>
              <a:rPr lang="ja-JP" altLang="en-US"/>
              <a:t>検討する時に考えること</a:t>
            </a:r>
            <a:endParaRPr lang="en-US" dirty="0"/>
          </a:p>
        </p:txBody>
      </p:sp>
      <p:sp>
        <p:nvSpPr>
          <p:cNvPr id="3" name="Subtitle 2"/>
          <p:cNvSpPr>
            <a:spLocks noGrp="1"/>
          </p:cNvSpPr>
          <p:nvPr>
            <p:ph type="subTitle" idx="1"/>
          </p:nvPr>
        </p:nvSpPr>
        <p:spPr>
          <a:xfrm>
            <a:off x="2785672" y="4737261"/>
            <a:ext cx="6620656" cy="1655762"/>
          </a:xfrm>
        </p:spPr>
        <p:txBody>
          <a:bodyPr>
            <a:normAutofit/>
          </a:bodyPr>
          <a:lstStyle/>
          <a:p>
            <a:r>
              <a:rPr lang="ja-JP" altLang="en-US" sz="2800" dirty="0"/>
              <a:t>原</a:t>
            </a:r>
            <a:r>
              <a:rPr lang="en-US" altLang="ja-JP" sz="2800" dirty="0"/>
              <a:t> </a:t>
            </a:r>
            <a:r>
              <a:rPr lang="ja-JP" altLang="en-US" sz="2800" dirty="0"/>
              <a:t>湖楠</a:t>
            </a:r>
            <a:endParaRPr lang="en-US" altLang="ja-JP" sz="2800" dirty="0"/>
          </a:p>
        </p:txBody>
      </p:sp>
      <p:sp>
        <p:nvSpPr>
          <p:cNvPr id="4" name="Slide Number Placeholder 3"/>
          <p:cNvSpPr>
            <a:spLocks noGrp="1"/>
          </p:cNvSpPr>
          <p:nvPr>
            <p:ph type="sldNum" sz="quarter" idx="12"/>
          </p:nvPr>
        </p:nvSpPr>
        <p:spPr/>
        <p:txBody>
          <a:bodyPr/>
          <a:lstStyle/>
          <a:p>
            <a:fld id="{4B61E502-C62F-1C43-A24E-D9ABD5A358FE}" type="slidenum">
              <a:rPr lang="en-US" smtClean="0"/>
              <a:t>1</a:t>
            </a:fld>
            <a:endParaRPr lang="en-US"/>
          </a:p>
        </p:txBody>
      </p:sp>
    </p:spTree>
    <p:extLst>
      <p:ext uri="{BB962C8B-B14F-4D97-AF65-F5344CB8AC3E}">
        <p14:creationId xmlns:p14="http://schemas.microsoft.com/office/powerpoint/2010/main" val="570210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私の戦略？</a:t>
            </a:r>
            <a:endParaRPr lang="ja-JP" altLang="en-US" dirty="0"/>
          </a:p>
        </p:txBody>
      </p:sp>
      <p:sp>
        <p:nvSpPr>
          <p:cNvPr id="3" name="Content Placeholder 2"/>
          <p:cNvSpPr>
            <a:spLocks noGrp="1"/>
          </p:cNvSpPr>
          <p:nvPr>
            <p:ph idx="1"/>
          </p:nvPr>
        </p:nvSpPr>
        <p:spPr>
          <a:xfrm>
            <a:off x="838200" y="1825625"/>
            <a:ext cx="10866120" cy="4797244"/>
          </a:xfrm>
        </p:spPr>
        <p:txBody>
          <a:bodyPr>
            <a:normAutofit fontScale="85000" lnSpcReduction="20000"/>
          </a:bodyPr>
          <a:lstStyle/>
          <a:p>
            <a:pPr>
              <a:lnSpc>
                <a:spcPct val="150000"/>
              </a:lnSpc>
            </a:pPr>
            <a:r>
              <a:rPr lang="ja-JP" altLang="en-US"/>
              <a:t>目標：</a:t>
            </a:r>
            <a:r>
              <a:rPr lang="en-US" altLang="ja-JP" dirty="0"/>
              <a:t>Academia</a:t>
            </a:r>
            <a:r>
              <a:rPr lang="ja-JP" altLang="en-US"/>
              <a:t>に残りつつそれなりのお金を稼ぐこと</a:t>
            </a:r>
            <a:endParaRPr lang="en-US" altLang="ja-JP" dirty="0"/>
          </a:p>
          <a:p>
            <a:pPr lvl="1"/>
            <a:r>
              <a:rPr lang="ja-JP" altLang="en-US"/>
              <a:t>数学・物理的な要素が入っていると望ましいが、特定の分野への関心は薄い</a:t>
            </a:r>
            <a:endParaRPr lang="en-US" altLang="ja-JP" dirty="0"/>
          </a:p>
          <a:p>
            <a:pPr lvl="1"/>
            <a:r>
              <a:rPr lang="ja-JP" altLang="en-US"/>
              <a:t>人々を健康な方向に導くような研究の方がモチベーションが保たれるかも？政策との関連も自然にあるので、研究の有用性を主張する手間も省ける。</a:t>
            </a:r>
            <a:endParaRPr lang="en-US" altLang="ja-JP" dirty="0"/>
          </a:p>
          <a:p>
            <a:pPr lvl="1"/>
            <a:r>
              <a:rPr lang="en-US" altLang="ja-JP" dirty="0"/>
              <a:t>PI</a:t>
            </a:r>
            <a:r>
              <a:rPr lang="ja-JP" altLang="en-US"/>
              <a:t>力と俊敏性が要求されることはあまりやりたくない</a:t>
            </a:r>
            <a:endParaRPr lang="en-US" altLang="ja-JP" dirty="0"/>
          </a:p>
          <a:p>
            <a:pPr>
              <a:lnSpc>
                <a:spcPct val="150000"/>
              </a:lnSpc>
            </a:pPr>
            <a:r>
              <a:rPr lang="ja-JP" altLang="en-US"/>
              <a:t>戦略</a:t>
            </a:r>
            <a:endParaRPr lang="en-US" altLang="ja-JP" dirty="0"/>
          </a:p>
          <a:p>
            <a:pPr marL="914400" lvl="1" indent="-457200">
              <a:buFont typeface="+mj-lt"/>
              <a:buAutoNum type="arabicPeriod"/>
            </a:pPr>
            <a:r>
              <a:rPr lang="ja-JP" altLang="en-US"/>
              <a:t>分野にこだわらず、貢献量が大きくて労力が小さい研究を選んでいく</a:t>
            </a:r>
            <a:endParaRPr lang="en-US" altLang="ja-JP" dirty="0"/>
          </a:p>
          <a:p>
            <a:pPr marL="914400" lvl="1" indent="-457200">
              <a:buFont typeface="+mj-lt"/>
              <a:buAutoNum type="arabicPeriod"/>
            </a:pPr>
            <a:r>
              <a:rPr lang="ja-JP" altLang="en-US"/>
              <a:t>手法の実装が難しい方向性の壁を突破するツールをたくさん身につける</a:t>
            </a:r>
            <a:endParaRPr lang="en-US" altLang="ja-JP" dirty="0"/>
          </a:p>
          <a:p>
            <a:pPr marL="914400" lvl="1" indent="-457200">
              <a:buFont typeface="+mj-lt"/>
              <a:buAutoNum type="arabicPeriod"/>
            </a:pPr>
            <a:r>
              <a:rPr lang="ja-JP" altLang="en-US"/>
              <a:t>研究のペースが遅く（一つのテーマに時間をかける）、少人数の著者で研究を進められる経済学を主戦場とする</a:t>
            </a:r>
            <a:endParaRPr lang="en-US" altLang="ja-JP" dirty="0"/>
          </a:p>
          <a:p>
            <a:pPr>
              <a:lnSpc>
                <a:spcPct val="150000"/>
              </a:lnSpc>
            </a:pP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10</a:t>
            </a:fld>
            <a:endParaRPr lang="en-US" dirty="0"/>
          </a:p>
        </p:txBody>
      </p:sp>
    </p:spTree>
    <p:extLst>
      <p:ext uri="{BB962C8B-B14F-4D97-AF65-F5344CB8AC3E}">
        <p14:creationId xmlns:p14="http://schemas.microsoft.com/office/powerpoint/2010/main" val="2108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まず考えること：このイシューは</a:t>
            </a:r>
            <a:endParaRPr lang="ja-JP" altLang="en-US" dirty="0"/>
          </a:p>
        </p:txBody>
      </p:sp>
      <p:sp>
        <p:nvSpPr>
          <p:cNvPr id="3" name="Content Placeholder 2"/>
          <p:cNvSpPr>
            <a:spLocks noGrp="1"/>
          </p:cNvSpPr>
          <p:nvPr>
            <p:ph idx="1"/>
          </p:nvPr>
        </p:nvSpPr>
        <p:spPr>
          <a:xfrm>
            <a:off x="838200" y="1825625"/>
            <a:ext cx="10330543" cy="4351338"/>
          </a:xfrm>
        </p:spPr>
        <p:txBody>
          <a:bodyPr>
            <a:normAutofit/>
          </a:bodyPr>
          <a:lstStyle/>
          <a:p>
            <a:pPr>
              <a:lnSpc>
                <a:spcPct val="150000"/>
              </a:lnSpc>
            </a:pPr>
            <a:r>
              <a:rPr lang="ja-JP" altLang="en-US"/>
              <a:t>なぜ大事か？</a:t>
            </a:r>
            <a:endParaRPr lang="en-US" altLang="ja-JP" dirty="0"/>
          </a:p>
          <a:p>
            <a:pPr>
              <a:lnSpc>
                <a:spcPct val="150000"/>
              </a:lnSpc>
            </a:pPr>
            <a:r>
              <a:rPr lang="ja-JP" altLang="en-US"/>
              <a:t>なぜこれまでにやられていないか？なぜ今自分達はその壁を乗り越えられるのか？</a:t>
            </a:r>
            <a:endParaRPr lang="en-US" altLang="ja-JP" dirty="0"/>
          </a:p>
          <a:p>
            <a:pPr>
              <a:lnSpc>
                <a:spcPct val="150000"/>
              </a:lnSpc>
            </a:pPr>
            <a:r>
              <a:rPr lang="ja-JP" altLang="en-US"/>
              <a:t>伸びのある研究テーマか？</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2</a:t>
            </a:fld>
            <a:endParaRPr lang="en-US" dirty="0"/>
          </a:p>
        </p:txBody>
      </p:sp>
    </p:spTree>
    <p:extLst>
      <p:ext uri="{BB962C8B-B14F-4D97-AF65-F5344CB8AC3E}">
        <p14:creationId xmlns:p14="http://schemas.microsoft.com/office/powerpoint/2010/main" val="339045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Marginal</a:t>
            </a:r>
            <a:r>
              <a:rPr lang="ja-JP" altLang="en-US"/>
              <a:t>に貢献できることは減っていく</a:t>
            </a:r>
            <a:endParaRPr lang="ja-JP" altLang="en-US" dirty="0"/>
          </a:p>
        </p:txBody>
      </p:sp>
      <p:sp>
        <p:nvSpPr>
          <p:cNvPr id="4" name="Slide Number Placeholder 3"/>
          <p:cNvSpPr>
            <a:spLocks noGrp="1"/>
          </p:cNvSpPr>
          <p:nvPr>
            <p:ph type="sldNum" sz="quarter" idx="12"/>
          </p:nvPr>
        </p:nvSpPr>
        <p:spPr/>
        <p:txBody>
          <a:bodyPr/>
          <a:lstStyle/>
          <a:p>
            <a:fld id="{4B61E502-C62F-1C43-A24E-D9ABD5A358FE}" type="slidenum">
              <a:rPr lang="en-US" smtClean="0"/>
              <a:t>3</a:t>
            </a:fld>
            <a:endParaRPr lang="en-US" dirty="0"/>
          </a:p>
        </p:txBody>
      </p:sp>
      <p:sp>
        <p:nvSpPr>
          <p:cNvPr id="6" name="Arc 5">
            <a:extLst>
              <a:ext uri="{FF2B5EF4-FFF2-40B4-BE49-F238E27FC236}">
                <a16:creationId xmlns:a16="http://schemas.microsoft.com/office/drawing/2014/main" id="{36737DB7-6E6B-8D8A-616F-2CE892D57D5A}"/>
              </a:ext>
            </a:extLst>
          </p:cNvPr>
          <p:cNvSpPr/>
          <p:nvPr/>
        </p:nvSpPr>
        <p:spPr>
          <a:xfrm>
            <a:off x="3814356" y="2142308"/>
            <a:ext cx="9901646" cy="5434149"/>
          </a:xfrm>
          <a:prstGeom prst="arc">
            <a:avLst>
              <a:gd name="adj1" fmla="val 11107555"/>
              <a:gd name="adj2" fmla="val 15271109"/>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ln w="76200">
                <a:solidFill>
                  <a:schemeClr val="tx1"/>
                </a:solidFill>
              </a:ln>
              <a:solidFill>
                <a:sysClr val="windowText" lastClr="000000"/>
              </a:solidFill>
            </a:endParaRPr>
          </a:p>
        </p:txBody>
      </p:sp>
      <p:cxnSp>
        <p:nvCxnSpPr>
          <p:cNvPr id="10" name="Straight Arrow Connector 9">
            <a:extLst>
              <a:ext uri="{FF2B5EF4-FFF2-40B4-BE49-F238E27FC236}">
                <a16:creationId xmlns:a16="http://schemas.microsoft.com/office/drawing/2014/main" id="{8D559DC6-54C2-0B3A-64DB-E039F43F5286}"/>
              </a:ext>
            </a:extLst>
          </p:cNvPr>
          <p:cNvCxnSpPr>
            <a:cxnSpLocks/>
          </p:cNvCxnSpPr>
          <p:nvPr/>
        </p:nvCxnSpPr>
        <p:spPr>
          <a:xfrm>
            <a:off x="3644538" y="5003073"/>
            <a:ext cx="499001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09E839A-81F0-2C22-3D08-8BE60FA5A87E}"/>
              </a:ext>
            </a:extLst>
          </p:cNvPr>
          <p:cNvCxnSpPr>
            <a:cxnSpLocks/>
          </p:cNvCxnSpPr>
          <p:nvPr/>
        </p:nvCxnSpPr>
        <p:spPr>
          <a:xfrm flipV="1">
            <a:off x="3644538" y="1685108"/>
            <a:ext cx="0" cy="331796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28F509E-7CBE-2A61-A6F4-AB0E38A1CA6A}"/>
              </a:ext>
            </a:extLst>
          </p:cNvPr>
          <p:cNvSpPr txBox="1"/>
          <p:nvPr/>
        </p:nvSpPr>
        <p:spPr>
          <a:xfrm>
            <a:off x="7700554" y="5247332"/>
            <a:ext cx="1867989" cy="523220"/>
          </a:xfrm>
          <a:prstGeom prst="rect">
            <a:avLst/>
          </a:prstGeom>
          <a:noFill/>
        </p:spPr>
        <p:txBody>
          <a:bodyPr wrap="square" rtlCol="0">
            <a:spAutoFit/>
          </a:bodyPr>
          <a:lstStyle/>
          <a:p>
            <a:r>
              <a:rPr lang="en-US" sz="2800" dirty="0" err="1"/>
              <a:t>論文数</a:t>
            </a:r>
            <a:endParaRPr lang="en-US" sz="2800" dirty="0"/>
          </a:p>
        </p:txBody>
      </p:sp>
      <p:sp>
        <p:nvSpPr>
          <p:cNvPr id="16" name="TextBox 15">
            <a:extLst>
              <a:ext uri="{FF2B5EF4-FFF2-40B4-BE49-F238E27FC236}">
                <a16:creationId xmlns:a16="http://schemas.microsoft.com/office/drawing/2014/main" id="{CCE92278-27A8-06B1-4071-98CA8BD8B869}"/>
              </a:ext>
            </a:extLst>
          </p:cNvPr>
          <p:cNvSpPr txBox="1"/>
          <p:nvPr/>
        </p:nvSpPr>
        <p:spPr>
          <a:xfrm>
            <a:off x="1776549" y="1641823"/>
            <a:ext cx="1867989" cy="523220"/>
          </a:xfrm>
          <a:prstGeom prst="rect">
            <a:avLst/>
          </a:prstGeom>
          <a:noFill/>
        </p:spPr>
        <p:txBody>
          <a:bodyPr wrap="square" rtlCol="0">
            <a:spAutoFit/>
          </a:bodyPr>
          <a:lstStyle/>
          <a:p>
            <a:r>
              <a:rPr lang="en-US" sz="2800" dirty="0" err="1"/>
              <a:t>総貢献量</a:t>
            </a:r>
            <a:endParaRPr lang="en-US" sz="2800" dirty="0"/>
          </a:p>
        </p:txBody>
      </p:sp>
      <p:sp>
        <p:nvSpPr>
          <p:cNvPr id="17" name="TextBox 16">
            <a:extLst>
              <a:ext uri="{FF2B5EF4-FFF2-40B4-BE49-F238E27FC236}">
                <a16:creationId xmlns:a16="http://schemas.microsoft.com/office/drawing/2014/main" id="{55841BB8-68C2-BC28-13EF-DEB6B163F96F}"/>
              </a:ext>
            </a:extLst>
          </p:cNvPr>
          <p:cNvSpPr txBox="1"/>
          <p:nvPr/>
        </p:nvSpPr>
        <p:spPr>
          <a:xfrm>
            <a:off x="1776549" y="5915552"/>
            <a:ext cx="9235440" cy="523220"/>
          </a:xfrm>
          <a:prstGeom prst="rect">
            <a:avLst/>
          </a:prstGeom>
          <a:noFill/>
        </p:spPr>
        <p:txBody>
          <a:bodyPr wrap="square" rtlCol="0">
            <a:spAutoFit/>
          </a:bodyPr>
          <a:lstStyle/>
          <a:p>
            <a:r>
              <a:rPr lang="ja-JP" altLang="en-US" sz="2800" b="1"/>
              <a:t>図：ある分野の総貢献量と論文数のコンセプトグラフ</a:t>
            </a:r>
            <a:endParaRPr lang="en-US" sz="2800" b="1" dirty="0"/>
          </a:p>
        </p:txBody>
      </p:sp>
    </p:spTree>
    <p:extLst>
      <p:ext uri="{BB962C8B-B14F-4D97-AF65-F5344CB8AC3E}">
        <p14:creationId xmlns:p14="http://schemas.microsoft.com/office/powerpoint/2010/main" val="72149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Junior researcher</a:t>
            </a:r>
            <a:r>
              <a:rPr lang="ja-JP" altLang="en-US"/>
              <a:t>の戦略？</a:t>
            </a:r>
            <a:endParaRPr lang="ja-JP" altLang="en-US" dirty="0"/>
          </a:p>
        </p:txBody>
      </p:sp>
      <p:sp>
        <p:nvSpPr>
          <p:cNvPr id="3" name="Content Placeholder 2"/>
          <p:cNvSpPr>
            <a:spLocks noGrp="1"/>
          </p:cNvSpPr>
          <p:nvPr>
            <p:ph idx="1"/>
          </p:nvPr>
        </p:nvSpPr>
        <p:spPr>
          <a:xfrm>
            <a:off x="838200" y="1825625"/>
            <a:ext cx="10774680" cy="4351338"/>
          </a:xfrm>
        </p:spPr>
        <p:txBody>
          <a:bodyPr>
            <a:normAutofit fontScale="92500"/>
          </a:bodyPr>
          <a:lstStyle/>
          <a:p>
            <a:pPr>
              <a:lnSpc>
                <a:spcPct val="150000"/>
              </a:lnSpc>
            </a:pPr>
            <a:r>
              <a:rPr lang="ja-JP" altLang="en-US"/>
              <a:t>貢献量に関わらず出版のためには同様の労力がかかる</a:t>
            </a:r>
            <a:endParaRPr lang="en-US" altLang="ja-JP" dirty="0"/>
          </a:p>
          <a:p>
            <a:pPr lvl="1"/>
            <a:r>
              <a:rPr lang="ja-JP" altLang="en-US"/>
              <a:t>貢献量が小さい方が出版の労力が大きい可能性もあり</a:t>
            </a:r>
            <a:endParaRPr lang="en-US" altLang="ja-JP" dirty="0"/>
          </a:p>
          <a:p>
            <a:pPr>
              <a:lnSpc>
                <a:spcPct val="150000"/>
              </a:lnSpc>
            </a:pPr>
            <a:r>
              <a:rPr lang="ja-JP" altLang="en-US"/>
              <a:t>分野にこだわらず、貢献量が大きくて労力が小さい研究を選んでいく</a:t>
            </a:r>
            <a:endParaRPr lang="en-US" altLang="ja-JP" dirty="0"/>
          </a:p>
          <a:p>
            <a:pPr lvl="1"/>
            <a:r>
              <a:rPr lang="en-US" altLang="ja-JP" dirty="0"/>
              <a:t>Pick low hanging fruits</a:t>
            </a:r>
          </a:p>
          <a:p>
            <a:r>
              <a:rPr lang="ja-JP" altLang="en-US"/>
              <a:t>労力がかかってしかも貢献量は大きくないけど、自分が好きな研究は偉くなってからやれば良い？？</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4</a:t>
            </a:fld>
            <a:endParaRPr lang="en-US" dirty="0"/>
          </a:p>
        </p:txBody>
      </p:sp>
    </p:spTree>
    <p:extLst>
      <p:ext uri="{BB962C8B-B14F-4D97-AF65-F5344CB8AC3E}">
        <p14:creationId xmlns:p14="http://schemas.microsoft.com/office/powerpoint/2010/main" val="294904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壁の方向性</a:t>
            </a:r>
            <a:endParaRPr lang="ja-JP" altLang="en-US" dirty="0"/>
          </a:p>
        </p:txBody>
      </p:sp>
      <p:sp>
        <p:nvSpPr>
          <p:cNvPr id="3" name="Content Placeholder 2"/>
          <p:cNvSpPr>
            <a:spLocks noGrp="1"/>
          </p:cNvSpPr>
          <p:nvPr>
            <p:ph idx="1"/>
          </p:nvPr>
        </p:nvSpPr>
        <p:spPr>
          <a:xfrm>
            <a:off x="838200" y="1825625"/>
            <a:ext cx="10330543" cy="4351338"/>
          </a:xfrm>
        </p:spPr>
        <p:txBody>
          <a:bodyPr>
            <a:normAutofit lnSpcReduction="10000"/>
          </a:bodyPr>
          <a:lstStyle/>
          <a:p>
            <a:pPr marL="514350" indent="-514350">
              <a:lnSpc>
                <a:spcPct val="150000"/>
              </a:lnSpc>
              <a:buFont typeface="+mj-lt"/>
              <a:buAutoNum type="arabicPeriod"/>
            </a:pPr>
            <a:r>
              <a:rPr lang="ja-JP" altLang="en-US"/>
              <a:t>データの取得自体が難しい</a:t>
            </a:r>
            <a:endParaRPr lang="en-US" altLang="ja-JP" dirty="0"/>
          </a:p>
          <a:p>
            <a:pPr marL="514350" indent="-514350">
              <a:lnSpc>
                <a:spcPct val="150000"/>
              </a:lnSpc>
              <a:buFont typeface="+mj-lt"/>
              <a:buAutoNum type="arabicPeriod"/>
            </a:pPr>
            <a:r>
              <a:rPr lang="ja-JP" altLang="en-US"/>
              <a:t>データはよく使われているが、視点が新しい</a:t>
            </a:r>
            <a:endParaRPr lang="en-US" altLang="ja-JP" dirty="0"/>
          </a:p>
          <a:p>
            <a:pPr marL="514350" indent="-514350">
              <a:lnSpc>
                <a:spcPct val="150000"/>
              </a:lnSpc>
              <a:buFont typeface="+mj-lt"/>
              <a:buAutoNum type="arabicPeriod"/>
            </a:pPr>
            <a:r>
              <a:rPr lang="ja-JP" altLang="en-US"/>
              <a:t>データはよく使われているが、手法の実装が難しい</a:t>
            </a:r>
            <a:endParaRPr lang="en-US" altLang="ja-JP" dirty="0"/>
          </a:p>
          <a:p>
            <a:pPr marL="514350" indent="-514350">
              <a:lnSpc>
                <a:spcPct val="150000"/>
              </a:lnSpc>
              <a:buFont typeface="+mj-lt"/>
              <a:buAutoNum type="arabicPeriod"/>
            </a:pPr>
            <a:r>
              <a:rPr lang="ja-JP" altLang="en-US"/>
              <a:t>状況が新しい</a:t>
            </a:r>
            <a:endParaRPr lang="en-US" altLang="ja-JP" dirty="0"/>
          </a:p>
          <a:p>
            <a:pPr marL="0" indent="0">
              <a:lnSpc>
                <a:spcPct val="150000"/>
              </a:lnSpc>
              <a:buNone/>
            </a:pPr>
            <a:r>
              <a:rPr lang="ja-JP" altLang="en-US"/>
              <a:t>（もちろん組み合わせたら強い）</a:t>
            </a:r>
            <a:endParaRPr lang="en-US" altLang="ja-JP" dirty="0"/>
          </a:p>
          <a:p>
            <a:pPr marL="0" indent="0">
              <a:lnSpc>
                <a:spcPct val="150000"/>
              </a:lnSpc>
              <a:buNone/>
            </a:pPr>
            <a:r>
              <a:rPr lang="ja-JP" altLang="en-US"/>
              <a:t>自分はどの壁を突破したいか、どの壁が向いているか？</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5</a:t>
            </a:fld>
            <a:endParaRPr lang="en-US" dirty="0"/>
          </a:p>
        </p:txBody>
      </p:sp>
    </p:spTree>
    <p:extLst>
      <p:ext uri="{BB962C8B-B14F-4D97-AF65-F5344CB8AC3E}">
        <p14:creationId xmlns:p14="http://schemas.microsoft.com/office/powerpoint/2010/main" val="371818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壁</a:t>
            </a:r>
            <a:r>
              <a:rPr lang="en-US" altLang="ja-JP" dirty="0"/>
              <a:t>①</a:t>
            </a:r>
            <a:r>
              <a:rPr lang="ja-JP" altLang="en-US"/>
              <a:t>：データの取得自体が難しい</a:t>
            </a:r>
            <a:endParaRPr lang="ja-JP" altLang="en-US" dirty="0"/>
          </a:p>
        </p:txBody>
      </p:sp>
      <p:sp>
        <p:nvSpPr>
          <p:cNvPr id="3" name="Content Placeholder 2"/>
          <p:cNvSpPr>
            <a:spLocks noGrp="1"/>
          </p:cNvSpPr>
          <p:nvPr>
            <p:ph idx="1"/>
          </p:nvPr>
        </p:nvSpPr>
        <p:spPr>
          <a:xfrm>
            <a:off x="838200" y="1825625"/>
            <a:ext cx="10774680" cy="4351338"/>
          </a:xfrm>
        </p:spPr>
        <p:txBody>
          <a:bodyPr>
            <a:normAutofit/>
          </a:bodyPr>
          <a:lstStyle/>
          <a:p>
            <a:pPr>
              <a:lnSpc>
                <a:spcPct val="150000"/>
              </a:lnSpc>
            </a:pPr>
            <a:r>
              <a:rPr lang="en-US" altLang="ja-JP" dirty="0"/>
              <a:t>PI</a:t>
            </a:r>
            <a:r>
              <a:rPr lang="ja-JP" altLang="en-US"/>
              <a:t>力（人的・物的リソースを集め、管理する能力）</a:t>
            </a:r>
            <a:endParaRPr lang="en-US" altLang="ja-JP" dirty="0"/>
          </a:p>
          <a:p>
            <a:pPr>
              <a:lnSpc>
                <a:spcPct val="150000"/>
              </a:lnSpc>
            </a:pPr>
            <a:r>
              <a:rPr lang="ja-JP" altLang="en-US"/>
              <a:t>例</a:t>
            </a:r>
            <a:r>
              <a:rPr lang="en-US" altLang="ja-JP" dirty="0"/>
              <a:t>1</a:t>
            </a:r>
            <a:r>
              <a:rPr lang="ja-JP" altLang="en-US"/>
              <a:t>：社会実験</a:t>
            </a:r>
            <a:endParaRPr lang="en-US" altLang="ja-JP" dirty="0"/>
          </a:p>
          <a:p>
            <a:pPr>
              <a:lnSpc>
                <a:spcPct val="150000"/>
              </a:lnSpc>
            </a:pPr>
            <a:r>
              <a:rPr lang="ja-JP" altLang="en-US"/>
              <a:t>例</a:t>
            </a:r>
            <a:r>
              <a:rPr lang="en-US" altLang="ja-JP" dirty="0"/>
              <a:t>2</a:t>
            </a:r>
            <a:r>
              <a:rPr lang="ja-JP" altLang="en-US"/>
              <a:t>：基礎実験</a:t>
            </a:r>
            <a:endParaRPr lang="en-US" altLang="ja-JP" dirty="0"/>
          </a:p>
          <a:p>
            <a:pPr>
              <a:lnSpc>
                <a:spcPct val="150000"/>
              </a:lnSpc>
            </a:pPr>
            <a:r>
              <a:rPr lang="ja-JP" altLang="en-US"/>
              <a:t>例</a:t>
            </a:r>
            <a:r>
              <a:rPr lang="en-US" altLang="ja-JP" dirty="0"/>
              <a:t>3</a:t>
            </a:r>
            <a:r>
              <a:rPr lang="ja-JP" altLang="en-US"/>
              <a:t>：サーベイ</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6</a:t>
            </a:fld>
            <a:endParaRPr lang="en-US" dirty="0"/>
          </a:p>
        </p:txBody>
      </p:sp>
    </p:spTree>
    <p:extLst>
      <p:ext uri="{BB962C8B-B14F-4D97-AF65-F5344CB8AC3E}">
        <p14:creationId xmlns:p14="http://schemas.microsoft.com/office/powerpoint/2010/main" val="2341494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壁</a:t>
            </a:r>
            <a:r>
              <a:rPr lang="en-US" altLang="ja-JP" dirty="0"/>
              <a:t>②</a:t>
            </a:r>
            <a:r>
              <a:rPr lang="ja-JP" altLang="en-US"/>
              <a:t>：視点が新しい</a:t>
            </a:r>
            <a:endParaRPr lang="ja-JP" altLang="en-US" dirty="0"/>
          </a:p>
        </p:txBody>
      </p:sp>
      <p:sp>
        <p:nvSpPr>
          <p:cNvPr id="3" name="Content Placeholder 2"/>
          <p:cNvSpPr>
            <a:spLocks noGrp="1"/>
          </p:cNvSpPr>
          <p:nvPr>
            <p:ph idx="1"/>
          </p:nvPr>
        </p:nvSpPr>
        <p:spPr>
          <a:xfrm>
            <a:off x="838200" y="1825625"/>
            <a:ext cx="10957560" cy="4351338"/>
          </a:xfrm>
        </p:spPr>
        <p:txBody>
          <a:bodyPr>
            <a:normAutofit lnSpcReduction="10000"/>
          </a:bodyPr>
          <a:lstStyle/>
          <a:p>
            <a:pPr>
              <a:lnSpc>
                <a:spcPct val="150000"/>
              </a:lnSpc>
            </a:pPr>
            <a:r>
              <a:rPr lang="ja-JP" altLang="en-US"/>
              <a:t>発想力</a:t>
            </a:r>
            <a:endParaRPr lang="en-US" altLang="ja-JP" dirty="0"/>
          </a:p>
          <a:p>
            <a:pPr>
              <a:lnSpc>
                <a:spcPct val="150000"/>
              </a:lnSpc>
            </a:pPr>
            <a:r>
              <a:rPr lang="ja-JP" altLang="en-US"/>
              <a:t>例</a:t>
            </a:r>
            <a:r>
              <a:rPr lang="en-US" altLang="ja-JP" dirty="0"/>
              <a:t>1</a:t>
            </a:r>
            <a:r>
              <a:rPr lang="ja-JP" altLang="en-US"/>
              <a:t>：中島先生が先日勉強会で発表した</a:t>
            </a:r>
            <a:r>
              <a:rPr lang="en-US" altLang="ja-JP" dirty="0"/>
              <a:t>European Heart Journal</a:t>
            </a:r>
          </a:p>
          <a:p>
            <a:pPr lvl="1"/>
            <a:r>
              <a:rPr lang="en-US" altLang="ja-JP" dirty="0"/>
              <a:t>Self case-control</a:t>
            </a:r>
            <a:r>
              <a:rPr lang="ja-JP" altLang="en-US"/>
              <a:t>ではある抗菌薬の効果と感染症の効果を切り離せないので、別の抗菌薬の感染症例を</a:t>
            </a:r>
            <a:r>
              <a:rPr lang="en-US" altLang="ja-JP" dirty="0"/>
              <a:t>control</a:t>
            </a:r>
            <a:r>
              <a:rPr lang="ja-JP" altLang="en-US"/>
              <a:t>として、間接的に抗菌薬の効果ではなく感染症の効果であることを示す</a:t>
            </a:r>
            <a:endParaRPr lang="en-US" altLang="ja-JP" dirty="0"/>
          </a:p>
          <a:p>
            <a:r>
              <a:rPr lang="ja-JP" altLang="en-US"/>
              <a:t>例</a:t>
            </a:r>
            <a:r>
              <a:rPr lang="en-US" altLang="ja-JP" dirty="0"/>
              <a:t>2</a:t>
            </a:r>
            <a:r>
              <a:rPr lang="ja-JP" altLang="en-US"/>
              <a:t>：津川先生の医師の属性の患者予後への影響</a:t>
            </a:r>
            <a:endParaRPr lang="en-US" altLang="ja-JP" dirty="0"/>
          </a:p>
          <a:p>
            <a:pPr lvl="1"/>
            <a:r>
              <a:rPr lang="ja-JP" altLang="en-US"/>
              <a:t>意外に新しい</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7</a:t>
            </a:fld>
            <a:endParaRPr lang="en-US" dirty="0"/>
          </a:p>
        </p:txBody>
      </p:sp>
    </p:spTree>
    <p:extLst>
      <p:ext uri="{BB962C8B-B14F-4D97-AF65-F5344CB8AC3E}">
        <p14:creationId xmlns:p14="http://schemas.microsoft.com/office/powerpoint/2010/main" val="156942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壁③：手法の実装が難しい</a:t>
            </a:r>
            <a:endParaRPr lang="ja-JP" altLang="en-US" dirty="0"/>
          </a:p>
        </p:txBody>
      </p:sp>
      <p:sp>
        <p:nvSpPr>
          <p:cNvPr id="3" name="Content Placeholder 2"/>
          <p:cNvSpPr>
            <a:spLocks noGrp="1"/>
          </p:cNvSpPr>
          <p:nvPr>
            <p:ph idx="1"/>
          </p:nvPr>
        </p:nvSpPr>
        <p:spPr>
          <a:xfrm>
            <a:off x="838200" y="1825625"/>
            <a:ext cx="11035937" cy="4351338"/>
          </a:xfrm>
        </p:spPr>
        <p:txBody>
          <a:bodyPr>
            <a:normAutofit fontScale="85000" lnSpcReduction="10000"/>
          </a:bodyPr>
          <a:lstStyle/>
          <a:p>
            <a:pPr>
              <a:lnSpc>
                <a:spcPct val="150000"/>
              </a:lnSpc>
            </a:pPr>
            <a:r>
              <a:rPr lang="ja-JP" altLang="en-US"/>
              <a:t>理解力</a:t>
            </a:r>
            <a:endParaRPr lang="en-US" altLang="ja-JP" dirty="0"/>
          </a:p>
          <a:p>
            <a:r>
              <a:rPr lang="ja-JP" altLang="en-US"/>
              <a:t>例</a:t>
            </a:r>
            <a:r>
              <a:rPr lang="en-US" altLang="ja-JP" dirty="0"/>
              <a:t>1</a:t>
            </a:r>
            <a:r>
              <a:rPr lang="ja-JP" altLang="en-US"/>
              <a:t>：手法自体が難しい（機械学習、因果推論）</a:t>
            </a:r>
            <a:endParaRPr lang="en-US" altLang="ja-JP" dirty="0"/>
          </a:p>
          <a:p>
            <a:r>
              <a:rPr lang="ja-JP" altLang="en-US"/>
              <a:t>例</a:t>
            </a:r>
            <a:r>
              <a:rPr lang="en-US" altLang="ja-JP" dirty="0"/>
              <a:t>2</a:t>
            </a:r>
            <a:r>
              <a:rPr lang="ja-JP" altLang="en-US"/>
              <a:t>：データのハンドルが難しい（</a:t>
            </a:r>
            <a:r>
              <a:rPr lang="en-US" altLang="ja-JP" dirty="0"/>
              <a:t>NDB</a:t>
            </a:r>
            <a:r>
              <a:rPr lang="ja-JP" altLang="en-US"/>
              <a:t>、</a:t>
            </a:r>
            <a:r>
              <a:rPr lang="en-US" altLang="ja-JP" dirty="0"/>
              <a:t>EHR</a:t>
            </a:r>
            <a:r>
              <a:rPr lang="ja-JP" altLang="en-US"/>
              <a:t>、</a:t>
            </a:r>
            <a:r>
              <a:rPr lang="en-US" altLang="ja-JP" dirty="0"/>
              <a:t>PHR</a:t>
            </a:r>
            <a:r>
              <a:rPr lang="ja-JP" altLang="en-US"/>
              <a:t>、センサー、画像、動画）</a:t>
            </a:r>
            <a:endParaRPr lang="en-US" altLang="ja-JP" dirty="0"/>
          </a:p>
          <a:p>
            <a:r>
              <a:rPr lang="ja-JP" altLang="en-US"/>
              <a:t>なぜそれを実装することが重要かの議論が必須。</a:t>
            </a:r>
            <a:endParaRPr lang="en-US" altLang="ja-JP" dirty="0"/>
          </a:p>
          <a:p>
            <a:pPr lvl="1"/>
            <a:r>
              <a:rPr lang="ja-JP" altLang="en-US"/>
              <a:t>既存の手法から</a:t>
            </a:r>
            <a:r>
              <a:rPr lang="en-US" altLang="ja-JP" dirty="0"/>
              <a:t>policy implication</a:t>
            </a:r>
            <a:r>
              <a:rPr lang="ja-JP" altLang="en-US"/>
              <a:t>を変えないとインパクトは弱くなる。</a:t>
            </a:r>
            <a:endParaRPr lang="en-US" altLang="ja-JP" dirty="0"/>
          </a:p>
          <a:p>
            <a:pPr lvl="1"/>
            <a:r>
              <a:rPr lang="ja-JP" altLang="en-US"/>
              <a:t>この問題点をこの手法で解決したらどれくらい結果が変わりそうか？という感覚と信念があった方が良い。</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8</a:t>
            </a:fld>
            <a:endParaRPr lang="en-US" dirty="0"/>
          </a:p>
        </p:txBody>
      </p:sp>
    </p:spTree>
    <p:extLst>
      <p:ext uri="{BB962C8B-B14F-4D97-AF65-F5344CB8AC3E}">
        <p14:creationId xmlns:p14="http://schemas.microsoft.com/office/powerpoint/2010/main" val="400061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壁</a:t>
            </a:r>
            <a:r>
              <a:rPr lang="en-US" altLang="ja-JP" dirty="0"/>
              <a:t>④</a:t>
            </a:r>
            <a:r>
              <a:rPr lang="ja-JP" altLang="en-US"/>
              <a:t>：状況が新しい</a:t>
            </a:r>
            <a:endParaRPr lang="ja-JP" altLang="en-US" dirty="0"/>
          </a:p>
        </p:txBody>
      </p:sp>
      <p:sp>
        <p:nvSpPr>
          <p:cNvPr id="3" name="Content Placeholder 2"/>
          <p:cNvSpPr>
            <a:spLocks noGrp="1"/>
          </p:cNvSpPr>
          <p:nvPr>
            <p:ph idx="1"/>
          </p:nvPr>
        </p:nvSpPr>
        <p:spPr>
          <a:xfrm>
            <a:off x="838200" y="1825625"/>
            <a:ext cx="10957560" cy="4351338"/>
          </a:xfrm>
        </p:spPr>
        <p:txBody>
          <a:bodyPr>
            <a:normAutofit/>
          </a:bodyPr>
          <a:lstStyle/>
          <a:p>
            <a:pPr>
              <a:lnSpc>
                <a:spcPct val="150000"/>
              </a:lnSpc>
            </a:pPr>
            <a:r>
              <a:rPr lang="ja-JP" altLang="en-US"/>
              <a:t>俊敏性、説得力</a:t>
            </a:r>
            <a:endParaRPr lang="en-US" altLang="ja-JP" dirty="0"/>
          </a:p>
          <a:p>
            <a:pPr>
              <a:lnSpc>
                <a:spcPct val="150000"/>
              </a:lnSpc>
            </a:pPr>
            <a:r>
              <a:rPr lang="ja-JP" altLang="en-US"/>
              <a:t>例</a:t>
            </a:r>
            <a:r>
              <a:rPr lang="en-US" altLang="ja-JP" dirty="0"/>
              <a:t>1</a:t>
            </a:r>
            <a:r>
              <a:rPr lang="ja-JP" altLang="en-US"/>
              <a:t>：</a:t>
            </a:r>
            <a:r>
              <a:rPr lang="en-US" altLang="ja-JP" dirty="0"/>
              <a:t>COVID-19</a:t>
            </a:r>
          </a:p>
          <a:p>
            <a:pPr>
              <a:lnSpc>
                <a:spcPct val="150000"/>
              </a:lnSpc>
            </a:pPr>
            <a:r>
              <a:rPr lang="ja-JP" altLang="en-US"/>
              <a:t>例</a:t>
            </a:r>
            <a:r>
              <a:rPr lang="en-US" altLang="ja-JP" dirty="0"/>
              <a:t>2</a:t>
            </a:r>
            <a:r>
              <a:rPr lang="ja-JP" altLang="en-US"/>
              <a:t>：</a:t>
            </a:r>
            <a:r>
              <a:rPr lang="en-US" altLang="ja-JP" dirty="0" err="1"/>
              <a:t>ChatGPT</a:t>
            </a:r>
            <a:endParaRPr lang="en-US" altLang="ja-JP" dirty="0"/>
          </a:p>
          <a:p>
            <a:pPr>
              <a:lnSpc>
                <a:spcPct val="150000"/>
              </a:lnSpc>
            </a:pPr>
            <a:r>
              <a:rPr lang="ja-JP" altLang="en-US"/>
              <a:t>競争は新しい状況が発生した瞬間から始り、急がないといけない</a:t>
            </a:r>
            <a:endParaRPr lang="en-US" altLang="ja-JP" dirty="0"/>
          </a:p>
          <a:p>
            <a:pPr>
              <a:lnSpc>
                <a:spcPct val="150000"/>
              </a:lnSpc>
            </a:pPr>
            <a:r>
              <a:rPr lang="ja-JP" altLang="en-US"/>
              <a:t>力のある</a:t>
            </a:r>
            <a:r>
              <a:rPr lang="en-US" altLang="ja-JP" dirty="0"/>
              <a:t>competitor</a:t>
            </a:r>
            <a:r>
              <a:rPr lang="ja-JP" altLang="en-US"/>
              <a:t>と本質的な内容が被ったらほぼ負ける</a:t>
            </a:r>
            <a:endParaRPr lang="en-US" altLang="ja-JP" dirty="0"/>
          </a:p>
        </p:txBody>
      </p:sp>
      <p:sp>
        <p:nvSpPr>
          <p:cNvPr id="4" name="Slide Number Placeholder 3"/>
          <p:cNvSpPr>
            <a:spLocks noGrp="1"/>
          </p:cNvSpPr>
          <p:nvPr>
            <p:ph type="sldNum" sz="quarter" idx="12"/>
          </p:nvPr>
        </p:nvSpPr>
        <p:spPr/>
        <p:txBody>
          <a:bodyPr/>
          <a:lstStyle/>
          <a:p>
            <a:fld id="{4B61E502-C62F-1C43-A24E-D9ABD5A358FE}" type="slidenum">
              <a:rPr lang="en-US" smtClean="0"/>
              <a:t>9</a:t>
            </a:fld>
            <a:endParaRPr lang="en-US" dirty="0"/>
          </a:p>
        </p:txBody>
      </p:sp>
    </p:spTree>
    <p:extLst>
      <p:ext uri="{BB962C8B-B14F-4D97-AF65-F5344CB8AC3E}">
        <p14:creationId xmlns:p14="http://schemas.microsoft.com/office/powerpoint/2010/main" val="2738258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3784</TotalTime>
  <Words>626</Words>
  <Application>Microsoft Macintosh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リサーチアイディアを 検討する時に考えること</vt:lpstr>
      <vt:lpstr>まず考えること：このイシューは</vt:lpstr>
      <vt:lpstr>Marginalに貢献できることは減っていく</vt:lpstr>
      <vt:lpstr>Junior researcherの戦略？</vt:lpstr>
      <vt:lpstr>壁の方向性</vt:lpstr>
      <vt:lpstr>壁①：データの取得自体が難しい</vt:lpstr>
      <vt:lpstr>壁②：視点が新しい</vt:lpstr>
      <vt:lpstr>壁③：手法の実装が難しい</vt:lpstr>
      <vt:lpstr>壁④：状況が新しい</vt:lpstr>
      <vt:lpstr>私の戦略？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研究概要</dc:title>
  <dc:creator>原湖楠</dc:creator>
  <cp:lastModifiedBy>Konan Hara</cp:lastModifiedBy>
  <cp:revision>647</cp:revision>
  <dcterms:created xsi:type="dcterms:W3CDTF">2017-09-24T15:36:49Z</dcterms:created>
  <dcterms:modified xsi:type="dcterms:W3CDTF">2023-11-06T18:04:26Z</dcterms:modified>
</cp:coreProperties>
</file>