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11160125" cy="7920038"/>
  <p:notesSz cx="6858000" cy="9144000"/>
  <p:custDataLst>
    <p:tags r:id="rId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9933FF"/>
    <a:srgbClr val="6600CC"/>
    <a:srgbClr val="0000FF"/>
    <a:srgbClr val="FF33E7"/>
    <a:srgbClr val="FF33CC"/>
    <a:srgbClr val="FFED01"/>
    <a:srgbClr val="009207"/>
    <a:srgbClr val="4ED901"/>
    <a:srgbClr val="3CB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7" autoAdjust="0"/>
    <p:restoredTop sz="94660"/>
  </p:normalViewPr>
  <p:slideViewPr>
    <p:cSldViewPr snapToGrid="0">
      <p:cViewPr varScale="1">
        <p:scale>
          <a:sx n="172" d="100"/>
          <a:sy n="172" d="100"/>
        </p:scale>
        <p:origin x="13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3C999-FE59-4204-AACC-0F8516F767C4}" type="datetimeFigureOut">
              <a:rPr lang="de-DE" smtClean="0"/>
              <a:t>31.03.2019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54125" y="1143000"/>
            <a:ext cx="4349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905FE-482A-46B7-B3C8-101C2CA018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642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905FE-482A-46B7-B3C8-101C2CA0188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198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010" y="1296173"/>
            <a:ext cx="9486106" cy="2757347"/>
          </a:xfrm>
        </p:spPr>
        <p:txBody>
          <a:bodyPr anchor="b"/>
          <a:lstStyle>
            <a:lvl1pPr algn="ctr">
              <a:defRPr sz="6929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5016" y="4159854"/>
            <a:ext cx="8370094" cy="1912175"/>
          </a:xfrm>
        </p:spPr>
        <p:txBody>
          <a:bodyPr/>
          <a:lstStyle>
            <a:lvl1pPr marL="0" indent="0" algn="ctr">
              <a:buNone/>
              <a:defRPr sz="2772"/>
            </a:lvl1pPr>
            <a:lvl2pPr marL="528020" indent="0" algn="ctr">
              <a:buNone/>
              <a:defRPr sz="2310"/>
            </a:lvl2pPr>
            <a:lvl3pPr marL="1056041" indent="0" algn="ctr">
              <a:buNone/>
              <a:defRPr sz="2079"/>
            </a:lvl3pPr>
            <a:lvl4pPr marL="1584061" indent="0" algn="ctr">
              <a:buNone/>
              <a:defRPr sz="1848"/>
            </a:lvl4pPr>
            <a:lvl5pPr marL="2112081" indent="0" algn="ctr">
              <a:buNone/>
              <a:defRPr sz="1848"/>
            </a:lvl5pPr>
            <a:lvl6pPr marL="2640101" indent="0" algn="ctr">
              <a:buNone/>
              <a:defRPr sz="1848"/>
            </a:lvl6pPr>
            <a:lvl7pPr marL="3168122" indent="0" algn="ctr">
              <a:buNone/>
              <a:defRPr sz="1848"/>
            </a:lvl7pPr>
            <a:lvl8pPr marL="3696142" indent="0" algn="ctr">
              <a:buNone/>
              <a:defRPr sz="1848"/>
            </a:lvl8pPr>
            <a:lvl9pPr marL="4224162" indent="0" algn="ctr">
              <a:buNone/>
              <a:defRPr sz="1848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A3EB-5E85-4AC0-8178-142E63516165}" type="datetimeFigureOut">
              <a:rPr lang="de-DE" smtClean="0"/>
              <a:t>31.03.2019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BAF9-A2E5-4F6D-958F-594D43815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8982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A3EB-5E85-4AC0-8178-142E63516165}" type="datetimeFigureOut">
              <a:rPr lang="de-DE" smtClean="0"/>
              <a:t>31.03.2019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BAF9-A2E5-4F6D-958F-594D43815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4900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6465" y="421669"/>
            <a:ext cx="2406402" cy="6711866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7259" y="421669"/>
            <a:ext cx="7079704" cy="6711866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A3EB-5E85-4AC0-8178-142E63516165}" type="datetimeFigureOut">
              <a:rPr lang="de-DE" smtClean="0"/>
              <a:t>31.03.2019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BAF9-A2E5-4F6D-958F-594D43815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445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A3EB-5E85-4AC0-8178-142E63516165}" type="datetimeFigureOut">
              <a:rPr lang="de-DE" smtClean="0"/>
              <a:t>31.03.2019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BAF9-A2E5-4F6D-958F-594D43815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34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447" y="1974512"/>
            <a:ext cx="9625608" cy="3294515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447" y="5300194"/>
            <a:ext cx="9625608" cy="1732508"/>
          </a:xfrm>
        </p:spPr>
        <p:txBody>
          <a:bodyPr/>
          <a:lstStyle>
            <a:lvl1pPr marL="0" indent="0">
              <a:buNone/>
              <a:defRPr sz="2772">
                <a:solidFill>
                  <a:schemeClr val="tx1"/>
                </a:solidFill>
              </a:defRPr>
            </a:lvl1pPr>
            <a:lvl2pPr marL="528020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2pPr>
            <a:lvl3pPr marL="1056041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3pPr>
            <a:lvl4pPr marL="158406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4pPr>
            <a:lvl5pPr marL="211208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5pPr>
            <a:lvl6pPr marL="264010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6pPr>
            <a:lvl7pPr marL="316812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7pPr>
            <a:lvl8pPr marL="369614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8pPr>
            <a:lvl9pPr marL="422416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A3EB-5E85-4AC0-8178-142E63516165}" type="datetimeFigureOut">
              <a:rPr lang="de-DE" smtClean="0"/>
              <a:t>31.03.2019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BAF9-A2E5-4F6D-958F-594D43815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6576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7259" y="2108344"/>
            <a:ext cx="4743053" cy="502519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813" y="2108344"/>
            <a:ext cx="4743053" cy="502519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A3EB-5E85-4AC0-8178-142E63516165}" type="datetimeFigureOut">
              <a:rPr lang="de-DE" smtClean="0"/>
              <a:t>31.03.2019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BAF9-A2E5-4F6D-958F-594D43815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80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421671"/>
            <a:ext cx="9625608" cy="153084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714" y="1941510"/>
            <a:ext cx="4721255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714" y="2893014"/>
            <a:ext cx="4721255" cy="42551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9814" y="1941510"/>
            <a:ext cx="4744507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9814" y="2893014"/>
            <a:ext cx="4744507" cy="42551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A3EB-5E85-4AC0-8178-142E63516165}" type="datetimeFigureOut">
              <a:rPr lang="de-DE" smtClean="0"/>
              <a:t>31.03.2019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BAF9-A2E5-4F6D-958F-594D43815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32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A3EB-5E85-4AC0-8178-142E63516165}" type="datetimeFigureOut">
              <a:rPr lang="de-DE" smtClean="0"/>
              <a:t>31.03.2019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BAF9-A2E5-4F6D-958F-594D43815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414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A3EB-5E85-4AC0-8178-142E63516165}" type="datetimeFigureOut">
              <a:rPr lang="de-DE" smtClean="0"/>
              <a:t>31.03.2019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BAF9-A2E5-4F6D-958F-594D43815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089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528002"/>
            <a:ext cx="3599431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4507" y="1140341"/>
            <a:ext cx="5649813" cy="5628360"/>
          </a:xfrm>
        </p:spPr>
        <p:txBody>
          <a:bodyPr/>
          <a:lstStyle>
            <a:lvl1pPr>
              <a:defRPr sz="3696"/>
            </a:lvl1pPr>
            <a:lvl2pPr>
              <a:defRPr sz="3234"/>
            </a:lvl2pPr>
            <a:lvl3pPr>
              <a:defRPr sz="2772"/>
            </a:lvl3pPr>
            <a:lvl4pPr>
              <a:defRPr sz="2310"/>
            </a:lvl4pPr>
            <a:lvl5pPr>
              <a:defRPr sz="2310"/>
            </a:lvl5pPr>
            <a:lvl6pPr>
              <a:defRPr sz="2310"/>
            </a:lvl6pPr>
            <a:lvl7pPr>
              <a:defRPr sz="2310"/>
            </a:lvl7pPr>
            <a:lvl8pPr>
              <a:defRPr sz="2310"/>
            </a:lvl8pPr>
            <a:lvl9pPr>
              <a:defRPr sz="231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2" y="2376011"/>
            <a:ext cx="3599431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A3EB-5E85-4AC0-8178-142E63516165}" type="datetimeFigureOut">
              <a:rPr lang="de-DE" smtClean="0"/>
              <a:t>31.03.2019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BAF9-A2E5-4F6D-958F-594D43815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37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528002"/>
            <a:ext cx="3599431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44507" y="1140341"/>
            <a:ext cx="5649813" cy="5628360"/>
          </a:xfrm>
        </p:spPr>
        <p:txBody>
          <a:bodyPr anchor="t"/>
          <a:lstStyle>
            <a:lvl1pPr marL="0" indent="0">
              <a:buNone/>
              <a:defRPr sz="3696"/>
            </a:lvl1pPr>
            <a:lvl2pPr marL="528020" indent="0">
              <a:buNone/>
              <a:defRPr sz="3234"/>
            </a:lvl2pPr>
            <a:lvl3pPr marL="1056041" indent="0">
              <a:buNone/>
              <a:defRPr sz="2772"/>
            </a:lvl3pPr>
            <a:lvl4pPr marL="1584061" indent="0">
              <a:buNone/>
              <a:defRPr sz="2310"/>
            </a:lvl4pPr>
            <a:lvl5pPr marL="2112081" indent="0">
              <a:buNone/>
              <a:defRPr sz="2310"/>
            </a:lvl5pPr>
            <a:lvl6pPr marL="2640101" indent="0">
              <a:buNone/>
              <a:defRPr sz="2310"/>
            </a:lvl6pPr>
            <a:lvl7pPr marL="3168122" indent="0">
              <a:buNone/>
              <a:defRPr sz="2310"/>
            </a:lvl7pPr>
            <a:lvl8pPr marL="3696142" indent="0">
              <a:buNone/>
              <a:defRPr sz="2310"/>
            </a:lvl8pPr>
            <a:lvl9pPr marL="4224162" indent="0">
              <a:buNone/>
              <a:defRPr sz="231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2" y="2376011"/>
            <a:ext cx="3599431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A3EB-5E85-4AC0-8178-142E63516165}" type="datetimeFigureOut">
              <a:rPr lang="de-DE" smtClean="0"/>
              <a:t>31.03.2019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BAF9-A2E5-4F6D-958F-594D43815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262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7259" y="421671"/>
            <a:ext cx="9625608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259" y="2108344"/>
            <a:ext cx="9625608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259" y="7340703"/>
            <a:ext cx="2511028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4A3EB-5E85-4AC0-8178-142E63516165}" type="datetimeFigureOut">
              <a:rPr lang="de-DE" smtClean="0"/>
              <a:t>31.03.2019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6792" y="7340703"/>
            <a:ext cx="3766542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1838" y="7340703"/>
            <a:ext cx="2511028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DBAF9-A2E5-4F6D-958F-594D43815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4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56041" rtl="0" eaLnBrk="1" latinLnBrk="0" hangingPunct="1">
        <a:lnSpc>
          <a:spcPct val="90000"/>
        </a:lnSpc>
        <a:spcBef>
          <a:spcPct val="0"/>
        </a:spcBef>
        <a:buNone/>
        <a:defRPr sz="5082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010" indent="-264010" algn="l" defTabSz="1056041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3234" kern="1200">
          <a:solidFill>
            <a:schemeClr val="tx1"/>
          </a:solidFill>
          <a:latin typeface="+mn-lt"/>
          <a:ea typeface="+mn-ea"/>
          <a:cs typeface="+mn-cs"/>
        </a:defRPr>
      </a:lvl1pPr>
      <a:lvl2pPr marL="792030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772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32005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3pPr>
      <a:lvl4pPr marL="184807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37609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90411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43213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96015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48817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1pPr>
      <a:lvl2pPr marL="52802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105604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3pPr>
      <a:lvl4pPr marL="158406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11208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64010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16812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69614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22416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/>
          <p:cNvCxnSpPr/>
          <p:nvPr/>
        </p:nvCxnSpPr>
        <p:spPr>
          <a:xfrm>
            <a:off x="2082030" y="7464277"/>
            <a:ext cx="8932261" cy="43132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 flipV="1">
            <a:off x="2077199" y="1619363"/>
            <a:ext cx="0" cy="584929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1774027" y="747444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2020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432886" y="747444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2025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7091745" y="747444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2030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9750604" y="747444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2035</a:t>
            </a:r>
          </a:p>
        </p:txBody>
      </p:sp>
      <p:sp>
        <p:nvSpPr>
          <p:cNvPr id="16" name="Textfeld 15"/>
          <p:cNvSpPr txBox="1"/>
          <p:nvPr/>
        </p:nvSpPr>
        <p:spPr>
          <a:xfrm rot="16200000">
            <a:off x="-216337" y="4232877"/>
            <a:ext cx="1182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Subsystem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661393" y="1856544"/>
            <a:ext cx="1104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Inf. &amp; </a:t>
            </a:r>
            <a:r>
              <a:rPr lang="de-DE" dirty="0" err="1"/>
              <a:t>Fac</a:t>
            </a:r>
            <a:r>
              <a:rPr lang="de-DE" dirty="0"/>
              <a:t>.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661393" y="2368744"/>
            <a:ext cx="1265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Core </a:t>
            </a:r>
            <a:r>
              <a:rPr lang="de-DE" dirty="0" err="1"/>
              <a:t>Optics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661393" y="3393144"/>
            <a:ext cx="1197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Cryogenics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661392" y="2880944"/>
            <a:ext cx="98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Coatings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661393" y="4929744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Quantum E.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661392" y="4417544"/>
            <a:ext cx="1423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Light </a:t>
            </a:r>
            <a:r>
              <a:rPr lang="de-DE" dirty="0" err="1"/>
              <a:t>Sources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661392" y="3905344"/>
            <a:ext cx="133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Newt. Noise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661392" y="5441944"/>
            <a:ext cx="114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SAS &amp; SUS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661392" y="6377688"/>
            <a:ext cx="1447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Simulation </a:t>
            </a:r>
            <a:r>
              <a:rPr lang="de-DE" dirty="0"/>
              <a:t>&amp; </a:t>
            </a:r>
            <a:endParaRPr lang="de-DE" dirty="0" smtClean="0"/>
          </a:p>
          <a:p>
            <a:pPr>
              <a:lnSpc>
                <a:spcPts val="1200"/>
              </a:lnSpc>
            </a:pPr>
            <a:r>
              <a:rPr lang="de-DE" dirty="0" smtClean="0"/>
              <a:t>Control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661393" y="5954144"/>
            <a:ext cx="1240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Aux</a:t>
            </a:r>
            <a:r>
              <a:rPr lang="de-DE" dirty="0"/>
              <a:t>. </a:t>
            </a:r>
            <a:r>
              <a:rPr lang="de-DE" dirty="0" err="1"/>
              <a:t>Optics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661393" y="6978542"/>
            <a:ext cx="120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Calibration</a:t>
            </a:r>
            <a:endParaRPr lang="de-DE" dirty="0"/>
          </a:p>
        </p:txBody>
      </p:sp>
      <p:sp>
        <p:nvSpPr>
          <p:cNvPr id="96" name="Rechteck 95"/>
          <p:cNvSpPr/>
          <p:nvPr/>
        </p:nvSpPr>
        <p:spPr>
          <a:xfrm>
            <a:off x="2130809" y="7034648"/>
            <a:ext cx="8018182" cy="2520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67000">
                <a:srgbClr val="FFC000"/>
              </a:gs>
              <a:gs pos="82000">
                <a:srgbClr val="FFFF00"/>
              </a:gs>
              <a:gs pos="97000">
                <a:srgbClr val="00B05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97" name="Rechteck 96"/>
          <p:cNvSpPr/>
          <p:nvPr/>
        </p:nvSpPr>
        <p:spPr>
          <a:xfrm>
            <a:off x="2130809" y="6524265"/>
            <a:ext cx="8018182" cy="1260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15000">
                <a:srgbClr val="FFC000"/>
              </a:gs>
              <a:gs pos="27000">
                <a:srgbClr val="FFFF00"/>
              </a:gs>
              <a:gs pos="40000">
                <a:srgbClr val="00B05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98" name="Rechteck 97"/>
          <p:cNvSpPr/>
          <p:nvPr/>
        </p:nvSpPr>
        <p:spPr>
          <a:xfrm>
            <a:off x="2130809" y="6005934"/>
            <a:ext cx="8018182" cy="2520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37000">
                <a:srgbClr val="FFC000"/>
              </a:gs>
              <a:gs pos="68000">
                <a:srgbClr val="FFFF00"/>
              </a:gs>
              <a:gs pos="89000">
                <a:srgbClr val="00B05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99" name="Rechteck 98"/>
          <p:cNvSpPr/>
          <p:nvPr/>
        </p:nvSpPr>
        <p:spPr>
          <a:xfrm>
            <a:off x="2130809" y="5491576"/>
            <a:ext cx="8018182" cy="2520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39000">
                <a:srgbClr val="FFC000"/>
              </a:gs>
              <a:gs pos="60000">
                <a:srgbClr val="FFFF00"/>
              </a:gs>
              <a:gs pos="80000">
                <a:srgbClr val="00B05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00" name="Rechteck 99"/>
          <p:cNvSpPr/>
          <p:nvPr/>
        </p:nvSpPr>
        <p:spPr>
          <a:xfrm>
            <a:off x="2130809" y="4977218"/>
            <a:ext cx="8018182" cy="2520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21000">
                <a:srgbClr val="FFC000"/>
              </a:gs>
              <a:gs pos="42000">
                <a:srgbClr val="FFFF00"/>
              </a:gs>
              <a:gs pos="96000">
                <a:srgbClr val="00B05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01" name="Rechteck 100"/>
          <p:cNvSpPr/>
          <p:nvPr/>
        </p:nvSpPr>
        <p:spPr>
          <a:xfrm>
            <a:off x="2130809" y="4462860"/>
            <a:ext cx="8018182" cy="2520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32000">
                <a:srgbClr val="FFC000"/>
              </a:gs>
              <a:gs pos="61000">
                <a:srgbClr val="FFFF00"/>
              </a:gs>
              <a:gs pos="88000">
                <a:srgbClr val="00B05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02" name="Rechteck 101"/>
          <p:cNvSpPr/>
          <p:nvPr/>
        </p:nvSpPr>
        <p:spPr>
          <a:xfrm>
            <a:off x="2130809" y="3948502"/>
            <a:ext cx="8018182" cy="2520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44000">
                <a:srgbClr val="FFC000"/>
              </a:gs>
              <a:gs pos="72000">
                <a:srgbClr val="FFFF00"/>
              </a:gs>
              <a:gs pos="96000">
                <a:srgbClr val="00B05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03" name="Rechteck 102"/>
          <p:cNvSpPr/>
          <p:nvPr/>
        </p:nvSpPr>
        <p:spPr>
          <a:xfrm>
            <a:off x="2130809" y="3434144"/>
            <a:ext cx="8018182" cy="2520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27000">
                <a:srgbClr val="FFC000"/>
              </a:gs>
              <a:gs pos="51000">
                <a:srgbClr val="FFFF00"/>
              </a:gs>
              <a:gs pos="85000">
                <a:srgbClr val="00B05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09" name="Rechteck 108"/>
          <p:cNvSpPr/>
          <p:nvPr/>
        </p:nvSpPr>
        <p:spPr>
          <a:xfrm>
            <a:off x="2130809" y="2919786"/>
            <a:ext cx="8018182" cy="2520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33000">
                <a:srgbClr val="FFC000"/>
              </a:gs>
              <a:gs pos="65000">
                <a:srgbClr val="FFFF00"/>
              </a:gs>
              <a:gs pos="92000">
                <a:srgbClr val="00B05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0" name="Rechteck 109"/>
          <p:cNvSpPr/>
          <p:nvPr/>
        </p:nvSpPr>
        <p:spPr>
          <a:xfrm>
            <a:off x="2130809" y="2405428"/>
            <a:ext cx="8018182" cy="2520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33000">
                <a:srgbClr val="FFC000"/>
              </a:gs>
              <a:gs pos="56000">
                <a:srgbClr val="FFFF00"/>
              </a:gs>
              <a:gs pos="81000">
                <a:srgbClr val="00B05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1" name="Rechteck 110"/>
          <p:cNvSpPr/>
          <p:nvPr/>
        </p:nvSpPr>
        <p:spPr>
          <a:xfrm>
            <a:off x="2130809" y="1891070"/>
            <a:ext cx="8018182" cy="2520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15000">
                <a:srgbClr val="FFC000"/>
              </a:gs>
              <a:gs pos="83000">
                <a:srgbClr val="00B050"/>
              </a:gs>
              <a:gs pos="32000">
                <a:srgbClr val="FFFF00"/>
              </a:gs>
              <a:gs pos="49000">
                <a:srgbClr val="00B05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24" name="Textfeld 123"/>
          <p:cNvSpPr txBox="1"/>
          <p:nvPr/>
        </p:nvSpPr>
        <p:spPr>
          <a:xfrm>
            <a:off x="5898623" y="760930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</a:t>
            </a:r>
            <a:r>
              <a:rPr lang="de-DE" dirty="0" smtClean="0"/>
              <a:t>ime</a:t>
            </a:r>
            <a:endParaRPr lang="de-DE" dirty="0"/>
          </a:p>
        </p:txBody>
      </p:sp>
      <p:sp>
        <p:nvSpPr>
          <p:cNvPr id="138" name="Ellipse 137"/>
          <p:cNvSpPr/>
          <p:nvPr/>
        </p:nvSpPr>
        <p:spPr>
          <a:xfrm>
            <a:off x="10413546" y="1856544"/>
            <a:ext cx="390004" cy="369332"/>
          </a:xfrm>
          <a:prstGeom prst="ellipse">
            <a:avLst/>
          </a:prstGeom>
          <a:solidFill>
            <a:srgbClr val="CC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39" name="Ellipse 138"/>
          <p:cNvSpPr/>
          <p:nvPr/>
        </p:nvSpPr>
        <p:spPr>
          <a:xfrm>
            <a:off x="10413546" y="7010286"/>
            <a:ext cx="390004" cy="369332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/>
        </p:nvSpPr>
        <p:spPr>
          <a:xfrm>
            <a:off x="10413546" y="6494910"/>
            <a:ext cx="390004" cy="369332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/>
        </p:nvSpPr>
        <p:spPr>
          <a:xfrm>
            <a:off x="10413546" y="5979536"/>
            <a:ext cx="390004" cy="369332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42" name="Ellipse 141"/>
          <p:cNvSpPr/>
          <p:nvPr/>
        </p:nvSpPr>
        <p:spPr>
          <a:xfrm>
            <a:off x="10413546" y="5464162"/>
            <a:ext cx="390004" cy="369332"/>
          </a:xfrm>
          <a:prstGeom prst="ellipse">
            <a:avLst/>
          </a:prstGeom>
          <a:solidFill>
            <a:srgbClr val="9933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43" name="Ellipse 142"/>
          <p:cNvSpPr/>
          <p:nvPr/>
        </p:nvSpPr>
        <p:spPr>
          <a:xfrm>
            <a:off x="10413546" y="4948788"/>
            <a:ext cx="390004" cy="369332"/>
          </a:xfrm>
          <a:prstGeom prst="ellipse">
            <a:avLst/>
          </a:prstGeom>
          <a:solidFill>
            <a:srgbClr val="CC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44" name="Ellipse 143"/>
          <p:cNvSpPr/>
          <p:nvPr/>
        </p:nvSpPr>
        <p:spPr>
          <a:xfrm>
            <a:off x="10413546" y="4433414"/>
            <a:ext cx="390004" cy="369332"/>
          </a:xfrm>
          <a:prstGeom prst="ellipse">
            <a:avLst/>
          </a:prstGeom>
          <a:solidFill>
            <a:srgbClr val="9933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45" name="Ellipse 144"/>
          <p:cNvSpPr/>
          <p:nvPr/>
        </p:nvSpPr>
        <p:spPr>
          <a:xfrm>
            <a:off x="10413546" y="3918040"/>
            <a:ext cx="390004" cy="369332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46" name="Ellipse 145"/>
          <p:cNvSpPr/>
          <p:nvPr/>
        </p:nvSpPr>
        <p:spPr>
          <a:xfrm>
            <a:off x="10413546" y="3402666"/>
            <a:ext cx="390004" cy="369332"/>
          </a:xfrm>
          <a:prstGeom prst="ellipse">
            <a:avLst/>
          </a:prstGeom>
          <a:solidFill>
            <a:srgbClr val="9933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47" name="Ellipse 146"/>
          <p:cNvSpPr/>
          <p:nvPr/>
        </p:nvSpPr>
        <p:spPr>
          <a:xfrm>
            <a:off x="10413546" y="2887292"/>
            <a:ext cx="390004" cy="369332"/>
          </a:xfrm>
          <a:prstGeom prst="ellipse">
            <a:avLst/>
          </a:prstGeom>
          <a:solidFill>
            <a:srgbClr val="FF33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10413546" y="2371918"/>
            <a:ext cx="390004" cy="369332"/>
          </a:xfrm>
          <a:prstGeom prst="ellipse">
            <a:avLst/>
          </a:prstGeom>
          <a:solidFill>
            <a:srgbClr val="FF33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178" name="Gruppieren 177"/>
          <p:cNvGrpSpPr/>
          <p:nvPr/>
        </p:nvGrpSpPr>
        <p:grpSpPr>
          <a:xfrm>
            <a:off x="2331776" y="56079"/>
            <a:ext cx="2617386" cy="1535978"/>
            <a:chOff x="2331776" y="56079"/>
            <a:chExt cx="2617386" cy="1535978"/>
          </a:xfrm>
        </p:grpSpPr>
        <p:sp>
          <p:nvSpPr>
            <p:cNvPr id="177" name="Rechteck 176"/>
            <p:cNvSpPr/>
            <p:nvPr/>
          </p:nvSpPr>
          <p:spPr>
            <a:xfrm>
              <a:off x="2414484" y="438072"/>
              <a:ext cx="586900" cy="1130873"/>
            </a:xfrm>
            <a:prstGeom prst="rect">
              <a:avLst/>
            </a:prstGeom>
            <a:gradFill flip="none" rotWithShape="1">
              <a:gsLst>
                <a:gs pos="0">
                  <a:srgbClr val="009207"/>
                </a:gs>
                <a:gs pos="70000">
                  <a:srgbClr val="FF8200"/>
                </a:gs>
                <a:gs pos="34000">
                  <a:srgbClr val="FFFF00"/>
                </a:gs>
                <a:gs pos="100000">
                  <a:srgbClr val="FF000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73" name="Gruppieren 172"/>
            <p:cNvGrpSpPr/>
            <p:nvPr/>
          </p:nvGrpSpPr>
          <p:grpSpPr>
            <a:xfrm>
              <a:off x="2331776" y="56079"/>
              <a:ext cx="2617386" cy="1535978"/>
              <a:chOff x="3327768" y="81810"/>
              <a:chExt cx="2617386" cy="1535978"/>
            </a:xfrm>
          </p:grpSpPr>
          <p:sp>
            <p:nvSpPr>
              <p:cNvPr id="15" name="Textfeld 14"/>
              <p:cNvSpPr txBox="1"/>
              <p:nvPr/>
            </p:nvSpPr>
            <p:spPr>
              <a:xfrm>
                <a:off x="3327768" y="81810"/>
                <a:ext cx="246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err="1" smtClean="0"/>
                  <a:t>Required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readiness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level</a:t>
                </a:r>
                <a:endParaRPr lang="de-DE" dirty="0"/>
              </a:p>
            </p:txBody>
          </p:sp>
          <p:grpSp>
            <p:nvGrpSpPr>
              <p:cNvPr id="85" name="Gruppieren 84"/>
              <p:cNvGrpSpPr/>
              <p:nvPr/>
            </p:nvGrpSpPr>
            <p:grpSpPr>
              <a:xfrm>
                <a:off x="3414999" y="463803"/>
                <a:ext cx="582381" cy="1128386"/>
                <a:chOff x="7891421" y="484184"/>
                <a:chExt cx="828005" cy="1128386"/>
              </a:xfrm>
            </p:grpSpPr>
            <p:sp>
              <p:nvSpPr>
                <p:cNvPr id="86" name="Rechteck 85"/>
                <p:cNvSpPr/>
                <p:nvPr/>
              </p:nvSpPr>
              <p:spPr>
                <a:xfrm>
                  <a:off x="7891421" y="776313"/>
                  <a:ext cx="828002" cy="25200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dirty="0">
                      <a:solidFill>
                        <a:schemeClr val="tx1"/>
                      </a:solidFill>
                    </a:rPr>
                    <a:t>TR2</a:t>
                  </a:r>
                </a:p>
              </p:txBody>
            </p:sp>
            <p:sp>
              <p:nvSpPr>
                <p:cNvPr id="87" name="Rechteck 86"/>
                <p:cNvSpPr/>
                <p:nvPr/>
              </p:nvSpPr>
              <p:spPr>
                <a:xfrm>
                  <a:off x="7891421" y="1068442"/>
                  <a:ext cx="828001" cy="252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dirty="0">
                      <a:solidFill>
                        <a:schemeClr val="tx1"/>
                      </a:solidFill>
                    </a:rPr>
                    <a:t>TR3</a:t>
                  </a:r>
                </a:p>
              </p:txBody>
            </p:sp>
            <p:sp>
              <p:nvSpPr>
                <p:cNvPr id="88" name="Rechteck 87"/>
                <p:cNvSpPr/>
                <p:nvPr/>
              </p:nvSpPr>
              <p:spPr>
                <a:xfrm>
                  <a:off x="7891426" y="1360570"/>
                  <a:ext cx="828000" cy="25200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dirty="0">
                      <a:solidFill>
                        <a:schemeClr val="tx1"/>
                      </a:solidFill>
                    </a:rPr>
                    <a:t>TR4</a:t>
                  </a:r>
                </a:p>
              </p:txBody>
            </p:sp>
            <p:sp>
              <p:nvSpPr>
                <p:cNvPr id="89" name="Rechteck 88"/>
                <p:cNvSpPr/>
                <p:nvPr/>
              </p:nvSpPr>
              <p:spPr>
                <a:xfrm>
                  <a:off x="7891421" y="484184"/>
                  <a:ext cx="828001" cy="2520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dirty="0">
                      <a:solidFill>
                        <a:schemeClr val="tx1"/>
                      </a:solidFill>
                    </a:rPr>
                    <a:t>TR1</a:t>
                  </a:r>
                </a:p>
              </p:txBody>
            </p:sp>
          </p:grpSp>
          <p:sp>
            <p:nvSpPr>
              <p:cNvPr id="161" name="Textfeld 160"/>
              <p:cNvSpPr txBox="1"/>
              <p:nvPr/>
            </p:nvSpPr>
            <p:spPr>
              <a:xfrm>
                <a:off x="3997377" y="401978"/>
                <a:ext cx="1126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 err="1" smtClean="0"/>
                  <a:t>Conceptual</a:t>
                </a:r>
                <a:endParaRPr lang="de-DE" sz="1600" dirty="0"/>
              </a:p>
            </p:txBody>
          </p:sp>
          <p:sp>
            <p:nvSpPr>
              <p:cNvPr id="166" name="Textfeld 165"/>
              <p:cNvSpPr txBox="1"/>
              <p:nvPr/>
            </p:nvSpPr>
            <p:spPr>
              <a:xfrm>
                <a:off x="3997377" y="1279234"/>
                <a:ext cx="19477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 err="1" smtClean="0"/>
                  <a:t>Ready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for</a:t>
                </a:r>
                <a:r>
                  <a:rPr lang="de-DE" sz="1600" dirty="0" smtClean="0"/>
                  <a:t> Installation</a:t>
                </a:r>
                <a:endParaRPr lang="de-DE" sz="1600" dirty="0"/>
              </a:p>
            </p:txBody>
          </p:sp>
          <p:sp>
            <p:nvSpPr>
              <p:cNvPr id="167" name="Textfeld 166"/>
              <p:cNvSpPr txBox="1"/>
              <p:nvPr/>
            </p:nvSpPr>
            <p:spPr>
              <a:xfrm>
                <a:off x="3997377" y="694397"/>
                <a:ext cx="9453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 smtClean="0"/>
                  <a:t>Technical</a:t>
                </a:r>
                <a:endParaRPr lang="de-DE" sz="1600" dirty="0"/>
              </a:p>
            </p:txBody>
          </p:sp>
          <p:sp>
            <p:nvSpPr>
              <p:cNvPr id="168" name="Textfeld 167"/>
              <p:cNvSpPr txBox="1"/>
              <p:nvPr/>
            </p:nvSpPr>
            <p:spPr>
              <a:xfrm>
                <a:off x="3997377" y="986816"/>
                <a:ext cx="15451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 smtClean="0"/>
                  <a:t>Prototype </a:t>
                </a:r>
                <a:r>
                  <a:rPr lang="de-DE" sz="1600" dirty="0" err="1" smtClean="0"/>
                  <a:t>demo</a:t>
                </a:r>
                <a:endParaRPr lang="de-DE" sz="1600" dirty="0"/>
              </a:p>
            </p:txBody>
          </p:sp>
        </p:grpSp>
      </p:grpSp>
      <p:sp>
        <p:nvSpPr>
          <p:cNvPr id="176" name="Rechteck 175"/>
          <p:cNvSpPr/>
          <p:nvPr/>
        </p:nvSpPr>
        <p:spPr>
          <a:xfrm>
            <a:off x="8655593" y="893119"/>
            <a:ext cx="1122813" cy="36933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51000">
                <a:srgbClr val="9933FF"/>
              </a:gs>
              <a:gs pos="100000">
                <a:srgbClr val="FF33E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4" name="Gruppieren 173"/>
          <p:cNvGrpSpPr/>
          <p:nvPr/>
        </p:nvGrpSpPr>
        <p:grpSpPr>
          <a:xfrm>
            <a:off x="8311588" y="186919"/>
            <a:ext cx="2029188" cy="1372683"/>
            <a:chOff x="8862378" y="85027"/>
            <a:chExt cx="2029188" cy="1372683"/>
          </a:xfrm>
        </p:grpSpPr>
        <p:sp>
          <p:nvSpPr>
            <p:cNvPr id="149" name="Textfeld 148"/>
            <p:cNvSpPr txBox="1"/>
            <p:nvPr/>
          </p:nvSpPr>
          <p:spPr>
            <a:xfrm>
              <a:off x="8921724" y="85027"/>
              <a:ext cx="19698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Total </a:t>
              </a:r>
              <a:r>
                <a:rPr lang="de-DE" dirty="0" err="1" smtClean="0"/>
                <a:t>required</a:t>
              </a:r>
              <a:r>
                <a:rPr lang="de-DE" dirty="0" smtClean="0"/>
                <a:t> </a:t>
              </a:r>
            </a:p>
            <a:p>
              <a:r>
                <a:rPr lang="de-DE" dirty="0" smtClean="0"/>
                <a:t>R&amp;D </a:t>
              </a:r>
              <a:r>
                <a:rPr lang="de-DE" dirty="0" err="1" smtClean="0"/>
                <a:t>resource</a:t>
              </a:r>
              <a:r>
                <a:rPr lang="de-DE" dirty="0" smtClean="0"/>
                <a:t> </a:t>
              </a:r>
              <a:r>
                <a:rPr lang="de-DE" dirty="0" err="1"/>
                <a:t>level</a:t>
              </a:r>
              <a:endParaRPr lang="de-DE" dirty="0"/>
            </a:p>
          </p:txBody>
        </p:sp>
        <p:grpSp>
          <p:nvGrpSpPr>
            <p:cNvPr id="156" name="Gruppieren 155"/>
            <p:cNvGrpSpPr/>
            <p:nvPr/>
          </p:nvGrpSpPr>
          <p:grpSpPr>
            <a:xfrm>
              <a:off x="8959669" y="791227"/>
              <a:ext cx="491668" cy="370046"/>
              <a:chOff x="7280871" y="382434"/>
              <a:chExt cx="491668" cy="370046"/>
            </a:xfrm>
          </p:grpSpPr>
          <p:sp>
            <p:nvSpPr>
              <p:cNvPr id="150" name="Ellipse 149"/>
              <p:cNvSpPr/>
              <p:nvPr/>
            </p:nvSpPr>
            <p:spPr>
              <a:xfrm>
                <a:off x="7332583" y="382434"/>
                <a:ext cx="390004" cy="369332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Textfeld 150"/>
              <p:cNvSpPr txBox="1"/>
              <p:nvPr/>
            </p:nvSpPr>
            <p:spPr>
              <a:xfrm>
                <a:off x="7280871" y="394602"/>
                <a:ext cx="491668" cy="3578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1600" dirty="0" err="1">
                    <a:solidFill>
                      <a:schemeClr val="bg1"/>
                    </a:solidFill>
                  </a:rPr>
                  <a:t>low</a:t>
                </a:r>
                <a:endParaRPr lang="de-DE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7" name="Gruppieren 156"/>
            <p:cNvGrpSpPr/>
            <p:nvPr/>
          </p:nvGrpSpPr>
          <p:grpSpPr>
            <a:xfrm>
              <a:off x="10041713" y="791227"/>
              <a:ext cx="547557" cy="370046"/>
              <a:chOff x="8650106" y="394673"/>
              <a:chExt cx="547557" cy="370046"/>
            </a:xfrm>
          </p:grpSpPr>
          <p:sp>
            <p:nvSpPr>
              <p:cNvPr id="154" name="Ellipse 153"/>
              <p:cNvSpPr/>
              <p:nvPr/>
            </p:nvSpPr>
            <p:spPr>
              <a:xfrm>
                <a:off x="8720948" y="394673"/>
                <a:ext cx="390004" cy="369332"/>
              </a:xfrm>
              <a:prstGeom prst="ellipse">
                <a:avLst/>
              </a:prstGeom>
              <a:solidFill>
                <a:srgbClr val="FF33E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Textfeld 154"/>
              <p:cNvSpPr txBox="1"/>
              <p:nvPr/>
            </p:nvSpPr>
            <p:spPr>
              <a:xfrm>
                <a:off x="8650106" y="406841"/>
                <a:ext cx="547557" cy="357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/>
                  <a:t>high</a:t>
                </a:r>
              </a:p>
            </p:txBody>
          </p:sp>
        </p:grpSp>
        <p:grpSp>
          <p:nvGrpSpPr>
            <p:cNvPr id="158" name="Gruppieren 157"/>
            <p:cNvGrpSpPr/>
            <p:nvPr/>
          </p:nvGrpSpPr>
          <p:grpSpPr>
            <a:xfrm>
              <a:off x="9493122" y="791227"/>
              <a:ext cx="507082" cy="370046"/>
              <a:chOff x="8650305" y="394673"/>
              <a:chExt cx="507082" cy="370046"/>
            </a:xfrm>
          </p:grpSpPr>
          <p:sp>
            <p:nvSpPr>
              <p:cNvPr id="159" name="Ellipse 158"/>
              <p:cNvSpPr/>
              <p:nvPr/>
            </p:nvSpPr>
            <p:spPr>
              <a:xfrm>
                <a:off x="8720948" y="394673"/>
                <a:ext cx="390004" cy="369332"/>
              </a:xfrm>
              <a:prstGeom prst="ellipse">
                <a:avLst/>
              </a:prstGeom>
              <a:solidFill>
                <a:srgbClr val="9933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Textfeld 159"/>
              <p:cNvSpPr txBox="1"/>
              <p:nvPr/>
            </p:nvSpPr>
            <p:spPr>
              <a:xfrm>
                <a:off x="8650305" y="406841"/>
                <a:ext cx="507082" cy="357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 err="1">
                    <a:solidFill>
                      <a:schemeClr val="bg1"/>
                    </a:solidFill>
                  </a:rPr>
                  <a:t>mid</a:t>
                </a:r>
                <a:endParaRPr lang="de-DE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63" name="Textfeld 162"/>
            <p:cNvSpPr txBox="1"/>
            <p:nvPr/>
          </p:nvSpPr>
          <p:spPr>
            <a:xfrm>
              <a:off x="8862378" y="1180711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5M</a:t>
              </a:r>
              <a:r>
                <a:rPr lang="de-DE" sz="1200" dirty="0" smtClean="0"/>
                <a:t>€,$</a:t>
              </a:r>
              <a:endParaRPr lang="de-DE" sz="1200" dirty="0"/>
            </a:p>
          </p:txBody>
        </p:sp>
        <p:sp>
          <p:nvSpPr>
            <p:cNvPr id="171" name="Textfeld 170"/>
            <p:cNvSpPr txBox="1"/>
            <p:nvPr/>
          </p:nvSpPr>
          <p:spPr>
            <a:xfrm>
              <a:off x="9906645" y="1175414"/>
              <a:ext cx="7745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 </a:t>
              </a:r>
              <a:r>
                <a:rPr lang="de-DE" sz="1200" dirty="0" smtClean="0"/>
                <a:t>  </a:t>
              </a:r>
              <a:r>
                <a:rPr lang="de-DE" sz="1200" dirty="0" smtClean="0"/>
                <a:t>50M</a:t>
              </a:r>
              <a:r>
                <a:rPr lang="de-DE" sz="1200" dirty="0" smtClean="0"/>
                <a:t>€,$</a:t>
              </a:r>
              <a:endParaRPr lang="de-DE" sz="1200" dirty="0"/>
            </a:p>
          </p:txBody>
        </p:sp>
      </p:grpSp>
      <p:sp>
        <p:nvSpPr>
          <p:cNvPr id="179" name="Rechteck 178"/>
          <p:cNvSpPr/>
          <p:nvPr/>
        </p:nvSpPr>
        <p:spPr>
          <a:xfrm>
            <a:off x="2130809" y="6660428"/>
            <a:ext cx="8018182" cy="1260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40000">
                <a:srgbClr val="FFC000"/>
              </a:gs>
              <a:gs pos="66000">
                <a:srgbClr val="FFFF00"/>
              </a:gs>
              <a:gs pos="84000">
                <a:srgbClr val="00B05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491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31&quot;&gt;&lt;object type=&quot;3&quot; unique_id=&quot;10032&quot;&gt;&lt;property id=&quot;20148&quot; value=&quot;5&quot;/&gt;&lt;property id=&quot;20300&quot; value=&quot;Folie 1&quot;/&gt;&lt;property id=&quot;20307&quot; value=&quot;256&quot;/&gt;&lt;/object&gt;&lt;/object&gt;&lt;object type=&quot;8&quot; unique_id=&quot;10035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63</Words>
  <Application>Microsoft Office PowerPoint</Application>
  <PresentationFormat>Benutzerdefiniert</PresentationFormat>
  <Paragraphs>35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haluec</dc:creator>
  <cp:lastModifiedBy>haluec</cp:lastModifiedBy>
  <cp:revision>42</cp:revision>
  <dcterms:created xsi:type="dcterms:W3CDTF">2019-03-24T12:39:03Z</dcterms:created>
  <dcterms:modified xsi:type="dcterms:W3CDTF">2019-04-02T10:18:46Z</dcterms:modified>
</cp:coreProperties>
</file>