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792913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>
        <p:scale>
          <a:sx n="250" d="100"/>
          <a:sy n="250" d="100"/>
        </p:scale>
        <p:origin x="13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114" y="710050"/>
            <a:ext cx="5094685" cy="1510489"/>
          </a:xfrm>
        </p:spPr>
        <p:txBody>
          <a:bodyPr anchor="b"/>
          <a:lstStyle>
            <a:lvl1pPr algn="ctr">
              <a:defRPr sz="3343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114" y="2278789"/>
            <a:ext cx="5094685" cy="1047500"/>
          </a:xfrm>
        </p:spPr>
        <p:txBody>
          <a:bodyPr/>
          <a:lstStyle>
            <a:lvl1pPr marL="0" indent="0" algn="ctr">
              <a:buNone/>
              <a:defRPr sz="1337"/>
            </a:lvl1pPr>
            <a:lvl2pPr marL="254752" indent="0" algn="ctr">
              <a:buNone/>
              <a:defRPr sz="1114"/>
            </a:lvl2pPr>
            <a:lvl3pPr marL="509504" indent="0" algn="ctr">
              <a:buNone/>
              <a:defRPr sz="1003"/>
            </a:lvl3pPr>
            <a:lvl4pPr marL="764256" indent="0" algn="ctr">
              <a:buNone/>
              <a:defRPr sz="892"/>
            </a:lvl4pPr>
            <a:lvl5pPr marL="1019007" indent="0" algn="ctr">
              <a:buNone/>
              <a:defRPr sz="892"/>
            </a:lvl5pPr>
            <a:lvl6pPr marL="1273759" indent="0" algn="ctr">
              <a:buNone/>
              <a:defRPr sz="892"/>
            </a:lvl6pPr>
            <a:lvl7pPr marL="1528511" indent="0" algn="ctr">
              <a:buNone/>
              <a:defRPr sz="892"/>
            </a:lvl7pPr>
            <a:lvl8pPr marL="1783263" indent="0" algn="ctr">
              <a:buNone/>
              <a:defRPr sz="892"/>
            </a:lvl8pPr>
            <a:lvl9pPr marL="2038015" indent="0" algn="ctr">
              <a:buNone/>
              <a:defRPr sz="892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1178" y="230992"/>
            <a:ext cx="1464722" cy="3676795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013" y="230992"/>
            <a:ext cx="4309254" cy="3676795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0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75" y="1081647"/>
            <a:ext cx="5858887" cy="1804753"/>
          </a:xfrm>
        </p:spPr>
        <p:txBody>
          <a:bodyPr anchor="b"/>
          <a:lstStyle>
            <a:lvl1pPr>
              <a:defRPr sz="3343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475" y="2903473"/>
            <a:ext cx="5858887" cy="949077"/>
          </a:xfrm>
        </p:spPr>
        <p:txBody>
          <a:bodyPr/>
          <a:lstStyle>
            <a:lvl1pPr marL="0" indent="0">
              <a:buNone/>
              <a:defRPr sz="1337">
                <a:solidFill>
                  <a:schemeClr val="tx1">
                    <a:tint val="75000"/>
                  </a:schemeClr>
                </a:solidFill>
              </a:defRPr>
            </a:lvl1pPr>
            <a:lvl2pPr marL="25475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2pPr>
            <a:lvl3pPr marL="509504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3pPr>
            <a:lvl4pPr marL="764256" indent="0">
              <a:buNone/>
              <a:defRPr sz="892">
                <a:solidFill>
                  <a:schemeClr val="tx1">
                    <a:tint val="75000"/>
                  </a:schemeClr>
                </a:solidFill>
              </a:defRPr>
            </a:lvl4pPr>
            <a:lvl5pPr marL="1019007" indent="0">
              <a:buNone/>
              <a:defRPr sz="892">
                <a:solidFill>
                  <a:schemeClr val="tx1">
                    <a:tint val="75000"/>
                  </a:schemeClr>
                </a:solidFill>
              </a:defRPr>
            </a:lvl5pPr>
            <a:lvl6pPr marL="1273759" indent="0">
              <a:buNone/>
              <a:defRPr sz="892">
                <a:solidFill>
                  <a:schemeClr val="tx1">
                    <a:tint val="75000"/>
                  </a:schemeClr>
                </a:solidFill>
              </a:defRPr>
            </a:lvl6pPr>
            <a:lvl7pPr marL="1528511" indent="0">
              <a:buNone/>
              <a:defRPr sz="892">
                <a:solidFill>
                  <a:schemeClr val="tx1">
                    <a:tint val="75000"/>
                  </a:schemeClr>
                </a:solidFill>
              </a:defRPr>
            </a:lvl7pPr>
            <a:lvl8pPr marL="1783263" indent="0">
              <a:buNone/>
              <a:defRPr sz="892">
                <a:solidFill>
                  <a:schemeClr val="tx1">
                    <a:tint val="75000"/>
                  </a:schemeClr>
                </a:solidFill>
              </a:defRPr>
            </a:lvl8pPr>
            <a:lvl9pPr marL="2038015" indent="0">
              <a:buNone/>
              <a:defRPr sz="8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013" y="1154961"/>
            <a:ext cx="2886988" cy="27528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8912" y="1154961"/>
            <a:ext cx="2886988" cy="27528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2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230993"/>
            <a:ext cx="5858887" cy="83860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898" y="1063569"/>
            <a:ext cx="2873720" cy="521239"/>
          </a:xfrm>
        </p:spPr>
        <p:txBody>
          <a:bodyPr anchor="b"/>
          <a:lstStyle>
            <a:lvl1pPr marL="0" indent="0">
              <a:buNone/>
              <a:defRPr sz="1337" b="1"/>
            </a:lvl1pPr>
            <a:lvl2pPr marL="254752" indent="0">
              <a:buNone/>
              <a:defRPr sz="1114" b="1"/>
            </a:lvl2pPr>
            <a:lvl3pPr marL="509504" indent="0">
              <a:buNone/>
              <a:defRPr sz="1003" b="1"/>
            </a:lvl3pPr>
            <a:lvl4pPr marL="764256" indent="0">
              <a:buNone/>
              <a:defRPr sz="892" b="1"/>
            </a:lvl4pPr>
            <a:lvl5pPr marL="1019007" indent="0">
              <a:buNone/>
              <a:defRPr sz="892" b="1"/>
            </a:lvl5pPr>
            <a:lvl6pPr marL="1273759" indent="0">
              <a:buNone/>
              <a:defRPr sz="892" b="1"/>
            </a:lvl6pPr>
            <a:lvl7pPr marL="1528511" indent="0">
              <a:buNone/>
              <a:defRPr sz="892" b="1"/>
            </a:lvl7pPr>
            <a:lvl8pPr marL="1783263" indent="0">
              <a:buNone/>
              <a:defRPr sz="892" b="1"/>
            </a:lvl8pPr>
            <a:lvl9pPr marL="2038015" indent="0">
              <a:buNone/>
              <a:defRPr sz="892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98" y="1584808"/>
            <a:ext cx="2873720" cy="233101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8912" y="1063569"/>
            <a:ext cx="2887873" cy="521239"/>
          </a:xfrm>
        </p:spPr>
        <p:txBody>
          <a:bodyPr anchor="b"/>
          <a:lstStyle>
            <a:lvl1pPr marL="0" indent="0">
              <a:buNone/>
              <a:defRPr sz="1337" b="1"/>
            </a:lvl1pPr>
            <a:lvl2pPr marL="254752" indent="0">
              <a:buNone/>
              <a:defRPr sz="1114" b="1"/>
            </a:lvl2pPr>
            <a:lvl3pPr marL="509504" indent="0">
              <a:buNone/>
              <a:defRPr sz="1003" b="1"/>
            </a:lvl3pPr>
            <a:lvl4pPr marL="764256" indent="0">
              <a:buNone/>
              <a:defRPr sz="892" b="1"/>
            </a:lvl4pPr>
            <a:lvl5pPr marL="1019007" indent="0">
              <a:buNone/>
              <a:defRPr sz="892" b="1"/>
            </a:lvl5pPr>
            <a:lvl6pPr marL="1273759" indent="0">
              <a:buNone/>
              <a:defRPr sz="892" b="1"/>
            </a:lvl6pPr>
            <a:lvl7pPr marL="1528511" indent="0">
              <a:buNone/>
              <a:defRPr sz="892" b="1"/>
            </a:lvl7pPr>
            <a:lvl8pPr marL="1783263" indent="0">
              <a:buNone/>
              <a:defRPr sz="892" b="1"/>
            </a:lvl8pPr>
            <a:lvl9pPr marL="2038015" indent="0">
              <a:buNone/>
              <a:defRPr sz="892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8912" y="1584808"/>
            <a:ext cx="2887873" cy="233101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7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289242"/>
            <a:ext cx="2190891" cy="1012349"/>
          </a:xfrm>
        </p:spPr>
        <p:txBody>
          <a:bodyPr anchor="b"/>
          <a:lstStyle>
            <a:lvl1pPr>
              <a:defRPr sz="1783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873" y="624684"/>
            <a:ext cx="3438912" cy="3083245"/>
          </a:xfrm>
        </p:spPr>
        <p:txBody>
          <a:bodyPr/>
          <a:lstStyle>
            <a:lvl1pPr>
              <a:defRPr sz="1783"/>
            </a:lvl1pPr>
            <a:lvl2pPr>
              <a:defRPr sz="1560"/>
            </a:lvl2pPr>
            <a:lvl3pPr>
              <a:defRPr sz="1337"/>
            </a:lvl3pPr>
            <a:lvl4pPr>
              <a:defRPr sz="1114"/>
            </a:lvl4pPr>
            <a:lvl5pPr>
              <a:defRPr sz="1114"/>
            </a:lvl5pPr>
            <a:lvl6pPr>
              <a:defRPr sz="1114"/>
            </a:lvl6pPr>
            <a:lvl7pPr>
              <a:defRPr sz="1114"/>
            </a:lvl7pPr>
            <a:lvl8pPr>
              <a:defRPr sz="1114"/>
            </a:lvl8pPr>
            <a:lvl9pPr>
              <a:defRPr sz="1114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898" y="1301591"/>
            <a:ext cx="2190891" cy="2411359"/>
          </a:xfrm>
        </p:spPr>
        <p:txBody>
          <a:bodyPr/>
          <a:lstStyle>
            <a:lvl1pPr marL="0" indent="0">
              <a:buNone/>
              <a:defRPr sz="892"/>
            </a:lvl1pPr>
            <a:lvl2pPr marL="254752" indent="0">
              <a:buNone/>
              <a:defRPr sz="780"/>
            </a:lvl2pPr>
            <a:lvl3pPr marL="509504" indent="0">
              <a:buNone/>
              <a:defRPr sz="669"/>
            </a:lvl3pPr>
            <a:lvl4pPr marL="764256" indent="0">
              <a:buNone/>
              <a:defRPr sz="557"/>
            </a:lvl4pPr>
            <a:lvl5pPr marL="1019007" indent="0">
              <a:buNone/>
              <a:defRPr sz="557"/>
            </a:lvl5pPr>
            <a:lvl6pPr marL="1273759" indent="0">
              <a:buNone/>
              <a:defRPr sz="557"/>
            </a:lvl6pPr>
            <a:lvl7pPr marL="1528511" indent="0">
              <a:buNone/>
              <a:defRPr sz="557"/>
            </a:lvl7pPr>
            <a:lvl8pPr marL="1783263" indent="0">
              <a:buNone/>
              <a:defRPr sz="557"/>
            </a:lvl8pPr>
            <a:lvl9pPr marL="2038015" indent="0">
              <a:buNone/>
              <a:defRPr sz="557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289242"/>
            <a:ext cx="2190891" cy="1012349"/>
          </a:xfrm>
        </p:spPr>
        <p:txBody>
          <a:bodyPr anchor="b"/>
          <a:lstStyle>
            <a:lvl1pPr>
              <a:defRPr sz="1783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87873" y="624684"/>
            <a:ext cx="3438912" cy="3083245"/>
          </a:xfrm>
        </p:spPr>
        <p:txBody>
          <a:bodyPr anchor="t"/>
          <a:lstStyle>
            <a:lvl1pPr marL="0" indent="0">
              <a:buNone/>
              <a:defRPr sz="1783"/>
            </a:lvl1pPr>
            <a:lvl2pPr marL="254752" indent="0">
              <a:buNone/>
              <a:defRPr sz="1560"/>
            </a:lvl2pPr>
            <a:lvl3pPr marL="509504" indent="0">
              <a:buNone/>
              <a:defRPr sz="1337"/>
            </a:lvl3pPr>
            <a:lvl4pPr marL="764256" indent="0">
              <a:buNone/>
              <a:defRPr sz="1114"/>
            </a:lvl4pPr>
            <a:lvl5pPr marL="1019007" indent="0">
              <a:buNone/>
              <a:defRPr sz="1114"/>
            </a:lvl5pPr>
            <a:lvl6pPr marL="1273759" indent="0">
              <a:buNone/>
              <a:defRPr sz="1114"/>
            </a:lvl6pPr>
            <a:lvl7pPr marL="1528511" indent="0">
              <a:buNone/>
              <a:defRPr sz="1114"/>
            </a:lvl7pPr>
            <a:lvl8pPr marL="1783263" indent="0">
              <a:buNone/>
              <a:defRPr sz="1114"/>
            </a:lvl8pPr>
            <a:lvl9pPr marL="2038015" indent="0">
              <a:buNone/>
              <a:defRPr sz="1114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898" y="1301591"/>
            <a:ext cx="2190891" cy="2411359"/>
          </a:xfrm>
        </p:spPr>
        <p:txBody>
          <a:bodyPr/>
          <a:lstStyle>
            <a:lvl1pPr marL="0" indent="0">
              <a:buNone/>
              <a:defRPr sz="892"/>
            </a:lvl1pPr>
            <a:lvl2pPr marL="254752" indent="0">
              <a:buNone/>
              <a:defRPr sz="780"/>
            </a:lvl2pPr>
            <a:lvl3pPr marL="509504" indent="0">
              <a:buNone/>
              <a:defRPr sz="669"/>
            </a:lvl3pPr>
            <a:lvl4pPr marL="764256" indent="0">
              <a:buNone/>
              <a:defRPr sz="557"/>
            </a:lvl4pPr>
            <a:lvl5pPr marL="1019007" indent="0">
              <a:buNone/>
              <a:defRPr sz="557"/>
            </a:lvl5pPr>
            <a:lvl6pPr marL="1273759" indent="0">
              <a:buNone/>
              <a:defRPr sz="557"/>
            </a:lvl6pPr>
            <a:lvl7pPr marL="1528511" indent="0">
              <a:buNone/>
              <a:defRPr sz="557"/>
            </a:lvl7pPr>
            <a:lvl8pPr marL="1783263" indent="0">
              <a:buNone/>
              <a:defRPr sz="557"/>
            </a:lvl8pPr>
            <a:lvl9pPr marL="2038015" indent="0">
              <a:buNone/>
              <a:defRPr sz="557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013" y="230993"/>
            <a:ext cx="5858887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013" y="1154961"/>
            <a:ext cx="5858887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013" y="4021275"/>
            <a:ext cx="1528405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D7D9-E75A-4131-8891-145E2EF1E86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0153" y="4021275"/>
            <a:ext cx="2292608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7495" y="4021275"/>
            <a:ext cx="1528405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9504" rtl="0" eaLnBrk="1" latinLnBrk="0" hangingPunct="1">
        <a:lnSpc>
          <a:spcPct val="90000"/>
        </a:lnSpc>
        <a:spcBef>
          <a:spcPct val="0"/>
        </a:spcBef>
        <a:buNone/>
        <a:defRPr sz="24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376" indent="-127376" algn="l" defTabSz="509504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2128" indent="-127376" algn="l" defTabSz="509504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337" kern="1200">
          <a:solidFill>
            <a:schemeClr val="tx1"/>
          </a:solidFill>
          <a:latin typeface="+mn-lt"/>
          <a:ea typeface="+mn-ea"/>
          <a:cs typeface="+mn-cs"/>
        </a:defRPr>
      </a:lvl2pPr>
      <a:lvl3pPr marL="636880" indent="-127376" algn="l" defTabSz="509504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91631" indent="-127376" algn="l" defTabSz="509504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4pPr>
      <a:lvl5pPr marL="1146383" indent="-127376" algn="l" defTabSz="509504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5pPr>
      <a:lvl6pPr marL="1401135" indent="-127376" algn="l" defTabSz="509504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6pPr>
      <a:lvl7pPr marL="1655887" indent="-127376" algn="l" defTabSz="509504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7pPr>
      <a:lvl8pPr marL="1910639" indent="-127376" algn="l" defTabSz="509504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8pPr>
      <a:lvl9pPr marL="2165391" indent="-127376" algn="l" defTabSz="509504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1pPr>
      <a:lvl2pPr marL="254752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2pPr>
      <a:lvl3pPr marL="509504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3pPr>
      <a:lvl4pPr marL="764256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4pPr>
      <a:lvl5pPr marL="1019007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5pPr>
      <a:lvl6pPr marL="1273759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6pPr>
      <a:lvl7pPr marL="1528511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7pPr>
      <a:lvl8pPr marL="1783263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8pPr>
      <a:lvl9pPr marL="2038015" algn="l" defTabSz="509504" rtl="0" eaLnBrk="1" latinLnBrk="0" hangingPunct="1">
        <a:defRPr sz="10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A75B970-610C-4D8D-BE7D-420AF2E3CA6B}"/>
              </a:ext>
            </a:extLst>
          </p:cNvPr>
          <p:cNvSpPr/>
          <p:nvPr/>
        </p:nvSpPr>
        <p:spPr>
          <a:xfrm>
            <a:off x="108213" y="919091"/>
            <a:ext cx="3087088" cy="116826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 parsing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B6AEBDC3-E2BE-4CAC-9D6B-E80A786CA2CC}"/>
              </a:ext>
            </a:extLst>
          </p:cNvPr>
          <p:cNvSpPr/>
          <p:nvPr/>
        </p:nvSpPr>
        <p:spPr>
          <a:xfrm>
            <a:off x="111352" y="454735"/>
            <a:ext cx="3133649" cy="22302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Training data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80CE52B-8C5A-4EB8-8807-ECD3210DA2C3}"/>
              </a:ext>
            </a:extLst>
          </p:cNvPr>
          <p:cNvSpPr/>
          <p:nvPr/>
        </p:nvSpPr>
        <p:spPr>
          <a:xfrm rot="16200000">
            <a:off x="2540844" y="848989"/>
            <a:ext cx="152401" cy="29261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62FD99C-2A38-4699-8057-B4EC15D6EBA0}"/>
              </a:ext>
            </a:extLst>
          </p:cNvPr>
          <p:cNvSpPr/>
          <p:nvPr/>
        </p:nvSpPr>
        <p:spPr>
          <a:xfrm rot="16200000">
            <a:off x="2501040" y="2216912"/>
            <a:ext cx="152401" cy="29261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71C0F69-1341-430F-9C12-944BA25E8203}"/>
              </a:ext>
            </a:extLst>
          </p:cNvPr>
          <p:cNvSpPr/>
          <p:nvPr/>
        </p:nvSpPr>
        <p:spPr>
          <a:xfrm rot="16200000">
            <a:off x="800255" y="2216912"/>
            <a:ext cx="152401" cy="29261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E4783DB-EAED-4D04-BE13-65FF91359DD6}"/>
              </a:ext>
            </a:extLst>
          </p:cNvPr>
          <p:cNvSpPr/>
          <p:nvPr/>
        </p:nvSpPr>
        <p:spPr>
          <a:xfrm rot="16200000">
            <a:off x="840852" y="848989"/>
            <a:ext cx="152401" cy="29261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68E5D5-FF20-4B38-A5B6-5ECB5518A1CB}"/>
              </a:ext>
            </a:extLst>
          </p:cNvPr>
          <p:cNvSpPr/>
          <p:nvPr/>
        </p:nvSpPr>
        <p:spPr>
          <a:xfrm>
            <a:off x="143436" y="1172971"/>
            <a:ext cx="1480464" cy="75252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1. VM * Lifecycle * event</a:t>
            </a:r>
            <a:b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2. Took * seconds to</a:t>
            </a:r>
          </a:p>
          <a:p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build instance *</a:t>
            </a:r>
            <a:b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BDC5EA-FBC3-4237-8109-B807CBB6F20F}"/>
              </a:ext>
            </a:extLst>
          </p:cNvPr>
          <p:cNvSpPr/>
          <p:nvPr/>
        </p:nvSpPr>
        <p:spPr>
          <a:xfrm>
            <a:off x="1804710" y="1172971"/>
            <a:ext cx="1327240" cy="75252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1. VM Lifecycle event</a:t>
            </a:r>
            <a:b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2. Took seconds to</a:t>
            </a:r>
          </a:p>
          <a:p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build instance</a:t>
            </a:r>
            <a:b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3F5A359-1423-46AA-A500-B6924C06334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1623900" y="1549231"/>
            <a:ext cx="18081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664F9FA6-EB00-4D0B-9691-2F3A857D4217}"/>
              </a:ext>
            </a:extLst>
          </p:cNvPr>
          <p:cNvSpPr/>
          <p:nvPr/>
        </p:nvSpPr>
        <p:spPr>
          <a:xfrm>
            <a:off x="177781" y="2450093"/>
            <a:ext cx="3017520" cy="93268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Vectorization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Template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embedding table</a:t>
            </a:r>
          </a:p>
        </p:txBody>
      </p:sp>
      <p:sp>
        <p:nvSpPr>
          <p:cNvPr id="452" name="Rounded Rectangle 35">
            <a:extLst>
              <a:ext uri="{FF2B5EF4-FFF2-40B4-BE49-F238E27FC236}">
                <a16:creationId xmlns:a16="http://schemas.microsoft.com/office/drawing/2014/main" id="{973EF19C-6588-41AA-AF83-199C8FE579BE}"/>
              </a:ext>
            </a:extLst>
          </p:cNvPr>
          <p:cNvSpPr/>
          <p:nvPr/>
        </p:nvSpPr>
        <p:spPr>
          <a:xfrm>
            <a:off x="216594" y="2718297"/>
            <a:ext cx="775473" cy="39299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Language Model</a:t>
            </a:r>
          </a:p>
        </p:txBody>
      </p:sp>
      <p:graphicFrame>
        <p:nvGraphicFramePr>
          <p:cNvPr id="453" name="Table 452">
            <a:extLst>
              <a:ext uri="{FF2B5EF4-FFF2-40B4-BE49-F238E27FC236}">
                <a16:creationId xmlns:a16="http://schemas.microsoft.com/office/drawing/2014/main" id="{98385E92-565E-4388-B4FF-C508DEB6B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28237"/>
              </p:ext>
            </p:extLst>
          </p:nvPr>
        </p:nvGraphicFramePr>
        <p:xfrm>
          <a:off x="1202104" y="2649306"/>
          <a:ext cx="1929846" cy="533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90">
                  <a:extLst>
                    <a:ext uri="{9D8B030D-6E8A-4147-A177-3AD203B41FA5}">
                      <a16:colId xmlns:a16="http://schemas.microsoft.com/office/drawing/2014/main" val="1916688414"/>
                    </a:ext>
                  </a:extLst>
                </a:gridCol>
                <a:gridCol w="1659656">
                  <a:extLst>
                    <a:ext uri="{9D8B030D-6E8A-4147-A177-3AD203B41FA5}">
                      <a16:colId xmlns:a16="http://schemas.microsoft.com/office/drawing/2014/main" val="1399164219"/>
                    </a:ext>
                  </a:extLst>
                </a:gridCol>
              </a:tblGrid>
              <a:tr h="17793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Consolas" charset="0"/>
                          <a:ea typeface="Cambria Math" panose="02040503050406030204" pitchFamily="18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Consolas" charset="0"/>
                          <a:ea typeface="Cambria Math" panose="02040503050406030204" pitchFamily="18" charset="0"/>
                          <a:cs typeface="Consolas" charset="0"/>
                        </a:rPr>
                        <a:t>[0.582, -0.982, ..., -0.132]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264866"/>
                  </a:ext>
                </a:extLst>
              </a:tr>
              <a:tr h="1779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onsolas" charset="0"/>
                          <a:ea typeface="Cambria Math" panose="02040503050406030204" pitchFamily="18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Consolas" charset="0"/>
                          <a:ea typeface="Cambria Math" panose="02040503050406030204" pitchFamily="18" charset="0"/>
                          <a:cs typeface="Consolas" charset="0"/>
                        </a:rPr>
                        <a:t>[0.573, -0.632, ..., -0.249]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464169"/>
                  </a:ext>
                </a:extLst>
              </a:tr>
              <a:tr h="177937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ambria Math" panose="02040503050406030204" pitchFamily="18" charset="0"/>
                          <a:cs typeface="Consolas" charset="0"/>
                        </a:rPr>
                        <a:t>...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dirty="0">
                        <a:solidFill>
                          <a:schemeClr val="tx1"/>
                        </a:solidFill>
                        <a:latin typeface="Consolas" charset="0"/>
                        <a:ea typeface="Cambria Math" panose="02040503050406030204" pitchFamily="18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703237"/>
                  </a:ext>
                </a:extLst>
              </a:tr>
            </a:tbl>
          </a:graphicData>
        </a:graphic>
      </p:graphicFrame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8BBE3F9-8812-492C-83B7-38B27EAF426B}"/>
              </a:ext>
            </a:extLst>
          </p:cNvPr>
          <p:cNvCxnSpPr>
            <a:cxnSpLocks/>
            <a:stCxn id="452" idx="3"/>
            <a:endCxn id="453" idx="1"/>
          </p:cNvCxnSpPr>
          <p:nvPr/>
        </p:nvCxnSpPr>
        <p:spPr>
          <a:xfrm>
            <a:off x="992067" y="2914798"/>
            <a:ext cx="210039" cy="141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FE50D60-09D3-452B-A7A0-9DDB1A849520}"/>
              </a:ext>
            </a:extLst>
          </p:cNvPr>
          <p:cNvCxnSpPr>
            <a:cxnSpLocks/>
            <a:endCxn id="449" idx="0"/>
          </p:cNvCxnSpPr>
          <p:nvPr/>
        </p:nvCxnSpPr>
        <p:spPr>
          <a:xfrm flipH="1">
            <a:off x="1686541" y="2087880"/>
            <a:ext cx="19" cy="36221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6FC8554-3CF8-4049-AD6D-309CD28B9D5D}"/>
              </a:ext>
            </a:extLst>
          </p:cNvPr>
          <p:cNvSpPr/>
          <p:nvPr/>
        </p:nvSpPr>
        <p:spPr>
          <a:xfrm>
            <a:off x="3585600" y="1609450"/>
            <a:ext cx="3017520" cy="1419459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Recognition of motion state by smartphone sensors using Bi-LSTM ...">
            <a:extLst>
              <a:ext uri="{FF2B5EF4-FFF2-40B4-BE49-F238E27FC236}">
                <a16:creationId xmlns:a16="http://schemas.microsoft.com/office/drawing/2014/main" id="{D721DC14-EE3F-4B48-AA67-21AC759A9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28" r="19665"/>
          <a:stretch/>
        </p:blipFill>
        <p:spPr bwMode="auto">
          <a:xfrm>
            <a:off x="3725241" y="1845232"/>
            <a:ext cx="584627" cy="6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15E9E8E-4BB1-4E8F-8C11-4EAC3A0EDF46}"/>
              </a:ext>
            </a:extLst>
          </p:cNvPr>
          <p:cNvCxnSpPr>
            <a:cxnSpLocks/>
            <a:stCxn id="1028" idx="3"/>
            <a:endCxn id="194" idx="1"/>
          </p:cNvCxnSpPr>
          <p:nvPr/>
        </p:nvCxnSpPr>
        <p:spPr>
          <a:xfrm>
            <a:off x="4309866" y="2171697"/>
            <a:ext cx="310682" cy="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1CC0262-921D-47A9-B532-AD056CE0076E}"/>
              </a:ext>
            </a:extLst>
          </p:cNvPr>
          <p:cNvSpPr txBox="1"/>
          <p:nvPr/>
        </p:nvSpPr>
        <p:spPr>
          <a:xfrm>
            <a:off x="5462454" y="2573718"/>
            <a:ext cx="105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de-DE" sz="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  <a:p>
            <a:pPr algn="ctr"/>
            <a:r>
              <a:rPr lang="de-DE" sz="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de-DE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de-DE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A6A46B7-6FDF-4B3F-AD38-7337BB2DD9B3}"/>
                  </a:ext>
                </a:extLst>
              </p:cNvPr>
              <p:cNvSpPr txBox="1"/>
              <p:nvPr/>
            </p:nvSpPr>
            <p:spPr>
              <a:xfrm>
                <a:off x="5399255" y="1812406"/>
                <a:ext cx="1054950" cy="705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noBar"/>
                                  <m:ctrlP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type m:val="noBar"/>
                                      <m:ctrlP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0.132</m:t>
                                      </m:r>
                                    </m:num>
                                    <m:den>
                                      <m: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0.982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…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noBar"/>
                                  <m:ctrlP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…</m:t>
                                  </m:r>
                                </m:num>
                                <m:den>
                                  <m:f>
                                    <m:fPr>
                                      <m:type m:val="noBar"/>
                                      <m:ctrlP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0.113</m:t>
                                      </m:r>
                                    </m:num>
                                    <m:den>
                                      <m: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0.923</m:t>
                                      </m:r>
                                    </m:den>
                                  </m:f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de-DE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A6A46B7-6FDF-4B3F-AD38-7337BB2DD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55" y="1812406"/>
                <a:ext cx="1054950" cy="705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>
            <a:extLst>
              <a:ext uri="{FF2B5EF4-FFF2-40B4-BE49-F238E27FC236}">
                <a16:creationId xmlns:a16="http://schemas.microsoft.com/office/drawing/2014/main" id="{ECFD83B9-7D1F-46B2-881F-EEB868D4DBE0}"/>
              </a:ext>
            </a:extLst>
          </p:cNvPr>
          <p:cNvSpPr/>
          <p:nvPr/>
        </p:nvSpPr>
        <p:spPr>
          <a:xfrm>
            <a:off x="4620548" y="1826814"/>
            <a:ext cx="766552" cy="69057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de-DE" sz="105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10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</a:t>
            </a:r>
            <a:r>
              <a:rPr lang="de-DE" sz="105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s+1</a:t>
            </a:r>
            <a:br>
              <a:rPr lang="de-DE" sz="105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br>
              <a:rPr lang="de-DE" sz="10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de-DE" sz="105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sz="10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</a:t>
            </a:r>
            <a:r>
              <a:rPr lang="de-DE" sz="105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s+1</a:t>
            </a:r>
            <a:endParaRPr lang="en-US" sz="1050" dirty="0">
              <a:solidFill>
                <a:schemeClr val="accent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06994E9-5E03-4979-BDED-F8DA5D3A6E8B}"/>
              </a:ext>
            </a:extLst>
          </p:cNvPr>
          <p:cNvSpPr txBox="1"/>
          <p:nvPr/>
        </p:nvSpPr>
        <p:spPr>
          <a:xfrm>
            <a:off x="4511625" y="2573718"/>
            <a:ext cx="9865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de-DE" sz="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endParaRPr lang="de-DE" sz="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sz="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prediction</a:t>
            </a:r>
            <a:r>
              <a:rPr lang="de-DE" sz="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de-DE" sz="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21" name="Rounded Rectangle 520">
            <a:extLst>
              <a:ext uri="{FF2B5EF4-FFF2-40B4-BE49-F238E27FC236}">
                <a16:creationId xmlns:a16="http://schemas.microsoft.com/office/drawing/2014/main" id="{2596B4C8-0F01-4F12-8C91-534112E17F6B}"/>
              </a:ext>
            </a:extLst>
          </p:cNvPr>
          <p:cNvSpPr/>
          <p:nvPr/>
        </p:nvSpPr>
        <p:spPr>
          <a:xfrm>
            <a:off x="3468420" y="454735"/>
            <a:ext cx="3133649" cy="22302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New log data (prediction/test)</a:t>
            </a:r>
          </a:p>
        </p:txBody>
      </p:sp>
      <p:cxnSp>
        <p:nvCxnSpPr>
          <p:cNvPr id="524" name="Connector: Elbow 523">
            <a:extLst>
              <a:ext uri="{FF2B5EF4-FFF2-40B4-BE49-F238E27FC236}">
                <a16:creationId xmlns:a16="http://schemas.microsoft.com/office/drawing/2014/main" id="{C838C703-74F9-4EB2-B1F8-07B5F5831B6F}"/>
              </a:ext>
            </a:extLst>
          </p:cNvPr>
          <p:cNvCxnSpPr>
            <a:cxnSpLocks/>
            <a:stCxn id="521" idx="2"/>
            <a:endCxn id="61" idx="0"/>
          </p:cNvCxnSpPr>
          <p:nvPr/>
        </p:nvCxnSpPr>
        <p:spPr>
          <a:xfrm rot="5400000">
            <a:off x="3222836" y="-893318"/>
            <a:ext cx="241330" cy="338348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55C3960-BE9B-4D73-85EF-7C5C79F05804}"/>
              </a:ext>
            </a:extLst>
          </p:cNvPr>
          <p:cNvCxnSpPr>
            <a:cxnSpLocks/>
            <a:stCxn id="449" idx="3"/>
            <a:endCxn id="59" idx="1"/>
          </p:cNvCxnSpPr>
          <p:nvPr/>
        </p:nvCxnSpPr>
        <p:spPr>
          <a:xfrm flipV="1">
            <a:off x="3195303" y="2319178"/>
            <a:ext cx="390299" cy="59725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Rectangle: Rounded Corners 537">
            <a:extLst>
              <a:ext uri="{FF2B5EF4-FFF2-40B4-BE49-F238E27FC236}">
                <a16:creationId xmlns:a16="http://schemas.microsoft.com/office/drawing/2014/main" id="{C5822F49-F128-4075-BFEA-079578E96C80}"/>
              </a:ext>
            </a:extLst>
          </p:cNvPr>
          <p:cNvSpPr/>
          <p:nvPr/>
        </p:nvSpPr>
        <p:spPr>
          <a:xfrm>
            <a:off x="3585600" y="884426"/>
            <a:ext cx="3017520" cy="674559"/>
          </a:xfrm>
          <a:prstGeom prst="round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Nearest template matching for test logs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7B232A1E-008B-4BED-BB1A-03892021C10A}"/>
              </a:ext>
            </a:extLst>
          </p:cNvPr>
          <p:cNvCxnSpPr>
            <a:cxnSpLocks/>
            <a:stCxn id="61" idx="3"/>
            <a:endCxn id="538" idx="1"/>
          </p:cNvCxnSpPr>
          <p:nvPr/>
        </p:nvCxnSpPr>
        <p:spPr>
          <a:xfrm flipV="1">
            <a:off x="3195301" y="1221706"/>
            <a:ext cx="390299" cy="28151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1D80088E-1D48-49CA-8FE6-A87115F4B010}"/>
              </a:ext>
            </a:extLst>
          </p:cNvPr>
          <p:cNvCxnSpPr>
            <a:cxnSpLocks/>
            <a:stCxn id="449" idx="3"/>
            <a:endCxn id="538" idx="1"/>
          </p:cNvCxnSpPr>
          <p:nvPr/>
        </p:nvCxnSpPr>
        <p:spPr>
          <a:xfrm flipV="1">
            <a:off x="3195303" y="1221707"/>
            <a:ext cx="390299" cy="169472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1B47C2A3-BEB5-4222-8958-5FA8D291E10F}"/>
              </a:ext>
            </a:extLst>
          </p:cNvPr>
          <p:cNvSpPr txBox="1"/>
          <p:nvPr/>
        </p:nvSpPr>
        <p:spPr>
          <a:xfrm>
            <a:off x="871780" y="2155647"/>
            <a:ext cx="8026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Training data</a:t>
            </a:r>
            <a:endParaRPr lang="en-US" sz="900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694D0C0-465C-4A26-80EB-59B87D1882E1}"/>
              </a:ext>
            </a:extLst>
          </p:cNvPr>
          <p:cNvSpPr txBox="1"/>
          <p:nvPr/>
        </p:nvSpPr>
        <p:spPr>
          <a:xfrm rot="16200000">
            <a:off x="2918172" y="1577532"/>
            <a:ext cx="8026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Test data</a:t>
            </a:r>
            <a:endParaRPr lang="en-US" sz="900" dirty="0"/>
          </a:p>
        </p:txBody>
      </p:sp>
      <p:sp>
        <p:nvSpPr>
          <p:cNvPr id="1053" name="Rectangle: Rounded Corners 1052">
            <a:extLst>
              <a:ext uri="{FF2B5EF4-FFF2-40B4-BE49-F238E27FC236}">
                <a16:creationId xmlns:a16="http://schemas.microsoft.com/office/drawing/2014/main" id="{EE9338DA-E789-45CC-BFB6-377A8A56B499}"/>
              </a:ext>
            </a:extLst>
          </p:cNvPr>
          <p:cNvSpPr/>
          <p:nvPr/>
        </p:nvSpPr>
        <p:spPr>
          <a:xfrm>
            <a:off x="3585600" y="3218618"/>
            <a:ext cx="3017520" cy="176309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Anomaly prediction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8AE57E-FB58-2248-B615-8CAD03F202AE}"/>
              </a:ext>
            </a:extLst>
          </p:cNvPr>
          <p:cNvSpPr/>
          <p:nvPr/>
        </p:nvSpPr>
        <p:spPr>
          <a:xfrm>
            <a:off x="5537809" y="1817522"/>
            <a:ext cx="766552" cy="6905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accent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997029-EF9E-4042-9F8F-949D59719561}"/>
              </a:ext>
            </a:extLst>
          </p:cNvPr>
          <p:cNvCxnSpPr>
            <a:cxnSpLocks/>
            <a:endCxn id="1053" idx="0"/>
          </p:cNvCxnSpPr>
          <p:nvPr/>
        </p:nvCxnSpPr>
        <p:spPr>
          <a:xfrm>
            <a:off x="5093309" y="3037025"/>
            <a:ext cx="1053" cy="18159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2AB3AD-ED88-7243-857D-5848018E9929}"/>
              </a:ext>
            </a:extLst>
          </p:cNvPr>
          <p:cNvSpPr txBox="1"/>
          <p:nvPr/>
        </p:nvSpPr>
        <p:spPr>
          <a:xfrm>
            <a:off x="3876035" y="1596146"/>
            <a:ext cx="2436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Bi-LSTM Model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3FE50B2-A5D6-9C44-91B2-FB6D60542AFC}"/>
              </a:ext>
            </a:extLst>
          </p:cNvPr>
          <p:cNvSpPr/>
          <p:nvPr/>
        </p:nvSpPr>
        <p:spPr>
          <a:xfrm>
            <a:off x="259499" y="3582639"/>
            <a:ext cx="131490" cy="1332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3EC9CF-EA37-664F-BCB1-003A4B2E3BB0}"/>
              </a:ext>
            </a:extLst>
          </p:cNvPr>
          <p:cNvSpPr/>
          <p:nvPr/>
        </p:nvSpPr>
        <p:spPr>
          <a:xfrm>
            <a:off x="259499" y="3873998"/>
            <a:ext cx="131490" cy="1329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52945C-7A5C-E140-B1BF-C7989A00177E}"/>
              </a:ext>
            </a:extLst>
          </p:cNvPr>
          <p:cNvSpPr txBox="1"/>
          <p:nvPr/>
        </p:nvSpPr>
        <p:spPr>
          <a:xfrm>
            <a:off x="430282" y="3817354"/>
            <a:ext cx="1203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EADE35-2F6C-4440-B397-4BFD45FE65A1}"/>
              </a:ext>
            </a:extLst>
          </p:cNvPr>
          <p:cNvSpPr txBox="1"/>
          <p:nvPr/>
        </p:nvSpPr>
        <p:spPr>
          <a:xfrm>
            <a:off x="430282" y="3520449"/>
            <a:ext cx="1203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>
                <a:solidFill>
                  <a:schemeClr val="accent1"/>
                </a:solidFill>
              </a:rPr>
              <a:t>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95C006-C5A2-2F48-9795-8386C3DB17DC}"/>
                  </a:ext>
                </a:extLst>
              </p:cNvPr>
              <p:cNvSpPr txBox="1"/>
              <p:nvPr/>
            </p:nvSpPr>
            <p:spPr>
              <a:xfrm>
                <a:off x="2031976" y="963506"/>
                <a:ext cx="97693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Templates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9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95C006-C5A2-2F48-9795-8386C3DB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76" y="963506"/>
                <a:ext cx="976934" cy="230832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62DB693-04F1-244C-BF89-BB7EF7764B20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651000" y="675640"/>
            <a:ext cx="757" cy="2434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5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122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Sasho Nedelkoski</dc:creator>
  <cp:lastModifiedBy>Microsoft Office User</cp:lastModifiedBy>
  <cp:revision>27</cp:revision>
  <dcterms:created xsi:type="dcterms:W3CDTF">2020-04-21T10:26:08Z</dcterms:created>
  <dcterms:modified xsi:type="dcterms:W3CDTF">2020-08-11T13:40:11Z</dcterms:modified>
</cp:coreProperties>
</file>