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78" r:id="rId6"/>
    <p:sldId id="262" r:id="rId7"/>
    <p:sldId id="261" r:id="rId8"/>
    <p:sldId id="263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FD26-BE1D-4408-9207-4FB968503648}" type="datetimeFigureOut">
              <a:rPr lang="nb-NO"/>
              <a:t>21.05.2017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5507-39F9-45FC-92D5-89E049A37487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5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68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4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33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4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02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4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9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5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02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6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44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56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7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2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uble.net/grubliser/ko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ke-naylor.com/resources/mathrunes-naylo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ke-naylor.com/run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Math runes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Presentasjon </a:t>
            </a:r>
            <a:r>
              <a:rPr lang="nb-NO"/>
              <a:t>om opplegget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529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 +  X  +  Y  +  Z   = 7,4</a:t>
            </a:r>
          </a:p>
          <a:p>
            <a:r>
              <a:rPr lang="nb-NO" dirty="0"/>
              <a:t>Z  +  Z   +  Y  +   Y = 8</a:t>
            </a:r>
          </a:p>
          <a:p>
            <a:r>
              <a:rPr lang="nb-NO" dirty="0"/>
              <a:t>Y  +  X  + W  +  W = 8,2</a:t>
            </a:r>
          </a:p>
          <a:p>
            <a:r>
              <a:rPr lang="nb-NO" dirty="0"/>
              <a:t>Y  +  W  +  Z  +  X  = 7,9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Likninger med 4 ukjente</a:t>
            </a:r>
          </a:p>
        </p:txBody>
      </p:sp>
    </p:spTree>
    <p:extLst>
      <p:ext uri="{BB962C8B-B14F-4D97-AF65-F5344CB8AC3E}">
        <p14:creationId xmlns:p14="http://schemas.microsoft.com/office/powerpoint/2010/main" val="329268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Lenker til spill og digitale ting – løs felles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Matematikk.org </a:t>
            </a:r>
            <a:r>
              <a:rPr lang="nb-NO" dirty="0">
                <a:sym typeface="Wingdings" panose="05000000000000000000" pitchFamily="2" charset="2"/>
              </a:rPr>
              <a:t> Hanois tårn</a:t>
            </a:r>
          </a:p>
          <a:p>
            <a:r>
              <a:rPr lang="nb-NO" dirty="0" err="1"/>
              <a:t>Grubliser</a:t>
            </a:r>
            <a:r>
              <a:rPr lang="nb-NO" dirty="0"/>
              <a:t>/koder: </a:t>
            </a:r>
            <a:r>
              <a:rPr lang="nb-NO" dirty="0">
                <a:hlinkClick r:id="rId2"/>
              </a:rPr>
              <a:t>http://www.gruble.net/grubliser/koder/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56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Leke litt med gangetabellen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Opplegget «Math </a:t>
            </a:r>
            <a:r>
              <a:rPr lang="nb-NO" dirty="0" err="1"/>
              <a:t>bugs</a:t>
            </a:r>
            <a:r>
              <a:rPr lang="nb-NO" dirty="0"/>
              <a:t>» av Mike Naylor på </a:t>
            </a:r>
            <a:r>
              <a:rPr lang="nb-NO" dirty="0">
                <a:hlinkClick r:id="rId3"/>
              </a:rPr>
              <a:t>http://mike-naylor.com/resources/mathrunes-naylor.pdf</a:t>
            </a:r>
            <a:endParaRPr lang="nb-NO" dirty="0"/>
          </a:p>
          <a:p>
            <a:r>
              <a:rPr lang="nb-NO" dirty="0"/>
              <a:t>Utdeling av ark</a:t>
            </a:r>
          </a:p>
        </p:txBody>
      </p:sp>
    </p:spTree>
    <p:extLst>
      <p:ext uri="{BB962C8B-B14F-4D97-AF65-F5344CB8AC3E}">
        <p14:creationId xmlns:p14="http://schemas.microsoft.com/office/powerpoint/2010/main" val="35260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00" y="1858122"/>
            <a:ext cx="3943350" cy="3914775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548640" y="609600"/>
            <a:ext cx="7863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To-gangeren, rest etter divisjon med 10 (</a:t>
            </a:r>
            <a:r>
              <a:rPr lang="nb-NO" sz="2400" dirty="0" err="1"/>
              <a:t>modulo</a:t>
            </a:r>
            <a:r>
              <a:rPr lang="nb-NO" sz="2400" dirty="0"/>
              <a:t> 10)</a:t>
            </a:r>
          </a:p>
          <a:p>
            <a:r>
              <a:rPr lang="nb-NO" sz="2400" dirty="0"/>
              <a:t>Tegn en bue fra multiplikator til siste sifferet i produktet</a:t>
            </a:r>
          </a:p>
          <a:p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0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0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1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1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2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2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3 </a:t>
            </a:r>
            <a:r>
              <a:rPr lang="nb-NO" sz="2400" dirty="0"/>
              <a:t>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3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4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4 &gt;&gt;&gt; 8</a:t>
            </a:r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5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5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6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6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7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2400" dirty="0"/>
              <a:t>-------</a:t>
            </a:r>
            <a:r>
              <a:rPr lang="nb-NO" sz="2400" dirty="0">
                <a:sym typeface="Wingdings" panose="05000000000000000000" pitchFamily="2" charset="2"/>
              </a:rPr>
              <a:t>    7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8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8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9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9 &gt;&gt;&gt; 8</a:t>
            </a:r>
            <a:endParaRPr lang="nb-NO" sz="2400" dirty="0"/>
          </a:p>
        </p:txBody>
      </p:sp>
      <p:sp>
        <p:nvSpPr>
          <p:cNvPr id="7" name="Bue 6"/>
          <p:cNvSpPr/>
          <p:nvPr/>
        </p:nvSpPr>
        <p:spPr>
          <a:xfrm rot="14644224">
            <a:off x="8825125" y="2449909"/>
            <a:ext cx="707894" cy="680264"/>
          </a:xfrm>
          <a:prstGeom prst="arc">
            <a:avLst>
              <a:gd name="adj1" fmla="val 271531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Bue 7"/>
          <p:cNvSpPr/>
          <p:nvPr/>
        </p:nvSpPr>
        <p:spPr>
          <a:xfrm rot="16200000">
            <a:off x="9915288" y="2590919"/>
            <a:ext cx="816430" cy="892663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Bue 8"/>
          <p:cNvSpPr/>
          <p:nvPr/>
        </p:nvSpPr>
        <p:spPr>
          <a:xfrm rot="19787395">
            <a:off x="9508821" y="3374669"/>
            <a:ext cx="1655044" cy="1737587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Bue 10"/>
          <p:cNvSpPr/>
          <p:nvPr/>
        </p:nvSpPr>
        <p:spPr>
          <a:xfrm rot="175469">
            <a:off x="8417160" y="4124367"/>
            <a:ext cx="2650187" cy="1937938"/>
          </a:xfrm>
          <a:prstGeom prst="arc">
            <a:avLst>
              <a:gd name="adj1" fmla="val 11016303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/>
          <p:cNvSpPr/>
          <p:nvPr/>
        </p:nvSpPr>
        <p:spPr>
          <a:xfrm rot="2734275">
            <a:off x="7087553" y="4235520"/>
            <a:ext cx="3857654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Bue 12"/>
          <p:cNvSpPr/>
          <p:nvPr/>
        </p:nvSpPr>
        <p:spPr>
          <a:xfrm rot="1109342">
            <a:off x="7743810" y="4134256"/>
            <a:ext cx="2391273" cy="1266169"/>
          </a:xfrm>
          <a:prstGeom prst="arc">
            <a:avLst>
              <a:gd name="adj1" fmla="val 11251218"/>
              <a:gd name="adj2" fmla="val 208209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Bue 13"/>
          <p:cNvSpPr/>
          <p:nvPr/>
        </p:nvSpPr>
        <p:spPr>
          <a:xfrm rot="20217354">
            <a:off x="8354109" y="3797114"/>
            <a:ext cx="3803781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/>
          <p:cNvSpPr/>
          <p:nvPr/>
        </p:nvSpPr>
        <p:spPr>
          <a:xfrm rot="4411542">
            <a:off x="7330605" y="3520045"/>
            <a:ext cx="1625308" cy="1380548"/>
          </a:xfrm>
          <a:prstGeom prst="arc">
            <a:avLst>
              <a:gd name="adj1" fmla="val 10377351"/>
              <a:gd name="adj2" fmla="val 4064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9372851">
            <a:off x="7606882" y="2555645"/>
            <a:ext cx="916639" cy="1005840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9184057" y="2413514"/>
            <a:ext cx="0" cy="277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 skal dere gjøre det samme!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Gjør 1, 2, 3, 4, 5, 6, 7, 8, 9 og 10-gangeren på samme måte! Hvilke dyr kommer du frem til?</a:t>
            </a:r>
          </a:p>
          <a:p>
            <a:r>
              <a:rPr lang="nb-NO" sz="2000" dirty="0"/>
              <a:t>Ekstra på baksiden: Greier du å lage tilsvarende </a:t>
            </a:r>
            <a:r>
              <a:rPr lang="nb-NO" sz="2000" dirty="0" err="1"/>
              <a:t>bugs</a:t>
            </a:r>
            <a:r>
              <a:rPr lang="nb-NO" sz="2000" dirty="0"/>
              <a:t> med rest etter divisjon med 12? </a:t>
            </a:r>
            <a:r>
              <a:rPr lang="nb-NO" sz="2000" dirty="0" err="1"/>
              <a:t>Dvs</a:t>
            </a:r>
            <a:r>
              <a:rPr lang="nb-NO" sz="2000" dirty="0"/>
              <a:t>, her blir resten et sted mellom 0 og 11.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1173480" y="36132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0</a:t>
            </a:r>
            <a:r>
              <a:rPr lang="nb-NO" dirty="0"/>
              <a:t> = 0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0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= 3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 = --------</a:t>
            </a:r>
            <a:r>
              <a:rPr lang="nb-NO" dirty="0">
                <a:sym typeface="Wingdings" panose="05000000000000000000" pitchFamily="2" charset="2"/>
              </a:rPr>
              <a:t>    1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= 6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2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3 </a:t>
            </a:r>
            <a:r>
              <a:rPr lang="nb-NO" dirty="0"/>
              <a:t>= 9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3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= 12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</a:t>
            </a:r>
            <a:r>
              <a:rPr lang="nb-NO" dirty="0">
                <a:sym typeface="Wingdings" panose="05000000000000000000" pitchFamily="2" charset="2"/>
              </a:rPr>
              <a:t>   4 &gt;&gt;&gt; 0</a:t>
            </a:r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5</a:t>
            </a:r>
            <a:r>
              <a:rPr lang="nb-NO" dirty="0"/>
              <a:t> = 15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5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dirty="0"/>
              <a:t> = 18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6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7</a:t>
            </a:r>
            <a:r>
              <a:rPr lang="nb-NO" dirty="0"/>
              <a:t> = 21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 </a:t>
            </a:r>
            <a:r>
              <a:rPr lang="nb-NO" dirty="0"/>
              <a:t>-------</a:t>
            </a:r>
            <a:r>
              <a:rPr lang="nb-NO" dirty="0">
                <a:sym typeface="Wingdings" panose="05000000000000000000" pitchFamily="2" charset="2"/>
              </a:rPr>
              <a:t>    7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= 24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8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9</a:t>
            </a:r>
            <a:r>
              <a:rPr lang="nb-NO" dirty="0"/>
              <a:t> = 27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9 &gt;&gt;&gt; 3</a:t>
            </a:r>
          </a:p>
          <a:p>
            <a:r>
              <a:rPr lang="nb-NO" dirty="0" err="1">
                <a:sym typeface="Wingdings" panose="05000000000000000000" pitchFamily="2" charset="2"/>
              </a:rPr>
              <a:t>Osv</a:t>
            </a:r>
            <a:r>
              <a:rPr lang="nb-NO" dirty="0">
                <a:sym typeface="Wingdings" panose="05000000000000000000" pitchFamily="2" charset="2"/>
              </a:rPr>
              <a:t>…..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7861110" y="3739487"/>
            <a:ext cx="349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2"/>
              </a:rPr>
              <a:t>Mike Naylor web </a:t>
            </a:r>
            <a:r>
              <a:rPr lang="nb-NO" dirty="0" err="1">
                <a:hlinkClick r:id="rId2"/>
              </a:rPr>
              <a:t>app</a:t>
            </a:r>
            <a:r>
              <a:rPr lang="nb-NO" dirty="0">
                <a:hlinkClick r:id="rId2"/>
              </a:rPr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5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Sierpinski</a:t>
            </a:r>
            <a:r>
              <a:rPr lang="nb-NO"/>
              <a:t>-triangel </a:t>
            </a:r>
            <a:r>
              <a:rPr lang="nb-NO" dirty="0"/>
              <a:t>(fraktaler)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90360" cy="4351338"/>
          </a:xfrm>
        </p:spPr>
        <p:txBody>
          <a:bodyPr/>
          <a:lstStyle/>
          <a:p>
            <a:r>
              <a:rPr lang="nb-NO" dirty="0"/>
              <a:t>La oss tegne en trekant sammen, på en uendelig måte</a:t>
            </a:r>
          </a:p>
          <a:p>
            <a:r>
              <a:rPr lang="nb-NO" dirty="0"/>
              <a:t>La oss gjerne en liten del av trekanten</a:t>
            </a:r>
          </a:p>
          <a:p>
            <a:r>
              <a:rPr lang="nb-NO" dirty="0"/>
              <a:t>Gjør dette på de gjenværende trekantene</a:t>
            </a:r>
          </a:p>
          <a:p>
            <a:r>
              <a:rPr lang="nb-NO" dirty="0"/>
              <a:t>Gjør dette på eget ark!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Likebent trekant 3"/>
          <p:cNvSpPr/>
          <p:nvPr/>
        </p:nvSpPr>
        <p:spPr>
          <a:xfrm>
            <a:off x="7528560" y="944880"/>
            <a:ext cx="4556760" cy="3642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Likebent trekant 4"/>
          <p:cNvSpPr/>
          <p:nvPr/>
        </p:nvSpPr>
        <p:spPr>
          <a:xfrm rot="10800000">
            <a:off x="8671560" y="2788920"/>
            <a:ext cx="2225040" cy="1783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Likebent trekant 5"/>
          <p:cNvSpPr/>
          <p:nvPr/>
        </p:nvSpPr>
        <p:spPr>
          <a:xfrm rot="10800000">
            <a:off x="8077200" y="368808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Likebent trekant 6"/>
          <p:cNvSpPr/>
          <p:nvPr/>
        </p:nvSpPr>
        <p:spPr>
          <a:xfrm rot="10800000">
            <a:off x="10347960" y="367284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/>
          <p:cNvSpPr/>
          <p:nvPr/>
        </p:nvSpPr>
        <p:spPr>
          <a:xfrm rot="10800000">
            <a:off x="9220200" y="1889759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/>
          <p:cNvSpPr/>
          <p:nvPr/>
        </p:nvSpPr>
        <p:spPr>
          <a:xfrm rot="10800000">
            <a:off x="8366760" y="3276600"/>
            <a:ext cx="609600" cy="4114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 rot="10800000">
            <a:off x="7787640" y="417576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/>
          <p:cNvSpPr/>
          <p:nvPr/>
        </p:nvSpPr>
        <p:spPr>
          <a:xfrm rot="10800000">
            <a:off x="894588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Likebent trekant 11"/>
          <p:cNvSpPr/>
          <p:nvPr/>
        </p:nvSpPr>
        <p:spPr>
          <a:xfrm rot="10800000">
            <a:off x="10073640" y="418338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Likebent trekant 12"/>
          <p:cNvSpPr/>
          <p:nvPr/>
        </p:nvSpPr>
        <p:spPr>
          <a:xfrm rot="10800000">
            <a:off x="1118616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Likebent trekant 13"/>
          <p:cNvSpPr/>
          <p:nvPr/>
        </p:nvSpPr>
        <p:spPr>
          <a:xfrm rot="10800000">
            <a:off x="10629900" y="324612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Likebent trekant 14"/>
          <p:cNvSpPr/>
          <p:nvPr/>
        </p:nvSpPr>
        <p:spPr>
          <a:xfrm rot="10800000">
            <a:off x="8930640" y="238030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Likebent trekant 15"/>
          <p:cNvSpPr/>
          <p:nvPr/>
        </p:nvSpPr>
        <p:spPr>
          <a:xfrm rot="10800000">
            <a:off x="10104120" y="237744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Likebent trekant 16"/>
          <p:cNvSpPr/>
          <p:nvPr/>
        </p:nvSpPr>
        <p:spPr>
          <a:xfrm rot="10800000">
            <a:off x="9509760" y="1412557"/>
            <a:ext cx="594360" cy="4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60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 og tanker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Å plusse og </a:t>
            </a:r>
            <a:r>
              <a:rPr lang="nb-NO" dirty="0" err="1"/>
              <a:t>minuse</a:t>
            </a:r>
            <a:r>
              <a:rPr lang="nb-NO" dirty="0"/>
              <a:t> =&gt; addere og subtrahere</a:t>
            </a:r>
          </a:p>
          <a:p>
            <a:r>
              <a:rPr lang="nb-NO" dirty="0"/>
              <a:t>Å gange og dele =&gt; multiplisere og dividere</a:t>
            </a:r>
          </a:p>
          <a:p>
            <a:r>
              <a:rPr lang="nb-NO" dirty="0"/>
              <a:t>Observasjon: 5 + 9 = 9 + 5</a:t>
            </a:r>
          </a:p>
          <a:p>
            <a:r>
              <a:rPr lang="nb-NO" dirty="0"/>
              <a:t>Gjelder dette for alle tall?</a:t>
            </a:r>
          </a:p>
          <a:p>
            <a:r>
              <a:rPr lang="nb-NO" dirty="0"/>
              <a:t>Gjelder det for andre ting? </a:t>
            </a:r>
          </a:p>
          <a:p>
            <a:r>
              <a:rPr lang="nb-NO" dirty="0"/>
              <a:t>Hvis jeg kjenner deg, kjenner du meg? </a:t>
            </a:r>
          </a:p>
          <a:p>
            <a:r>
              <a:rPr lang="nb-NO" dirty="0"/>
              <a:t>Hvis du er større enn meg, er jeg da større enn deg?</a:t>
            </a:r>
          </a:p>
          <a:p>
            <a:r>
              <a:rPr lang="nb-NO" dirty="0"/>
              <a:t>A er forelsket i B, betyr det at B er forelsket i A?</a:t>
            </a:r>
          </a:p>
          <a:p>
            <a:r>
              <a:rPr lang="nb-NO" dirty="0"/>
              <a:t>Hvis det har regnet, er gaten våt. Gaten er våt, har det da regnet?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41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247018"/>
            <a:ext cx="10515600" cy="1325563"/>
          </a:xfrm>
        </p:spPr>
        <p:txBody>
          <a:bodyPr/>
          <a:lstStyle/>
          <a:p>
            <a:r>
              <a:rPr lang="nb-NO" dirty="0"/>
              <a:t>Problemløsning – Alene, deretter 2/2 og 4/5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En pølse i brød koster 25 kr</a:t>
            </a:r>
          </a:p>
          <a:p>
            <a:pPr lvl="1"/>
            <a:r>
              <a:rPr lang="nb-NO" dirty="0"/>
              <a:t>Pølsa koster 20 kr mer enn brødet</a:t>
            </a:r>
          </a:p>
          <a:p>
            <a:pPr lvl="1"/>
            <a:r>
              <a:rPr lang="nb-NO" dirty="0"/>
              <a:t>Hva koster brødet?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54" y="3356845"/>
            <a:ext cx="2033800" cy="880592"/>
          </a:xfrm>
          <a:prstGeom prst="rect">
            <a:avLst/>
          </a:prstGeom>
        </p:spPr>
      </p:pic>
      <p:sp>
        <p:nvSpPr>
          <p:cNvPr id="7" name="Pluss 6"/>
          <p:cNvSpPr/>
          <p:nvPr/>
        </p:nvSpPr>
        <p:spPr>
          <a:xfrm>
            <a:off x="3809653" y="453176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r lik 7"/>
          <p:cNvSpPr/>
          <p:nvPr/>
        </p:nvSpPr>
        <p:spPr>
          <a:xfrm>
            <a:off x="6530167" y="3453908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7509423" y="31928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28" y="4232385"/>
            <a:ext cx="1532651" cy="119311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8" y="4434277"/>
            <a:ext cx="1369831" cy="995981"/>
          </a:xfrm>
          <a:prstGeom prst="rect">
            <a:avLst/>
          </a:prstGeom>
        </p:spPr>
      </p:pic>
      <p:sp>
        <p:nvSpPr>
          <p:cNvPr id="12" name="Er lik 11"/>
          <p:cNvSpPr/>
          <p:nvPr/>
        </p:nvSpPr>
        <p:spPr>
          <a:xfrm>
            <a:off x="6498994" y="458214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7493837" y="429940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4" name="Bild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36" y="5554334"/>
            <a:ext cx="1369831" cy="995981"/>
          </a:xfrm>
          <a:prstGeom prst="rect">
            <a:avLst/>
          </a:prstGeom>
        </p:spPr>
      </p:pic>
      <p:sp>
        <p:nvSpPr>
          <p:cNvPr id="15" name="Er lik 14"/>
          <p:cNvSpPr/>
          <p:nvPr/>
        </p:nvSpPr>
        <p:spPr>
          <a:xfrm>
            <a:off x="6488526" y="572278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16" name="Bild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07" y="5405948"/>
            <a:ext cx="1532651" cy="1193110"/>
          </a:xfrm>
          <a:prstGeom prst="rect">
            <a:avLst/>
          </a:prstGeom>
        </p:spPr>
      </p:pic>
      <p:sp>
        <p:nvSpPr>
          <p:cNvPr id="17" name="TekstSylinder 16"/>
          <p:cNvSpPr txBox="1"/>
          <p:nvPr/>
        </p:nvSpPr>
        <p:spPr>
          <a:xfrm>
            <a:off x="9701939" y="5461741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8" name="Pluss 17"/>
          <p:cNvSpPr/>
          <p:nvPr/>
        </p:nvSpPr>
        <p:spPr>
          <a:xfrm>
            <a:off x="8945223" y="5705323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56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Løste du den?</a:t>
            </a:r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649379" y="1457730"/>
            <a:ext cx="10515600" cy="169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Pølsa koster 20 kr + brødpris</a:t>
            </a:r>
          </a:p>
          <a:p>
            <a:pPr lvl="1"/>
            <a:r>
              <a:rPr lang="nb-NO" dirty="0"/>
              <a:t>Brød + (brød + 20 kr) = (20 + 5) kr</a:t>
            </a:r>
          </a:p>
          <a:p>
            <a:pPr lvl="1"/>
            <a:r>
              <a:rPr lang="nb-NO" dirty="0"/>
              <a:t>To brød = 5 kr</a:t>
            </a:r>
          </a:p>
          <a:p>
            <a:pPr lvl="1"/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endParaRPr lang="nb-NO" dirty="0"/>
          </a:p>
          <a:p>
            <a:pPr lvl="7"/>
            <a:endParaRPr lang="nb-NO" dirty="0"/>
          </a:p>
        </p:txBody>
      </p:sp>
      <p:sp>
        <p:nvSpPr>
          <p:cNvPr id="6" name="Pluss 5"/>
          <p:cNvSpPr/>
          <p:nvPr/>
        </p:nvSpPr>
        <p:spPr>
          <a:xfrm>
            <a:off x="2864773" y="357164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3272265"/>
            <a:ext cx="1532651" cy="1193110"/>
          </a:xfrm>
          <a:prstGeom prst="rect">
            <a:avLst/>
          </a:prstGeom>
        </p:spPr>
      </p:pic>
      <p:sp>
        <p:nvSpPr>
          <p:cNvPr id="11" name="Er lik 10"/>
          <p:cNvSpPr/>
          <p:nvPr/>
        </p:nvSpPr>
        <p:spPr>
          <a:xfrm>
            <a:off x="8403994" y="350010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9398837" y="32173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sp>
        <p:nvSpPr>
          <p:cNvPr id="14" name="Er lik 13"/>
          <p:cNvSpPr/>
          <p:nvPr/>
        </p:nvSpPr>
        <p:spPr>
          <a:xfrm>
            <a:off x="8403994" y="485734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5" name="TekstSylinder 14"/>
          <p:cNvSpPr txBox="1"/>
          <p:nvPr/>
        </p:nvSpPr>
        <p:spPr>
          <a:xfrm>
            <a:off x="6042191" y="3344117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6" name="Pluss 15"/>
          <p:cNvSpPr/>
          <p:nvPr/>
        </p:nvSpPr>
        <p:spPr>
          <a:xfrm>
            <a:off x="5285475" y="3587699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Dobbel hakeparentes 17"/>
          <p:cNvSpPr/>
          <p:nvPr/>
        </p:nvSpPr>
        <p:spPr>
          <a:xfrm>
            <a:off x="3704696" y="3420963"/>
            <a:ext cx="409818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9" name="Bild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24" y="3309948"/>
            <a:ext cx="1532651" cy="1193110"/>
          </a:xfrm>
          <a:prstGeom prst="rect">
            <a:avLst/>
          </a:prstGeom>
        </p:spPr>
      </p:pic>
      <p:sp>
        <p:nvSpPr>
          <p:cNvPr id="20" name="Pluss 19"/>
          <p:cNvSpPr/>
          <p:nvPr/>
        </p:nvSpPr>
        <p:spPr>
          <a:xfrm>
            <a:off x="2971453" y="4852562"/>
            <a:ext cx="563880" cy="653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1" name="Bild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5" y="4523250"/>
            <a:ext cx="1685916" cy="1312421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4" y="4507579"/>
            <a:ext cx="1532651" cy="1193110"/>
          </a:xfrm>
          <a:prstGeom prst="rect">
            <a:avLst/>
          </a:prstGeom>
        </p:spPr>
      </p:pic>
      <p:sp>
        <p:nvSpPr>
          <p:cNvPr id="24" name="Pluss 23"/>
          <p:cNvSpPr/>
          <p:nvPr/>
        </p:nvSpPr>
        <p:spPr>
          <a:xfrm>
            <a:off x="5504126" y="4852562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6" name="Bild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52" y="4503058"/>
            <a:ext cx="1222947" cy="1222947"/>
          </a:xfrm>
          <a:prstGeom prst="rect">
            <a:avLst/>
          </a:prstGeom>
        </p:spPr>
      </p:pic>
      <p:pic>
        <p:nvPicPr>
          <p:cNvPr id="27" name="Bild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20" y="4492659"/>
            <a:ext cx="1222947" cy="1222947"/>
          </a:xfrm>
          <a:prstGeom prst="rect">
            <a:avLst/>
          </a:prstGeom>
        </p:spPr>
      </p:pic>
      <p:pic>
        <p:nvPicPr>
          <p:cNvPr id="28" name="Bild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45" y="4492660"/>
            <a:ext cx="1072896" cy="1072896"/>
          </a:xfrm>
          <a:prstGeom prst="rect">
            <a:avLst/>
          </a:prstGeom>
        </p:spPr>
      </p:pic>
      <p:pic>
        <p:nvPicPr>
          <p:cNvPr id="29" name="Bild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5" y="5612205"/>
            <a:ext cx="1685916" cy="1312421"/>
          </a:xfrm>
          <a:prstGeom prst="rect">
            <a:avLst/>
          </a:prstGeom>
        </p:spPr>
      </p:pic>
      <p:pic>
        <p:nvPicPr>
          <p:cNvPr id="30" name="Bild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63" y="5699902"/>
            <a:ext cx="1685916" cy="1312421"/>
          </a:xfrm>
          <a:prstGeom prst="rect">
            <a:avLst/>
          </a:prstGeom>
        </p:spPr>
      </p:pic>
      <p:sp>
        <p:nvSpPr>
          <p:cNvPr id="31" name="Er lik 30"/>
          <p:cNvSpPr/>
          <p:nvPr/>
        </p:nvSpPr>
        <p:spPr>
          <a:xfrm>
            <a:off x="5052747" y="6077093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32" name="Bild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7" y="5785104"/>
            <a:ext cx="1072896" cy="10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På Trosterudkrysset frukthandel lar de kundene selv få finne ut hva hver frukt koster. De har følgende prisliste:</a:t>
            </a:r>
          </a:p>
          <a:p>
            <a:r>
              <a:rPr lang="nb-NO" dirty="0"/>
              <a:t>+     +              +              +            = 7,40kr</a:t>
            </a:r>
          </a:p>
          <a:p>
            <a:r>
              <a:rPr lang="nb-NO" dirty="0"/>
              <a:t>       +               +             +            = 8,00kr</a:t>
            </a:r>
          </a:p>
          <a:p>
            <a:r>
              <a:rPr lang="nb-NO" dirty="0"/>
              <a:t>       +               +             +            = 8,20kr</a:t>
            </a:r>
          </a:p>
          <a:p>
            <a:pPr marL="0" indent="0">
              <a:buNone/>
            </a:pPr>
            <a:r>
              <a:rPr lang="nb-NO" dirty="0"/>
              <a:t>       </a:t>
            </a:r>
          </a:p>
          <a:p>
            <a:r>
              <a:rPr lang="nb-NO" dirty="0"/>
              <a:t>+    +             +                +           = 7,90kr</a:t>
            </a:r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Trosterudkrysset frukthandel – likning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459"/>
            <a:ext cx="770874" cy="513916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2" y="2701001"/>
            <a:ext cx="770874" cy="51391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5" y="2671161"/>
            <a:ext cx="720080" cy="62495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81" y="2726174"/>
            <a:ext cx="756115" cy="554484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7" y="3296179"/>
            <a:ext cx="612099" cy="448872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6" y="3348985"/>
            <a:ext cx="540091" cy="39606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80" y="3208136"/>
            <a:ext cx="720080" cy="624958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82" y="3229118"/>
            <a:ext cx="720080" cy="62495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6" y="3745371"/>
            <a:ext cx="720080" cy="624958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81" y="3744336"/>
            <a:ext cx="770874" cy="513916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6" y="3835245"/>
            <a:ext cx="652485" cy="5294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3833094"/>
            <a:ext cx="670458" cy="544029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6" y="4645868"/>
            <a:ext cx="720080" cy="62495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6" y="4639664"/>
            <a:ext cx="652485" cy="52944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9" y="4569421"/>
            <a:ext cx="756115" cy="554484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4557245"/>
            <a:ext cx="770874" cy="5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Widescreen</PresentationFormat>
  <Paragraphs>85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Office-tema</vt:lpstr>
      <vt:lpstr>Math runes</vt:lpstr>
      <vt:lpstr>Leke litt med gangetabellen</vt:lpstr>
      <vt:lpstr>PowerPoint-presentasjon</vt:lpstr>
      <vt:lpstr>Nå skal dere gjøre det samme!</vt:lpstr>
      <vt:lpstr>Sierpinski-triangel (fraktaler)</vt:lpstr>
      <vt:lpstr>Begreper og tanker</vt:lpstr>
      <vt:lpstr>Problemløsning – Alene, deretter 2/2 og 4/5</vt:lpstr>
      <vt:lpstr>Løste du den?</vt:lpstr>
      <vt:lpstr>Trosterudkrysset frukthandel – likning</vt:lpstr>
      <vt:lpstr>Likninger med 4 ukjente</vt:lpstr>
      <vt:lpstr>Lenker til spill og digitale ting – løs felles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Matematikk valgfag</dc:title>
  <dc:creator>Harald Bergersen Zeigler</dc:creator>
  <cp:lastModifiedBy>Harald Bergersen Zeigler</cp:lastModifiedBy>
  <cp:revision>36</cp:revision>
  <dcterms:created xsi:type="dcterms:W3CDTF">2015-08-24T13:41:56Z</dcterms:created>
  <dcterms:modified xsi:type="dcterms:W3CDTF">2017-05-21T14:43:03Z</dcterms:modified>
</cp:coreProperties>
</file>