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76" r:id="rId14"/>
    <p:sldId id="273" r:id="rId15"/>
    <p:sldId id="271" r:id="rId16"/>
    <p:sldId id="269" r:id="rId17"/>
    <p:sldId id="274" r:id="rId18"/>
    <p:sldId id="275" r:id="rId19"/>
    <p:sldId id="266" r:id="rId20"/>
  </p:sldIdLst>
  <p:sldSz cx="12192000" cy="6858000"/>
  <p:notesSz cx="7023100" cy="93091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0175026-3301-4C8F-9014-E6E814EFA902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B3951C8-A8F7-4E0A-ACB5-EE778141A1D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1218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61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65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634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41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38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968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549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530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55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197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098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45D0-F952-4D05-A376-87BF33995AA3}" type="datetimeFigureOut">
              <a:rPr lang="nb-NO" smtClean="0"/>
              <a:t>10.06.2017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99ADD-8E18-4D85-90A7-42E2F5BE9A4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2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Papirflykonkurranse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Gruppearbeid og samarbeid mellom grupper for å utvikle et fly som flyr langt</a:t>
            </a:r>
          </a:p>
        </p:txBody>
      </p:sp>
    </p:spTree>
    <p:extLst>
      <p:ext uri="{BB962C8B-B14F-4D97-AF65-F5344CB8AC3E}">
        <p14:creationId xmlns:p14="http://schemas.microsoft.com/office/powerpoint/2010/main" val="340114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4112025"/>
            <a:ext cx="5155095" cy="2398645"/>
          </a:xfrm>
          <a:prstGeom prst="rect">
            <a:avLst/>
          </a:prstGeom>
        </p:spPr>
      </p:pic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3446" y="349986"/>
            <a:ext cx="4252465" cy="2529647"/>
          </a:xfrm>
          <a:prstGeom prst="rect">
            <a:avLst/>
          </a:prstGeom>
        </p:spPr>
      </p:pic>
      <p:pic>
        <p:nvPicPr>
          <p:cNvPr id="6" name="Plassholder for innhold 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6921" y="4614616"/>
            <a:ext cx="1855305" cy="1086679"/>
          </a:xfrm>
          <a:prstGeom prst="rect">
            <a:avLst/>
          </a:prstGeom>
        </p:spPr>
      </p:pic>
      <p:sp>
        <p:nvSpPr>
          <p:cNvPr id="7" name="Pil ned 6"/>
          <p:cNvSpPr/>
          <p:nvPr/>
        </p:nvSpPr>
        <p:spPr>
          <a:xfrm rot="3214130">
            <a:off x="5117369" y="2726700"/>
            <a:ext cx="344557" cy="1494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 ned 7"/>
          <p:cNvSpPr/>
          <p:nvPr/>
        </p:nvSpPr>
        <p:spPr>
          <a:xfrm rot="16200000">
            <a:off x="7284099" y="4563945"/>
            <a:ext cx="344557" cy="1494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481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Vingebrett: 1: Flat, Flat. 2: Flat, Opp. 3:  Flat, Ned. 4: Ned, Ned. 5: Ned, Opp. 6: Opp, Opp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7602" y="4582106"/>
            <a:ext cx="3413840" cy="2275893"/>
          </a:xfr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202" y="4616062"/>
            <a:ext cx="3370400" cy="2246934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644" y="4544975"/>
            <a:ext cx="3413839" cy="2275893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9026" y="2255934"/>
            <a:ext cx="3419062" cy="2279375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7203" y="2254521"/>
            <a:ext cx="3473372" cy="2315581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644" y="2262118"/>
            <a:ext cx="3424286" cy="22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5068" y="245855"/>
            <a:ext cx="10515600" cy="1325563"/>
          </a:xfrm>
        </p:spPr>
        <p:txBody>
          <a:bodyPr>
            <a:normAutofit/>
          </a:bodyPr>
          <a:lstStyle/>
          <a:p>
            <a:r>
              <a:rPr lang="nb-NO"/>
              <a:t>Eksempel på tabell</a:t>
            </a:r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884301"/>
              </p:ext>
            </p:extLst>
          </p:nvPr>
        </p:nvGraphicFramePr>
        <p:xfrm>
          <a:off x="805068" y="2027582"/>
          <a:ext cx="10300254" cy="4283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088">
                  <a:extLst>
                    <a:ext uri="{9D8B030D-6E8A-4147-A177-3AD203B41FA5}">
                      <a16:colId xmlns:a16="http://schemas.microsoft.com/office/drawing/2014/main" val="1831042041"/>
                    </a:ext>
                  </a:extLst>
                </a:gridCol>
                <a:gridCol w="1287088">
                  <a:extLst>
                    <a:ext uri="{9D8B030D-6E8A-4147-A177-3AD203B41FA5}">
                      <a16:colId xmlns:a16="http://schemas.microsoft.com/office/drawing/2014/main" val="1058369051"/>
                    </a:ext>
                  </a:extLst>
                </a:gridCol>
                <a:gridCol w="1287088">
                  <a:extLst>
                    <a:ext uri="{9D8B030D-6E8A-4147-A177-3AD203B41FA5}">
                      <a16:colId xmlns:a16="http://schemas.microsoft.com/office/drawing/2014/main" val="3215706305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52166213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1247408042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641956937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598257576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1141282019"/>
                    </a:ext>
                  </a:extLst>
                </a:gridCol>
              </a:tblGrid>
              <a:tr h="904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G1: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G2: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G3: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G4: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G5: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G6: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G7: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87223"/>
                  </a:ext>
                </a:extLst>
              </a:tr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Stående/ liggende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332300"/>
                  </a:ext>
                </a:extLst>
              </a:tr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Vingeform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723259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Tyngde-punkt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63461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Høyde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676331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Vingeknekk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171486"/>
                  </a:ext>
                </a:extLst>
              </a:tr>
              <a:tr h="634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Flyvelengde</a:t>
                      </a:r>
                      <a:r>
                        <a:rPr lang="nb-NO" sz="1600" baseline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(m)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1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5068" y="245855"/>
            <a:ext cx="10515600" cy="1325563"/>
          </a:xfrm>
        </p:spPr>
        <p:txBody>
          <a:bodyPr>
            <a:normAutofit/>
          </a:bodyPr>
          <a:lstStyle/>
          <a:p>
            <a:r>
              <a:rPr lang="nb-NO"/>
              <a:t>Generasjon 2 finner vi i fellesskap!</a:t>
            </a:r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715007"/>
              </p:ext>
            </p:extLst>
          </p:nvPr>
        </p:nvGraphicFramePr>
        <p:xfrm>
          <a:off x="805068" y="2027582"/>
          <a:ext cx="10300254" cy="4283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088">
                  <a:extLst>
                    <a:ext uri="{9D8B030D-6E8A-4147-A177-3AD203B41FA5}">
                      <a16:colId xmlns:a16="http://schemas.microsoft.com/office/drawing/2014/main" val="1831042041"/>
                    </a:ext>
                  </a:extLst>
                </a:gridCol>
                <a:gridCol w="1287088">
                  <a:extLst>
                    <a:ext uri="{9D8B030D-6E8A-4147-A177-3AD203B41FA5}">
                      <a16:colId xmlns:a16="http://schemas.microsoft.com/office/drawing/2014/main" val="1058369051"/>
                    </a:ext>
                  </a:extLst>
                </a:gridCol>
                <a:gridCol w="1287088">
                  <a:extLst>
                    <a:ext uri="{9D8B030D-6E8A-4147-A177-3AD203B41FA5}">
                      <a16:colId xmlns:a16="http://schemas.microsoft.com/office/drawing/2014/main" val="3215706305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52166213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1247408042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641956937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1663257491"/>
                    </a:ext>
                  </a:extLst>
                </a:gridCol>
                <a:gridCol w="1287798">
                  <a:extLst>
                    <a:ext uri="{9D8B030D-6E8A-4147-A177-3AD203B41FA5}">
                      <a16:colId xmlns:a16="http://schemas.microsoft.com/office/drawing/2014/main" val="3865174562"/>
                    </a:ext>
                  </a:extLst>
                </a:gridCol>
              </a:tblGrid>
              <a:tr h="904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G1: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G2: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G3: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G4: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G5: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G6: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G7: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87223"/>
                  </a:ext>
                </a:extLst>
              </a:tr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Stående/ liggende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332300"/>
                  </a:ext>
                </a:extLst>
              </a:tr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Vingeform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723259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Tyngde-punkt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63461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Høyde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676331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800">
                          <a:effectLst/>
                        </a:rPr>
                        <a:t>Vingeknekk</a:t>
                      </a:r>
                      <a:endParaRPr lang="nb-N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171486"/>
                  </a:ext>
                </a:extLst>
              </a:tr>
              <a:tr h="634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Flyvelengde</a:t>
                      </a:r>
                      <a:r>
                        <a:rPr lang="nb-NO" sz="1600" baseline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(m)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nb-NO" sz="3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51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Når vi har funnet hvilke fly som flyr lengst…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Kombinerer vi de «kromosomene» som ga de lengste kastene</a:t>
            </a:r>
          </a:p>
          <a:p>
            <a:r>
              <a:rPr lang="nb-NO"/>
              <a:t>Overkrysning/rekombinasjon: Vi bytter et (eller flere) gener mellom to (eller flere) kromosomer.</a:t>
            </a:r>
          </a:p>
          <a:p>
            <a:r>
              <a:rPr lang="nb-NO"/>
              <a:t>Eksempel: Dersom gruppe 1 hadde «4» på vingehøyde og gruppe 2 hadde «2» på vingehøyde, endrer gruppe 1 til «2» og gruppe 2 endrer til «4».</a:t>
            </a:r>
          </a:p>
          <a:p>
            <a:r>
              <a:rPr lang="nb-NO"/>
              <a:t>Mutasjon: Vi lar et (eller flere) gener forandre seg (mutere)</a:t>
            </a:r>
          </a:p>
          <a:p>
            <a:r>
              <a:rPr lang="nb-NO"/>
              <a:t>Eksempel: Dersom gruppe 3 har «1» som vingeform på sitt fly, kan de mutere dette genet til «5» og se hva som skjer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83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05068" y="245855"/>
            <a:ext cx="10515600" cy="1325563"/>
          </a:xfrm>
        </p:spPr>
        <p:txBody>
          <a:bodyPr>
            <a:normAutofit/>
          </a:bodyPr>
          <a:lstStyle/>
          <a:p>
            <a:r>
              <a:rPr lang="nb-NO"/>
              <a:t>Eksempel:</a:t>
            </a:r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959436"/>
              </p:ext>
            </p:extLst>
          </p:nvPr>
        </p:nvGraphicFramePr>
        <p:xfrm>
          <a:off x="672546" y="2129767"/>
          <a:ext cx="10300254" cy="42804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9596">
                  <a:extLst>
                    <a:ext uri="{9D8B030D-6E8A-4147-A177-3AD203B41FA5}">
                      <a16:colId xmlns:a16="http://schemas.microsoft.com/office/drawing/2014/main" val="1831042041"/>
                    </a:ext>
                  </a:extLst>
                </a:gridCol>
                <a:gridCol w="2059596">
                  <a:extLst>
                    <a:ext uri="{9D8B030D-6E8A-4147-A177-3AD203B41FA5}">
                      <a16:colId xmlns:a16="http://schemas.microsoft.com/office/drawing/2014/main" val="1058369051"/>
                    </a:ext>
                  </a:extLst>
                </a:gridCol>
                <a:gridCol w="2059596">
                  <a:extLst>
                    <a:ext uri="{9D8B030D-6E8A-4147-A177-3AD203B41FA5}">
                      <a16:colId xmlns:a16="http://schemas.microsoft.com/office/drawing/2014/main" val="3215706305"/>
                    </a:ext>
                  </a:extLst>
                </a:gridCol>
                <a:gridCol w="2060733">
                  <a:extLst>
                    <a:ext uri="{9D8B030D-6E8A-4147-A177-3AD203B41FA5}">
                      <a16:colId xmlns:a16="http://schemas.microsoft.com/office/drawing/2014/main" val="52166213"/>
                    </a:ext>
                  </a:extLst>
                </a:gridCol>
                <a:gridCol w="2060733">
                  <a:extLst>
                    <a:ext uri="{9D8B030D-6E8A-4147-A177-3AD203B41FA5}">
                      <a16:colId xmlns:a16="http://schemas.microsoft.com/office/drawing/2014/main" val="1247408042"/>
                    </a:ext>
                  </a:extLst>
                </a:gridCol>
              </a:tblGrid>
              <a:tr h="9041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Gruppe1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Gruppe2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Gruppe</a:t>
                      </a:r>
                      <a:r>
                        <a:rPr lang="nb-NO" sz="2000" baseline="0"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Gruppe 4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287223"/>
                  </a:ext>
                </a:extLst>
              </a:tr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Stående/liggende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3 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332300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Vingeform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2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4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2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4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7663461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Tyngdepunkt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3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5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2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676331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Høyde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4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4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171486"/>
                  </a:ext>
                </a:extLst>
              </a:tr>
              <a:tr h="603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Vingeknekk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5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3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88344"/>
                  </a:ext>
                </a:extLst>
              </a:tr>
              <a:tr h="634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Flyvelengde</a:t>
                      </a:r>
                      <a:r>
                        <a:rPr lang="nb-NO" sz="1600" baseline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(m)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 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0306"/>
                  </a:ext>
                </a:extLst>
              </a:tr>
            </a:tbl>
          </a:graphicData>
        </a:graphic>
      </p:graphicFrame>
      <p:sp>
        <p:nvSpPr>
          <p:cNvPr id="3" name="Avrundet rektangel 2"/>
          <p:cNvSpPr/>
          <p:nvPr/>
        </p:nvSpPr>
        <p:spPr>
          <a:xfrm>
            <a:off x="4850296" y="1987826"/>
            <a:ext cx="1391478" cy="42141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Avrundet rektangel 4"/>
          <p:cNvSpPr/>
          <p:nvPr/>
        </p:nvSpPr>
        <p:spPr>
          <a:xfrm>
            <a:off x="6751983" y="1987825"/>
            <a:ext cx="1391478" cy="421419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/>
          <p:cNvSpPr txBox="1"/>
          <p:nvPr/>
        </p:nvSpPr>
        <p:spPr>
          <a:xfrm>
            <a:off x="4585252" y="825514"/>
            <a:ext cx="47045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/>
              <a:t>Disse to «kromosomene» ga lengst flytur</a:t>
            </a:r>
          </a:p>
        </p:txBody>
      </p:sp>
    </p:spTree>
    <p:extLst>
      <p:ext uri="{BB962C8B-B14F-4D97-AF65-F5344CB8AC3E}">
        <p14:creationId xmlns:p14="http://schemas.microsoft.com/office/powerpoint/2010/main" val="33065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Overkrysning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04722" cy="4351338"/>
          </a:xfrm>
        </p:spPr>
        <p:txBody>
          <a:bodyPr/>
          <a:lstStyle/>
          <a:p>
            <a:r>
              <a:rPr lang="nb-NO"/>
              <a:t>Re-kombinerer de «kromosomene» som ga de lengste kastene. Overkrysser og «byttelåner» genet for en/flere egenskaper</a:t>
            </a:r>
          </a:p>
        </p:txBody>
      </p:sp>
      <p:graphicFrame>
        <p:nvGraphicFramePr>
          <p:cNvPr id="4" name="Tabel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71951"/>
              </p:ext>
            </p:extLst>
          </p:nvPr>
        </p:nvGraphicFramePr>
        <p:xfrm>
          <a:off x="7482840" y="1744415"/>
          <a:ext cx="3993543" cy="4249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4159965681"/>
                    </a:ext>
                  </a:extLst>
                </a:gridCol>
                <a:gridCol w="1078156">
                  <a:extLst>
                    <a:ext uri="{9D8B030D-6E8A-4147-A177-3AD203B41FA5}">
                      <a16:colId xmlns:a16="http://schemas.microsoft.com/office/drawing/2014/main" val="987980045"/>
                    </a:ext>
                  </a:extLst>
                </a:gridCol>
                <a:gridCol w="1254227">
                  <a:extLst>
                    <a:ext uri="{9D8B030D-6E8A-4147-A177-3AD203B41FA5}">
                      <a16:colId xmlns:a16="http://schemas.microsoft.com/office/drawing/2014/main" val="2567833366"/>
                    </a:ext>
                  </a:extLst>
                </a:gridCol>
              </a:tblGrid>
              <a:tr h="786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Variabel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Gruppe2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  <a:latin typeface="+mn-lt"/>
                          <a:ea typeface="+mn-ea"/>
                          <a:cs typeface="+mn-cs"/>
                        </a:rPr>
                        <a:t>Gruppe</a:t>
                      </a:r>
                      <a:r>
                        <a:rPr lang="nb-NO" sz="2000" baseline="0"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7458791"/>
                  </a:ext>
                </a:extLst>
              </a:tr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Stående/liggende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364723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Vingeform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4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2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015599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Tyngdepunkt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5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5641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Høyde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298942"/>
                  </a:ext>
                </a:extLst>
              </a:tr>
              <a:tr h="603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Vingeknekk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3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228169"/>
                  </a:ext>
                </a:extLst>
              </a:tr>
              <a:tr h="6346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Flyvelengde</a:t>
                      </a:r>
                      <a:r>
                        <a:rPr lang="nb-NO" sz="1600" baseline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(m)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 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153963"/>
                  </a:ext>
                </a:extLst>
              </a:tr>
            </a:tbl>
          </a:graphicData>
        </a:graphic>
      </p:graphicFrame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79013"/>
              </p:ext>
            </p:extLst>
          </p:nvPr>
        </p:nvGraphicFramePr>
        <p:xfrm>
          <a:off x="957470" y="3570277"/>
          <a:ext cx="3004930" cy="2828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900191141"/>
                    </a:ext>
                  </a:extLst>
                </a:gridCol>
                <a:gridCol w="702807">
                  <a:extLst>
                    <a:ext uri="{9D8B030D-6E8A-4147-A177-3AD203B41FA5}">
                      <a16:colId xmlns:a16="http://schemas.microsoft.com/office/drawing/2014/main" val="2858793871"/>
                    </a:ext>
                  </a:extLst>
                </a:gridCol>
                <a:gridCol w="732403">
                  <a:extLst>
                    <a:ext uri="{9D8B030D-6E8A-4147-A177-3AD203B41FA5}">
                      <a16:colId xmlns:a16="http://schemas.microsoft.com/office/drawing/2014/main" val="1805222046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Stående/liggende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463783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Vingeform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</a:t>
                      </a:r>
                      <a:r>
                        <a:rPr lang="nb-NO" sz="2800" b="1">
                          <a:effectLst/>
                        </a:rPr>
                        <a:t>4</a:t>
                      </a:r>
                      <a:endParaRPr lang="nb-NO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</a:t>
                      </a:r>
                      <a:r>
                        <a:rPr lang="nb-NO" sz="2800" b="1">
                          <a:effectLst/>
                        </a:rPr>
                        <a:t>2</a:t>
                      </a:r>
                      <a:endParaRPr lang="nb-NO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1908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Tyngdepunkt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5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626313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Høyde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100968"/>
                  </a:ext>
                </a:extLst>
              </a:tr>
              <a:tr h="603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Vingeknekk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088932"/>
                  </a:ext>
                </a:extLst>
              </a:tr>
            </a:tbl>
          </a:graphicData>
        </a:graphic>
      </p:graphicFrame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66509"/>
              </p:ext>
            </p:extLst>
          </p:nvPr>
        </p:nvGraphicFramePr>
        <p:xfrm>
          <a:off x="5450287" y="3570277"/>
          <a:ext cx="1569720" cy="2741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90019114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384055397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463783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nb-NO" sz="28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nb-NO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1908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5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3626313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100968"/>
                  </a:ext>
                </a:extLst>
              </a:tr>
              <a:tr h="6037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>
                          <a:solidFill>
                            <a:schemeClr val="tx1"/>
                          </a:solidFill>
                          <a:effectLst/>
                        </a:rPr>
                        <a:t> 6</a:t>
                      </a:r>
                      <a:endParaRPr lang="nb-NO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nb-NO" sz="2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088932"/>
                  </a:ext>
                </a:extLst>
              </a:tr>
            </a:tbl>
          </a:graphicData>
        </a:graphic>
      </p:graphicFrame>
      <p:sp>
        <p:nvSpPr>
          <p:cNvPr id="7" name="Pil mot venstre og høyre 6"/>
          <p:cNvSpPr/>
          <p:nvPr/>
        </p:nvSpPr>
        <p:spPr>
          <a:xfrm>
            <a:off x="3048332" y="4251533"/>
            <a:ext cx="450574" cy="23853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 mot venstre og høyre 7"/>
          <p:cNvSpPr/>
          <p:nvPr/>
        </p:nvSpPr>
        <p:spPr>
          <a:xfrm>
            <a:off x="3048332" y="5774744"/>
            <a:ext cx="450574" cy="26546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l høyre 8"/>
          <p:cNvSpPr/>
          <p:nvPr/>
        </p:nvSpPr>
        <p:spPr>
          <a:xfrm>
            <a:off x="4302318" y="4490072"/>
            <a:ext cx="901147" cy="6626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53996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Mutasjon</a:t>
            </a:r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498123"/>
              </p:ext>
            </p:extLst>
          </p:nvPr>
        </p:nvGraphicFramePr>
        <p:xfrm>
          <a:off x="838200" y="1825625"/>
          <a:ext cx="2272527" cy="2828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1307125647"/>
                    </a:ext>
                  </a:extLst>
                </a:gridCol>
                <a:gridCol w="702807">
                  <a:extLst>
                    <a:ext uri="{9D8B030D-6E8A-4147-A177-3AD203B41FA5}">
                      <a16:colId xmlns:a16="http://schemas.microsoft.com/office/drawing/2014/main" val="532729497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Stående/liggende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566605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Vingeform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</a:t>
                      </a:r>
                      <a:r>
                        <a:rPr lang="nb-NO" sz="2800" b="1">
                          <a:effectLst/>
                        </a:rPr>
                        <a:t>4</a:t>
                      </a:r>
                      <a:endParaRPr lang="nb-NO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772175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Tyngdepunkt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79832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Høyde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0148409"/>
                  </a:ext>
                </a:extLst>
              </a:tr>
              <a:tr h="603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Vingeknekk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989183"/>
                  </a:ext>
                </a:extLst>
              </a:tr>
            </a:tbl>
          </a:graphicData>
        </a:graphic>
      </p:graphicFrame>
      <p:sp>
        <p:nvSpPr>
          <p:cNvPr id="5" name="Pil høyre 4"/>
          <p:cNvSpPr/>
          <p:nvPr/>
        </p:nvSpPr>
        <p:spPr>
          <a:xfrm>
            <a:off x="3666214" y="2865132"/>
            <a:ext cx="901147" cy="66260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Tabel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07107"/>
              </p:ext>
            </p:extLst>
          </p:nvPr>
        </p:nvGraphicFramePr>
        <p:xfrm>
          <a:off x="4911917" y="1825625"/>
          <a:ext cx="702807" cy="2741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2807">
                  <a:extLst>
                    <a:ext uri="{9D8B030D-6E8A-4147-A177-3AD203B41FA5}">
                      <a16:colId xmlns:a16="http://schemas.microsoft.com/office/drawing/2014/main" val="708054661"/>
                    </a:ext>
                  </a:extLst>
                </a:gridCol>
              </a:tblGrid>
              <a:tr h="565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2 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707742"/>
                  </a:ext>
                </a:extLst>
              </a:tr>
              <a:tr h="5676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</a:t>
                      </a:r>
                      <a:r>
                        <a:rPr lang="nb-NO" sz="28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b-NO" sz="16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055286"/>
                  </a:ext>
                </a:extLst>
              </a:tr>
              <a:tr h="501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6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485149"/>
                  </a:ext>
                </a:extLst>
              </a:tr>
              <a:tr h="5035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1</a:t>
                      </a:r>
                      <a:endParaRPr lang="nb-NO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796782"/>
                  </a:ext>
                </a:extLst>
              </a:tr>
              <a:tr h="6037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</a:t>
                      </a: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492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786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Klar for bretting av fly med tilfeldig valgte parameteret/variabler?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Gruppene kaster terning og skriver ned sine «kromosomer» på eget ark og på felles-skjemaet på tavla</a:t>
            </a:r>
          </a:p>
          <a:p>
            <a:r>
              <a:rPr lang="nb-NO"/>
              <a:t>Gruppene bretter flere fly, og kaster dem flere ganger, og registrerer median-lengden av kastene sine</a:t>
            </a:r>
          </a:p>
          <a:p>
            <a:r>
              <a:rPr lang="nb-NO"/>
              <a:t>Når alle har registrert sine kast, styrer lærer hvem som muterer og hvem som overkrysser. Alle får da nye «kromosomer» som de skal bygge etter, og teste igjen</a:t>
            </a:r>
          </a:p>
          <a:p>
            <a:r>
              <a:rPr lang="nb-NO"/>
              <a:t>Så repeterer vi denne prosessen til vi har en fly som flyr meget bra, eller til utviklingen stanser opp. Hva gjør vi da? </a:t>
            </a:r>
            <a:r>
              <a:rPr lang="nb-NO">
                <a:sym typeface="Wingdings" panose="05000000000000000000" pitchFamily="2" charset="2"/>
              </a:rPr>
              <a:t>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833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Kaste flyene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Ta vare på den halvparten som kom lengst</a:t>
            </a:r>
          </a:p>
          <a:p>
            <a:r>
              <a:rPr lang="nb-NO"/>
              <a:t>Mikse gener mellom disse</a:t>
            </a:r>
          </a:p>
          <a:p>
            <a:r>
              <a:rPr lang="nb-NO"/>
              <a:t>Notere i skjema på tavla hvilken lengde de fikk med hvilken gen-kombinasjon</a:t>
            </a:r>
          </a:p>
          <a:p>
            <a:r>
              <a:rPr lang="nb-NO"/>
              <a:t>Finne kombinasjoner som gir lang rekkevidde</a:t>
            </a:r>
          </a:p>
          <a:p>
            <a:r>
              <a:rPr lang="nb-NO"/>
              <a:t>Finne kombinasjoner sonm gir kort rekkevidde</a:t>
            </a:r>
          </a:p>
          <a:p>
            <a:r>
              <a:rPr lang="nb-NO"/>
              <a:t>Konkludere med hvilke kombinasjoner som anbefales til andre som skal bygge papirfly</a:t>
            </a:r>
          </a:p>
        </p:txBody>
      </p:sp>
    </p:spTree>
    <p:extLst>
      <p:ext uri="{BB962C8B-B14F-4D97-AF65-F5344CB8AC3E}">
        <p14:creationId xmlns:p14="http://schemas.microsoft.com/office/powerpoint/2010/main" val="423822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Vi bretter et fly der vi har disse valgene: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nb-NO"/>
              <a:t>Stående eller liggende brett</a:t>
            </a:r>
          </a:p>
          <a:p>
            <a:pPr marL="514350" indent="-514350">
              <a:buFont typeface="+mj-lt"/>
              <a:buAutoNum type="alphaLcPeriod"/>
            </a:pPr>
            <a:r>
              <a:rPr lang="nb-NO"/>
              <a:t>Vingens spisshet (velg mellom tre vinkler)</a:t>
            </a:r>
          </a:p>
          <a:p>
            <a:pPr marL="514350" indent="-514350">
              <a:buFont typeface="+mj-lt"/>
              <a:buAutoNum type="alphaLcPeriod"/>
            </a:pPr>
            <a:r>
              <a:rPr lang="nb-NO"/>
              <a:t>Posisjonen til tyngdebretten</a:t>
            </a:r>
          </a:p>
          <a:p>
            <a:pPr marL="514350" indent="-514350">
              <a:buFont typeface="+mj-lt"/>
              <a:buAutoNum type="alphaLcPeriod"/>
            </a:pPr>
            <a:r>
              <a:rPr lang="nb-NO"/>
              <a:t>Høyden til vingefestet</a:t>
            </a:r>
          </a:p>
          <a:p>
            <a:pPr marL="514350" indent="-514350">
              <a:buFont typeface="+mj-lt"/>
              <a:buAutoNum type="alphaLcPeriod"/>
            </a:pPr>
            <a:r>
              <a:rPr lang="nb-NO"/>
              <a:t>Bøy opp, ned eller flat på en eller begge vingene</a:t>
            </a:r>
          </a:p>
          <a:p>
            <a:pPr marL="514350" indent="-514350">
              <a:buFont typeface="+mj-lt"/>
              <a:buAutoNum type="alphaLcPeriod"/>
            </a:pPr>
            <a:endParaRPr lang="nb-NO"/>
          </a:p>
          <a:p>
            <a:pPr marL="514350" indent="-514350">
              <a:buFont typeface="+mj-lt"/>
              <a:buAutoNum type="alphaL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847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Brette flyet. Kast terning: </a:t>
            </a:r>
            <a:br>
              <a:rPr lang="nb-NO"/>
            </a:br>
            <a:r>
              <a:rPr lang="nb-NO"/>
              <a:t>1,2,3 = stående. 4,5,6 = liggende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44436" y="2518120"/>
            <a:ext cx="4964596" cy="3309730"/>
          </a:xfrm>
        </p:spPr>
      </p:pic>
      <p:pic>
        <p:nvPicPr>
          <p:cNvPr id="5" name="Bild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871576" y="2551906"/>
            <a:ext cx="5167313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6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Velg antall brett (vingeform):</a:t>
            </a:r>
            <a:br>
              <a:rPr lang="nb-NO"/>
            </a:br>
            <a:r>
              <a:rPr lang="nb-NO" b="1"/>
              <a:t>1,2 = 1 brett</a:t>
            </a:r>
            <a:r>
              <a:rPr lang="nb-NO"/>
              <a:t>. 3,4 = 2 brett. 5,6 = 3 brett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8510" y="2047226"/>
            <a:ext cx="7163490" cy="4775660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868017" y="2482800"/>
            <a:ext cx="5208104" cy="347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Velg antall brett (vingeform):</a:t>
            </a:r>
            <a:br>
              <a:rPr lang="nb-NO"/>
            </a:br>
            <a:r>
              <a:rPr lang="nb-NO"/>
              <a:t>1,2 = 1 brett. </a:t>
            </a:r>
            <a:r>
              <a:rPr lang="nb-NO" b="1"/>
              <a:t>3,4 = 2 brett</a:t>
            </a:r>
            <a:r>
              <a:rPr lang="nb-NO"/>
              <a:t>. 5,6 = 3 brett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297533" y="2773041"/>
            <a:ext cx="4790799" cy="3193866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46313" y="2819467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Velg antall brett (vingeform):</a:t>
            </a:r>
            <a:br>
              <a:rPr lang="nb-NO"/>
            </a:br>
            <a:r>
              <a:rPr lang="nb-NO"/>
              <a:t>1,2 = 1 brett. 3,4 = 2 brett. </a:t>
            </a:r>
            <a:r>
              <a:rPr lang="nb-NO" b="1"/>
              <a:t>5,6 = 3 brett</a:t>
            </a:r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917649" y="2592424"/>
            <a:ext cx="4797285" cy="3198190"/>
          </a:xfrm>
          <a:prstGeom prst="rect">
            <a:avLst/>
          </a:prstGeom>
        </p:spPr>
      </p:pic>
      <p:pic>
        <p:nvPicPr>
          <p:cNvPr id="4" name="Bild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111090" y="2446581"/>
            <a:ext cx="5094921" cy="339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Tyngdepunkt:</a:t>
            </a:r>
            <a:br>
              <a:rPr lang="nb-NO"/>
            </a:br>
            <a:r>
              <a:rPr lang="nb-NO"/>
              <a:t>Tall angir posisjon til brettekanten</a:t>
            </a:r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9009" y="2043834"/>
            <a:ext cx="4823791" cy="4830799"/>
          </a:xfrm>
          <a:prstGeom prst="rect">
            <a:avLst/>
          </a:prstGeom>
        </p:spPr>
      </p:pic>
      <p:pic>
        <p:nvPicPr>
          <p:cNvPr id="8" name="Plassholder for innhold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9200" y="2523295"/>
            <a:ext cx="4108174" cy="4351338"/>
          </a:xfrm>
          <a:prstGeom prst="rect">
            <a:avLst/>
          </a:prstGeom>
        </p:spPr>
      </p:pic>
      <p:sp>
        <p:nvSpPr>
          <p:cNvPr id="9" name="Plassholder for innhol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140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683" y="34597"/>
            <a:ext cx="3644348" cy="3312182"/>
          </a:xfrm>
          <a:prstGeom prst="rect">
            <a:avLst/>
          </a:prstGeom>
        </p:spPr>
      </p:pic>
      <p:pic>
        <p:nvPicPr>
          <p:cNvPr id="8" name="Plassholder for innhold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683" y="3453227"/>
            <a:ext cx="4015409" cy="3718597"/>
          </a:xfrm>
          <a:prstGeom prst="rect">
            <a:avLst/>
          </a:prstGeom>
        </p:spPr>
      </p:pic>
      <p:pic>
        <p:nvPicPr>
          <p:cNvPr id="16" name="Plassholder for innhold 15"/>
          <p:cNvPicPr>
            <a:picLocks noGrp="1" noChangeAspect="1"/>
          </p:cNvPicPr>
          <p:nvPr>
            <p:ph idx="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7163" y="4346714"/>
            <a:ext cx="2411897" cy="1577008"/>
          </a:xfrm>
        </p:spPr>
      </p:pic>
      <p:pic>
        <p:nvPicPr>
          <p:cNvPr id="17" name="Bilde 1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747" y="1811170"/>
            <a:ext cx="3909391" cy="39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Vingefestets høyde. Tegn inn skala selv. 1: Flyvende vinge. 2: Litt høyere.. 4: Midt på…</a:t>
            </a:r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3322" y="4503935"/>
            <a:ext cx="4253948" cy="2133949"/>
          </a:xfrm>
        </p:spPr>
      </p:pic>
      <p:pic>
        <p:nvPicPr>
          <p:cNvPr id="9" name="Bild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47"/>
          <a:stretch/>
        </p:blipFill>
        <p:spPr>
          <a:xfrm>
            <a:off x="6783894" y="1771231"/>
            <a:ext cx="4130981" cy="2065104"/>
          </a:xfrm>
          <a:prstGeom prst="rect">
            <a:avLst/>
          </a:prstGeom>
        </p:spPr>
      </p:pic>
      <p:pic>
        <p:nvPicPr>
          <p:cNvPr id="10" name="Bilde 9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53" y="4138728"/>
            <a:ext cx="5135847" cy="2499156"/>
          </a:xfrm>
          <a:prstGeom prst="rect">
            <a:avLst/>
          </a:prstGeom>
        </p:spPr>
      </p:pic>
      <p:pic>
        <p:nvPicPr>
          <p:cNvPr id="11" name="Bilde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9" y="1602111"/>
            <a:ext cx="4710380" cy="2314767"/>
          </a:xfrm>
          <a:prstGeom prst="rect">
            <a:avLst/>
          </a:prstGeom>
        </p:spPr>
      </p:pic>
      <p:sp>
        <p:nvSpPr>
          <p:cNvPr id="13" name="Pil ned 12"/>
          <p:cNvSpPr/>
          <p:nvPr/>
        </p:nvSpPr>
        <p:spPr>
          <a:xfrm rot="14489789">
            <a:off x="5777888" y="2997320"/>
            <a:ext cx="325632" cy="155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Pil ned 13"/>
          <p:cNvSpPr/>
          <p:nvPr/>
        </p:nvSpPr>
        <p:spPr>
          <a:xfrm>
            <a:off x="8660296" y="3912380"/>
            <a:ext cx="344557" cy="373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733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Office-tema</vt:lpstr>
      <vt:lpstr>Papirflykonkurranse</vt:lpstr>
      <vt:lpstr>Vi bretter et fly der vi har disse valgene:</vt:lpstr>
      <vt:lpstr>Brette flyet. Kast terning:  1,2,3 = stående. 4,5,6 = liggende</vt:lpstr>
      <vt:lpstr>Velg antall brett (vingeform): 1,2 = 1 brett. 3,4 = 2 brett. 5,6 = 3 brett</vt:lpstr>
      <vt:lpstr>Velg antall brett (vingeform): 1,2 = 1 brett. 3,4 = 2 brett. 5,6 = 3 brett</vt:lpstr>
      <vt:lpstr>Velg antall brett (vingeform): 1,2 = 1 brett. 3,4 = 2 brett. 5,6 = 3 brett</vt:lpstr>
      <vt:lpstr>Tyngdepunkt: Tall angir posisjon til brettekanten</vt:lpstr>
      <vt:lpstr>PowerPoint-presentasjon</vt:lpstr>
      <vt:lpstr>Vingefestets høyde. Tegn inn skala selv. 1: Flyvende vinge. 2: Litt høyere.. 4: Midt på…</vt:lpstr>
      <vt:lpstr>PowerPoint-presentasjon</vt:lpstr>
      <vt:lpstr>Vingebrett: 1: Flat, Flat. 2: Flat, Opp. 3:  Flat, Ned. 4: Ned, Ned. 5: Ned, Opp. 6: Opp, Opp</vt:lpstr>
      <vt:lpstr>Eksempel på tabell</vt:lpstr>
      <vt:lpstr>Generasjon 2 finner vi i fellesskap!</vt:lpstr>
      <vt:lpstr>Når vi har funnet hvilke fly som flyr lengst…</vt:lpstr>
      <vt:lpstr>Eksempel:</vt:lpstr>
      <vt:lpstr>Overkrysning</vt:lpstr>
      <vt:lpstr>Mutasjon</vt:lpstr>
      <vt:lpstr>Klar for bretting av fly med tilfeldig valgte parameteret/variabler?</vt:lpstr>
      <vt:lpstr>Kaste flyene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Papirflykonkurranse</dc:title>
  <dc:creator>Harald Bergersen Zeigler</dc:creator>
  <cp:lastModifiedBy>Harald Bergersen Zeigler</cp:lastModifiedBy>
  <cp:revision>20</cp:revision>
  <cp:lastPrinted>2017-06-02T08:14:27Z</cp:lastPrinted>
  <dcterms:created xsi:type="dcterms:W3CDTF">2017-05-21T12:03:46Z</dcterms:created>
  <dcterms:modified xsi:type="dcterms:W3CDTF">2017-06-10T10:33:00Z</dcterms:modified>
</cp:coreProperties>
</file>