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58" r:id="rId6"/>
    <p:sldId id="260" r:id="rId7"/>
    <p:sldId id="266" r:id="rId8"/>
    <p:sldId id="262" r:id="rId9"/>
    <p:sldId id="261" r:id="rId10"/>
    <p:sldId id="263" r:id="rId11"/>
    <p:sldId id="265" r:id="rId12"/>
    <p:sldId id="267" r:id="rId13"/>
    <p:sldId id="283" r:id="rId14"/>
    <p:sldId id="284" r:id="rId15"/>
    <p:sldId id="268" r:id="rId16"/>
    <p:sldId id="272" r:id="rId17"/>
    <p:sldId id="273" r:id="rId18"/>
    <p:sldId id="274" r:id="rId19"/>
    <p:sldId id="275" r:id="rId20"/>
    <p:sldId id="276" r:id="rId21"/>
    <p:sldId id="277" r:id="rId22"/>
    <p:sldId id="278" r:id="rId23"/>
    <p:sldId id="279" r:id="rId24"/>
    <p:sldId id="281" r:id="rId25"/>
    <p:sldId id="280" r:id="rId26"/>
    <p:sldId id="282" r:id="rId27"/>
    <p:sldId id="285" r:id="rId28"/>
    <p:sldId id="286" r:id="rId29"/>
    <p:sldId id="269" r:id="rId30"/>
    <p:sldId id="270" r:id="rId31"/>
    <p:sldId id="271" r:id="rId32"/>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p:cNvSpPr>
            <a:spLocks noGrp="1"/>
          </p:cNvSpPr>
          <p:nvPr>
            <p:ph type="dt" sz="half" idx="10"/>
          </p:nvPr>
        </p:nvSpPr>
        <p:spPr/>
        <p:txBody>
          <a:bodyPr/>
          <a:lstStyle/>
          <a:p>
            <a:fld id="{680EC797-2401-49F9-A2FD-5BFB5F5BE335}" type="datetimeFigureOut">
              <a:rPr lang="nb-NO" smtClean="0"/>
              <a:t>09.06.2017</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764EB53B-0742-4DE9-A14A-43685A51521F}" type="slidenum">
              <a:rPr lang="nb-NO" smtClean="0"/>
              <a:t>‹#›</a:t>
            </a:fld>
            <a:endParaRPr lang="nb-NO"/>
          </a:p>
        </p:txBody>
      </p:sp>
    </p:spTree>
    <p:extLst>
      <p:ext uri="{BB962C8B-B14F-4D97-AF65-F5344CB8AC3E}">
        <p14:creationId xmlns:p14="http://schemas.microsoft.com/office/powerpoint/2010/main" val="13741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680EC797-2401-49F9-A2FD-5BFB5F5BE335}" type="datetimeFigureOut">
              <a:rPr lang="nb-NO" smtClean="0"/>
              <a:t>09.06.2017</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764EB53B-0742-4DE9-A14A-43685A51521F}" type="slidenum">
              <a:rPr lang="nb-NO" smtClean="0"/>
              <a:t>‹#›</a:t>
            </a:fld>
            <a:endParaRPr lang="nb-NO"/>
          </a:p>
        </p:txBody>
      </p:sp>
    </p:spTree>
    <p:extLst>
      <p:ext uri="{BB962C8B-B14F-4D97-AF65-F5344CB8AC3E}">
        <p14:creationId xmlns:p14="http://schemas.microsoft.com/office/powerpoint/2010/main" val="54324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838200" y="365125"/>
            <a:ext cx="7734300" cy="5811838"/>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680EC797-2401-49F9-A2FD-5BFB5F5BE335}" type="datetimeFigureOut">
              <a:rPr lang="nb-NO" smtClean="0"/>
              <a:t>09.06.2017</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764EB53B-0742-4DE9-A14A-43685A51521F}" type="slidenum">
              <a:rPr lang="nb-NO" smtClean="0"/>
              <a:t>‹#›</a:t>
            </a:fld>
            <a:endParaRPr lang="nb-NO"/>
          </a:p>
        </p:txBody>
      </p:sp>
    </p:spTree>
    <p:extLst>
      <p:ext uri="{BB962C8B-B14F-4D97-AF65-F5344CB8AC3E}">
        <p14:creationId xmlns:p14="http://schemas.microsoft.com/office/powerpoint/2010/main" val="1046233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680EC797-2401-49F9-A2FD-5BFB5F5BE335}" type="datetimeFigureOut">
              <a:rPr lang="nb-NO" smtClean="0"/>
              <a:t>09.06.2017</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764EB53B-0742-4DE9-A14A-43685A51521F}" type="slidenum">
              <a:rPr lang="nb-NO" smtClean="0"/>
              <a:t>‹#›</a:t>
            </a:fld>
            <a:endParaRPr lang="nb-NO"/>
          </a:p>
        </p:txBody>
      </p:sp>
    </p:spTree>
    <p:extLst>
      <p:ext uri="{BB962C8B-B14F-4D97-AF65-F5344CB8AC3E}">
        <p14:creationId xmlns:p14="http://schemas.microsoft.com/office/powerpoint/2010/main" val="161013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Rediger tekststiler i malen</a:t>
            </a:r>
          </a:p>
        </p:txBody>
      </p:sp>
      <p:sp>
        <p:nvSpPr>
          <p:cNvPr id="4" name="Plassholder for dato 3"/>
          <p:cNvSpPr>
            <a:spLocks noGrp="1"/>
          </p:cNvSpPr>
          <p:nvPr>
            <p:ph type="dt" sz="half" idx="10"/>
          </p:nvPr>
        </p:nvSpPr>
        <p:spPr/>
        <p:txBody>
          <a:bodyPr/>
          <a:lstStyle/>
          <a:p>
            <a:fld id="{680EC797-2401-49F9-A2FD-5BFB5F5BE335}" type="datetimeFigureOut">
              <a:rPr lang="nb-NO" smtClean="0"/>
              <a:t>09.06.2017</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764EB53B-0742-4DE9-A14A-43685A51521F}" type="slidenum">
              <a:rPr lang="nb-NO" smtClean="0"/>
              <a:t>‹#›</a:t>
            </a:fld>
            <a:endParaRPr lang="nb-NO"/>
          </a:p>
        </p:txBody>
      </p:sp>
    </p:spTree>
    <p:extLst>
      <p:ext uri="{BB962C8B-B14F-4D97-AF65-F5344CB8AC3E}">
        <p14:creationId xmlns:p14="http://schemas.microsoft.com/office/powerpoint/2010/main" val="41466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838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72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680EC797-2401-49F9-A2FD-5BFB5F5BE335}" type="datetimeFigureOut">
              <a:rPr lang="nb-NO" smtClean="0"/>
              <a:t>09.06.2017</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764EB53B-0742-4DE9-A14A-43685A51521F}" type="slidenum">
              <a:rPr lang="nb-NO" smtClean="0"/>
              <a:t>‹#›</a:t>
            </a:fld>
            <a:endParaRPr lang="nb-NO"/>
          </a:p>
        </p:txBody>
      </p:sp>
    </p:spTree>
    <p:extLst>
      <p:ext uri="{BB962C8B-B14F-4D97-AF65-F5344CB8AC3E}">
        <p14:creationId xmlns:p14="http://schemas.microsoft.com/office/powerpoint/2010/main" val="328865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Plassholder for innhold 3"/>
          <p:cNvSpPr>
            <a:spLocks noGrp="1"/>
          </p:cNvSpPr>
          <p:nvPr>
            <p:ph sz="half" idx="2"/>
          </p:nvPr>
        </p:nvSpPr>
        <p:spPr>
          <a:xfrm>
            <a:off x="839788" y="2505075"/>
            <a:ext cx="5157787"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Plassholder for innhold 5"/>
          <p:cNvSpPr>
            <a:spLocks noGrp="1"/>
          </p:cNvSpPr>
          <p:nvPr>
            <p:ph sz="quarter" idx="4"/>
          </p:nvPr>
        </p:nvSpPr>
        <p:spPr>
          <a:xfrm>
            <a:off x="6172200" y="2505075"/>
            <a:ext cx="5183188"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680EC797-2401-49F9-A2FD-5BFB5F5BE335}" type="datetimeFigureOut">
              <a:rPr lang="nb-NO" smtClean="0"/>
              <a:t>09.06.2017</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764EB53B-0742-4DE9-A14A-43685A51521F}" type="slidenum">
              <a:rPr lang="nb-NO" smtClean="0"/>
              <a:t>‹#›</a:t>
            </a:fld>
            <a:endParaRPr lang="nb-NO"/>
          </a:p>
        </p:txBody>
      </p:sp>
    </p:spTree>
    <p:extLst>
      <p:ext uri="{BB962C8B-B14F-4D97-AF65-F5344CB8AC3E}">
        <p14:creationId xmlns:p14="http://schemas.microsoft.com/office/powerpoint/2010/main" val="235218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680EC797-2401-49F9-A2FD-5BFB5F5BE335}" type="datetimeFigureOut">
              <a:rPr lang="nb-NO" smtClean="0"/>
              <a:t>09.06.2017</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764EB53B-0742-4DE9-A14A-43685A51521F}" type="slidenum">
              <a:rPr lang="nb-NO" smtClean="0"/>
              <a:t>‹#›</a:t>
            </a:fld>
            <a:endParaRPr lang="nb-NO"/>
          </a:p>
        </p:txBody>
      </p:sp>
    </p:spTree>
    <p:extLst>
      <p:ext uri="{BB962C8B-B14F-4D97-AF65-F5344CB8AC3E}">
        <p14:creationId xmlns:p14="http://schemas.microsoft.com/office/powerpoint/2010/main" val="904921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680EC797-2401-49F9-A2FD-5BFB5F5BE335}" type="datetimeFigureOut">
              <a:rPr lang="nb-NO" smtClean="0"/>
              <a:t>09.06.2017</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764EB53B-0742-4DE9-A14A-43685A51521F}" type="slidenum">
              <a:rPr lang="nb-NO" smtClean="0"/>
              <a:t>‹#›</a:t>
            </a:fld>
            <a:endParaRPr lang="nb-NO"/>
          </a:p>
        </p:txBody>
      </p:sp>
    </p:spTree>
    <p:extLst>
      <p:ext uri="{BB962C8B-B14F-4D97-AF65-F5344CB8AC3E}">
        <p14:creationId xmlns:p14="http://schemas.microsoft.com/office/powerpoint/2010/main" val="317140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p:cNvSpPr>
            <a:spLocks noGrp="1"/>
          </p:cNvSpPr>
          <p:nvPr>
            <p:ph type="dt" sz="half" idx="10"/>
          </p:nvPr>
        </p:nvSpPr>
        <p:spPr/>
        <p:txBody>
          <a:bodyPr/>
          <a:lstStyle/>
          <a:p>
            <a:fld id="{680EC797-2401-49F9-A2FD-5BFB5F5BE335}" type="datetimeFigureOut">
              <a:rPr lang="nb-NO" smtClean="0"/>
              <a:t>09.06.2017</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764EB53B-0742-4DE9-A14A-43685A51521F}" type="slidenum">
              <a:rPr lang="nb-NO" smtClean="0"/>
              <a:t>‹#›</a:t>
            </a:fld>
            <a:endParaRPr lang="nb-NO"/>
          </a:p>
        </p:txBody>
      </p:sp>
    </p:spTree>
    <p:extLst>
      <p:ext uri="{BB962C8B-B14F-4D97-AF65-F5344CB8AC3E}">
        <p14:creationId xmlns:p14="http://schemas.microsoft.com/office/powerpoint/2010/main" val="241538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p:cNvSpPr>
            <a:spLocks noGrp="1"/>
          </p:cNvSpPr>
          <p:nvPr>
            <p:ph type="dt" sz="half" idx="10"/>
          </p:nvPr>
        </p:nvSpPr>
        <p:spPr/>
        <p:txBody>
          <a:bodyPr/>
          <a:lstStyle/>
          <a:p>
            <a:fld id="{680EC797-2401-49F9-A2FD-5BFB5F5BE335}" type="datetimeFigureOut">
              <a:rPr lang="nb-NO" smtClean="0"/>
              <a:t>09.06.2017</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764EB53B-0742-4DE9-A14A-43685A51521F}" type="slidenum">
              <a:rPr lang="nb-NO" smtClean="0"/>
              <a:t>‹#›</a:t>
            </a:fld>
            <a:endParaRPr lang="nb-NO"/>
          </a:p>
        </p:txBody>
      </p:sp>
    </p:spTree>
    <p:extLst>
      <p:ext uri="{BB962C8B-B14F-4D97-AF65-F5344CB8AC3E}">
        <p14:creationId xmlns:p14="http://schemas.microsoft.com/office/powerpoint/2010/main" val="2923647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EC797-2401-49F9-A2FD-5BFB5F5BE335}" type="datetimeFigureOut">
              <a:rPr lang="nb-NO" smtClean="0"/>
              <a:t>09.06.2017</a:t>
            </a:fld>
            <a:endParaRPr lang="nb-NO"/>
          </a:p>
        </p:txBody>
      </p:sp>
      <p:sp>
        <p:nvSpPr>
          <p:cNvPr id="5" name="Plassholder for bunn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EB53B-0742-4DE9-A14A-43685A51521F}" type="slidenum">
              <a:rPr lang="nb-NO" smtClean="0"/>
              <a:t>‹#›</a:t>
            </a:fld>
            <a:endParaRPr lang="nb-NO"/>
          </a:p>
        </p:txBody>
      </p:sp>
    </p:spTree>
    <p:extLst>
      <p:ext uri="{BB962C8B-B14F-4D97-AF65-F5344CB8AC3E}">
        <p14:creationId xmlns:p14="http://schemas.microsoft.com/office/powerpoint/2010/main" val="4127398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udir.no/globalassets/filer/vurdering/nasjonaleprover/eksempler-og-tidligere-prover/npreg05-2015-bm.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trondal.com/omregning.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nb-NO"/>
              <a:t>Kurs for lærer på sommerskolen</a:t>
            </a:r>
          </a:p>
        </p:txBody>
      </p:sp>
      <p:sp>
        <p:nvSpPr>
          <p:cNvPr id="3" name="Undertittel 2"/>
          <p:cNvSpPr>
            <a:spLocks noGrp="1"/>
          </p:cNvSpPr>
          <p:nvPr>
            <p:ph type="subTitle" idx="1"/>
          </p:nvPr>
        </p:nvSpPr>
        <p:spPr/>
        <p:txBody>
          <a:bodyPr/>
          <a:lstStyle/>
          <a:p>
            <a:r>
              <a:rPr lang="nb-NO"/>
              <a:t>Verden rundt på fem dager – matematikk og svømming</a:t>
            </a:r>
          </a:p>
        </p:txBody>
      </p:sp>
    </p:spTree>
    <p:extLst>
      <p:ext uri="{BB962C8B-B14F-4D97-AF65-F5344CB8AC3E}">
        <p14:creationId xmlns:p14="http://schemas.microsoft.com/office/powerpoint/2010/main" val="3661131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endParaRPr lang="nb-NO"/>
          </a:p>
        </p:txBody>
      </p:sp>
      <p:sp>
        <p:nvSpPr>
          <p:cNvPr id="3" name="Plassholder for innhold 2"/>
          <p:cNvSpPr>
            <a:spLocks noGrp="1"/>
          </p:cNvSpPr>
          <p:nvPr>
            <p:ph idx="1"/>
          </p:nvPr>
        </p:nvSpPr>
        <p:spPr/>
        <p:txBody>
          <a:bodyPr/>
          <a:lstStyle/>
          <a:p>
            <a:endParaRPr lang="nb-NO"/>
          </a:p>
        </p:txBody>
      </p:sp>
      <p:pic>
        <p:nvPicPr>
          <p:cNvPr id="4" name="Bilde 3"/>
          <p:cNvPicPr>
            <a:picLocks noChangeAspect="1"/>
          </p:cNvPicPr>
          <p:nvPr/>
        </p:nvPicPr>
        <p:blipFill rotWithShape="1">
          <a:blip r:embed="rId2"/>
          <a:srcRect l="1" t="55563" r="-4497"/>
          <a:stretch/>
        </p:blipFill>
        <p:spPr>
          <a:xfrm>
            <a:off x="-198290" y="661182"/>
            <a:ext cx="11972948" cy="6196817"/>
          </a:xfrm>
          <a:prstGeom prst="rect">
            <a:avLst/>
          </a:prstGeom>
        </p:spPr>
      </p:pic>
    </p:spTree>
    <p:extLst>
      <p:ext uri="{BB962C8B-B14F-4D97-AF65-F5344CB8AC3E}">
        <p14:creationId xmlns:p14="http://schemas.microsoft.com/office/powerpoint/2010/main" val="347371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Mandag fortsetter med problemløsning</a:t>
            </a:r>
          </a:p>
        </p:txBody>
      </p:sp>
      <p:sp>
        <p:nvSpPr>
          <p:cNvPr id="3" name="Plassholder for innhold 2"/>
          <p:cNvSpPr>
            <a:spLocks noGrp="1"/>
          </p:cNvSpPr>
          <p:nvPr>
            <p:ph idx="1"/>
          </p:nvPr>
        </p:nvSpPr>
        <p:spPr/>
        <p:txBody>
          <a:bodyPr>
            <a:normAutofit fontScale="92500" lnSpcReduction="10000"/>
          </a:bodyPr>
          <a:lstStyle/>
          <a:p>
            <a:r>
              <a:rPr lang="nb-NO"/>
              <a:t>Mandag Del 2: Familien planlegger tur til Frankrike</a:t>
            </a:r>
          </a:p>
          <a:p>
            <a:pPr lvl="1"/>
            <a:r>
              <a:rPr lang="nb-NO"/>
              <a:t>Alternativ 1: Kjøre nedover i Europa med bil, uten ferger</a:t>
            </a:r>
          </a:p>
          <a:p>
            <a:pPr lvl="2"/>
            <a:r>
              <a:rPr lang="nb-NO"/>
              <a:t>Oppgaver: Hvor langt er det, hva koster det, hvor mye tid tar det, er det lurt? Først med overslag/cirka-beregninger, deretter med litt informasjon om bensinpriser, forbruk pr mil osv. Beregne ved hjelp av kart uten oppgitt målestokk. Øve på å finne målestokken.</a:t>
            </a:r>
          </a:p>
          <a:p>
            <a:pPr lvl="1"/>
            <a:r>
              <a:rPr lang="nb-NO"/>
              <a:t>Alternativ 2: Kjøpe flybilletter for hele familien</a:t>
            </a:r>
          </a:p>
          <a:p>
            <a:pPr lvl="2"/>
            <a:r>
              <a:rPr lang="nb-NO"/>
              <a:t>Oppgaver: Hvor langt er det, hva koster det, hvor mye tid tar det, er det lurt?</a:t>
            </a:r>
          </a:p>
          <a:p>
            <a:pPr lvl="1"/>
            <a:r>
              <a:rPr lang="nb-NO"/>
              <a:t>Sammenlikne alternativ 1 og alternativ 2.</a:t>
            </a:r>
          </a:p>
          <a:p>
            <a:pPr lvl="1"/>
            <a:r>
              <a:rPr lang="nb-NO"/>
              <a:t>Krever multiplikasjon, divisjon, addisjon, subtraksjon, forhodlsregning</a:t>
            </a:r>
          </a:p>
          <a:p>
            <a:pPr lvl="1"/>
            <a:r>
              <a:rPr lang="nb-NO"/>
              <a:t>Krever at elevene mestrer overslagsregning. Men det lærer de her på sommerskolen av deg og i klassen!</a:t>
            </a:r>
            <a:r>
              <a:rPr lang="nb-NO">
                <a:sym typeface="Wingdings" panose="05000000000000000000" pitchFamily="2" charset="2"/>
              </a:rPr>
              <a:t> </a:t>
            </a:r>
          </a:p>
          <a:p>
            <a:pPr lvl="1"/>
            <a:r>
              <a:rPr lang="nb-NO"/>
              <a:t>Her kan du bruke en skriveramme i matematikk for å trene elevene i problemløsning. Den er slik: Spørsmål -&gt; Figur -&gt; Metoder -&gt; Overslag -&gt; Regne -&gt; Svare</a:t>
            </a:r>
          </a:p>
          <a:p>
            <a:pPr lvl="1"/>
            <a:endParaRPr lang="nb-NO"/>
          </a:p>
        </p:txBody>
      </p:sp>
    </p:spTree>
    <p:extLst>
      <p:ext uri="{BB962C8B-B14F-4D97-AF65-F5344CB8AC3E}">
        <p14:creationId xmlns:p14="http://schemas.microsoft.com/office/powerpoint/2010/main" val="4246862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Mandag fortsetter med tur i Paris</a:t>
            </a:r>
          </a:p>
        </p:txBody>
      </p:sp>
      <p:sp>
        <p:nvSpPr>
          <p:cNvPr id="3" name="Plassholder for innhold 2"/>
          <p:cNvSpPr>
            <a:spLocks noGrp="1"/>
          </p:cNvSpPr>
          <p:nvPr>
            <p:ph idx="1"/>
          </p:nvPr>
        </p:nvSpPr>
        <p:spPr/>
        <p:txBody>
          <a:bodyPr>
            <a:normAutofit lnSpcReduction="10000"/>
          </a:bodyPr>
          <a:lstStyle/>
          <a:p>
            <a:r>
              <a:rPr lang="nb-NO"/>
              <a:t>Vi besøker triumfbuen og skal bruke linjal og passer til å tegne denne</a:t>
            </a:r>
          </a:p>
          <a:p>
            <a:r>
              <a:rPr lang="nb-NO"/>
              <a:t>Rett frem oppgave, med element av abstraksjon:</a:t>
            </a:r>
          </a:p>
          <a:p>
            <a:pPr lvl="1"/>
            <a:r>
              <a:rPr lang="nb-NO"/>
              <a:t>Parametriske størrelser: x, y, d, h</a:t>
            </a:r>
          </a:p>
          <a:p>
            <a:pPr lvl="1"/>
            <a:r>
              <a:rPr lang="nb-NO"/>
              <a:t>Elevene kan trenge ekstra ark, blanke og med rutenett/koordinatsystem</a:t>
            </a:r>
          </a:p>
          <a:p>
            <a:pPr lvl="1"/>
            <a:r>
              <a:rPr lang="nb-NO"/>
              <a:t>Å bruke passer er ikke lett, dette må dere veilede elevene på.</a:t>
            </a:r>
          </a:p>
          <a:p>
            <a:pPr lvl="1"/>
            <a:endParaRPr lang="nb-NO"/>
          </a:p>
          <a:p>
            <a:r>
              <a:rPr lang="nb-NO"/>
              <a:t>Ekstraoppgaver hvis/når ferdig: </a:t>
            </a:r>
          </a:p>
          <a:p>
            <a:pPr lvl="1"/>
            <a:r>
              <a:rPr lang="nb-NO"/>
              <a:t>Konstruere rette vinkler og seksti graders vinkler med passer</a:t>
            </a:r>
          </a:p>
          <a:p>
            <a:pPr lvl="1"/>
            <a:r>
              <a:rPr lang="nb-NO"/>
              <a:t>Beregne/måle ulike omkretser (lengst, kortest)</a:t>
            </a:r>
          </a:p>
          <a:p>
            <a:pPr lvl="1"/>
            <a:r>
              <a:rPr lang="nb-NO"/>
              <a:t>Tegne en figur som kan klippes ut og limes til å bli til en tre-dimensjonal triumfbue</a:t>
            </a:r>
          </a:p>
          <a:p>
            <a:pPr lvl="1"/>
            <a:endParaRPr lang="nb-NO"/>
          </a:p>
          <a:p>
            <a:endParaRPr lang="nb-NO"/>
          </a:p>
        </p:txBody>
      </p:sp>
    </p:spTree>
    <p:extLst>
      <p:ext uri="{BB962C8B-B14F-4D97-AF65-F5344CB8AC3E}">
        <p14:creationId xmlns:p14="http://schemas.microsoft.com/office/powerpoint/2010/main" val="274022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Del 5 - svømming</a:t>
            </a:r>
          </a:p>
        </p:txBody>
      </p:sp>
      <p:sp>
        <p:nvSpPr>
          <p:cNvPr id="3" name="Plassholder for innhold 2"/>
          <p:cNvSpPr>
            <a:spLocks noGrp="1"/>
          </p:cNvSpPr>
          <p:nvPr>
            <p:ph idx="1"/>
          </p:nvPr>
        </p:nvSpPr>
        <p:spPr/>
        <p:txBody>
          <a:bodyPr/>
          <a:lstStyle/>
          <a:p>
            <a:r>
              <a:rPr lang="nb-NO"/>
              <a:t>VI beregner at det går med to timer til dette. Transport, skifte, svømme, skifte, transport, pause</a:t>
            </a:r>
          </a:p>
          <a:p>
            <a:r>
              <a:rPr lang="nb-NO"/>
              <a:t>Svømming kommer til tider fastsatt i starten av uken</a:t>
            </a:r>
          </a:p>
        </p:txBody>
      </p:sp>
    </p:spTree>
    <p:extLst>
      <p:ext uri="{BB962C8B-B14F-4D97-AF65-F5344CB8AC3E}">
        <p14:creationId xmlns:p14="http://schemas.microsoft.com/office/powerpoint/2010/main" val="403485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Del 6 – Logg</a:t>
            </a:r>
          </a:p>
        </p:txBody>
      </p:sp>
      <p:sp>
        <p:nvSpPr>
          <p:cNvPr id="3" name="Plassholder for innhold 2"/>
          <p:cNvSpPr>
            <a:spLocks noGrp="1"/>
          </p:cNvSpPr>
          <p:nvPr>
            <p:ph idx="1"/>
          </p:nvPr>
        </p:nvSpPr>
        <p:spPr/>
        <p:txBody>
          <a:bodyPr/>
          <a:lstStyle/>
          <a:p>
            <a:r>
              <a:rPr lang="nb-NO"/>
              <a:t>Når vi skriver logg, kan vi ta en faglig og en sosial del</a:t>
            </a:r>
          </a:p>
          <a:p>
            <a:r>
              <a:rPr lang="nb-NO"/>
              <a:t>Faglig del handler om å oppsummere læringen fra dagen. Loggen kan være styrt fra lærer eller valgfri for elevene</a:t>
            </a:r>
          </a:p>
          <a:p>
            <a:endParaRPr lang="nb-NO"/>
          </a:p>
        </p:txBody>
      </p:sp>
    </p:spTree>
    <p:extLst>
      <p:ext uri="{BB962C8B-B14F-4D97-AF65-F5344CB8AC3E}">
        <p14:creationId xmlns:p14="http://schemas.microsoft.com/office/powerpoint/2010/main" val="3297692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Tirsdag - Asia</a:t>
            </a:r>
          </a:p>
        </p:txBody>
      </p:sp>
      <p:sp>
        <p:nvSpPr>
          <p:cNvPr id="3" name="Plassholder for innhold 2"/>
          <p:cNvSpPr>
            <a:spLocks noGrp="1"/>
          </p:cNvSpPr>
          <p:nvPr>
            <p:ph idx="1"/>
          </p:nvPr>
        </p:nvSpPr>
        <p:spPr/>
        <p:txBody>
          <a:bodyPr/>
          <a:lstStyle/>
          <a:p>
            <a:r>
              <a:rPr lang="nb-NO"/>
              <a:t>Første time: Regne ut noen lengder, hastigheter, tider, priser i NOK og yen, forholdsregning</a:t>
            </a:r>
          </a:p>
          <a:p>
            <a:endParaRPr lang="nb-NO"/>
          </a:p>
        </p:txBody>
      </p:sp>
    </p:spTree>
    <p:extLst>
      <p:ext uri="{BB962C8B-B14F-4D97-AF65-F5344CB8AC3E}">
        <p14:creationId xmlns:p14="http://schemas.microsoft.com/office/powerpoint/2010/main" val="191421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Del 2A: Matematiske runer</a:t>
            </a:r>
          </a:p>
        </p:txBody>
      </p:sp>
      <p:sp>
        <p:nvSpPr>
          <p:cNvPr id="3" name="Plassholder for innhold 2"/>
          <p:cNvSpPr>
            <a:spLocks noGrp="1"/>
          </p:cNvSpPr>
          <p:nvPr>
            <p:ph idx="1"/>
          </p:nvPr>
        </p:nvSpPr>
        <p:spPr/>
        <p:txBody>
          <a:bodyPr/>
          <a:lstStyle/>
          <a:p>
            <a:r>
              <a:rPr lang="nb-NO"/>
              <a:t>Vi er i Asia, der språkene bruker forskjellige rare symboler</a:t>
            </a:r>
          </a:p>
          <a:p>
            <a:r>
              <a:rPr lang="nb-NO"/>
              <a:t>Vi skal lage våre egne symboler, Mike Naylor kaller disse «runer»</a:t>
            </a:r>
          </a:p>
          <a:p>
            <a:r>
              <a:rPr lang="nb-NO"/>
              <a:t>Henviser til egen powerpoint om dette. Vi kan gjøre øvelsen sammen nå….</a:t>
            </a:r>
          </a:p>
          <a:p>
            <a:r>
              <a:rPr lang="nb-NO"/>
              <a:t>Matematisk åpen og utforskende oppgave: Hvilket mønster får vi når vi ser på gangetabellene modulo 10? Altså en mapping av 0 til 9 over til 0 til 9. Vi ser noen mønstre</a:t>
            </a:r>
          </a:p>
          <a:p>
            <a:r>
              <a:rPr lang="nb-NO"/>
              <a:t>Tips: Start med null-gangere og 1-gangeren</a:t>
            </a:r>
          </a:p>
          <a:p>
            <a:endParaRPr lang="nb-NO"/>
          </a:p>
        </p:txBody>
      </p:sp>
    </p:spTree>
    <p:extLst>
      <p:ext uri="{BB962C8B-B14F-4D97-AF65-F5344CB8AC3E}">
        <p14:creationId xmlns:p14="http://schemas.microsoft.com/office/powerpoint/2010/main" val="4115954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Del 2B: Mia og Marius i Kina</a:t>
            </a:r>
          </a:p>
        </p:txBody>
      </p:sp>
      <p:sp>
        <p:nvSpPr>
          <p:cNvPr id="3" name="Plassholder for innhold 2"/>
          <p:cNvSpPr>
            <a:spLocks noGrp="1"/>
          </p:cNvSpPr>
          <p:nvPr>
            <p:ph idx="1"/>
          </p:nvPr>
        </p:nvSpPr>
        <p:spPr/>
        <p:txBody>
          <a:bodyPr/>
          <a:lstStyle/>
          <a:p>
            <a:r>
              <a:rPr lang="nb-NO"/>
              <a:t>Oppgaver fra matematikk.org</a:t>
            </a:r>
          </a:p>
        </p:txBody>
      </p:sp>
    </p:spTree>
    <p:extLst>
      <p:ext uri="{BB962C8B-B14F-4D97-AF65-F5344CB8AC3E}">
        <p14:creationId xmlns:p14="http://schemas.microsoft.com/office/powerpoint/2010/main" val="2739040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Del 2C: Kinesiste tegn for tallene 1 til 99</a:t>
            </a:r>
          </a:p>
        </p:txBody>
      </p:sp>
      <p:sp>
        <p:nvSpPr>
          <p:cNvPr id="3" name="Plassholder for innhold 2"/>
          <p:cNvSpPr>
            <a:spLocks noGrp="1"/>
          </p:cNvSpPr>
          <p:nvPr>
            <p:ph idx="1"/>
          </p:nvPr>
        </p:nvSpPr>
        <p:spPr/>
        <p:txBody>
          <a:bodyPr/>
          <a:lstStyle/>
          <a:p>
            <a:r>
              <a:rPr lang="nb-NO"/>
              <a:t>Her skal vi lære det kinesiske systemet for tall</a:t>
            </a:r>
          </a:p>
          <a:p>
            <a:r>
              <a:rPr lang="nb-NO"/>
              <a:t>Vi snakker litt om tierpotenser, også kalt plassverdisystemet og titallssystemet vi operer med i den vestlige verden</a:t>
            </a:r>
          </a:p>
          <a:p>
            <a:r>
              <a:rPr lang="nb-NO"/>
              <a:t>Vi ender opp med å lære å skrive kinesiske tegn, og trener i så måte på finmotorikk, og alle lærer noe helt nytt. Det vil kunne komme flere elever som blomstrer av slike kunstneriske/lingvistiske oppgaver</a:t>
            </a:r>
          </a:p>
          <a:p>
            <a:r>
              <a:rPr lang="nb-NO"/>
              <a:t>Ta gjerne en avsporing om tierpotenser, dekadiske enheter, desimalbrøker osv. Dette er jo fint for å samle gruppa og bli enige om de meste effektive måtene å gange og dele med tierpotenser.</a:t>
            </a:r>
          </a:p>
        </p:txBody>
      </p:sp>
    </p:spTree>
    <p:extLst>
      <p:ext uri="{BB962C8B-B14F-4D97-AF65-F5344CB8AC3E}">
        <p14:creationId xmlns:p14="http://schemas.microsoft.com/office/powerpoint/2010/main" val="1629334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Del 3A: Singapore intro</a:t>
            </a:r>
          </a:p>
        </p:txBody>
      </p:sp>
      <p:sp>
        <p:nvSpPr>
          <p:cNvPr id="3" name="Plassholder for innhold 2"/>
          <p:cNvSpPr>
            <a:spLocks noGrp="1"/>
          </p:cNvSpPr>
          <p:nvPr>
            <p:ph idx="1"/>
          </p:nvPr>
        </p:nvSpPr>
        <p:spPr/>
        <p:txBody>
          <a:bodyPr/>
          <a:lstStyle/>
          <a:p>
            <a:r>
              <a:rPr lang="nb-NO"/>
              <a:t>Tekstoppgaver som modelleres med blokker (se lærerhefte)</a:t>
            </a:r>
          </a:p>
          <a:p>
            <a:r>
              <a:rPr lang="nb-NO"/>
              <a:t>Vi forsøker å få elevene til å tegne blokker for å løse oppgaver</a:t>
            </a:r>
          </a:p>
          <a:p>
            <a:endParaRPr lang="nb-NO"/>
          </a:p>
        </p:txBody>
      </p:sp>
    </p:spTree>
    <p:extLst>
      <p:ext uri="{BB962C8B-B14F-4D97-AF65-F5344CB8AC3E}">
        <p14:creationId xmlns:p14="http://schemas.microsoft.com/office/powerpoint/2010/main" val="185578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Uka i kortform</a:t>
            </a:r>
          </a:p>
        </p:txBody>
      </p:sp>
      <p:sp>
        <p:nvSpPr>
          <p:cNvPr id="3" name="Plassholder for innhold 2"/>
          <p:cNvSpPr>
            <a:spLocks noGrp="1"/>
          </p:cNvSpPr>
          <p:nvPr>
            <p:ph idx="1"/>
          </p:nvPr>
        </p:nvSpPr>
        <p:spPr/>
        <p:txBody>
          <a:bodyPr/>
          <a:lstStyle/>
          <a:p>
            <a:r>
              <a:rPr lang="nb-NO"/>
              <a:t>Mandag: Europa (Frankrike)</a:t>
            </a:r>
          </a:p>
          <a:p>
            <a:r>
              <a:rPr lang="nb-NO"/>
              <a:t>Tirsdag: Asia (Japan, Kina, Singapore)</a:t>
            </a:r>
          </a:p>
          <a:p>
            <a:r>
              <a:rPr lang="nb-NO"/>
              <a:t>Onsdag: Afrika (Egypt, Tanzania, Madagaskar)</a:t>
            </a:r>
          </a:p>
          <a:p>
            <a:r>
              <a:rPr lang="nb-NO"/>
              <a:t>Torsdag: Amerika (USA)</a:t>
            </a:r>
          </a:p>
          <a:p>
            <a:r>
              <a:rPr lang="nb-NO"/>
              <a:t>Fredag: Hjemreise via Himalaya</a:t>
            </a:r>
          </a:p>
        </p:txBody>
      </p:sp>
    </p:spTree>
    <p:extLst>
      <p:ext uri="{BB962C8B-B14F-4D97-AF65-F5344CB8AC3E}">
        <p14:creationId xmlns:p14="http://schemas.microsoft.com/office/powerpoint/2010/main" val="1911165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Del 3B: Singapore del 2</a:t>
            </a:r>
          </a:p>
        </p:txBody>
      </p:sp>
      <p:sp>
        <p:nvSpPr>
          <p:cNvPr id="3" name="Plassholder for innhold 2"/>
          <p:cNvSpPr>
            <a:spLocks noGrp="1"/>
          </p:cNvSpPr>
          <p:nvPr>
            <p:ph idx="1"/>
          </p:nvPr>
        </p:nvSpPr>
        <p:spPr/>
        <p:txBody>
          <a:bodyPr>
            <a:normAutofit lnSpcReduction="10000"/>
          </a:bodyPr>
          <a:lstStyle/>
          <a:p>
            <a:r>
              <a:rPr lang="nb-NO"/>
              <a:t>Vi forsøker å utvide blokk-bruken til å gjelder likninger</a:t>
            </a:r>
          </a:p>
          <a:p>
            <a:r>
              <a:rPr lang="nb-NO"/>
              <a:t>Kan vi erstatte blokken med x?</a:t>
            </a:r>
          </a:p>
          <a:p>
            <a:r>
              <a:rPr lang="nb-NO"/>
              <a:t>Vi løser oppgaver</a:t>
            </a:r>
          </a:p>
          <a:p>
            <a:r>
              <a:rPr lang="nb-NO"/>
              <a:t>Her er det duket for massiv bruk av ekstra-ressursene som ligger på OneNote. Det er lagt inn mange ark med likninger, tekstoppgaver og annet snacks der. Det finnes også fine oppgaver fra en russisk mattebok oversatt til norsk. Jeg har piratkopiert bildene derfra</a:t>
            </a:r>
          </a:p>
          <a:p>
            <a:r>
              <a:rPr lang="nb-NO"/>
              <a:t>Her vil det være noen som er superklare for abstrakt matematikk og noen som ikke er det. Differensiere, kjøre stasjoner og be elevene sitte der de vil, eventuelt be dem om å søke hjelp innad på tetrisen</a:t>
            </a:r>
          </a:p>
        </p:txBody>
      </p:sp>
    </p:spTree>
    <p:extLst>
      <p:ext uri="{BB962C8B-B14F-4D97-AF65-F5344CB8AC3E}">
        <p14:creationId xmlns:p14="http://schemas.microsoft.com/office/powerpoint/2010/main" val="2373012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Onsdag – Afrika del 1A</a:t>
            </a:r>
          </a:p>
        </p:txBody>
      </p:sp>
      <p:sp>
        <p:nvSpPr>
          <p:cNvPr id="3" name="Plassholder for innhold 2"/>
          <p:cNvSpPr>
            <a:spLocks noGrp="1"/>
          </p:cNvSpPr>
          <p:nvPr>
            <p:ph idx="1"/>
          </p:nvPr>
        </p:nvSpPr>
        <p:spPr/>
        <p:txBody>
          <a:bodyPr/>
          <a:lstStyle/>
          <a:p>
            <a:r>
              <a:rPr lang="nb-NO"/>
              <a:t>Starter med målestokk-oppgaver</a:t>
            </a:r>
          </a:p>
          <a:p>
            <a:r>
              <a:rPr lang="nb-NO"/>
              <a:t>Finne arealet og selve målestokken er kanskje vanskeligst</a:t>
            </a:r>
          </a:p>
          <a:p>
            <a:r>
              <a:rPr lang="nb-NO"/>
              <a:t>Øv på avrunding også her. Fasiten er approksimert som bare det</a:t>
            </a:r>
          </a:p>
          <a:p>
            <a:r>
              <a:rPr lang="nb-NO"/>
              <a:t>Oppgaven som er en tekstnøtt kan ta litt tid, men er gøyal</a:t>
            </a:r>
          </a:p>
          <a:p>
            <a:r>
              <a:rPr lang="nb-NO"/>
              <a:t>Dessuten blir de kjent med geografien der nede. Kanskje ta noen avsporinger til midtøsten-prat, religion, bibelhistorie, annen geografikunnskap, politikk osv. Dere velger! </a:t>
            </a:r>
            <a:r>
              <a:rPr lang="nb-NO">
                <a:sym typeface="Wingdings" panose="05000000000000000000" pitchFamily="2" charset="2"/>
              </a:rPr>
              <a:t> Vi er jo «på reise»</a:t>
            </a:r>
          </a:p>
          <a:p>
            <a:endParaRPr lang="nb-NO"/>
          </a:p>
          <a:p>
            <a:endParaRPr lang="nb-NO"/>
          </a:p>
        </p:txBody>
      </p:sp>
    </p:spTree>
    <p:extLst>
      <p:ext uri="{BB962C8B-B14F-4D97-AF65-F5344CB8AC3E}">
        <p14:creationId xmlns:p14="http://schemas.microsoft.com/office/powerpoint/2010/main" val="1349214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Onsdag – Afrika del 1B</a:t>
            </a:r>
          </a:p>
        </p:txBody>
      </p:sp>
      <p:sp>
        <p:nvSpPr>
          <p:cNvPr id="3" name="Plassholder for innhold 2"/>
          <p:cNvSpPr>
            <a:spLocks noGrp="1"/>
          </p:cNvSpPr>
          <p:nvPr>
            <p:ph idx="1"/>
          </p:nvPr>
        </p:nvSpPr>
        <p:spPr/>
        <p:txBody>
          <a:bodyPr/>
          <a:lstStyle/>
          <a:p>
            <a:r>
              <a:rPr lang="nb-NO"/>
              <a:t>Sierpinsky-triangler. En tegneoppgave</a:t>
            </a:r>
          </a:p>
          <a:p>
            <a:r>
              <a:rPr lang="nb-NO"/>
              <a:t>Denne går ganske raskt, så elevene kan få tegne sierpinsky-tepper med kvadrater også, eller lage egne mønstere</a:t>
            </a:r>
          </a:p>
          <a:p>
            <a:r>
              <a:rPr lang="nb-NO"/>
              <a:t>Klarer de å forstå ideen om fraktaler? Selv-similære mønstere</a:t>
            </a:r>
          </a:p>
          <a:p>
            <a:r>
              <a:rPr lang="nb-NO"/>
              <a:t>Her kan man diskutere uendelighet. Blir hullet fullstendig gjennomhullet av utklipte trekanter? Hva er «dimensjonen» til arket?</a:t>
            </a:r>
          </a:p>
          <a:p>
            <a:endParaRPr lang="nb-NO"/>
          </a:p>
        </p:txBody>
      </p:sp>
    </p:spTree>
    <p:extLst>
      <p:ext uri="{BB962C8B-B14F-4D97-AF65-F5344CB8AC3E}">
        <p14:creationId xmlns:p14="http://schemas.microsoft.com/office/powerpoint/2010/main" val="3888356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Onsdag – Afrika del 1C</a:t>
            </a:r>
          </a:p>
        </p:txBody>
      </p:sp>
      <p:sp>
        <p:nvSpPr>
          <p:cNvPr id="3" name="Plassholder for innhold 2"/>
          <p:cNvSpPr>
            <a:spLocks noGrp="1"/>
          </p:cNvSpPr>
          <p:nvPr>
            <p:ph idx="1"/>
          </p:nvPr>
        </p:nvSpPr>
        <p:spPr/>
        <p:txBody>
          <a:bodyPr/>
          <a:lstStyle/>
          <a:p>
            <a:r>
              <a:rPr lang="nb-NO"/>
              <a:t>Dette er en valgfri del, dersom dere ikke ønsker å hoppe til papirflyoppgaven først</a:t>
            </a:r>
          </a:p>
        </p:txBody>
      </p:sp>
    </p:spTree>
    <p:extLst>
      <p:ext uri="{BB962C8B-B14F-4D97-AF65-F5344CB8AC3E}">
        <p14:creationId xmlns:p14="http://schemas.microsoft.com/office/powerpoint/2010/main" val="3733359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Afrika – del 2: Tanzania, krater, statistikksafari</a:t>
            </a:r>
          </a:p>
        </p:txBody>
      </p:sp>
      <p:sp>
        <p:nvSpPr>
          <p:cNvPr id="3" name="Plassholder for innhold 2"/>
          <p:cNvSpPr>
            <a:spLocks noGrp="1"/>
          </p:cNvSpPr>
          <p:nvPr>
            <p:ph idx="1"/>
          </p:nvPr>
        </p:nvSpPr>
        <p:spPr/>
        <p:txBody>
          <a:bodyPr>
            <a:normAutofit lnSpcReduction="10000"/>
          </a:bodyPr>
          <a:lstStyle/>
          <a:p>
            <a:r>
              <a:rPr lang="nb-NO"/>
              <a:t>Her skal vi gjestimere/beregne noen ting, som </a:t>
            </a:r>
          </a:p>
          <a:p>
            <a:pPr lvl="1"/>
            <a:r>
              <a:rPr lang="nb-NO"/>
              <a:t>radius i sirkelen gitt arealet inni krateret</a:t>
            </a:r>
          </a:p>
          <a:p>
            <a:pPr lvl="1"/>
            <a:r>
              <a:rPr lang="nb-NO"/>
              <a:t>høyde over havet til kraterbunnen</a:t>
            </a:r>
          </a:p>
          <a:p>
            <a:pPr lvl="1"/>
            <a:r>
              <a:rPr lang="nb-NO"/>
              <a:t>Arealet til et utsnitt og arealet til hele Tanzania</a:t>
            </a:r>
          </a:p>
          <a:p>
            <a:pPr lvl="1"/>
            <a:endParaRPr lang="nb-NO"/>
          </a:p>
          <a:p>
            <a:r>
              <a:rPr lang="nb-NO"/>
              <a:t>Vi ser en video tatt av noen på safari</a:t>
            </a:r>
          </a:p>
          <a:p>
            <a:pPr lvl="1"/>
            <a:r>
              <a:rPr lang="nb-NO"/>
              <a:t>Vi er kun interessert i antall observasjoner av hvert dyr</a:t>
            </a:r>
          </a:p>
          <a:p>
            <a:pPr lvl="1"/>
            <a:r>
              <a:rPr lang="nb-NO"/>
              <a:t>Deretter lager vi et søylediagram</a:t>
            </a:r>
          </a:p>
          <a:p>
            <a:pPr lvl="1"/>
            <a:r>
              <a:rPr lang="nb-NO"/>
              <a:t>Kan vi gjette noe generellt etter å ha observert en video? Her kan det diskuteres. Eksempel: Er det flest av de dyra vi observerer mest? Hvorfor/hvorfor ikke? Flokkdyr, rovdyr, næringskjede, osv</a:t>
            </a:r>
          </a:p>
          <a:p>
            <a:pPr lvl="1"/>
            <a:endParaRPr lang="nb-NO"/>
          </a:p>
          <a:p>
            <a:endParaRPr lang="nb-NO"/>
          </a:p>
        </p:txBody>
      </p:sp>
    </p:spTree>
    <p:extLst>
      <p:ext uri="{BB962C8B-B14F-4D97-AF65-F5344CB8AC3E}">
        <p14:creationId xmlns:p14="http://schemas.microsoft.com/office/powerpoint/2010/main" val="1412655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Onsdag - Afrika del 3 og 4 – praktisk 2 timers</a:t>
            </a:r>
          </a:p>
        </p:txBody>
      </p:sp>
      <p:sp>
        <p:nvSpPr>
          <p:cNvPr id="3" name="Plassholder for innhold 2"/>
          <p:cNvSpPr>
            <a:spLocks noGrp="1"/>
          </p:cNvSpPr>
          <p:nvPr>
            <p:ph idx="1"/>
          </p:nvPr>
        </p:nvSpPr>
        <p:spPr/>
        <p:txBody>
          <a:bodyPr>
            <a:normAutofit fontScale="92500" lnSpcReduction="10000"/>
          </a:bodyPr>
          <a:lstStyle/>
          <a:p>
            <a:r>
              <a:rPr lang="nb-NO"/>
              <a:t>Madagaskar! Dyreliv, sted for evolusjon</a:t>
            </a:r>
          </a:p>
          <a:p>
            <a:r>
              <a:rPr lang="nb-NO"/>
              <a:t>Vi skal gjøre et papirflyforsøk der vi bruker genetisk algoritme til å mikse oss frem til et velfungerende papirfly</a:t>
            </a:r>
          </a:p>
          <a:p>
            <a:r>
              <a:rPr lang="nb-NO"/>
              <a:t>En genetisk algoritme er en metode for å mikse «kromosomer» (vektorer/sett) av gener (parametere) for å kombinere til et kromosom (vektor/sett med parametere). Genetiske algoritmer har vært brukt til å utvikle mye forskjellig</a:t>
            </a:r>
          </a:p>
          <a:p>
            <a:r>
              <a:rPr lang="nb-NO"/>
              <a:t>Jeg har en egen powerpoint om dette</a:t>
            </a:r>
          </a:p>
          <a:p>
            <a:r>
              <a:rPr lang="nb-NO"/>
              <a:t>Har testet med elever, og de forstår det greit hvis de forstår at «vi bygger spesifikke fly med randomiserte egenskaper, og mikser så disse egenskapene til å lage neste generasjon»</a:t>
            </a:r>
          </a:p>
        </p:txBody>
      </p:sp>
    </p:spTree>
    <p:extLst>
      <p:ext uri="{BB962C8B-B14F-4D97-AF65-F5344CB8AC3E}">
        <p14:creationId xmlns:p14="http://schemas.microsoft.com/office/powerpoint/2010/main" val="312984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Erfaringer fra papirflyforsøket</a:t>
            </a:r>
          </a:p>
        </p:txBody>
      </p:sp>
      <p:sp>
        <p:nvSpPr>
          <p:cNvPr id="3" name="Plassholder for innhold 2"/>
          <p:cNvSpPr>
            <a:spLocks noGrp="1"/>
          </p:cNvSpPr>
          <p:nvPr>
            <p:ph idx="1"/>
          </p:nvPr>
        </p:nvSpPr>
        <p:spPr/>
        <p:txBody>
          <a:bodyPr/>
          <a:lstStyle/>
          <a:p>
            <a:r>
              <a:rPr lang="nb-NO"/>
              <a:t>Elevene må forstå grunnleggende om arv, overkrysning, mutasjon. Ikke alle vet at vi har to av hvert kromosom. Ikke alle vet at vi har 46 kromosomer. Og at det finnes egenskaper for øyenfarge, hårfarge, arvelige sykdommer</a:t>
            </a:r>
          </a:p>
          <a:p>
            <a:r>
              <a:rPr lang="nb-NO"/>
              <a:t>Her blir dere litt naturfagslærere.. men gjør det enkelt. Gener er … og se for all del videoene.</a:t>
            </a:r>
          </a:p>
          <a:p>
            <a:r>
              <a:rPr lang="nb-NO"/>
              <a:t>Animasjonen der en bil utvikles til å kjøre en vei med tilfeldig plasserte humper og dumper er veldig beskrivende for hva vi skal gjøre. Kjør den så lenge dere føler er nødvendig</a:t>
            </a:r>
          </a:p>
        </p:txBody>
      </p:sp>
    </p:spTree>
    <p:extLst>
      <p:ext uri="{BB962C8B-B14F-4D97-AF65-F5344CB8AC3E}">
        <p14:creationId xmlns:p14="http://schemas.microsoft.com/office/powerpoint/2010/main" val="3379225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Torsdag – Amerika (USA)</a:t>
            </a:r>
            <a:endParaRPr lang="nb-NO"/>
          </a:p>
        </p:txBody>
      </p:sp>
      <p:sp>
        <p:nvSpPr>
          <p:cNvPr id="3" name="Plassholder for innhold 2"/>
          <p:cNvSpPr>
            <a:spLocks noGrp="1"/>
          </p:cNvSpPr>
          <p:nvPr>
            <p:ph idx="1"/>
          </p:nvPr>
        </p:nvSpPr>
        <p:spPr/>
        <p:txBody>
          <a:bodyPr/>
          <a:lstStyle/>
          <a:p>
            <a:r>
              <a:rPr lang="nb-NO"/>
              <a:t>Del 1: Oppgaver om økonomi</a:t>
            </a:r>
          </a:p>
          <a:p>
            <a:r>
              <a:rPr lang="nb-NO"/>
              <a:t>Del 2: Oppgaver om matematiske påstander. Bevise/motbevise</a:t>
            </a:r>
          </a:p>
          <a:p>
            <a:r>
              <a:rPr lang="nb-NO"/>
              <a:t>Del 3: Spille kort, poker og 21</a:t>
            </a:r>
          </a:p>
          <a:p>
            <a:endParaRPr lang="nb-NO"/>
          </a:p>
        </p:txBody>
      </p:sp>
    </p:spTree>
    <p:extLst>
      <p:ext uri="{BB962C8B-B14F-4D97-AF65-F5344CB8AC3E}">
        <p14:creationId xmlns:p14="http://schemas.microsoft.com/office/powerpoint/2010/main" val="2392475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Fredag – flytur hjem via Himalaya</a:t>
            </a:r>
            <a:endParaRPr lang="nb-NO"/>
          </a:p>
        </p:txBody>
      </p:sp>
      <p:sp>
        <p:nvSpPr>
          <p:cNvPr id="3" name="Plassholder for innhold 2"/>
          <p:cNvSpPr>
            <a:spLocks noGrp="1"/>
          </p:cNvSpPr>
          <p:nvPr>
            <p:ph idx="1"/>
          </p:nvPr>
        </p:nvSpPr>
        <p:spPr/>
        <p:txBody>
          <a:bodyPr/>
          <a:lstStyle/>
          <a:p>
            <a:r>
              <a:rPr lang="nb-NO"/>
              <a:t>Omgjøring av måleenheter</a:t>
            </a:r>
          </a:p>
          <a:p>
            <a:r>
              <a:rPr lang="nb-NO"/>
              <a:t>Kose seg litt med</a:t>
            </a:r>
          </a:p>
          <a:p>
            <a:pPr lvl="1"/>
            <a:r>
              <a:rPr lang="nb-NO"/>
              <a:t>Videoer</a:t>
            </a:r>
          </a:p>
          <a:p>
            <a:pPr lvl="1"/>
            <a:r>
              <a:rPr lang="nb-NO"/>
              <a:t>Spille kort</a:t>
            </a:r>
          </a:p>
          <a:p>
            <a:pPr lvl="1"/>
            <a:r>
              <a:rPr lang="nb-NO"/>
              <a:t>Algebraspillet</a:t>
            </a:r>
          </a:p>
          <a:p>
            <a:pPr lvl="1"/>
            <a:r>
              <a:rPr lang="nb-NO"/>
              <a:t>Alias</a:t>
            </a:r>
          </a:p>
          <a:p>
            <a:pPr lvl="1"/>
            <a:r>
              <a:rPr lang="nb-NO"/>
              <a:t>Bygge eiffeltårnet kanskje?</a:t>
            </a:r>
          </a:p>
          <a:p>
            <a:pPr lvl="1"/>
            <a:endParaRPr lang="nb-NO"/>
          </a:p>
        </p:txBody>
      </p:sp>
    </p:spTree>
    <p:extLst>
      <p:ext uri="{BB962C8B-B14F-4D97-AF65-F5344CB8AC3E}">
        <p14:creationId xmlns:p14="http://schemas.microsoft.com/office/powerpoint/2010/main" val="1157248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Generell tanke: Oppstart av dagen og timen</a:t>
            </a:r>
          </a:p>
        </p:txBody>
      </p:sp>
      <p:sp>
        <p:nvSpPr>
          <p:cNvPr id="3" name="Plassholder for innhold 2"/>
          <p:cNvSpPr>
            <a:spLocks noGrp="1"/>
          </p:cNvSpPr>
          <p:nvPr>
            <p:ph idx="1"/>
          </p:nvPr>
        </p:nvSpPr>
        <p:spPr/>
        <p:txBody>
          <a:bodyPr/>
          <a:lstStyle/>
          <a:p>
            <a:r>
              <a:rPr lang="nb-NO"/>
              <a:t>Det kan være lurt å tenke på oppstarter som fenger. Kanskje ta en grublis eller noe hvis du finner slike ting. Kanskje ta litt kenguruoppgaver innimellom.</a:t>
            </a:r>
          </a:p>
          <a:p>
            <a:r>
              <a:rPr lang="nb-NO"/>
              <a:t>Det kan være lurt å gå litt bort fra verden rundt-opplegget og gjøre grunnleggende matematikk. Jeg skal legge ved noen oppgaver som dere kan printe ut, dersom dere ønsker det.</a:t>
            </a:r>
          </a:p>
          <a:p>
            <a:r>
              <a:rPr lang="nb-NO"/>
              <a:t>Det kan også være lurt å kartlegge elevene med kartleggingsprøver. For eksempel </a:t>
            </a:r>
            <a:r>
              <a:rPr lang="nb-NO">
                <a:hlinkClick r:id="rId2"/>
              </a:rPr>
              <a:t>nasjonal prøve i regning for 5.trinn.</a:t>
            </a:r>
            <a:endParaRPr lang="nb-NO"/>
          </a:p>
          <a:p>
            <a:endParaRPr lang="nb-NO"/>
          </a:p>
        </p:txBody>
      </p:sp>
    </p:spTree>
    <p:extLst>
      <p:ext uri="{BB962C8B-B14F-4D97-AF65-F5344CB8AC3E}">
        <p14:creationId xmlns:p14="http://schemas.microsoft.com/office/powerpoint/2010/main" val="160730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Plan for kurset</a:t>
            </a:r>
          </a:p>
        </p:txBody>
      </p:sp>
      <p:sp>
        <p:nvSpPr>
          <p:cNvPr id="3" name="Plassholder for innhold 2"/>
          <p:cNvSpPr>
            <a:spLocks noGrp="1"/>
          </p:cNvSpPr>
          <p:nvPr>
            <p:ph idx="1"/>
          </p:nvPr>
        </p:nvSpPr>
        <p:spPr/>
        <p:txBody>
          <a:bodyPr/>
          <a:lstStyle/>
          <a:p>
            <a:r>
              <a:rPr lang="nb-NO"/>
              <a:t>Faglig – Oppleggene gjennomgås</a:t>
            </a:r>
          </a:p>
          <a:p>
            <a:r>
              <a:rPr lang="nb-NO"/>
              <a:t>Organisatorisk – hvordan holde elevene og klassen skjerpet og samstemt</a:t>
            </a:r>
          </a:p>
          <a:p>
            <a:r>
              <a:rPr lang="nb-NO"/>
              <a:t>Annet – hvordan jobbe gjennom uka</a:t>
            </a:r>
          </a:p>
          <a:p>
            <a:endParaRPr lang="nb-NO"/>
          </a:p>
        </p:txBody>
      </p:sp>
    </p:spTree>
    <p:extLst>
      <p:ext uri="{BB962C8B-B14F-4D97-AF65-F5344CB8AC3E}">
        <p14:creationId xmlns:p14="http://schemas.microsoft.com/office/powerpoint/2010/main" val="4287695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Generell tanke: Hjelpemidler</a:t>
            </a:r>
          </a:p>
        </p:txBody>
      </p:sp>
      <p:sp>
        <p:nvSpPr>
          <p:cNvPr id="3" name="Plassholder for innhold 2"/>
          <p:cNvSpPr>
            <a:spLocks noGrp="1"/>
          </p:cNvSpPr>
          <p:nvPr>
            <p:ph idx="1"/>
          </p:nvPr>
        </p:nvSpPr>
        <p:spPr/>
        <p:txBody>
          <a:bodyPr>
            <a:normAutofit lnSpcReduction="10000"/>
          </a:bodyPr>
          <a:lstStyle/>
          <a:p>
            <a:r>
              <a:rPr lang="nb-NO"/>
              <a:t>Hjelpemidler elevene kan ha bruk for, er:</a:t>
            </a:r>
          </a:p>
          <a:p>
            <a:r>
              <a:rPr lang="nb-NO"/>
              <a:t>Tallinjer: Lages on the fly, der og da</a:t>
            </a:r>
          </a:p>
          <a:p>
            <a:r>
              <a:rPr lang="nb-NO"/>
              <a:t>Konkreter: centi-kuber (brøk-klosser) er kjøpt inn</a:t>
            </a:r>
          </a:p>
          <a:p>
            <a:r>
              <a:rPr lang="nb-NO"/>
              <a:t>Gangetabell: Lages helst der og da. Kan være fin øvelse: Lag din egen gangetabell. </a:t>
            </a:r>
          </a:p>
          <a:p>
            <a:r>
              <a:rPr lang="nb-NO"/>
              <a:t>Kalkulator: Er kjøpt inn</a:t>
            </a:r>
          </a:p>
          <a:p>
            <a:r>
              <a:rPr lang="nb-NO"/>
              <a:t>Tiervenner: Lag selv</a:t>
            </a:r>
          </a:p>
          <a:p>
            <a:r>
              <a:rPr lang="nb-NO"/>
              <a:t>Skjemaer for måleenheter: Lag selv eller </a:t>
            </a:r>
            <a:r>
              <a:rPr lang="nb-NO">
                <a:hlinkClick r:id="rId2"/>
              </a:rPr>
              <a:t>hent herfra</a:t>
            </a:r>
            <a:endParaRPr lang="nb-NO"/>
          </a:p>
          <a:p>
            <a:r>
              <a:rPr lang="nb-NO"/>
              <a:t>Linjal, klokke, vinkelmåler</a:t>
            </a:r>
          </a:p>
        </p:txBody>
      </p:sp>
    </p:spTree>
    <p:extLst>
      <p:ext uri="{BB962C8B-B14F-4D97-AF65-F5344CB8AC3E}">
        <p14:creationId xmlns:p14="http://schemas.microsoft.com/office/powerpoint/2010/main" val="3786679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Generell tanke: Læringsressurser</a:t>
            </a:r>
          </a:p>
        </p:txBody>
      </p:sp>
      <p:sp>
        <p:nvSpPr>
          <p:cNvPr id="3" name="Plassholder for innhold 2"/>
          <p:cNvSpPr>
            <a:spLocks noGrp="1"/>
          </p:cNvSpPr>
          <p:nvPr>
            <p:ph idx="1"/>
          </p:nvPr>
        </p:nvSpPr>
        <p:spPr/>
        <p:txBody>
          <a:bodyPr/>
          <a:lstStyle/>
          <a:p>
            <a:r>
              <a:rPr lang="nb-NO"/>
              <a:t>Videoer er fine! Bruk campus.inkrement.no eller andre, som mattemestern.no</a:t>
            </a:r>
          </a:p>
          <a:p>
            <a:r>
              <a:rPr lang="nb-NO"/>
              <a:t>Mange nettsider forklarer ting veldig godt</a:t>
            </a:r>
          </a:p>
          <a:p>
            <a:endParaRPr lang="nb-NO"/>
          </a:p>
          <a:p>
            <a:endParaRPr lang="nb-NO"/>
          </a:p>
        </p:txBody>
      </p:sp>
    </p:spTree>
    <p:extLst>
      <p:ext uri="{BB962C8B-B14F-4D97-AF65-F5344CB8AC3E}">
        <p14:creationId xmlns:p14="http://schemas.microsoft.com/office/powerpoint/2010/main" val="1914018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Dagsplaner, ukeplan</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93050945"/>
              </p:ext>
            </p:extLst>
          </p:nvPr>
        </p:nvGraphicFramePr>
        <p:xfrm>
          <a:off x="838200" y="1825625"/>
          <a:ext cx="10515600" cy="36068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387409946"/>
                    </a:ext>
                  </a:extLst>
                </a:gridCol>
                <a:gridCol w="1752600">
                  <a:extLst>
                    <a:ext uri="{9D8B030D-6E8A-4147-A177-3AD203B41FA5}">
                      <a16:colId xmlns:a16="http://schemas.microsoft.com/office/drawing/2014/main" val="789804036"/>
                    </a:ext>
                  </a:extLst>
                </a:gridCol>
                <a:gridCol w="1752600">
                  <a:extLst>
                    <a:ext uri="{9D8B030D-6E8A-4147-A177-3AD203B41FA5}">
                      <a16:colId xmlns:a16="http://schemas.microsoft.com/office/drawing/2014/main" val="769860366"/>
                    </a:ext>
                  </a:extLst>
                </a:gridCol>
                <a:gridCol w="1752600">
                  <a:extLst>
                    <a:ext uri="{9D8B030D-6E8A-4147-A177-3AD203B41FA5}">
                      <a16:colId xmlns:a16="http://schemas.microsoft.com/office/drawing/2014/main" val="83318023"/>
                    </a:ext>
                  </a:extLst>
                </a:gridCol>
                <a:gridCol w="1752600">
                  <a:extLst>
                    <a:ext uri="{9D8B030D-6E8A-4147-A177-3AD203B41FA5}">
                      <a16:colId xmlns:a16="http://schemas.microsoft.com/office/drawing/2014/main" val="1036051153"/>
                    </a:ext>
                  </a:extLst>
                </a:gridCol>
                <a:gridCol w="1752600">
                  <a:extLst>
                    <a:ext uri="{9D8B030D-6E8A-4147-A177-3AD203B41FA5}">
                      <a16:colId xmlns:a16="http://schemas.microsoft.com/office/drawing/2014/main" val="753601055"/>
                    </a:ext>
                  </a:extLst>
                </a:gridCol>
              </a:tblGrid>
              <a:tr h="370840">
                <a:tc>
                  <a:txBody>
                    <a:bodyPr/>
                    <a:lstStyle/>
                    <a:p>
                      <a:endParaRPr lang="nb-NO"/>
                    </a:p>
                  </a:txBody>
                  <a:tcPr/>
                </a:tc>
                <a:tc>
                  <a:txBody>
                    <a:bodyPr/>
                    <a:lstStyle/>
                    <a:p>
                      <a:r>
                        <a:rPr lang="nb-NO"/>
                        <a:t>Mandag</a:t>
                      </a:r>
                    </a:p>
                  </a:txBody>
                  <a:tcPr/>
                </a:tc>
                <a:tc>
                  <a:txBody>
                    <a:bodyPr/>
                    <a:lstStyle/>
                    <a:p>
                      <a:r>
                        <a:rPr lang="nb-NO"/>
                        <a:t>Tirsdag</a:t>
                      </a:r>
                    </a:p>
                  </a:txBody>
                  <a:tcPr/>
                </a:tc>
                <a:tc>
                  <a:txBody>
                    <a:bodyPr/>
                    <a:lstStyle/>
                    <a:p>
                      <a:r>
                        <a:rPr lang="nb-NO"/>
                        <a:t>Onsdag</a:t>
                      </a:r>
                    </a:p>
                  </a:txBody>
                  <a:tcPr/>
                </a:tc>
                <a:tc>
                  <a:txBody>
                    <a:bodyPr/>
                    <a:lstStyle/>
                    <a:p>
                      <a:r>
                        <a:rPr lang="nb-NO"/>
                        <a:t>Torsdag</a:t>
                      </a:r>
                    </a:p>
                  </a:txBody>
                  <a:tcPr/>
                </a:tc>
                <a:tc>
                  <a:txBody>
                    <a:bodyPr/>
                    <a:lstStyle/>
                    <a:p>
                      <a:r>
                        <a:rPr lang="nb-NO"/>
                        <a:t>Fredag</a:t>
                      </a:r>
                    </a:p>
                  </a:txBody>
                  <a:tcPr/>
                </a:tc>
                <a:extLst>
                  <a:ext uri="{0D108BD9-81ED-4DB2-BD59-A6C34878D82A}">
                    <a16:rowId xmlns:a16="http://schemas.microsoft.com/office/drawing/2014/main" val="2551829333"/>
                  </a:ext>
                </a:extLst>
              </a:tr>
              <a:tr h="370840">
                <a:tc>
                  <a:txBody>
                    <a:bodyPr/>
                    <a:lstStyle/>
                    <a:p>
                      <a:r>
                        <a:rPr lang="nb-NO"/>
                        <a:t>8:30-9:00</a:t>
                      </a:r>
                    </a:p>
                  </a:txBody>
                  <a:tcPr/>
                </a:tc>
                <a:tc>
                  <a:txBody>
                    <a:bodyPr/>
                    <a:lstStyle/>
                    <a:p>
                      <a:r>
                        <a:rPr lang="nb-NO"/>
                        <a:t>Intro/info</a:t>
                      </a:r>
                    </a:p>
                  </a:txBody>
                  <a:tcPr/>
                </a:tc>
                <a:tc>
                  <a:txBody>
                    <a:bodyPr/>
                    <a:lstStyle/>
                    <a:p>
                      <a:pPr algn="ctr"/>
                      <a:r>
                        <a:rPr lang="nb-NO"/>
                        <a:t>x</a:t>
                      </a:r>
                    </a:p>
                  </a:txBody>
                  <a:tcPr>
                    <a:blipFill>
                      <a:blip r:embed="rId2"/>
                      <a:tile tx="0" ty="0" sx="100000" sy="100000" flip="none" algn="tl"/>
                    </a:blipFill>
                  </a:tcPr>
                </a:tc>
                <a:tc>
                  <a:txBody>
                    <a:bodyPr/>
                    <a:lstStyle/>
                    <a:p>
                      <a:pPr algn="ctr"/>
                      <a:r>
                        <a:rPr lang="nb-NO"/>
                        <a:t>x</a:t>
                      </a:r>
                    </a:p>
                  </a:txBody>
                  <a:tcPr>
                    <a:blipFill>
                      <a:blip r:embed="rId2"/>
                      <a:tile tx="0" ty="0" sx="100000" sy="100000" flip="none" algn="tl"/>
                    </a:blipFill>
                  </a:tcPr>
                </a:tc>
                <a:tc>
                  <a:txBody>
                    <a:bodyPr/>
                    <a:lstStyle/>
                    <a:p>
                      <a:pPr algn="ctr"/>
                      <a:r>
                        <a:rPr lang="nb-NO"/>
                        <a:t>x</a:t>
                      </a:r>
                    </a:p>
                  </a:txBody>
                  <a:tcPr>
                    <a:blipFill>
                      <a:blip r:embed="rId2"/>
                      <a:tile tx="0" ty="0" sx="100000" sy="100000" flip="none" algn="tl"/>
                    </a:blipFill>
                  </a:tcPr>
                </a:tc>
                <a:tc>
                  <a:txBody>
                    <a:bodyPr/>
                    <a:lstStyle/>
                    <a:p>
                      <a:pPr algn="ctr"/>
                      <a:r>
                        <a:rPr lang="nb-NO"/>
                        <a:t>x</a:t>
                      </a:r>
                    </a:p>
                  </a:txBody>
                  <a:tcPr>
                    <a:blipFill>
                      <a:blip r:embed="rId2"/>
                      <a:tile tx="0" ty="0" sx="100000" sy="100000" flip="none" algn="tl"/>
                    </a:blipFill>
                  </a:tcPr>
                </a:tc>
                <a:extLst>
                  <a:ext uri="{0D108BD9-81ED-4DB2-BD59-A6C34878D82A}">
                    <a16:rowId xmlns:a16="http://schemas.microsoft.com/office/drawing/2014/main" val="258769564"/>
                  </a:ext>
                </a:extLst>
              </a:tr>
              <a:tr h="370840">
                <a:tc>
                  <a:txBody>
                    <a:bodyPr/>
                    <a:lstStyle/>
                    <a:p>
                      <a:r>
                        <a:rPr lang="nb-NO"/>
                        <a:t>9:00</a:t>
                      </a:r>
                      <a:r>
                        <a:rPr lang="nb-NO" baseline="0"/>
                        <a:t> til ~ 9:55</a:t>
                      </a:r>
                      <a:endParaRPr lang="nb-NO"/>
                    </a:p>
                  </a:txBody>
                  <a:tcPr/>
                </a:tc>
                <a:tc>
                  <a:txBody>
                    <a:bodyPr/>
                    <a:lstStyle/>
                    <a:p>
                      <a:r>
                        <a:rPr lang="nb-NO"/>
                        <a:t>Bli kjent-leker</a:t>
                      </a:r>
                    </a:p>
                  </a:txBody>
                  <a:tcPr/>
                </a:tc>
                <a:tc>
                  <a:txBody>
                    <a:bodyPr/>
                    <a:lstStyle/>
                    <a:p>
                      <a:endParaRPr lang="nb-NO"/>
                    </a:p>
                  </a:txBody>
                  <a:tcPr/>
                </a:tc>
                <a:tc>
                  <a:txBody>
                    <a:bodyPr/>
                    <a:lstStyle/>
                    <a:p>
                      <a:endParaRPr lang="nb-NO"/>
                    </a:p>
                  </a:txBody>
                  <a:tcPr/>
                </a:tc>
                <a:tc>
                  <a:txBody>
                    <a:bodyPr/>
                    <a:lstStyle/>
                    <a:p>
                      <a:endParaRPr lang="nb-NO"/>
                    </a:p>
                  </a:txBody>
                  <a:tcPr/>
                </a:tc>
                <a:tc>
                  <a:txBody>
                    <a:bodyPr/>
                    <a:lstStyle/>
                    <a:p>
                      <a:endParaRPr lang="nb-NO"/>
                    </a:p>
                  </a:txBody>
                  <a:tcPr/>
                </a:tc>
                <a:extLst>
                  <a:ext uri="{0D108BD9-81ED-4DB2-BD59-A6C34878D82A}">
                    <a16:rowId xmlns:a16="http://schemas.microsoft.com/office/drawing/2014/main" val="90866156"/>
                  </a:ext>
                </a:extLst>
              </a:tr>
              <a:tr h="370840">
                <a:tc>
                  <a:txBody>
                    <a:bodyPr/>
                    <a:lstStyle/>
                    <a:p>
                      <a:r>
                        <a:rPr lang="nb-NO"/>
                        <a:t>10:05 til ~10:55</a:t>
                      </a:r>
                    </a:p>
                  </a:txBody>
                  <a:tcPr/>
                </a:tc>
                <a:tc>
                  <a:txBody>
                    <a:bodyPr/>
                    <a:lstStyle/>
                    <a:p>
                      <a:r>
                        <a:rPr lang="nb-NO"/>
                        <a:t>Del 1</a:t>
                      </a:r>
                    </a:p>
                  </a:txBody>
                  <a:tcPr/>
                </a:tc>
                <a:tc>
                  <a:txBody>
                    <a:bodyPr/>
                    <a:lstStyle/>
                    <a:p>
                      <a:endParaRPr lang="nb-NO"/>
                    </a:p>
                  </a:txBody>
                  <a:tcPr/>
                </a:tc>
                <a:tc>
                  <a:txBody>
                    <a:bodyPr/>
                    <a:lstStyle/>
                    <a:p>
                      <a:endParaRPr lang="nb-NO"/>
                    </a:p>
                  </a:txBody>
                  <a:tcPr/>
                </a:tc>
                <a:tc>
                  <a:txBody>
                    <a:bodyPr/>
                    <a:lstStyle/>
                    <a:p>
                      <a:endParaRPr lang="nb-NO"/>
                    </a:p>
                  </a:txBody>
                  <a:tcPr/>
                </a:tc>
                <a:tc>
                  <a:txBody>
                    <a:bodyPr/>
                    <a:lstStyle/>
                    <a:p>
                      <a:endParaRPr lang="nb-NO"/>
                    </a:p>
                  </a:txBody>
                  <a:tcPr/>
                </a:tc>
                <a:extLst>
                  <a:ext uri="{0D108BD9-81ED-4DB2-BD59-A6C34878D82A}">
                    <a16:rowId xmlns:a16="http://schemas.microsoft.com/office/drawing/2014/main" val="3019998166"/>
                  </a:ext>
                </a:extLst>
              </a:tr>
              <a:tr h="370840">
                <a:tc>
                  <a:txBody>
                    <a:bodyPr/>
                    <a:lstStyle/>
                    <a:p>
                      <a:r>
                        <a:rPr lang="nb-NO"/>
                        <a:t>11:05 til ~12</a:t>
                      </a:r>
                    </a:p>
                  </a:txBody>
                  <a:tcPr/>
                </a:tc>
                <a:tc>
                  <a:txBody>
                    <a:bodyPr/>
                    <a:lstStyle/>
                    <a:p>
                      <a:r>
                        <a:rPr lang="nb-NO"/>
                        <a:t>Del 2</a:t>
                      </a:r>
                    </a:p>
                  </a:txBody>
                  <a:tcPr/>
                </a:tc>
                <a:tc>
                  <a:txBody>
                    <a:bodyPr/>
                    <a:lstStyle/>
                    <a:p>
                      <a:endParaRPr lang="nb-NO"/>
                    </a:p>
                  </a:txBody>
                  <a:tcPr/>
                </a:tc>
                <a:tc>
                  <a:txBody>
                    <a:bodyPr/>
                    <a:lstStyle/>
                    <a:p>
                      <a:endParaRPr lang="nb-NO"/>
                    </a:p>
                  </a:txBody>
                  <a:tcPr/>
                </a:tc>
                <a:tc>
                  <a:txBody>
                    <a:bodyPr/>
                    <a:lstStyle/>
                    <a:p>
                      <a:endParaRPr lang="nb-NO"/>
                    </a:p>
                  </a:txBody>
                  <a:tcPr/>
                </a:tc>
                <a:tc>
                  <a:txBody>
                    <a:bodyPr/>
                    <a:lstStyle/>
                    <a:p>
                      <a:endParaRPr lang="nb-NO"/>
                    </a:p>
                  </a:txBody>
                  <a:tcPr/>
                </a:tc>
                <a:extLst>
                  <a:ext uri="{0D108BD9-81ED-4DB2-BD59-A6C34878D82A}">
                    <a16:rowId xmlns:a16="http://schemas.microsoft.com/office/drawing/2014/main" val="1589389690"/>
                  </a:ext>
                </a:extLst>
              </a:tr>
              <a:tr h="370840">
                <a:tc>
                  <a:txBody>
                    <a:bodyPr/>
                    <a:lstStyle/>
                    <a:p>
                      <a:r>
                        <a:rPr lang="nb-NO"/>
                        <a:t>12:30 til ~13:25</a:t>
                      </a:r>
                    </a:p>
                  </a:txBody>
                  <a:tcPr/>
                </a:tc>
                <a:tc>
                  <a:txBody>
                    <a:bodyPr/>
                    <a:lstStyle/>
                    <a:p>
                      <a:r>
                        <a:rPr lang="nb-NO"/>
                        <a:t>Del 3</a:t>
                      </a:r>
                    </a:p>
                  </a:txBody>
                  <a:tcPr/>
                </a:tc>
                <a:tc>
                  <a:txBody>
                    <a:bodyPr/>
                    <a:lstStyle/>
                    <a:p>
                      <a:endParaRPr lang="nb-NO"/>
                    </a:p>
                  </a:txBody>
                  <a:tcPr/>
                </a:tc>
                <a:tc>
                  <a:txBody>
                    <a:bodyPr/>
                    <a:lstStyle/>
                    <a:p>
                      <a:endParaRPr lang="nb-NO"/>
                    </a:p>
                  </a:txBody>
                  <a:tcPr/>
                </a:tc>
                <a:tc>
                  <a:txBody>
                    <a:bodyPr/>
                    <a:lstStyle/>
                    <a:p>
                      <a:endParaRPr lang="nb-NO"/>
                    </a:p>
                  </a:txBody>
                  <a:tcPr/>
                </a:tc>
                <a:tc>
                  <a:txBody>
                    <a:bodyPr/>
                    <a:lstStyle/>
                    <a:p>
                      <a:endParaRPr lang="nb-NO"/>
                    </a:p>
                  </a:txBody>
                  <a:tcPr/>
                </a:tc>
                <a:extLst>
                  <a:ext uri="{0D108BD9-81ED-4DB2-BD59-A6C34878D82A}">
                    <a16:rowId xmlns:a16="http://schemas.microsoft.com/office/drawing/2014/main" val="3442914367"/>
                  </a:ext>
                </a:extLst>
              </a:tr>
              <a:tr h="370840">
                <a:tc>
                  <a:txBody>
                    <a:bodyPr/>
                    <a:lstStyle/>
                    <a:p>
                      <a:r>
                        <a:rPr lang="nb-NO"/>
                        <a:t>13:35 til ~14:25</a:t>
                      </a:r>
                    </a:p>
                  </a:txBody>
                  <a:tcPr/>
                </a:tc>
                <a:tc>
                  <a:txBody>
                    <a:bodyPr/>
                    <a:lstStyle/>
                    <a:p>
                      <a:r>
                        <a:rPr lang="nb-NO"/>
                        <a:t>Svømming</a:t>
                      </a:r>
                    </a:p>
                  </a:txBody>
                  <a:tcPr/>
                </a:tc>
                <a:tc>
                  <a:txBody>
                    <a:bodyPr/>
                    <a:lstStyle/>
                    <a:p>
                      <a:endParaRPr lang="nb-NO"/>
                    </a:p>
                  </a:txBody>
                  <a:tcPr/>
                </a:tc>
                <a:tc>
                  <a:txBody>
                    <a:bodyPr/>
                    <a:lstStyle/>
                    <a:p>
                      <a:endParaRPr lang="nb-NO"/>
                    </a:p>
                  </a:txBody>
                  <a:tcPr/>
                </a:tc>
                <a:tc>
                  <a:txBody>
                    <a:bodyPr/>
                    <a:lstStyle/>
                    <a:p>
                      <a:endParaRPr lang="nb-NO"/>
                    </a:p>
                  </a:txBody>
                  <a:tcPr/>
                </a:tc>
                <a:tc>
                  <a:txBody>
                    <a:bodyPr/>
                    <a:lstStyle/>
                    <a:p>
                      <a:endParaRPr lang="nb-NO"/>
                    </a:p>
                  </a:txBody>
                  <a:tcPr/>
                </a:tc>
                <a:extLst>
                  <a:ext uri="{0D108BD9-81ED-4DB2-BD59-A6C34878D82A}">
                    <a16:rowId xmlns:a16="http://schemas.microsoft.com/office/drawing/2014/main" val="854108044"/>
                  </a:ext>
                </a:extLst>
              </a:tr>
              <a:tr h="370840">
                <a:tc>
                  <a:txBody>
                    <a:bodyPr/>
                    <a:lstStyle/>
                    <a:p>
                      <a:r>
                        <a:rPr lang="nb-NO"/>
                        <a:t>14:35 til</a:t>
                      </a:r>
                      <a:r>
                        <a:rPr lang="nb-NO" baseline="0"/>
                        <a:t> ~14:30</a:t>
                      </a:r>
                      <a:endParaRPr lang="nb-NO"/>
                    </a:p>
                  </a:txBody>
                  <a:tcPr/>
                </a:tc>
                <a:tc>
                  <a:txBody>
                    <a:bodyPr/>
                    <a:lstStyle/>
                    <a:p>
                      <a:r>
                        <a:rPr lang="nb-NO"/>
                        <a:t>Svømming</a:t>
                      </a:r>
                    </a:p>
                  </a:txBody>
                  <a:tcPr/>
                </a:tc>
                <a:tc>
                  <a:txBody>
                    <a:bodyPr/>
                    <a:lstStyle/>
                    <a:p>
                      <a:endParaRPr lang="nb-NO"/>
                    </a:p>
                  </a:txBody>
                  <a:tcPr/>
                </a:tc>
                <a:tc>
                  <a:txBody>
                    <a:bodyPr/>
                    <a:lstStyle/>
                    <a:p>
                      <a:endParaRPr lang="nb-NO"/>
                    </a:p>
                  </a:txBody>
                  <a:tcPr/>
                </a:tc>
                <a:tc>
                  <a:txBody>
                    <a:bodyPr/>
                    <a:lstStyle/>
                    <a:p>
                      <a:endParaRPr lang="nb-NO"/>
                    </a:p>
                  </a:txBody>
                  <a:tcPr/>
                </a:tc>
                <a:tc>
                  <a:txBody>
                    <a:bodyPr/>
                    <a:lstStyle/>
                    <a:p>
                      <a:endParaRPr lang="nb-NO"/>
                    </a:p>
                  </a:txBody>
                  <a:tcPr/>
                </a:tc>
                <a:extLst>
                  <a:ext uri="{0D108BD9-81ED-4DB2-BD59-A6C34878D82A}">
                    <a16:rowId xmlns:a16="http://schemas.microsoft.com/office/drawing/2014/main" val="3045349010"/>
                  </a:ext>
                </a:extLst>
              </a:tr>
              <a:tr h="370840">
                <a:tc>
                  <a:txBody>
                    <a:bodyPr/>
                    <a:lstStyle/>
                    <a:p>
                      <a:r>
                        <a:rPr lang="nb-NO"/>
                        <a:t>14:40 til 15:40</a:t>
                      </a:r>
                    </a:p>
                  </a:txBody>
                  <a:tcPr/>
                </a:tc>
                <a:tc>
                  <a:txBody>
                    <a:bodyPr/>
                    <a:lstStyle/>
                    <a:p>
                      <a:r>
                        <a:rPr lang="nb-NO"/>
                        <a:t>Oppsummerin</a:t>
                      </a:r>
                      <a:r>
                        <a:rPr lang="nb-NO" baseline="0"/>
                        <a:t> og </a:t>
                      </a:r>
                      <a:r>
                        <a:rPr lang="nb-NO"/>
                        <a:t>logg</a:t>
                      </a:r>
                    </a:p>
                  </a:txBody>
                  <a:tcPr/>
                </a:tc>
                <a:tc>
                  <a:txBody>
                    <a:bodyPr/>
                    <a:lstStyle/>
                    <a:p>
                      <a:endParaRPr lang="nb-NO"/>
                    </a:p>
                  </a:txBody>
                  <a:tcPr/>
                </a:tc>
                <a:tc>
                  <a:txBody>
                    <a:bodyPr/>
                    <a:lstStyle/>
                    <a:p>
                      <a:endParaRPr lang="nb-NO"/>
                    </a:p>
                  </a:txBody>
                  <a:tcPr/>
                </a:tc>
                <a:tc>
                  <a:txBody>
                    <a:bodyPr/>
                    <a:lstStyle/>
                    <a:p>
                      <a:endParaRPr lang="nb-NO"/>
                    </a:p>
                  </a:txBody>
                  <a:tcPr/>
                </a:tc>
                <a:tc>
                  <a:txBody>
                    <a:bodyPr/>
                    <a:lstStyle/>
                    <a:p>
                      <a:endParaRPr lang="nb-NO"/>
                    </a:p>
                  </a:txBody>
                  <a:tcPr/>
                </a:tc>
                <a:extLst>
                  <a:ext uri="{0D108BD9-81ED-4DB2-BD59-A6C34878D82A}">
                    <a16:rowId xmlns:a16="http://schemas.microsoft.com/office/drawing/2014/main" val="2727214934"/>
                  </a:ext>
                </a:extLst>
              </a:tr>
            </a:tbl>
          </a:graphicData>
        </a:graphic>
      </p:graphicFrame>
      <p:sp>
        <p:nvSpPr>
          <p:cNvPr id="5" name="TekstSylinder 4"/>
          <p:cNvSpPr txBox="1"/>
          <p:nvPr/>
        </p:nvSpPr>
        <p:spPr>
          <a:xfrm>
            <a:off x="4704522" y="2741128"/>
            <a:ext cx="6215269" cy="2585323"/>
          </a:xfrm>
          <a:prstGeom prst="rect">
            <a:avLst/>
          </a:prstGeom>
          <a:solidFill>
            <a:srgbClr val="92D050"/>
          </a:solidFill>
        </p:spPr>
        <p:txBody>
          <a:bodyPr wrap="square" rtlCol="0">
            <a:spAutoFit/>
          </a:bodyPr>
          <a:lstStyle/>
          <a:p>
            <a:r>
              <a:rPr lang="nb-NO"/>
              <a:t>Del 1, 2, 3, 4 tas i rekkefølge eller byttes/skiftes ut/kuttes/forlenges slik at du mener det blir best pedagogisk for gruppa. Delene 1 ti l4 er ikke avhengge av hverandre, og kan tas i hvilken som helst rekkefølge. Del 4 er ofte praktisk, så det må times med gruppas eneerginivå og ønsker om å gjøre «noe annet». </a:t>
            </a:r>
          </a:p>
          <a:p>
            <a:endParaRPr lang="nb-NO"/>
          </a:p>
          <a:p>
            <a:r>
              <a:rPr lang="nb-NO"/>
              <a:t>Svømme-tidene er enda ikke oppgitt, så du legger svømminga der det er fastlagt hver dag. </a:t>
            </a:r>
          </a:p>
        </p:txBody>
      </p:sp>
    </p:spTree>
    <p:extLst>
      <p:ext uri="{BB962C8B-B14F-4D97-AF65-F5344CB8AC3E}">
        <p14:creationId xmlns:p14="http://schemas.microsoft.com/office/powerpoint/2010/main" val="104542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Kursinnhold dag for dag</a:t>
            </a:r>
          </a:p>
        </p:txBody>
      </p:sp>
      <p:sp>
        <p:nvSpPr>
          <p:cNvPr id="3" name="Plassholder for innhold 2"/>
          <p:cNvSpPr>
            <a:spLocks noGrp="1"/>
          </p:cNvSpPr>
          <p:nvPr>
            <p:ph idx="1"/>
          </p:nvPr>
        </p:nvSpPr>
        <p:spPr/>
        <p:txBody>
          <a:bodyPr>
            <a:normAutofit fontScale="92500" lnSpcReduction="20000"/>
          </a:bodyPr>
          <a:lstStyle/>
          <a:p>
            <a:r>
              <a:rPr lang="nb-NO"/>
              <a:t>Mandag aktivitet 1: Bli kjent og starte med et klassemiljø/læringsmiljø slik vi ønsker å ha det. </a:t>
            </a:r>
          </a:p>
          <a:p>
            <a:pPr lvl="1"/>
            <a:r>
              <a:rPr lang="nb-NO"/>
              <a:t>Bli kjent: </a:t>
            </a:r>
          </a:p>
          <a:p>
            <a:pPr lvl="2"/>
            <a:r>
              <a:rPr lang="nb-NO"/>
              <a:t>Minesveiper</a:t>
            </a:r>
          </a:p>
          <a:p>
            <a:pPr lvl="2"/>
            <a:r>
              <a:rPr lang="nb-NO"/>
              <a:t>sitte i ring og lære navn</a:t>
            </a:r>
          </a:p>
          <a:p>
            <a:pPr lvl="2"/>
            <a:r>
              <a:rPr lang="nb-NO"/>
              <a:t>sortere</a:t>
            </a:r>
          </a:p>
          <a:p>
            <a:pPr lvl="1"/>
            <a:r>
              <a:rPr lang="nb-NO"/>
              <a:t>Tips: </a:t>
            </a:r>
          </a:p>
          <a:p>
            <a:pPr lvl="2"/>
            <a:r>
              <a:rPr lang="nb-NO"/>
              <a:t>Flyttbare navnelapper på pultene</a:t>
            </a:r>
          </a:p>
          <a:p>
            <a:pPr lvl="2"/>
            <a:r>
              <a:rPr lang="nb-NO"/>
              <a:t>Sitte i «tetris»-blokker</a:t>
            </a:r>
          </a:p>
          <a:p>
            <a:pPr lvl="2"/>
            <a:r>
              <a:rPr lang="nb-NO"/>
              <a:t>Bytte sitteplasser regelmessig</a:t>
            </a:r>
          </a:p>
          <a:p>
            <a:pPr lvl="1"/>
            <a:r>
              <a:rPr lang="nb-NO"/>
              <a:t>I forkant: </a:t>
            </a:r>
          </a:p>
          <a:p>
            <a:pPr lvl="2"/>
            <a:r>
              <a:rPr lang="nb-NO"/>
              <a:t>Trykke opp nok oppgavehefter til mandagen</a:t>
            </a:r>
          </a:p>
          <a:p>
            <a:pPr lvl="2"/>
            <a:r>
              <a:rPr lang="nb-NO"/>
              <a:t>Ha geometri – og tegneutstyr tilgjengelig</a:t>
            </a:r>
          </a:p>
          <a:p>
            <a:pPr lvl="2"/>
            <a:r>
              <a:rPr lang="nb-NO"/>
              <a:t>Lære opplegget slik at du kan improviserer underveis</a:t>
            </a:r>
          </a:p>
          <a:p>
            <a:pPr lvl="1"/>
            <a:endParaRPr lang="nb-NO"/>
          </a:p>
          <a:p>
            <a:pPr lvl="1"/>
            <a:endParaRPr lang="nb-NO"/>
          </a:p>
          <a:p>
            <a:pPr lvl="1"/>
            <a:endParaRPr lang="nb-NO"/>
          </a:p>
        </p:txBody>
      </p:sp>
    </p:spTree>
    <p:extLst>
      <p:ext uri="{BB962C8B-B14F-4D97-AF65-F5344CB8AC3E}">
        <p14:creationId xmlns:p14="http://schemas.microsoft.com/office/powerpoint/2010/main" val="31539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Mandag fortsetter</a:t>
            </a:r>
          </a:p>
        </p:txBody>
      </p:sp>
      <p:sp>
        <p:nvSpPr>
          <p:cNvPr id="3" name="Plassholder for innhold 2"/>
          <p:cNvSpPr>
            <a:spLocks noGrp="1"/>
          </p:cNvSpPr>
          <p:nvPr>
            <p:ph idx="1"/>
          </p:nvPr>
        </p:nvSpPr>
        <p:spPr/>
        <p:txBody>
          <a:bodyPr/>
          <a:lstStyle/>
          <a:p>
            <a:r>
              <a:rPr lang="nb-NO"/>
              <a:t>Mandag: Del 1 – familien forbereder seg på å reise</a:t>
            </a:r>
          </a:p>
          <a:p>
            <a:pPr lvl="1"/>
            <a:r>
              <a:rPr lang="nb-NO"/>
              <a:t>Oppgave 1 – kombinatorikk: familien velger seg klær i ulike farger</a:t>
            </a:r>
          </a:p>
          <a:p>
            <a:pPr lvl="1"/>
            <a:r>
              <a:rPr lang="nb-NO"/>
              <a:t>Tips:</a:t>
            </a:r>
          </a:p>
          <a:p>
            <a:pPr lvl="2"/>
            <a:r>
              <a:rPr lang="nb-NO"/>
              <a:t>La elevene tegne familiens valg av klesfarger. Se hvordan det går</a:t>
            </a:r>
          </a:p>
          <a:p>
            <a:pPr lvl="2"/>
            <a:r>
              <a:rPr lang="nb-NO"/>
              <a:t>Begrense oppgaven til bare enkelte oppgaver dersom gruppa ikke er klar for å følge tråden helt ut</a:t>
            </a:r>
          </a:p>
          <a:p>
            <a:pPr lvl="2"/>
            <a:r>
              <a:rPr lang="nb-NO"/>
              <a:t>Elevene tegner oppgaven, lager tabell, bruker valgtre eller skriver opp med abstraksjonene A, B, C, D, E, F som angir klesfargene</a:t>
            </a:r>
          </a:p>
        </p:txBody>
      </p:sp>
    </p:spTree>
    <p:extLst>
      <p:ext uri="{BB962C8B-B14F-4D97-AF65-F5344CB8AC3E}">
        <p14:creationId xmlns:p14="http://schemas.microsoft.com/office/powerpoint/2010/main" val="219509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Læringsarbeid i klasserommet</a:t>
            </a:r>
          </a:p>
        </p:txBody>
      </p:sp>
      <p:sp>
        <p:nvSpPr>
          <p:cNvPr id="3" name="Plassholder for innhold 2"/>
          <p:cNvSpPr>
            <a:spLocks noGrp="1"/>
          </p:cNvSpPr>
          <p:nvPr>
            <p:ph idx="1"/>
          </p:nvPr>
        </p:nvSpPr>
        <p:spPr/>
        <p:txBody>
          <a:bodyPr/>
          <a:lstStyle/>
          <a:p>
            <a:r>
              <a:rPr lang="nb-NO"/>
              <a:t>Hvordan styre dialogen i klasserommet</a:t>
            </a:r>
          </a:p>
          <a:p>
            <a:pPr lvl="1"/>
            <a:r>
              <a:rPr lang="nb-NO"/>
              <a:t>Singapore-struktur: Problem -&gt; modellere løsning -&gt; skrive om løsning -&gt; trene på oppgaver -&gt; skrive logg/lekser (neste slide)</a:t>
            </a:r>
          </a:p>
          <a:p>
            <a:pPr lvl="1"/>
            <a:r>
              <a:rPr lang="nb-NO"/>
              <a:t>Trygg læring: Innsjekk, oppvarming ,hovedaktivitet, debrief, riste løs, utsjekk (neste slide)</a:t>
            </a:r>
          </a:p>
          <a:p>
            <a:pPr lvl="1"/>
            <a:r>
              <a:rPr lang="nb-NO"/>
              <a:t>Think – pair – share er veldig enkelt når vi sitter i «tetris»</a:t>
            </a:r>
          </a:p>
          <a:p>
            <a:pPr lvl="1"/>
            <a:r>
              <a:rPr lang="nb-NO"/>
              <a:t>1 – 2 – 4 : En og en, to og to, fire og fire</a:t>
            </a:r>
          </a:p>
          <a:p>
            <a:pPr lvl="1"/>
            <a:r>
              <a:rPr lang="nb-NO"/>
              <a:t>Alle deler: No hands classroom. Med eller uten whiteboards.</a:t>
            </a:r>
          </a:p>
          <a:p>
            <a:pPr lvl="1"/>
            <a:r>
              <a:rPr lang="nb-NO"/>
              <a:t>Tradisjonelt: Enkeltpulter eller to og to….</a:t>
            </a:r>
            <a:r>
              <a:rPr lang="nb-NO">
                <a:sym typeface="Wingdings" panose="05000000000000000000" pitchFamily="2" charset="2"/>
              </a:rPr>
              <a:t></a:t>
            </a:r>
          </a:p>
          <a:p>
            <a:pPr lvl="1"/>
            <a:endParaRPr lang="nb-NO"/>
          </a:p>
          <a:p>
            <a:endParaRPr lang="nb-NO"/>
          </a:p>
        </p:txBody>
      </p:sp>
    </p:spTree>
    <p:extLst>
      <p:ext uri="{BB962C8B-B14F-4D97-AF65-F5344CB8AC3E}">
        <p14:creationId xmlns:p14="http://schemas.microsoft.com/office/powerpoint/2010/main" val="123484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Singapore-struktur</a:t>
            </a:r>
          </a:p>
        </p:txBody>
      </p:sp>
      <p:sp>
        <p:nvSpPr>
          <p:cNvPr id="3" name="Plassholder for innhold 2"/>
          <p:cNvSpPr>
            <a:spLocks noGrp="1"/>
          </p:cNvSpPr>
          <p:nvPr>
            <p:ph idx="1"/>
          </p:nvPr>
        </p:nvSpPr>
        <p:spPr/>
        <p:txBody>
          <a:bodyPr/>
          <a:lstStyle/>
          <a:p>
            <a:endParaRPr lang="nb-NO"/>
          </a:p>
        </p:txBody>
      </p:sp>
      <p:pic>
        <p:nvPicPr>
          <p:cNvPr id="4" name="Bilde 3"/>
          <p:cNvPicPr>
            <a:picLocks noChangeAspect="1"/>
          </p:cNvPicPr>
          <p:nvPr/>
        </p:nvPicPr>
        <p:blipFill>
          <a:blip r:embed="rId2"/>
          <a:stretch>
            <a:fillRect/>
          </a:stretch>
        </p:blipFill>
        <p:spPr>
          <a:xfrm>
            <a:off x="2363372" y="1159886"/>
            <a:ext cx="7348758" cy="5698114"/>
          </a:xfrm>
          <a:prstGeom prst="rect">
            <a:avLst/>
          </a:prstGeom>
        </p:spPr>
      </p:pic>
    </p:spTree>
    <p:extLst>
      <p:ext uri="{BB962C8B-B14F-4D97-AF65-F5344CB8AC3E}">
        <p14:creationId xmlns:p14="http://schemas.microsoft.com/office/powerpoint/2010/main" val="1183591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endParaRPr lang="nb-NO"/>
          </a:p>
        </p:txBody>
      </p:sp>
      <p:sp>
        <p:nvSpPr>
          <p:cNvPr id="3" name="Plassholder for innhold 2"/>
          <p:cNvSpPr>
            <a:spLocks noGrp="1"/>
          </p:cNvSpPr>
          <p:nvPr>
            <p:ph idx="1"/>
          </p:nvPr>
        </p:nvSpPr>
        <p:spPr/>
        <p:txBody>
          <a:bodyPr/>
          <a:lstStyle/>
          <a:p>
            <a:endParaRPr lang="nb-NO"/>
          </a:p>
        </p:txBody>
      </p:sp>
      <p:pic>
        <p:nvPicPr>
          <p:cNvPr id="4" name="Bilde 3"/>
          <p:cNvPicPr>
            <a:picLocks noChangeAspect="1"/>
          </p:cNvPicPr>
          <p:nvPr/>
        </p:nvPicPr>
        <p:blipFill rotWithShape="1">
          <a:blip r:embed="rId2"/>
          <a:srcRect l="-1" r="-265" b="43866"/>
          <a:stretch/>
        </p:blipFill>
        <p:spPr>
          <a:xfrm>
            <a:off x="1139687" y="0"/>
            <a:ext cx="9568070" cy="6519638"/>
          </a:xfrm>
          <a:prstGeom prst="rect">
            <a:avLst/>
          </a:prstGeom>
        </p:spPr>
      </p:pic>
    </p:spTree>
    <p:extLst>
      <p:ext uri="{BB962C8B-B14F-4D97-AF65-F5344CB8AC3E}">
        <p14:creationId xmlns:p14="http://schemas.microsoft.com/office/powerpoint/2010/main" val="1937438139"/>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1900</Words>
  <Application>Microsoft Office PowerPoint</Application>
  <PresentationFormat>Widescreen</PresentationFormat>
  <Paragraphs>184</Paragraphs>
  <Slides>31</Slides>
  <Notes>0</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31</vt:i4>
      </vt:variant>
    </vt:vector>
  </HeadingPairs>
  <TitlesOfParts>
    <vt:vector size="36" baseType="lpstr">
      <vt:lpstr>Arial</vt:lpstr>
      <vt:lpstr>Calibri</vt:lpstr>
      <vt:lpstr>Calibri Light</vt:lpstr>
      <vt:lpstr>Wingdings</vt:lpstr>
      <vt:lpstr>Office-tema</vt:lpstr>
      <vt:lpstr>Kurs for lærer på sommerskolen</vt:lpstr>
      <vt:lpstr>Uka i kortform</vt:lpstr>
      <vt:lpstr>Plan for kurset</vt:lpstr>
      <vt:lpstr>Dagsplaner, ukeplan</vt:lpstr>
      <vt:lpstr>Kursinnhold dag for dag</vt:lpstr>
      <vt:lpstr>Mandag fortsetter</vt:lpstr>
      <vt:lpstr>Læringsarbeid i klasserommet</vt:lpstr>
      <vt:lpstr>Singapore-struktur</vt:lpstr>
      <vt:lpstr>PowerPoint-presentasjon</vt:lpstr>
      <vt:lpstr>PowerPoint-presentasjon</vt:lpstr>
      <vt:lpstr>Mandag fortsetter med problemløsning</vt:lpstr>
      <vt:lpstr>Mandag fortsetter med tur i Paris</vt:lpstr>
      <vt:lpstr>Del 5 - svømming</vt:lpstr>
      <vt:lpstr>Del 6 – Logg</vt:lpstr>
      <vt:lpstr>Tirsdag - Asia</vt:lpstr>
      <vt:lpstr>Del 2A: Matematiske runer</vt:lpstr>
      <vt:lpstr>Del 2B: Mia og Marius i Kina</vt:lpstr>
      <vt:lpstr>Del 2C: Kinesiste tegn for tallene 1 til 99</vt:lpstr>
      <vt:lpstr>Del 3A: Singapore intro</vt:lpstr>
      <vt:lpstr>Del 3B: Singapore del 2</vt:lpstr>
      <vt:lpstr>Onsdag – Afrika del 1A</vt:lpstr>
      <vt:lpstr>Onsdag – Afrika del 1B</vt:lpstr>
      <vt:lpstr>Onsdag – Afrika del 1C</vt:lpstr>
      <vt:lpstr>Afrika – del 2: Tanzania, krater, statistikksafari</vt:lpstr>
      <vt:lpstr>Onsdag - Afrika del 3 og 4 – praktisk 2 timers</vt:lpstr>
      <vt:lpstr>Erfaringer fra papirflyforsøket</vt:lpstr>
      <vt:lpstr>Torsdag – Amerika (USA)</vt:lpstr>
      <vt:lpstr>Fredag – flytur hjem via Himalaya</vt:lpstr>
      <vt:lpstr>Generell tanke: Oppstart av dagen og timen</vt:lpstr>
      <vt:lpstr>Generell tanke: Hjelpemidler</vt:lpstr>
      <vt:lpstr>Generell tanke: Læringsressurser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Kurs for lærer på sommerskolen</dc:title>
  <dc:creator>Harald Bergersen Zeigler</dc:creator>
  <cp:lastModifiedBy>Harald Bergersen Zeigler</cp:lastModifiedBy>
  <cp:revision>18</cp:revision>
  <dcterms:created xsi:type="dcterms:W3CDTF">2017-06-07T13:30:42Z</dcterms:created>
  <dcterms:modified xsi:type="dcterms:W3CDTF">2017-06-09T13:32:53Z</dcterms:modified>
</cp:coreProperties>
</file>