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492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2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88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7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4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0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7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96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78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9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38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DC03-C0ED-44FC-8FD0-38EEE6B6B9ED}" type="datetimeFigureOut">
              <a:rPr lang="nb-NO" smtClean="0"/>
              <a:t>28.05.2016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6258-B12F-46B6-8703-F26909C84B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7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Matematikk med blokker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Regneoperasjoner med heltall, brøk og variabler</a:t>
            </a:r>
          </a:p>
          <a:p>
            <a:r>
              <a:rPr lang="nb-NO" dirty="0" smtClean="0"/>
              <a:t>Anvendelser på likninger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9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Brøk divisjon? Tja, det kan du jo forske på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Likninger med brøkdeler og hele deler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184176" cy="4351338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Likningen 2x + 3 = 5</a:t>
            </a:r>
          </a:p>
          <a:p>
            <a:r>
              <a:rPr lang="nb-NO" dirty="0" smtClean="0"/>
              <a:t>‘ + ‘ tolkes som sammensetning av variabel-blokkene og tall-blokkene</a:t>
            </a:r>
          </a:p>
          <a:p>
            <a:r>
              <a:rPr lang="nb-NO" dirty="0" smtClean="0"/>
              <a:t>Setter opp to ulike blokk-typer: x-blokk (røde) og tall-blokk (hver </a:t>
            </a:r>
            <a:r>
              <a:rPr lang="nb-NO" dirty="0" err="1" smtClean="0"/>
              <a:t>bolkk</a:t>
            </a:r>
            <a:r>
              <a:rPr lang="nb-NO" dirty="0" smtClean="0"/>
              <a:t> har verdien 1, farge blå)</a:t>
            </a:r>
          </a:p>
          <a:p>
            <a:r>
              <a:rPr lang="nb-NO" dirty="0" smtClean="0"/>
              <a:t>Likhet betyr at det må være like stor mengde på hver side, </a:t>
            </a:r>
            <a:r>
              <a:rPr lang="nb-NO" dirty="0" err="1" smtClean="0"/>
              <a:t>dvs</a:t>
            </a:r>
            <a:r>
              <a:rPr lang="nb-NO" dirty="0" smtClean="0"/>
              <a:t> like lang heldekkende boks</a:t>
            </a:r>
          </a:p>
          <a:p>
            <a:r>
              <a:rPr lang="nb-NO" dirty="0" smtClean="0"/>
              <a:t>Vi ser at x = 1</a:t>
            </a:r>
          </a:p>
        </p:txBody>
      </p:sp>
      <p:grpSp>
        <p:nvGrpSpPr>
          <p:cNvPr id="26" name="Gruppe 25"/>
          <p:cNvGrpSpPr/>
          <p:nvPr/>
        </p:nvGrpSpPr>
        <p:grpSpPr>
          <a:xfrm>
            <a:off x="5959332" y="1688692"/>
            <a:ext cx="1691601" cy="780555"/>
            <a:chOff x="5964072" y="1689690"/>
            <a:chExt cx="1665026" cy="780555"/>
          </a:xfrm>
        </p:grpSpPr>
        <p:sp>
          <p:nvSpPr>
            <p:cNvPr id="4" name="Rektangel 3"/>
            <p:cNvSpPr/>
            <p:nvPr/>
          </p:nvSpPr>
          <p:spPr>
            <a:xfrm>
              <a:off x="5964072" y="1690688"/>
              <a:ext cx="832513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6796585" y="1689690"/>
              <a:ext cx="832513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7629097" y="1689689"/>
            <a:ext cx="2519151" cy="779558"/>
            <a:chOff x="7629099" y="1689689"/>
            <a:chExt cx="1105470" cy="779558"/>
          </a:xfrm>
        </p:grpSpPr>
        <p:sp>
          <p:nvSpPr>
            <p:cNvPr id="17" name="Rektangel 16"/>
            <p:cNvSpPr/>
            <p:nvPr/>
          </p:nvSpPr>
          <p:spPr>
            <a:xfrm>
              <a:off x="7629099" y="1689689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ktangel 17"/>
            <p:cNvSpPr/>
            <p:nvPr/>
          </p:nvSpPr>
          <p:spPr>
            <a:xfrm>
              <a:off x="7997589" y="1689689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ktangel 18"/>
            <p:cNvSpPr/>
            <p:nvPr/>
          </p:nvSpPr>
          <p:spPr>
            <a:xfrm>
              <a:off x="8366079" y="1689689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5964072" y="2841235"/>
            <a:ext cx="4217157" cy="779558"/>
            <a:chOff x="6892118" y="2865671"/>
            <a:chExt cx="1842451" cy="779558"/>
          </a:xfrm>
        </p:grpSpPr>
        <p:sp>
          <p:nvSpPr>
            <p:cNvPr id="15" name="Rektangel 14"/>
            <p:cNvSpPr/>
            <p:nvPr/>
          </p:nvSpPr>
          <p:spPr>
            <a:xfrm>
              <a:off x="6892118" y="2865671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ktangel 19"/>
            <p:cNvSpPr/>
            <p:nvPr/>
          </p:nvSpPr>
          <p:spPr>
            <a:xfrm>
              <a:off x="8366079" y="2865671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ktangel 20"/>
            <p:cNvSpPr/>
            <p:nvPr/>
          </p:nvSpPr>
          <p:spPr>
            <a:xfrm>
              <a:off x="7997589" y="2865671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ktangel 21"/>
            <p:cNvSpPr/>
            <p:nvPr/>
          </p:nvSpPr>
          <p:spPr>
            <a:xfrm>
              <a:off x="7629098" y="2865671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ktangel 22"/>
            <p:cNvSpPr/>
            <p:nvPr/>
          </p:nvSpPr>
          <p:spPr>
            <a:xfrm>
              <a:off x="7260608" y="2865671"/>
              <a:ext cx="368490" cy="7795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1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Avrundet rektangel 26"/>
          <p:cNvSpPr/>
          <p:nvPr/>
        </p:nvSpPr>
        <p:spPr>
          <a:xfrm>
            <a:off x="6811106" y="1573631"/>
            <a:ext cx="832512" cy="21563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1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 denne likningen med blokker: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 smtClean="0"/>
                  <a:t>3x + 6 = 5x + 2</a:t>
                </a:r>
              </a:p>
              <a:p>
                <a:endParaRPr lang="nb-NO" dirty="0"/>
              </a:p>
              <a:p>
                <a:r>
                  <a:rPr lang="nb-NO" dirty="0" smtClean="0"/>
                  <a:t>Gikk det fort? Hva med denne utfordringen: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+2=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7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/>
          <p:cNvSpPr/>
          <p:nvPr/>
        </p:nvSpPr>
        <p:spPr>
          <a:xfrm>
            <a:off x="7740495" y="1803398"/>
            <a:ext cx="835708" cy="3866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smtClean="0">
                <a:solidFill>
                  <a:schemeClr val="tx1"/>
                </a:solidFill>
              </a:rPr>
              <a:t>36</a:t>
            </a:r>
            <a:endParaRPr lang="nb-NO" dirty="0">
              <a:solidFill>
                <a:schemeClr val="tx1"/>
              </a:solidFill>
            </a:endParaRPr>
          </a:p>
        </p:txBody>
      </p:sp>
      <p:grpSp>
        <p:nvGrpSpPr>
          <p:cNvPr id="27" name="Gruppe 26"/>
          <p:cNvGrpSpPr/>
          <p:nvPr/>
        </p:nvGrpSpPr>
        <p:grpSpPr>
          <a:xfrm>
            <a:off x="7740495" y="1805259"/>
            <a:ext cx="845804" cy="3864908"/>
            <a:chOff x="7899225" y="147158"/>
            <a:chExt cx="845804" cy="3880205"/>
          </a:xfrm>
        </p:grpSpPr>
        <p:sp>
          <p:nvSpPr>
            <p:cNvPr id="28" name="Rektangel 27"/>
            <p:cNvSpPr/>
            <p:nvPr/>
          </p:nvSpPr>
          <p:spPr>
            <a:xfrm>
              <a:off x="7899228" y="147158"/>
              <a:ext cx="845801" cy="7795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000" dirty="0" smtClean="0">
                  <a:solidFill>
                    <a:schemeClr val="tx1"/>
                  </a:solidFill>
                </a:rPr>
                <a:t>36/5</a:t>
              </a:r>
              <a:endParaRPr lang="nb-NO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ktangel 28"/>
            <p:cNvSpPr/>
            <p:nvPr/>
          </p:nvSpPr>
          <p:spPr>
            <a:xfrm>
              <a:off x="7899225" y="926655"/>
              <a:ext cx="845801" cy="7795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000" dirty="0" smtClean="0">
                  <a:solidFill>
                    <a:schemeClr val="tx1"/>
                  </a:solidFill>
                </a:rPr>
                <a:t>36/5</a:t>
              </a:r>
              <a:endParaRPr lang="nb-NO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ktangel 29"/>
            <p:cNvSpPr/>
            <p:nvPr/>
          </p:nvSpPr>
          <p:spPr>
            <a:xfrm>
              <a:off x="7899226" y="1704276"/>
              <a:ext cx="845801" cy="7795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000" dirty="0" smtClean="0">
                  <a:solidFill>
                    <a:schemeClr val="tx1"/>
                  </a:solidFill>
                </a:rPr>
                <a:t>36/5</a:t>
              </a:r>
              <a:endParaRPr lang="nb-NO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ktangel 30"/>
            <p:cNvSpPr/>
            <p:nvPr/>
          </p:nvSpPr>
          <p:spPr>
            <a:xfrm>
              <a:off x="7899226" y="2468249"/>
              <a:ext cx="845801" cy="7795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000" dirty="0" smtClean="0">
                  <a:solidFill>
                    <a:schemeClr val="tx1"/>
                  </a:solidFill>
                </a:rPr>
                <a:t>36/5</a:t>
              </a:r>
              <a:endParaRPr lang="nb-NO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ktangel 31"/>
            <p:cNvSpPr/>
            <p:nvPr/>
          </p:nvSpPr>
          <p:spPr>
            <a:xfrm>
              <a:off x="7899227" y="3247806"/>
              <a:ext cx="845801" cy="7795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000" dirty="0" smtClean="0">
                  <a:solidFill>
                    <a:schemeClr val="tx1"/>
                  </a:solidFill>
                </a:rPr>
                <a:t>36/5</a:t>
              </a:r>
              <a:endParaRPr lang="nb-NO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Heltallige koeffisienter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630976" cy="4351338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5x = 36</a:t>
            </a:r>
          </a:p>
          <a:p>
            <a:r>
              <a:rPr lang="nb-NO" dirty="0" smtClean="0"/>
              <a:t>Det mest logiske er at 1 x er lik 36/5, for ellers ville ikke summen av 5 slike ha blitt 36</a:t>
            </a:r>
          </a:p>
          <a:p>
            <a:r>
              <a:rPr lang="nb-NO" dirty="0" smtClean="0"/>
              <a:t>Vi ser at vi ender opp med den vanlige regelen «del med 5», eller «del med koeffisienten til x»</a:t>
            </a:r>
            <a:endParaRPr lang="nb-NO" dirty="0"/>
          </a:p>
        </p:txBody>
      </p:sp>
      <p:grpSp>
        <p:nvGrpSpPr>
          <p:cNvPr id="21" name="Gruppe 20"/>
          <p:cNvGrpSpPr/>
          <p:nvPr/>
        </p:nvGrpSpPr>
        <p:grpSpPr>
          <a:xfrm>
            <a:off x="6641357" y="1803398"/>
            <a:ext cx="845801" cy="3890222"/>
            <a:chOff x="6805133" y="138368"/>
            <a:chExt cx="845801" cy="3890222"/>
          </a:xfrm>
        </p:grpSpPr>
        <p:sp>
          <p:nvSpPr>
            <p:cNvPr id="6" name="Rektangel 5"/>
            <p:cNvSpPr/>
            <p:nvPr/>
          </p:nvSpPr>
          <p:spPr>
            <a:xfrm>
              <a:off x="6805133" y="138368"/>
              <a:ext cx="845801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ktangel 6"/>
            <p:cNvSpPr/>
            <p:nvPr/>
          </p:nvSpPr>
          <p:spPr>
            <a:xfrm>
              <a:off x="6805133" y="1688692"/>
              <a:ext cx="845801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ktangel 7"/>
            <p:cNvSpPr/>
            <p:nvPr/>
          </p:nvSpPr>
          <p:spPr>
            <a:xfrm>
              <a:off x="6805133" y="917925"/>
              <a:ext cx="845801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ktangel 8"/>
            <p:cNvSpPr/>
            <p:nvPr/>
          </p:nvSpPr>
          <p:spPr>
            <a:xfrm>
              <a:off x="6805133" y="2468249"/>
              <a:ext cx="845801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ktangel 9"/>
            <p:cNvSpPr/>
            <p:nvPr/>
          </p:nvSpPr>
          <p:spPr>
            <a:xfrm>
              <a:off x="6805133" y="3249033"/>
              <a:ext cx="845801" cy="7795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dirty="0" smtClean="0">
                  <a:solidFill>
                    <a:schemeClr val="tx1"/>
                  </a:solidFill>
                </a:rPr>
                <a:t>x</a:t>
              </a:r>
              <a:endParaRPr lang="nb-NO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Høyre klammeparentes 22"/>
          <p:cNvSpPr/>
          <p:nvPr/>
        </p:nvSpPr>
        <p:spPr>
          <a:xfrm>
            <a:off x="8884693" y="1825625"/>
            <a:ext cx="532262" cy="386676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/>
          <p:cNvSpPr txBox="1"/>
          <p:nvPr/>
        </p:nvSpPr>
        <p:spPr>
          <a:xfrm>
            <a:off x="9567080" y="3353722"/>
            <a:ext cx="73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/>
              <a:t>36</a:t>
            </a:r>
            <a:endParaRPr lang="nb-NO" sz="4000" dirty="0"/>
          </a:p>
        </p:txBody>
      </p:sp>
      <p:sp>
        <p:nvSpPr>
          <p:cNvPr id="25" name="Høyre klammeparentes 24"/>
          <p:cNvSpPr/>
          <p:nvPr/>
        </p:nvSpPr>
        <p:spPr>
          <a:xfrm rot="10800000">
            <a:off x="5866712" y="1812188"/>
            <a:ext cx="532262" cy="386676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kstSylinder 25"/>
          <p:cNvSpPr txBox="1"/>
          <p:nvPr/>
        </p:nvSpPr>
        <p:spPr>
          <a:xfrm>
            <a:off x="5005586" y="3369306"/>
            <a:ext cx="73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/>
              <a:t>5x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17782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uiExpand="1" build="p"/>
      <p:bldP spid="23" grpId="0" animBg="1"/>
      <p:bldP spid="24" grpId="0"/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Du kan jo løse disse med tegning/blokker?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3x = 7</a:t>
            </a:r>
          </a:p>
          <a:p>
            <a:r>
              <a:rPr lang="nb-NO" dirty="0" smtClean="0"/>
              <a:t>4x = 12</a:t>
            </a:r>
          </a:p>
          <a:p>
            <a:r>
              <a:rPr lang="nb-NO" dirty="0" smtClean="0"/>
              <a:t>12x = 36</a:t>
            </a:r>
          </a:p>
          <a:p>
            <a:r>
              <a:rPr lang="nb-NO" dirty="0" smtClean="0"/>
              <a:t>7x = 140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76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533078" cy="439775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:r>
                  <a:rPr lang="nb-NO" dirty="0" smtClean="0"/>
                  <a:t>Hva er en hel x?</a:t>
                </a:r>
              </a:p>
              <a:p>
                <a:r>
                  <a:rPr lang="nb-NO" dirty="0" smtClean="0"/>
                  <a:t>Vi kjenner igjen teknikken med å gange med 2 og dele med 3 =&gt; x = 8*3/2</a:t>
                </a:r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533078" cy="4397754"/>
              </a:xfrm>
              <a:blipFill rotWithShape="0">
                <a:blip r:embed="rId2"/>
                <a:stretch>
                  <a:fillRect l="-3855" r="-554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e 13"/>
          <p:cNvGrpSpPr/>
          <p:nvPr/>
        </p:nvGrpSpPr>
        <p:grpSpPr>
          <a:xfrm>
            <a:off x="5868537" y="1705350"/>
            <a:ext cx="1713990" cy="2295944"/>
            <a:chOff x="4609473" y="1705350"/>
            <a:chExt cx="2973054" cy="2295944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" name="Gruppe 3"/>
            <p:cNvGrpSpPr/>
            <p:nvPr/>
          </p:nvGrpSpPr>
          <p:grpSpPr>
            <a:xfrm>
              <a:off x="4609473" y="1705350"/>
              <a:ext cx="2973054" cy="2295944"/>
              <a:chOff x="1055518" y="4495798"/>
              <a:chExt cx="2973054" cy="2229014"/>
            </a:xfrm>
            <a:grpFill/>
          </p:grpSpPr>
          <p:sp>
            <p:nvSpPr>
              <p:cNvPr id="5" name="Rektangel 4"/>
              <p:cNvSpPr/>
              <p:nvPr/>
            </p:nvSpPr>
            <p:spPr>
              <a:xfrm>
                <a:off x="1055522" y="4495798"/>
                <a:ext cx="2973050" cy="78205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x</a:t>
                </a:r>
                <a:r>
                  <a:rPr lang="nb-NO" dirty="0" smtClean="0">
                    <a:solidFill>
                      <a:schemeClr val="tx1"/>
                    </a:solidFill>
                  </a:rPr>
                  <a:t>/3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ktangel 5"/>
              <p:cNvSpPr/>
              <p:nvPr/>
            </p:nvSpPr>
            <p:spPr>
              <a:xfrm>
                <a:off x="1055522" y="6039011"/>
                <a:ext cx="2973050" cy="6858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>
                    <a:solidFill>
                      <a:schemeClr val="tx1"/>
                    </a:solidFill>
                  </a:rPr>
                  <a:t>x/3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ktangel 6"/>
              <p:cNvSpPr/>
              <p:nvPr/>
            </p:nvSpPr>
            <p:spPr>
              <a:xfrm>
                <a:off x="1055518" y="5277852"/>
                <a:ext cx="2973050" cy="76115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1</a:t>
                </a:r>
                <a:r>
                  <a:rPr lang="nb-NO" dirty="0" smtClean="0">
                    <a:solidFill>
                      <a:schemeClr val="tx1"/>
                    </a:solidFill>
                  </a:rPr>
                  <a:t>/3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ktangel 7"/>
            <p:cNvSpPr/>
            <p:nvPr/>
          </p:nvSpPr>
          <p:spPr>
            <a:xfrm>
              <a:off x="4609473" y="2489364"/>
              <a:ext cx="2973050" cy="80553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x</a:t>
              </a:r>
              <a:r>
                <a:rPr lang="nb-NO" dirty="0" smtClean="0">
                  <a:solidFill>
                    <a:schemeClr val="tx1"/>
                  </a:solidFill>
                </a:rPr>
                <a:t>/3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Rasjonale koeffisienter (brøker)</a:t>
            </a:r>
            <a:endParaRPr lang="nb-NO" dirty="0"/>
          </a:p>
        </p:txBody>
      </p:sp>
      <p:grpSp>
        <p:nvGrpSpPr>
          <p:cNvPr id="15" name="Gruppe 14"/>
          <p:cNvGrpSpPr/>
          <p:nvPr/>
        </p:nvGrpSpPr>
        <p:grpSpPr>
          <a:xfrm>
            <a:off x="8735077" y="1711141"/>
            <a:ext cx="1664006" cy="2295944"/>
            <a:chOff x="4609473" y="1705350"/>
            <a:chExt cx="2973054" cy="2295944"/>
          </a:xfrm>
        </p:grpSpPr>
        <p:grpSp>
          <p:nvGrpSpPr>
            <p:cNvPr id="16" name="Gruppe 15"/>
            <p:cNvGrpSpPr/>
            <p:nvPr/>
          </p:nvGrpSpPr>
          <p:grpSpPr>
            <a:xfrm>
              <a:off x="4609473" y="1705350"/>
              <a:ext cx="2973054" cy="2295944"/>
              <a:chOff x="1055518" y="4495798"/>
              <a:chExt cx="2973054" cy="2229014"/>
            </a:xfrm>
          </p:grpSpPr>
          <p:sp>
            <p:nvSpPr>
              <p:cNvPr id="18" name="Rektangel 17"/>
              <p:cNvSpPr/>
              <p:nvPr/>
            </p:nvSpPr>
            <p:spPr>
              <a:xfrm>
                <a:off x="1055522" y="4495798"/>
                <a:ext cx="2973050" cy="78205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>
                    <a:solidFill>
                      <a:schemeClr val="tx1"/>
                    </a:solidFill>
                  </a:rPr>
                  <a:t>8/2 = 4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ktangel 18"/>
              <p:cNvSpPr/>
              <p:nvPr/>
            </p:nvSpPr>
            <p:spPr>
              <a:xfrm>
                <a:off x="1055522" y="6039011"/>
                <a:ext cx="2973050" cy="6858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>
                    <a:solidFill>
                      <a:schemeClr val="tx1"/>
                    </a:solidFill>
                  </a:rPr>
                  <a:t>?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ktangel 19"/>
              <p:cNvSpPr/>
              <p:nvPr/>
            </p:nvSpPr>
            <p:spPr>
              <a:xfrm>
                <a:off x="1055518" y="5277852"/>
                <a:ext cx="2973050" cy="7611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1</a:t>
                </a:r>
                <a:r>
                  <a:rPr lang="nb-NO" dirty="0" smtClean="0">
                    <a:solidFill>
                      <a:schemeClr val="tx1"/>
                    </a:solidFill>
                  </a:rPr>
                  <a:t>/3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ktangel 16"/>
            <p:cNvSpPr/>
            <p:nvPr/>
          </p:nvSpPr>
          <p:spPr>
            <a:xfrm>
              <a:off x="4609473" y="2498253"/>
              <a:ext cx="2973050" cy="8055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8/2 = 4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kstSylinder 20"/>
          <p:cNvSpPr txBox="1"/>
          <p:nvPr/>
        </p:nvSpPr>
        <p:spPr>
          <a:xfrm>
            <a:off x="7792872" y="2374710"/>
            <a:ext cx="491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 smtClean="0"/>
              <a:t>=</a:t>
            </a:r>
            <a:endParaRPr lang="nb-NO" dirty="0"/>
          </a:p>
        </p:txBody>
      </p:sp>
      <p:sp>
        <p:nvSpPr>
          <p:cNvPr id="22" name="Rektangel 21"/>
          <p:cNvSpPr/>
          <p:nvPr/>
        </p:nvSpPr>
        <p:spPr>
          <a:xfrm>
            <a:off x="8735077" y="3303339"/>
            <a:ext cx="1664004" cy="709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5868536" y="3294901"/>
            <a:ext cx="1713989" cy="783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x</a:t>
            </a:r>
            <a:r>
              <a:rPr lang="nb-NO" dirty="0" smtClean="0">
                <a:solidFill>
                  <a:schemeClr val="tx1"/>
                </a:solidFill>
              </a:rPr>
              <a:t>/3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Høyre klammeparentes 23"/>
          <p:cNvSpPr/>
          <p:nvPr/>
        </p:nvSpPr>
        <p:spPr>
          <a:xfrm rot="10800000">
            <a:off x="4940919" y="1705350"/>
            <a:ext cx="354411" cy="22959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kstSylinder 24"/>
          <p:cNvSpPr txBox="1"/>
          <p:nvPr/>
        </p:nvSpPr>
        <p:spPr>
          <a:xfrm>
            <a:off x="4038853" y="2538189"/>
            <a:ext cx="69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1</a:t>
            </a:r>
            <a:r>
              <a:rPr lang="nb-NO" sz="4000" dirty="0" smtClean="0"/>
              <a:t>x</a:t>
            </a:r>
            <a:endParaRPr lang="nb-NO" sz="4000" dirty="0"/>
          </a:p>
        </p:txBody>
      </p:sp>
      <p:sp>
        <p:nvSpPr>
          <p:cNvPr id="26" name="Høyre klammeparentes 25"/>
          <p:cNvSpPr/>
          <p:nvPr/>
        </p:nvSpPr>
        <p:spPr>
          <a:xfrm>
            <a:off x="10658901" y="1690688"/>
            <a:ext cx="363373" cy="2310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TekstSylinder 26"/>
          <p:cNvSpPr txBox="1"/>
          <p:nvPr/>
        </p:nvSpPr>
        <p:spPr>
          <a:xfrm>
            <a:off x="11155653" y="2374710"/>
            <a:ext cx="94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4*3 =</a:t>
            </a:r>
          </a:p>
          <a:p>
            <a:r>
              <a:rPr lang="nb-NO" sz="2400" dirty="0" smtClean="0"/>
              <a:t> 12</a:t>
            </a:r>
            <a:endParaRPr lang="nb-NO" sz="2400" dirty="0"/>
          </a:p>
        </p:txBody>
      </p:sp>
      <p:sp>
        <p:nvSpPr>
          <p:cNvPr id="28" name="Høyre klammeparentes 27"/>
          <p:cNvSpPr/>
          <p:nvPr/>
        </p:nvSpPr>
        <p:spPr>
          <a:xfrm rot="10800000">
            <a:off x="5380746" y="1705350"/>
            <a:ext cx="365469" cy="158955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489885" y="2245525"/>
            <a:ext cx="69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2/3x</a:t>
            </a:r>
            <a:endParaRPr lang="nb-NO" sz="4000" dirty="0"/>
          </a:p>
        </p:txBody>
      </p:sp>
      <p:sp>
        <p:nvSpPr>
          <p:cNvPr id="30" name="Høyre klammeparentes 29"/>
          <p:cNvSpPr/>
          <p:nvPr/>
        </p:nvSpPr>
        <p:spPr>
          <a:xfrm>
            <a:off x="10545031" y="1690688"/>
            <a:ext cx="376052" cy="160421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TekstSylinder 30"/>
          <p:cNvSpPr txBox="1"/>
          <p:nvPr/>
        </p:nvSpPr>
        <p:spPr>
          <a:xfrm>
            <a:off x="11021597" y="2374710"/>
            <a:ext cx="97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8</a:t>
            </a:r>
            <a:endParaRPr lang="nb-NO" sz="2400" dirty="0"/>
          </a:p>
        </p:txBody>
      </p:sp>
      <p:sp>
        <p:nvSpPr>
          <p:cNvPr id="32" name="Rektangel 31"/>
          <p:cNvSpPr/>
          <p:nvPr/>
        </p:nvSpPr>
        <p:spPr>
          <a:xfrm>
            <a:off x="5860085" y="1698018"/>
            <a:ext cx="1713989" cy="23882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6600" dirty="0" smtClean="0">
                <a:solidFill>
                  <a:schemeClr val="tx1"/>
                </a:solidFill>
              </a:rPr>
              <a:t>x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" name="Rektangel 32"/>
          <p:cNvSpPr/>
          <p:nvPr/>
        </p:nvSpPr>
        <p:spPr>
          <a:xfrm>
            <a:off x="8701132" y="1690688"/>
            <a:ext cx="1713989" cy="2388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6600" dirty="0" smtClean="0">
                <a:solidFill>
                  <a:schemeClr val="tx1"/>
                </a:solidFill>
              </a:rPr>
              <a:t>12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 denne med en tegning: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:r>
                  <a:rPr lang="nb-NO" dirty="0" smtClean="0"/>
                  <a:t>Kanskje denne går fint også?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:r>
                  <a:rPr lang="nb-NO" dirty="0" smtClean="0"/>
                  <a:t>Har du ekstra tid, hvorfor ikke tenke litt på denne?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nb-NO" dirty="0" smtClean="0"/>
              </a:p>
              <a:p>
                <a:endParaRPr lang="nb-NO" dirty="0" smtClean="0"/>
              </a:p>
              <a:p>
                <a:endParaRPr lang="nb-NO" dirty="0" smtClean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Nå har du kanskje jobbet godt og blitt veldig flink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b-NO" dirty="0" smtClean="0"/>
                  <a:t>Løs disse oppgavene med tegning eller ved regning: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+3=7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−2=2+4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+4=5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nb-NO" dirty="0" smtClean="0"/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+4=2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nb-NO" dirty="0" smtClean="0"/>
                  <a:t> OBS: Tenk av x kan være negativ her! </a:t>
                </a:r>
                <a:r>
                  <a:rPr lang="nb-NO" dirty="0" smtClean="0">
                    <a:sym typeface="Wingdings" panose="05000000000000000000" pitchFamily="2" charset="2"/>
                  </a:rPr>
                  <a:t></a:t>
                </a:r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Tar du denne med det samme?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nb-NO" b="0" dirty="0" smtClean="0"/>
              </a:p>
              <a:p>
                <a:endParaRPr lang="nb-NO" b="0" dirty="0" smtClean="0"/>
              </a:p>
              <a:p>
                <a:r>
                  <a:rPr lang="nb-NO" dirty="0" smtClean="0"/>
                  <a:t>Mens du er så godt i gang, kan du jo starte så smått på denne: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nb-NO" b="0" dirty="0" smtClean="0"/>
              </a:p>
              <a:p>
                <a:endParaRPr lang="nb-NO" b="0" dirty="0" smtClean="0"/>
              </a:p>
              <a:p>
                <a:r>
                  <a:rPr lang="nb-NO" dirty="0" smtClean="0"/>
                  <a:t>Eller denne: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nb-NO" b="0" dirty="0" smtClean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6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en blokk?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En blokk er en rektangulær boks, som symboliserer en kjent </a:t>
            </a:r>
            <a:r>
              <a:rPr lang="nb-NO" dirty="0" err="1" smtClean="0"/>
              <a:t>elelr</a:t>
            </a:r>
            <a:r>
              <a:rPr lang="nb-NO" dirty="0" smtClean="0"/>
              <a:t> ukjent størrelse</a:t>
            </a:r>
          </a:p>
          <a:p>
            <a:r>
              <a:rPr lang="nb-NO" dirty="0" smtClean="0"/>
              <a:t>Ofte skrives størrelsen inne i boksen, eller ved hjelp av en tallinje, der mengden er angitt ved boksens lengde</a:t>
            </a:r>
          </a:p>
          <a:p>
            <a:r>
              <a:rPr lang="nb-NO" dirty="0" smtClean="0"/>
              <a:t>Eksempel: Her er tallet 1 som en blokk: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Du velger størrelse helt selv, det er ikke viktig egentlig</a:t>
            </a:r>
          </a:p>
          <a:p>
            <a:r>
              <a:rPr lang="nb-NO" dirty="0" smtClean="0"/>
              <a:t>Eksempel på addisjon (neste side)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7456868" y="4001294"/>
            <a:ext cx="3219718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1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413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Addisjon og subtraksjon med blokker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76989" cy="4351338"/>
          </a:xfrm>
        </p:spPr>
        <p:txBody>
          <a:bodyPr/>
          <a:lstStyle/>
          <a:p>
            <a:r>
              <a:rPr lang="nb-NO" dirty="0" smtClean="0"/>
              <a:t>Regnestykke: 14 + 12</a:t>
            </a:r>
          </a:p>
          <a:p>
            <a:r>
              <a:rPr lang="nb-NO" dirty="0" smtClean="0"/>
              <a:t>Vi tegner blokker:</a:t>
            </a:r>
          </a:p>
          <a:p>
            <a:r>
              <a:rPr lang="nb-NO" dirty="0" smtClean="0"/>
              <a:t>Markerer summen som en ny blokk</a:t>
            </a:r>
          </a:p>
          <a:p>
            <a:endParaRPr lang="nb-NO" dirty="0"/>
          </a:p>
          <a:p>
            <a:r>
              <a:rPr lang="nb-NO" dirty="0" smtClean="0"/>
              <a:t>Regnestykke: 26 – 15</a:t>
            </a:r>
          </a:p>
          <a:p>
            <a:r>
              <a:rPr lang="nb-NO" dirty="0" smtClean="0"/>
              <a:t>Vi tegner blokker:</a:t>
            </a:r>
          </a:p>
          <a:p>
            <a:r>
              <a:rPr lang="nb-NO" dirty="0" smtClean="0"/>
              <a:t>Differensen vises som forskjellen mellom 26 og 15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5795493" y="2125014"/>
            <a:ext cx="3219718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14</a:t>
            </a:r>
            <a:endParaRPr lang="nb-NO" sz="2400" dirty="0"/>
          </a:p>
        </p:txBody>
      </p:sp>
      <p:sp>
        <p:nvSpPr>
          <p:cNvPr id="6" name="Rektangel 5"/>
          <p:cNvSpPr/>
          <p:nvPr/>
        </p:nvSpPr>
        <p:spPr>
          <a:xfrm>
            <a:off x="9015211" y="2125013"/>
            <a:ext cx="2047741" cy="5409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12</a:t>
            </a:r>
            <a:endParaRPr lang="nb-NO" sz="2400" dirty="0"/>
          </a:p>
        </p:txBody>
      </p:sp>
      <p:sp>
        <p:nvSpPr>
          <p:cNvPr id="9" name="Rektangel 8"/>
          <p:cNvSpPr/>
          <p:nvPr/>
        </p:nvSpPr>
        <p:spPr>
          <a:xfrm>
            <a:off x="5795492" y="2860717"/>
            <a:ext cx="5267459" cy="54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26</a:t>
            </a:r>
            <a:endParaRPr lang="nb-NO" sz="2400" dirty="0"/>
          </a:p>
        </p:txBody>
      </p:sp>
      <p:sp>
        <p:nvSpPr>
          <p:cNvPr id="13" name="Rektangel 12"/>
          <p:cNvSpPr/>
          <p:nvPr/>
        </p:nvSpPr>
        <p:spPr>
          <a:xfrm>
            <a:off x="5795491" y="4301202"/>
            <a:ext cx="5267459" cy="54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26</a:t>
            </a:r>
            <a:endParaRPr lang="nb-NO" sz="2400" dirty="0"/>
          </a:p>
        </p:txBody>
      </p:sp>
      <p:sp>
        <p:nvSpPr>
          <p:cNvPr id="14" name="Rektangel 13"/>
          <p:cNvSpPr/>
          <p:nvPr/>
        </p:nvSpPr>
        <p:spPr>
          <a:xfrm>
            <a:off x="7843232" y="4842115"/>
            <a:ext cx="3219718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15</a:t>
            </a:r>
            <a:endParaRPr lang="nb-NO" sz="2400" dirty="0"/>
          </a:p>
        </p:txBody>
      </p:sp>
      <p:sp>
        <p:nvSpPr>
          <p:cNvPr id="15" name="Rektangel 14"/>
          <p:cNvSpPr/>
          <p:nvPr/>
        </p:nvSpPr>
        <p:spPr>
          <a:xfrm>
            <a:off x="5795490" y="4842114"/>
            <a:ext cx="2047741" cy="5409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26 - 15</a:t>
            </a:r>
            <a:endParaRPr lang="nb-NO" sz="2400" dirty="0"/>
          </a:p>
        </p:txBody>
      </p:sp>
      <p:sp>
        <p:nvSpPr>
          <p:cNvPr id="16" name="Rektangel 15"/>
          <p:cNvSpPr/>
          <p:nvPr/>
        </p:nvSpPr>
        <p:spPr>
          <a:xfrm>
            <a:off x="5795491" y="4842115"/>
            <a:ext cx="2047741" cy="5409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753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Øv på å tegne disse regnestykkene: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30 + 20</a:t>
            </a:r>
          </a:p>
          <a:p>
            <a:r>
              <a:rPr lang="nb-NO" dirty="0" smtClean="0"/>
              <a:t>50 + 100</a:t>
            </a:r>
          </a:p>
          <a:p>
            <a:r>
              <a:rPr lang="nb-NO" dirty="0" smtClean="0"/>
              <a:t>25 + 5</a:t>
            </a:r>
          </a:p>
          <a:p>
            <a:r>
              <a:rPr lang="nb-NO" dirty="0" smtClean="0"/>
              <a:t>- 10 + 20 (utfordring)</a:t>
            </a:r>
          </a:p>
          <a:p>
            <a:r>
              <a:rPr lang="nb-NO" dirty="0" smtClean="0"/>
              <a:t>30 – 10</a:t>
            </a:r>
          </a:p>
          <a:p>
            <a:r>
              <a:rPr lang="nb-NO" dirty="0" smtClean="0"/>
              <a:t>29 – 9</a:t>
            </a:r>
          </a:p>
          <a:p>
            <a:r>
              <a:rPr lang="nb-NO" dirty="0" smtClean="0"/>
              <a:t>11 – 9</a:t>
            </a:r>
          </a:p>
          <a:p>
            <a:r>
              <a:rPr lang="nb-NO" dirty="0" smtClean="0"/>
              <a:t>3 – 5 (utfordring)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19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e 46"/>
          <p:cNvGrpSpPr/>
          <p:nvPr/>
        </p:nvGrpSpPr>
        <p:grpSpPr>
          <a:xfrm>
            <a:off x="5922137" y="4018202"/>
            <a:ext cx="3749897" cy="2524261"/>
            <a:chOff x="5922137" y="3837902"/>
            <a:chExt cx="3749897" cy="2524261"/>
          </a:xfrm>
        </p:grpSpPr>
        <p:sp>
          <p:nvSpPr>
            <p:cNvPr id="18" name="Rektangel 17"/>
            <p:cNvSpPr/>
            <p:nvPr/>
          </p:nvSpPr>
          <p:spPr>
            <a:xfrm>
              <a:off x="5922137" y="3837904"/>
              <a:ext cx="3749897" cy="2524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/>
            <p:cNvSpPr/>
            <p:nvPr/>
          </p:nvSpPr>
          <p:spPr>
            <a:xfrm>
              <a:off x="5932871" y="3837904"/>
              <a:ext cx="746981" cy="25242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6700241" y="3837903"/>
              <a:ext cx="711662" cy="25242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4" name="Rett linje 43"/>
            <p:cNvCxnSpPr/>
            <p:nvPr/>
          </p:nvCxnSpPr>
          <p:spPr>
            <a:xfrm flipH="1">
              <a:off x="8212429" y="3837903"/>
              <a:ext cx="10734" cy="25242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 flipH="1">
              <a:off x="8922912" y="3837902"/>
              <a:ext cx="10734" cy="25242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Brøk som blokker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741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En brøk kan tegnes som en blokk</a:t>
            </a:r>
          </a:p>
          <a:p>
            <a:r>
              <a:rPr lang="nb-NO" dirty="0" smtClean="0"/>
              <a:t>Denne brøken er ment å skulle representere brøken 2/5. </a:t>
            </a:r>
          </a:p>
          <a:p>
            <a:r>
              <a:rPr lang="nb-NO" dirty="0" smtClean="0"/>
              <a:t>Første tegner vi en hel</a:t>
            </a:r>
          </a:p>
          <a:p>
            <a:r>
              <a:rPr lang="nb-NO" dirty="0" smtClean="0"/>
              <a:t>Deler opp i fem like store deler</a:t>
            </a:r>
          </a:p>
          <a:p>
            <a:r>
              <a:rPr lang="nb-NO" dirty="0" smtClean="0"/>
              <a:t>Markerer 2 av disse</a:t>
            </a:r>
          </a:p>
          <a:p>
            <a:r>
              <a:rPr lang="nb-NO" dirty="0" smtClean="0"/>
              <a:t>Eksempel på brøk multiplikasjon:</a:t>
            </a:r>
            <a:endParaRPr lang="nb-NO" dirty="0"/>
          </a:p>
          <a:p>
            <a:r>
              <a:rPr lang="nb-NO" dirty="0" smtClean="0"/>
              <a:t>Denne er ment å skulle representere 2/5 * ¼</a:t>
            </a:r>
          </a:p>
          <a:p>
            <a:r>
              <a:rPr lang="nb-NO" dirty="0" smtClean="0"/>
              <a:t>Se: Resultatet er en firedel av de to femdelene, altså 2 av 20 eller 1 av 10!</a:t>
            </a:r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5911403" y="2009104"/>
            <a:ext cx="3760631" cy="901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/>
          <p:cNvCxnSpPr/>
          <p:nvPr/>
        </p:nvCxnSpPr>
        <p:spPr>
          <a:xfrm>
            <a:off x="5911403" y="2009104"/>
            <a:ext cx="0" cy="901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6694868" y="2009104"/>
            <a:ext cx="0" cy="901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7439697" y="2009104"/>
            <a:ext cx="0" cy="901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8231750" y="2009104"/>
            <a:ext cx="0" cy="901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>
            <a:off x="8955112" y="2021982"/>
            <a:ext cx="0" cy="901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5922137" y="2021983"/>
            <a:ext cx="757715" cy="888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/>
          <p:cNvSpPr/>
          <p:nvPr/>
        </p:nvSpPr>
        <p:spPr>
          <a:xfrm>
            <a:off x="6700241" y="2021982"/>
            <a:ext cx="790972" cy="888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8" name="Rett linje 37"/>
          <p:cNvCxnSpPr/>
          <p:nvPr/>
        </p:nvCxnSpPr>
        <p:spPr>
          <a:xfrm>
            <a:off x="5945747" y="4636395"/>
            <a:ext cx="37391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tt linje 40"/>
          <p:cNvCxnSpPr/>
          <p:nvPr/>
        </p:nvCxnSpPr>
        <p:spPr>
          <a:xfrm>
            <a:off x="5932871" y="5280324"/>
            <a:ext cx="37391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945747" y="5909257"/>
            <a:ext cx="37391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>
          <a:xfrm>
            <a:off x="5941550" y="4018186"/>
            <a:ext cx="759759" cy="60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Rektangel 48"/>
          <p:cNvSpPr/>
          <p:nvPr/>
        </p:nvSpPr>
        <p:spPr>
          <a:xfrm>
            <a:off x="6690467" y="4018186"/>
            <a:ext cx="721436" cy="60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6" grpId="0" animBg="1"/>
      <p:bldP spid="1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Tegn disse brøkene som blokker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1/3</a:t>
            </a:r>
          </a:p>
          <a:p>
            <a:r>
              <a:rPr lang="nb-NO" dirty="0" smtClean="0"/>
              <a:t>2/4</a:t>
            </a:r>
          </a:p>
          <a:p>
            <a:r>
              <a:rPr lang="nb-NO" dirty="0" smtClean="0"/>
              <a:t>1/5</a:t>
            </a:r>
          </a:p>
          <a:p>
            <a:r>
              <a:rPr lang="nb-NO" dirty="0" smtClean="0"/>
              <a:t>9/8 (utfordring)</a:t>
            </a:r>
          </a:p>
          <a:p>
            <a:r>
              <a:rPr lang="nb-NO" dirty="0" smtClean="0"/>
              <a:t>10/5</a:t>
            </a:r>
          </a:p>
          <a:p>
            <a:r>
              <a:rPr lang="nb-NO" dirty="0" smtClean="0"/>
              <a:t>½ + 1/3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/>
          <p:nvPr/>
        </p:nvSpPr>
        <p:spPr>
          <a:xfrm>
            <a:off x="5889938" y="2831976"/>
            <a:ext cx="4353057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5896377" y="1907632"/>
            <a:ext cx="4353057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2138" y="172087"/>
            <a:ext cx="10515600" cy="1325563"/>
          </a:xfrm>
        </p:spPr>
        <p:txBody>
          <a:bodyPr/>
          <a:lstStyle/>
          <a:p>
            <a:r>
              <a:rPr lang="nb-NO" dirty="0" smtClean="0"/>
              <a:t>Brøk-operasjoner med blokker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313348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½ + 1/3</a:t>
            </a:r>
          </a:p>
          <a:p>
            <a:r>
              <a:rPr lang="nb-NO" dirty="0" smtClean="0"/>
              <a:t>Tegner 1</a:t>
            </a:r>
          </a:p>
          <a:p>
            <a:r>
              <a:rPr lang="nb-NO" dirty="0" smtClean="0"/>
              <a:t>Markerer halvpartene. Vi skal jobbe med en av disse halvpartene</a:t>
            </a:r>
          </a:p>
          <a:p>
            <a:r>
              <a:rPr lang="nb-NO" dirty="0" smtClean="0"/>
              <a:t>Markerer 1 hel igjen</a:t>
            </a:r>
          </a:p>
          <a:p>
            <a:r>
              <a:rPr lang="nb-NO" dirty="0" smtClean="0"/>
              <a:t>Markerer tredelene. Vi skal jobbe med en av disse tredelene</a:t>
            </a:r>
          </a:p>
          <a:p>
            <a:r>
              <a:rPr lang="nb-NO" dirty="0" smtClean="0"/>
              <a:t>Adderer, finner summen</a:t>
            </a:r>
          </a:p>
          <a:p>
            <a:r>
              <a:rPr lang="nb-NO" dirty="0" smtClean="0"/>
              <a:t>Deler inn todelene i tre like deler, deler inn tredelene i to like deler</a:t>
            </a:r>
          </a:p>
          <a:p>
            <a:r>
              <a:rPr lang="nb-NO" dirty="0" smtClean="0"/>
              <a:t>Summen er 5/6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</p:txBody>
      </p:sp>
      <p:grpSp>
        <p:nvGrpSpPr>
          <p:cNvPr id="15" name="Gruppe 14"/>
          <p:cNvGrpSpPr/>
          <p:nvPr/>
        </p:nvGrpSpPr>
        <p:grpSpPr>
          <a:xfrm>
            <a:off x="5894224" y="1907632"/>
            <a:ext cx="4353058" cy="837126"/>
            <a:chOff x="6375040" y="4677914"/>
            <a:chExt cx="4353058" cy="837126"/>
          </a:xfrm>
        </p:grpSpPr>
        <p:sp>
          <p:nvSpPr>
            <p:cNvPr id="4" name="Rektangel 3"/>
            <p:cNvSpPr/>
            <p:nvPr/>
          </p:nvSpPr>
          <p:spPr>
            <a:xfrm>
              <a:off x="6375040" y="4677914"/>
              <a:ext cx="2176529" cy="8371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1/2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10" name="Rektangel 9"/>
            <p:cNvSpPr/>
            <p:nvPr/>
          </p:nvSpPr>
          <p:spPr>
            <a:xfrm>
              <a:off x="8551569" y="4677914"/>
              <a:ext cx="2176529" cy="837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1/2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5896377" y="2831976"/>
            <a:ext cx="4365936" cy="837126"/>
            <a:chOff x="5896377" y="2831976"/>
            <a:chExt cx="4365936" cy="837126"/>
          </a:xfrm>
        </p:grpSpPr>
        <p:sp>
          <p:nvSpPr>
            <p:cNvPr id="11" name="Rektangel 10"/>
            <p:cNvSpPr/>
            <p:nvPr/>
          </p:nvSpPr>
          <p:spPr>
            <a:xfrm>
              <a:off x="5896377" y="2831976"/>
              <a:ext cx="1455312" cy="8371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12" name="Rektangel 11"/>
            <p:cNvSpPr/>
            <p:nvPr/>
          </p:nvSpPr>
          <p:spPr>
            <a:xfrm>
              <a:off x="7351689" y="2831976"/>
              <a:ext cx="1455312" cy="837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13" name="Rektangel 12"/>
            <p:cNvSpPr/>
            <p:nvPr/>
          </p:nvSpPr>
          <p:spPr>
            <a:xfrm>
              <a:off x="8807001" y="2831976"/>
              <a:ext cx="1455312" cy="837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1/3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ktangel 17"/>
          <p:cNvSpPr/>
          <p:nvPr/>
        </p:nvSpPr>
        <p:spPr>
          <a:xfrm>
            <a:off x="5884234" y="4001294"/>
            <a:ext cx="2165055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1/2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5889796" y="4831071"/>
            <a:ext cx="1455312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1/3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21" name="Rett linje 20"/>
          <p:cNvCxnSpPr/>
          <p:nvPr/>
        </p:nvCxnSpPr>
        <p:spPr>
          <a:xfrm flipV="1">
            <a:off x="7338806" y="3983876"/>
            <a:ext cx="0" cy="837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 flipV="1">
            <a:off x="6624033" y="3983876"/>
            <a:ext cx="0" cy="837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 flipV="1">
            <a:off x="6624033" y="4821002"/>
            <a:ext cx="0" cy="837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5879204" y="4001294"/>
            <a:ext cx="749117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6628323" y="4001294"/>
            <a:ext cx="710483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7337330" y="4001294"/>
            <a:ext cx="706194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5883313" y="4834065"/>
            <a:ext cx="746069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6629384" y="4837059"/>
            <a:ext cx="702181" cy="83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3" grpId="0" build="p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Gjør det samme med disse brøk-summene og differensene: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½ + 2/4</a:t>
            </a:r>
          </a:p>
          <a:p>
            <a:r>
              <a:rPr lang="nb-NO" dirty="0" smtClean="0"/>
              <a:t>1/3 + 2/5</a:t>
            </a:r>
          </a:p>
          <a:p>
            <a:r>
              <a:rPr lang="nb-NO" dirty="0" smtClean="0"/>
              <a:t>2/3 + 1/6</a:t>
            </a:r>
          </a:p>
          <a:p>
            <a:r>
              <a:rPr lang="nb-NO" dirty="0" smtClean="0"/>
              <a:t>4/6 – 1/3</a:t>
            </a:r>
          </a:p>
          <a:p>
            <a:r>
              <a:rPr lang="nb-NO" dirty="0" smtClean="0"/>
              <a:t>6/5-2/3</a:t>
            </a:r>
          </a:p>
          <a:p>
            <a:r>
              <a:rPr lang="nb-NO" dirty="0" smtClean="0"/>
              <a:t>7/10-1/2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5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Brøk multiplikasjon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nb-NO" dirty="0" smtClean="0"/>
              <a:t>En brøk tegnes opp som del av en hel (hva hvis det er en uekte brøk?)</a:t>
            </a:r>
          </a:p>
          <a:p>
            <a:r>
              <a:rPr lang="nb-NO" dirty="0" smtClean="0"/>
              <a:t>De to faktorene markeres som deler av en hel, den ene med vertikale linjer og den andre med horisontale linjer</a:t>
            </a:r>
          </a:p>
          <a:p>
            <a:r>
              <a:rPr lang="nb-NO" dirty="0" smtClean="0"/>
              <a:t>Eksempel: ½ * 1/3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7169567" y="1831891"/>
            <a:ext cx="1486525" cy="22771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1/2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656096" y="1825624"/>
            <a:ext cx="1486525" cy="22771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1/2</a:t>
            </a:r>
            <a:endParaRPr lang="nb-NO" dirty="0">
              <a:solidFill>
                <a:schemeClr val="tx1"/>
              </a:solidFill>
            </a:endParaRPr>
          </a:p>
        </p:txBody>
      </p:sp>
      <p:grpSp>
        <p:nvGrpSpPr>
          <p:cNvPr id="30" name="Gruppe 29"/>
          <p:cNvGrpSpPr/>
          <p:nvPr/>
        </p:nvGrpSpPr>
        <p:grpSpPr>
          <a:xfrm>
            <a:off x="7169567" y="1806823"/>
            <a:ext cx="2973054" cy="2295944"/>
            <a:chOff x="1055518" y="4495798"/>
            <a:chExt cx="2973054" cy="2229014"/>
          </a:xfrm>
        </p:grpSpPr>
        <p:sp>
          <p:nvSpPr>
            <p:cNvPr id="27" name="Rektangel 26"/>
            <p:cNvSpPr/>
            <p:nvPr/>
          </p:nvSpPr>
          <p:spPr>
            <a:xfrm>
              <a:off x="1055522" y="4495798"/>
              <a:ext cx="2973050" cy="7820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28" name="Rektangel 27"/>
            <p:cNvSpPr/>
            <p:nvPr/>
          </p:nvSpPr>
          <p:spPr>
            <a:xfrm>
              <a:off x="1055522" y="6039011"/>
              <a:ext cx="2973050" cy="6858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1</a:t>
              </a:r>
              <a:r>
                <a:rPr lang="nb-NO" dirty="0" smtClean="0">
                  <a:solidFill>
                    <a:schemeClr val="tx1"/>
                  </a:solidFill>
                </a:rPr>
                <a:t>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29" name="Rektangel 28"/>
            <p:cNvSpPr/>
            <p:nvPr/>
          </p:nvSpPr>
          <p:spPr>
            <a:xfrm>
              <a:off x="1055518" y="5277852"/>
              <a:ext cx="2973050" cy="761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1</a:t>
              </a:r>
              <a:r>
                <a:rPr lang="nb-NO" dirty="0" smtClean="0">
                  <a:solidFill>
                    <a:schemeClr val="tx1"/>
                  </a:solidFill>
                </a:rPr>
                <a:t>/3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7169567" y="4390104"/>
            <a:ext cx="2973054" cy="2295944"/>
            <a:chOff x="1055518" y="4495798"/>
            <a:chExt cx="2973054" cy="2229014"/>
          </a:xfrm>
        </p:grpSpPr>
        <p:sp>
          <p:nvSpPr>
            <p:cNvPr id="32" name="Rektangel 31"/>
            <p:cNvSpPr/>
            <p:nvPr/>
          </p:nvSpPr>
          <p:spPr>
            <a:xfrm>
              <a:off x="1055522" y="4495798"/>
              <a:ext cx="2973050" cy="7820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>
                  <a:solidFill>
                    <a:schemeClr val="tx1"/>
                  </a:solidFill>
                </a:rPr>
                <a:t>1/3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33" name="Rektangel 32"/>
            <p:cNvSpPr/>
            <p:nvPr/>
          </p:nvSpPr>
          <p:spPr>
            <a:xfrm>
              <a:off x="1055522" y="6039011"/>
              <a:ext cx="2973050" cy="6858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1</a:t>
              </a:r>
              <a:r>
                <a:rPr lang="nb-NO" dirty="0" smtClean="0">
                  <a:solidFill>
                    <a:schemeClr val="tx1"/>
                  </a:solidFill>
                </a:rPr>
                <a:t>/3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34" name="Rektangel 33"/>
            <p:cNvSpPr/>
            <p:nvPr/>
          </p:nvSpPr>
          <p:spPr>
            <a:xfrm>
              <a:off x="1055518" y="5277852"/>
              <a:ext cx="2973050" cy="761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1</a:t>
              </a:r>
              <a:r>
                <a:rPr lang="nb-NO" dirty="0" smtClean="0">
                  <a:solidFill>
                    <a:schemeClr val="tx1"/>
                  </a:solidFill>
                </a:rPr>
                <a:t>/3</a:t>
              </a:r>
              <a:endParaRPr lang="nb-NO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ktangel 21"/>
          <p:cNvSpPr/>
          <p:nvPr/>
        </p:nvSpPr>
        <p:spPr>
          <a:xfrm>
            <a:off x="8656094" y="1800555"/>
            <a:ext cx="1486523" cy="8086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169567" y="1800555"/>
            <a:ext cx="1486524" cy="8086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1/3 * ½ = 1/6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6" name="Rektangel 35"/>
          <p:cNvSpPr/>
          <p:nvPr/>
        </p:nvSpPr>
        <p:spPr>
          <a:xfrm>
            <a:off x="8656089" y="3275463"/>
            <a:ext cx="1486523" cy="8350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656090" y="2609226"/>
            <a:ext cx="1486523" cy="779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</a:p>
        </p:txBody>
      </p:sp>
      <p:sp>
        <p:nvSpPr>
          <p:cNvPr id="38" name="Rektangel 37"/>
          <p:cNvSpPr/>
          <p:nvPr/>
        </p:nvSpPr>
        <p:spPr>
          <a:xfrm>
            <a:off x="7169555" y="3294061"/>
            <a:ext cx="1486523" cy="816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169564" y="2609225"/>
            <a:ext cx="1486523" cy="779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135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2" grpId="0" animBg="1"/>
      <p:bldP spid="20" grpId="0" animBg="1"/>
      <p:bldP spid="36" grpId="0" animBg="1"/>
      <p:bldP spid="35" grpId="0" animBg="1"/>
      <p:bldP spid="38" grpId="0" animBg="1"/>
      <p:bldP spid="3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9E2FA304E0E745B0C4836AA9F013A1" ma:contentTypeVersion="4" ma:contentTypeDescription="Opprett et nytt dokument." ma:contentTypeScope="" ma:versionID="0b42abb4e4f8c3a470a157f357309169">
  <xsd:schema xmlns:xsd="http://www.w3.org/2001/XMLSchema" xmlns:xs="http://www.w3.org/2001/XMLSchema" xmlns:p="http://schemas.microsoft.com/office/2006/metadata/properties" xmlns:ns2="3425ffc0-7bb3-44fd-a111-c99a38936052" targetNamespace="http://schemas.microsoft.com/office/2006/metadata/properties" ma:root="true" ma:fieldsID="932fff2f39285a6aeb8de94a7d9e3148" ns2:_="">
    <xsd:import namespace="3425ffc0-7bb3-44fd-a111-c99a3893605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5ffc0-7bb3-44fd-a111-c99a389360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Sist delt etter bru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Sist delt etter klokkeslett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1FCE0-761A-466E-A5FB-03AA4E31BA1E}"/>
</file>

<file path=customXml/itemProps2.xml><?xml version="1.0" encoding="utf-8"?>
<ds:datastoreItem xmlns:ds="http://schemas.openxmlformats.org/officeDocument/2006/customXml" ds:itemID="{B6288218-0675-46B3-9A9E-B2C5143309E8}"/>
</file>

<file path=customXml/itemProps3.xml><?xml version="1.0" encoding="utf-8"?>
<ds:datastoreItem xmlns:ds="http://schemas.openxmlformats.org/officeDocument/2006/customXml" ds:itemID="{95C8ED32-676C-4A50-8D7C-3764EB2228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Office-tema</vt:lpstr>
      <vt:lpstr>Matematikk med blokker</vt:lpstr>
      <vt:lpstr>Hva er en blokk?</vt:lpstr>
      <vt:lpstr>Addisjon og subtraksjon med blokker</vt:lpstr>
      <vt:lpstr>Øv på å tegne disse regnestykkene:</vt:lpstr>
      <vt:lpstr>Brøk som blokker</vt:lpstr>
      <vt:lpstr>Tegn disse brøkene som blokker </vt:lpstr>
      <vt:lpstr>Brøk-operasjoner med blokker</vt:lpstr>
      <vt:lpstr>Gjør det samme med disse brøk-summene og differensene:</vt:lpstr>
      <vt:lpstr>Brøk multiplikasjon</vt:lpstr>
      <vt:lpstr>Brøk divisjon? Tja, det kan du jo forske på </vt:lpstr>
      <vt:lpstr>Likninger med brøkdeler og hele deler</vt:lpstr>
      <vt:lpstr>Løs denne likningen med blokker:</vt:lpstr>
      <vt:lpstr>Heltallige koeffisienter</vt:lpstr>
      <vt:lpstr>Du kan jo løse disse med tegning/blokker?</vt:lpstr>
      <vt:lpstr>Rasjonale koeffisienter (brøker)</vt:lpstr>
      <vt:lpstr>Løs denne med en tegning:</vt:lpstr>
      <vt:lpstr>Nå har du kanskje jobbet godt og blitt veldig flink</vt:lpstr>
      <vt:lpstr>Tar du denne med det samme?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Matematikk med blokker</dc:title>
  <dc:creator>Harald Bergersen Zeigler</dc:creator>
  <cp:lastModifiedBy>Harald Bergersen Zeigler</cp:lastModifiedBy>
  <cp:revision>16</cp:revision>
  <dcterms:created xsi:type="dcterms:W3CDTF">2016-05-28T14:14:30Z</dcterms:created>
  <dcterms:modified xsi:type="dcterms:W3CDTF">2016-05-28T16:27:00Z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0x010100DE9E2FA304E0E745B0C4836AA9F013A1</vt:lpwstr>
  </property>
</Properties>
</file>