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 smtClean="0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 smtClean="0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rdplayer.com/poker-tools/odds-calculator/texas-holde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925783" y="1316183"/>
            <a:ext cx="4378036" cy="2244436"/>
          </a:xfrm>
        </p:spPr>
        <p:txBody>
          <a:bodyPr/>
          <a:lstStyle/>
          <a:p>
            <a:r>
              <a:rPr lang="nb-NO" dirty="0" smtClean="0"/>
              <a:t>Kortspill&amp; sannsynlighet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2355273" y="3823856"/>
            <a:ext cx="3782291" cy="1967344"/>
          </a:xfrm>
        </p:spPr>
        <p:txBody>
          <a:bodyPr/>
          <a:lstStyle/>
          <a:p>
            <a:r>
              <a:rPr lang="nb-NO" dirty="0" smtClean="0"/>
              <a:t>Vi spiller 21 og Texas Hold em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64613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Texas </a:t>
            </a:r>
            <a:r>
              <a:rPr lang="nb-NO" b="1" dirty="0" err="1"/>
              <a:t>hold'em</a:t>
            </a:r>
            <a:r>
              <a:rPr lang="nb-NO" b="1" dirty="0"/>
              <a:t>  sannsynlighet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http://</a:t>
            </a:r>
            <a:r>
              <a:rPr lang="nb-NO" dirty="0" smtClean="0">
                <a:hlinkClick r:id="rId2"/>
              </a:rPr>
              <a:t>www.cardplayer.com/poker-tools/odds-calculator/texas-holdem</a:t>
            </a:r>
            <a:endParaRPr lang="nb-NO" dirty="0" smtClean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6284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Vi spiller  2 grupper med 21. 2 med </a:t>
            </a:r>
            <a:r>
              <a:rPr lang="nb-NO" dirty="0" err="1" smtClean="0"/>
              <a:t>texas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smtClean="0"/>
              <a:t>21</a:t>
            </a:r>
          </a:p>
          <a:p>
            <a:endParaRPr lang="nb-NO" dirty="0"/>
          </a:p>
          <a:p>
            <a:r>
              <a:rPr lang="nb-NO" dirty="0" smtClean="0"/>
              <a:t>Velg en </a:t>
            </a:r>
            <a:r>
              <a:rPr lang="nb-NO" dirty="0" err="1" smtClean="0"/>
              <a:t>dealer</a:t>
            </a:r>
            <a:r>
              <a:rPr lang="nb-NO" dirty="0" smtClean="0"/>
              <a:t> ( bytt på)</a:t>
            </a:r>
          </a:p>
          <a:p>
            <a:r>
              <a:rPr lang="nb-NO" dirty="0" smtClean="0"/>
              <a:t>10 sjetonger hver.</a:t>
            </a:r>
          </a:p>
          <a:p>
            <a:r>
              <a:rPr lang="nb-NO" dirty="0" smtClean="0"/>
              <a:t>Hvem sitter igjen med flest?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 smtClean="0"/>
              <a:t>Texas</a:t>
            </a:r>
          </a:p>
          <a:p>
            <a:endParaRPr lang="nb-NO" dirty="0"/>
          </a:p>
          <a:p>
            <a:r>
              <a:rPr lang="nb-NO" dirty="0" smtClean="0"/>
              <a:t>25 sjetonger hver , hvem sitter igjen med flest?</a:t>
            </a:r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4754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21/ </a:t>
            </a:r>
            <a:r>
              <a:rPr lang="nb-NO" dirty="0" err="1" smtClean="0"/>
              <a:t>Blackjack</a:t>
            </a:r>
            <a:r>
              <a:rPr lang="nb-NO" dirty="0" smtClean="0"/>
              <a:t> -Regler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85800" y="2065867"/>
            <a:ext cx="10131425" cy="3649133"/>
          </a:xfrm>
        </p:spPr>
        <p:txBody>
          <a:bodyPr>
            <a:normAutofit/>
          </a:bodyPr>
          <a:lstStyle/>
          <a:p>
            <a:r>
              <a:rPr lang="nb-NO" dirty="0"/>
              <a:t>Et ess teller enten 1 eller 11</a:t>
            </a:r>
          </a:p>
          <a:p>
            <a:r>
              <a:rPr lang="nb-NO" dirty="0"/>
              <a:t>Alle bildekort (J, Q, K) har verdi 10</a:t>
            </a:r>
          </a:p>
          <a:p>
            <a:r>
              <a:rPr lang="nb-NO" dirty="0"/>
              <a:t>Du får alltid utdelt to kort til å begynne </a:t>
            </a:r>
            <a:r>
              <a:rPr lang="nb-NO" dirty="0" smtClean="0"/>
              <a:t>med– </a:t>
            </a:r>
            <a:r>
              <a:rPr lang="nb-NO" sz="2800" dirty="0" smtClean="0"/>
              <a:t>Så ett og ett eller si stopp</a:t>
            </a:r>
            <a:endParaRPr lang="nb-NO" sz="2800" dirty="0"/>
          </a:p>
          <a:p>
            <a:r>
              <a:rPr lang="nb-NO" sz="3000" dirty="0"/>
              <a:t>Hvis den samlede verdien på kortene er over 21 er du ute</a:t>
            </a:r>
          </a:p>
          <a:p>
            <a:r>
              <a:rPr lang="nb-NO" sz="3000" dirty="0" err="1"/>
              <a:t>Dealeren</a:t>
            </a:r>
            <a:r>
              <a:rPr lang="nb-NO" sz="3000" dirty="0"/>
              <a:t> må stå på totalverdi 17 eller </a:t>
            </a:r>
            <a:r>
              <a:rPr lang="nb-NO" sz="3000" dirty="0" smtClean="0"/>
              <a:t>mer…</a:t>
            </a:r>
            <a:endParaRPr lang="nb-NO" sz="3000" dirty="0"/>
          </a:p>
          <a:p>
            <a:endParaRPr lang="nb-NO" dirty="0"/>
          </a:p>
        </p:txBody>
      </p:sp>
      <p:pic>
        <p:nvPicPr>
          <p:cNvPr id="4" name="Plassholder for innho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80" y="0"/>
            <a:ext cx="302043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3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21/ </a:t>
            </a:r>
            <a:r>
              <a:rPr lang="nb-NO" dirty="0" err="1"/>
              <a:t>Blackjack</a:t>
            </a:r>
            <a:r>
              <a:rPr lang="nb-NO" dirty="0"/>
              <a:t> -Regler</a:t>
            </a:r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35" y="765969"/>
            <a:ext cx="3020435" cy="3352800"/>
          </a:xfrm>
        </p:spPr>
      </p:pic>
      <p:sp>
        <p:nvSpPr>
          <p:cNvPr id="5" name="Rektangel 4"/>
          <p:cNvSpPr/>
          <p:nvPr/>
        </p:nvSpPr>
        <p:spPr>
          <a:xfrm>
            <a:off x="346364" y="2413338"/>
            <a:ext cx="72459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400" dirty="0"/>
              <a:t>Et ess med 10 eller et bildekort er en «ekte» </a:t>
            </a:r>
            <a:r>
              <a:rPr lang="nb-NO" sz="2400" dirty="0" err="1"/>
              <a:t>blackjack</a:t>
            </a:r>
            <a:endParaRPr lang="nb-NO" sz="2400" dirty="0"/>
          </a:p>
          <a:p>
            <a:r>
              <a:rPr lang="nb-NO" sz="2400" dirty="0"/>
              <a:t>Du vinner på én av tre måter: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sz="2400" dirty="0"/>
              <a:t>Du får ekte </a:t>
            </a:r>
            <a:r>
              <a:rPr lang="nb-NO" sz="2400" dirty="0" err="1"/>
              <a:t>blackjack</a:t>
            </a:r>
            <a:r>
              <a:rPr lang="nb-NO" sz="2400" dirty="0"/>
              <a:t> uten at </a:t>
            </a:r>
            <a:r>
              <a:rPr lang="nb-NO" sz="2400" dirty="0" err="1"/>
              <a:t>dealer</a:t>
            </a:r>
            <a:r>
              <a:rPr lang="nb-NO" sz="2400" dirty="0"/>
              <a:t> gjør det samme,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sz="2400" dirty="0"/>
              <a:t>Du oppnår en høyere hånd enn </a:t>
            </a:r>
            <a:r>
              <a:rPr lang="nb-NO" sz="2400" dirty="0" err="1"/>
              <a:t>dealer</a:t>
            </a:r>
            <a:r>
              <a:rPr lang="nb-NO" sz="2400" dirty="0"/>
              <a:t> uten å overstige 21, eller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b-NO" sz="2400" dirty="0"/>
              <a:t>Din hånd har verdi mindre enn 21, mens </a:t>
            </a:r>
            <a:r>
              <a:rPr lang="nb-NO" sz="2400" dirty="0" err="1"/>
              <a:t>dealerens</a:t>
            </a:r>
            <a:r>
              <a:rPr lang="nb-NO" sz="2400" dirty="0"/>
              <a:t> hånd overstiger 21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03554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Eksempler 21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Bust/ ryker ute</a:t>
            </a:r>
          </a:p>
          <a:p>
            <a:r>
              <a:rPr lang="nb-NO" dirty="0" smtClean="0"/>
              <a:t>Alt over 21</a:t>
            </a:r>
            <a:endParaRPr lang="nb-NO" dirty="0"/>
          </a:p>
        </p:txBody>
      </p:sp>
      <p:pic>
        <p:nvPicPr>
          <p:cNvPr id="7" name="Plassholder for innhold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89" y="3352800"/>
            <a:ext cx="3465656" cy="1739900"/>
          </a:xfrm>
        </p:spPr>
      </p:pic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 smtClean="0"/>
              <a:t>Stopp hos </a:t>
            </a:r>
            <a:r>
              <a:rPr lang="nb-NO" dirty="0" err="1" smtClean="0"/>
              <a:t>dealer</a:t>
            </a:r>
            <a:r>
              <a:rPr lang="nb-NO" dirty="0" smtClean="0"/>
              <a:t>.</a:t>
            </a:r>
          </a:p>
          <a:p>
            <a:r>
              <a:rPr lang="nb-NO" dirty="0" smtClean="0"/>
              <a:t>Spiller kan ta et kort til….</a:t>
            </a:r>
          </a:p>
          <a:p>
            <a:r>
              <a:rPr lang="nb-NO" dirty="0" err="1" smtClean="0"/>
              <a:t>LUrt</a:t>
            </a:r>
            <a:r>
              <a:rPr lang="nb-NO" dirty="0" smtClean="0"/>
              <a:t> eller dumt?</a:t>
            </a:r>
            <a:endParaRPr lang="nb-NO" dirty="0"/>
          </a:p>
        </p:txBody>
      </p:sp>
      <p:pic>
        <p:nvPicPr>
          <p:cNvPr id="8" name="Plassholder for innhold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381" y="3254375"/>
            <a:ext cx="1905000" cy="2152650"/>
          </a:xfrm>
        </p:spPr>
      </p:pic>
    </p:spTree>
    <p:extLst>
      <p:ext uri="{BB962C8B-B14F-4D97-AF65-F5344CB8AC3E}">
        <p14:creationId xmlns:p14="http://schemas.microsoft.com/office/powerpoint/2010/main" val="310279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NÅR skal man ta et kort til?</a:t>
            </a:r>
            <a:br>
              <a:rPr lang="nb-NO" dirty="0" smtClean="0"/>
            </a:br>
            <a:r>
              <a:rPr lang="nb-NO" dirty="0" smtClean="0"/>
              <a:t>Prøv å finne sannsynlighet</a:t>
            </a:r>
            <a:br>
              <a:rPr lang="nb-NO" dirty="0" smtClean="0"/>
            </a:br>
            <a:r>
              <a:rPr lang="nb-NO" dirty="0" smtClean="0"/>
              <a:t>(52 kort)</a:t>
            </a:r>
            <a:endParaRPr lang="nb-NO" dirty="0"/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517345"/>
              </p:ext>
            </p:extLst>
          </p:nvPr>
        </p:nvGraphicFramePr>
        <p:xfrm>
          <a:off x="1593273" y="2291145"/>
          <a:ext cx="6871854" cy="3500054"/>
        </p:xfrm>
        <a:graphic>
          <a:graphicData uri="http://schemas.openxmlformats.org/drawingml/2006/table">
            <a:tbl>
              <a:tblPr/>
              <a:tblGrid>
                <a:gridCol w="2558443"/>
                <a:gridCol w="4313411"/>
              </a:tblGrid>
              <a:tr h="650174">
                <a:tc>
                  <a:txBody>
                    <a:bodyPr/>
                    <a:lstStyle/>
                    <a:p>
                      <a:r>
                        <a:rPr lang="nb-NO" sz="1700" b="1">
                          <a:effectLst/>
                        </a:rPr>
                        <a:t>Total Hand Value</a:t>
                      </a:r>
                      <a:endParaRPr lang="nb-NO" sz="17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Odds of Busting when Hitting</a:t>
                      </a:r>
                      <a:endParaRPr lang="en-US" sz="17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725"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nb-NO" sz="17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725"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nb-NO" sz="17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725"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nb-NO" sz="17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725"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nb-NO" sz="17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725"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nb-NO" sz="17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725"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nb-NO" sz="17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725"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nb-NO" sz="17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725"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nb-NO" sz="17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725"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nb-NO" sz="17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nb-NO" sz="17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6725"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11 or less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nb-NO" sz="1700" dirty="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48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Fasit</a:t>
            </a:r>
            <a:endParaRPr lang="nb-NO" dirty="0"/>
          </a:p>
        </p:txBody>
      </p:sp>
      <p:graphicFrame>
        <p:nvGraphicFramePr>
          <p:cNvPr id="4" name="Plassholder for innhol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593658"/>
              </p:ext>
            </p:extLst>
          </p:nvPr>
        </p:nvGraphicFramePr>
        <p:xfrm>
          <a:off x="3366655" y="2141539"/>
          <a:ext cx="4558145" cy="3649660"/>
        </p:xfrm>
        <a:graphic>
          <a:graphicData uri="http://schemas.openxmlformats.org/drawingml/2006/table">
            <a:tbl>
              <a:tblPr/>
              <a:tblGrid>
                <a:gridCol w="1697031"/>
                <a:gridCol w="2861114"/>
              </a:tblGrid>
              <a:tr h="782070">
                <a:tc>
                  <a:txBody>
                    <a:bodyPr/>
                    <a:lstStyle/>
                    <a:p>
                      <a:r>
                        <a:rPr lang="nb-NO" sz="1700" b="1">
                          <a:effectLst/>
                        </a:rPr>
                        <a:t>Total Hand Value</a:t>
                      </a:r>
                      <a:endParaRPr lang="nb-NO" sz="17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Odds of Busting when Hitting</a:t>
                      </a:r>
                      <a:endParaRPr lang="en-US" sz="17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0690"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0690"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92%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0690"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85%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0690"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77%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0690"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69%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0690"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62%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0690"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58%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0690"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56%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0690"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39%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0690"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31%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0690">
                <a:tc>
                  <a:txBody>
                    <a:bodyPr/>
                    <a:lstStyle/>
                    <a:p>
                      <a:r>
                        <a:rPr lang="nb-NO" sz="1700">
                          <a:effectLst/>
                        </a:rPr>
                        <a:t>11 or less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700" dirty="0">
                          <a:effectLst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78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5802" y="180110"/>
            <a:ext cx="4052454" cy="1731817"/>
          </a:xfrm>
        </p:spPr>
        <p:txBody>
          <a:bodyPr/>
          <a:lstStyle/>
          <a:p>
            <a:r>
              <a:rPr lang="nb-NO" b="1" dirty="0"/>
              <a:t>Texas </a:t>
            </a:r>
            <a:r>
              <a:rPr lang="nb-NO" b="1" dirty="0" err="1"/>
              <a:t>hold'em</a:t>
            </a:r>
            <a:r>
              <a:rPr lang="nb-NO" dirty="0" smtClean="0"/>
              <a:t>– Ranking </a:t>
            </a:r>
            <a:endParaRPr lang="nb-NO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6"/>
            <a:ext cx="3442854" cy="3988569"/>
          </a:xfrm>
        </p:spPr>
      </p:pic>
      <p:sp>
        <p:nvSpPr>
          <p:cNvPr id="5" name="Rektangel 4"/>
          <p:cNvSpPr/>
          <p:nvPr/>
        </p:nvSpPr>
        <p:spPr>
          <a:xfrm>
            <a:off x="4890655" y="304800"/>
            <a:ext cx="6179127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b="1" dirty="0"/>
              <a:t>Straight Flush:</a:t>
            </a:r>
            <a:r>
              <a:rPr lang="nb-NO" sz="1600" dirty="0"/>
              <a:t> Dette er fem kort i samme farge og i sekvens. Et eksempel på straight flush kan være 6-5-4-3-2 alle i hjerter. Hvis to personer skulle slumpe til å ha straight flush samtidig, vil den som har det høyeste topp-kortet vinne. For eksempel så vil 8-7-6-5-4 slå 6-5-4-3-2.</a:t>
            </a:r>
          </a:p>
          <a:p>
            <a:r>
              <a:rPr lang="nb-NO" sz="1600" b="1" dirty="0"/>
              <a:t>Fire like (</a:t>
            </a:r>
            <a:r>
              <a:rPr lang="nb-NO" sz="1600" b="1" dirty="0" err="1"/>
              <a:t>four</a:t>
            </a:r>
            <a:r>
              <a:rPr lang="nb-NO" sz="1600" b="1" dirty="0"/>
              <a:t> </a:t>
            </a:r>
            <a:r>
              <a:rPr lang="nb-NO" sz="1600" b="1" dirty="0" err="1"/>
              <a:t>of</a:t>
            </a:r>
            <a:r>
              <a:rPr lang="nb-NO" sz="1600" b="1" dirty="0"/>
              <a:t> a </a:t>
            </a:r>
            <a:r>
              <a:rPr lang="nb-NO" sz="1600" b="1" dirty="0" err="1"/>
              <a:t>kind</a:t>
            </a:r>
            <a:r>
              <a:rPr lang="nb-NO" sz="1600" b="1" dirty="0"/>
              <a:t>):</a:t>
            </a:r>
            <a:r>
              <a:rPr lang="nb-NO" sz="1600" dirty="0"/>
              <a:t> Fire kort med samme verdi. For eksempel 5-5-5-5. Rangering mellom forskjellige fire like er jo innlysende: Den med høyest verdi vinner. 8-8-8-8 slår 5-5-5-5.</a:t>
            </a:r>
          </a:p>
          <a:p>
            <a:r>
              <a:rPr lang="nb-NO" sz="1600" b="1" dirty="0"/>
              <a:t>Fullt hus (full house):</a:t>
            </a:r>
            <a:r>
              <a:rPr lang="nb-NO" sz="1600" dirty="0"/>
              <a:t> Tre kort med samme verdi + to kort med samme verdi. For eksempel 9-9-9-2-2. Det er den høyeste tre-kort-kombinasjonen som er best hvis to eller flere spillere får fullt hus samtidig. For eksempel så vil 9-9-9-2-2 slå 8-8-8-A-A.</a:t>
            </a:r>
          </a:p>
          <a:p>
            <a:r>
              <a:rPr lang="nb-NO" sz="1600" b="1" dirty="0"/>
              <a:t>Flush:</a:t>
            </a:r>
            <a:r>
              <a:rPr lang="nb-NO" sz="1600" dirty="0"/>
              <a:t> Flush er fem kort i samme farge og type(for eksempel 5 kløvere eller hjertere). Hvis to eller flere spillere har flush samtidig, vil den med det høyeste kortet vinne. For eksempel så vil A-J-9-8-4 i hjerter slå K-J-10-9-8.</a:t>
            </a:r>
          </a:p>
          <a:p>
            <a:r>
              <a:rPr lang="nb-NO" sz="1600" b="1" dirty="0"/>
              <a:t>Straight:</a:t>
            </a:r>
            <a:r>
              <a:rPr lang="nb-NO" sz="1600" dirty="0"/>
              <a:t> Straight er fem kort i sekvens, for eksempel 4-5-6-7-8. Fargene har ingen betydning. Hvis to eller flere spillere skulle ha straight samtidig, vil den med det høyeste topp-kortet vinne. For eksempel så vil 10-9-8-7-6 slå 9-8-7-6-5.</a:t>
            </a:r>
          </a:p>
          <a:p>
            <a:r>
              <a:rPr lang="nb-NO" sz="1600" b="1" dirty="0"/>
              <a:t>Tre like (</a:t>
            </a:r>
            <a:r>
              <a:rPr lang="nb-NO" sz="1600" b="1" dirty="0" err="1"/>
              <a:t>three</a:t>
            </a:r>
            <a:r>
              <a:rPr lang="nb-NO" sz="1600" b="1" dirty="0"/>
              <a:t> </a:t>
            </a:r>
            <a:r>
              <a:rPr lang="nb-NO" sz="1600" b="1" dirty="0" err="1"/>
              <a:t>of</a:t>
            </a:r>
            <a:r>
              <a:rPr lang="nb-NO" sz="1600" b="1" dirty="0"/>
              <a:t> a </a:t>
            </a:r>
            <a:r>
              <a:rPr lang="nb-NO" sz="1600" b="1" dirty="0" err="1"/>
              <a:t>kind</a:t>
            </a:r>
            <a:r>
              <a:rPr lang="nb-NO" sz="1600" b="1" dirty="0"/>
              <a:t>):</a:t>
            </a:r>
            <a:r>
              <a:rPr lang="nb-NO" sz="1600" dirty="0"/>
              <a:t> Tre kort med samme verdi, for eksempel Q-Q-Q. Rangeringen mellom forskjellige tre like er like innlysende som for fire like: Den med høyest verdi vinner. Q-Q-Q slår J-J-J.</a:t>
            </a:r>
          </a:p>
          <a:p>
            <a:r>
              <a:rPr lang="nb-NO" sz="1600" b="1" dirty="0"/>
              <a:t>To par (</a:t>
            </a:r>
            <a:r>
              <a:rPr lang="nb-NO" sz="1600" b="1" dirty="0" err="1"/>
              <a:t>two</a:t>
            </a:r>
            <a:r>
              <a:rPr lang="nb-NO" sz="1600" b="1" dirty="0"/>
              <a:t> pairs):</a:t>
            </a:r>
            <a:r>
              <a:rPr lang="nb-NO" sz="1600" dirty="0"/>
              <a:t>To kort med samme verdi + to kort med samme verdi. For eksempel 9-9-4-4. Det er det høyeste paret som bestemmer vinneren. A-A-2-2 er bedre enn Q-Q-J-J.</a:t>
            </a:r>
          </a:p>
          <a:p>
            <a:r>
              <a:rPr lang="nb-NO" sz="1600" b="1" dirty="0"/>
              <a:t>Ett par (</a:t>
            </a:r>
            <a:r>
              <a:rPr lang="nb-NO" sz="1600" b="1" dirty="0" err="1"/>
              <a:t>one</a:t>
            </a:r>
            <a:r>
              <a:rPr lang="nb-NO" sz="1600" b="1" dirty="0"/>
              <a:t> pair):</a:t>
            </a:r>
            <a:r>
              <a:rPr lang="nb-NO" sz="1600" dirty="0"/>
              <a:t> To kort med samme verdi. Det paret med høyest verdi vil </a:t>
            </a:r>
            <a:r>
              <a:rPr lang="nb-NO" sz="1400" dirty="0"/>
              <a:t>selvsagt være vinneren hvis to spillere begge har ett par. For eksempel så vil K-K slå J-J</a:t>
            </a:r>
            <a:endParaRPr lang="nb-NO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00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b="1" dirty="0"/>
              <a:t>Texas </a:t>
            </a:r>
            <a:r>
              <a:rPr lang="nb-NO" b="1" dirty="0" err="1" smtClean="0"/>
              <a:t>hold'em</a:t>
            </a:r>
            <a:r>
              <a:rPr lang="nb-NO" b="1" dirty="0" smtClean="0"/>
              <a:t>  regler- Spillets </a:t>
            </a:r>
            <a:r>
              <a:rPr lang="nb-NO" b="1" dirty="0"/>
              <a:t>gang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Spillet </a:t>
            </a:r>
            <a:r>
              <a:rPr lang="nb-NO" dirty="0"/>
              <a:t>starter med at </a:t>
            </a:r>
            <a:r>
              <a:rPr lang="nb-NO" i="1" dirty="0" err="1"/>
              <a:t>dealer</a:t>
            </a:r>
            <a:r>
              <a:rPr lang="nb-NO" dirty="0"/>
              <a:t> (den som stokker/deler ut kortene) deler ut til sammen 2 kort til hver spiller, ett av gangen. Disse to kortene er de eneste private kortene spillerne får delt ut i løpet av </a:t>
            </a:r>
            <a:r>
              <a:rPr lang="nb-NO" dirty="0" smtClean="0"/>
              <a:t>omgangen</a:t>
            </a:r>
          </a:p>
          <a:p>
            <a:pPr marL="0" indent="0">
              <a:buNone/>
            </a:pPr>
            <a:r>
              <a:rPr lang="nb-NO" i="1" dirty="0" err="1"/>
              <a:t>Dealer</a:t>
            </a:r>
            <a:r>
              <a:rPr lang="nb-NO" dirty="0"/>
              <a:t> svir så et kort før han legger tre kort opp på bordet. Dette er en </a:t>
            </a:r>
            <a:r>
              <a:rPr lang="nb-NO" dirty="0" err="1"/>
              <a:t>flop</a:t>
            </a:r>
            <a:r>
              <a:rPr lang="nb-NO" dirty="0"/>
              <a:t> eller floppen. 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Så </a:t>
            </a:r>
            <a:r>
              <a:rPr lang="nb-NO" dirty="0"/>
              <a:t>følger en ny runde, men den første som foretar seg noe nå er spilleren til venstre for </a:t>
            </a:r>
            <a:r>
              <a:rPr lang="nb-NO" i="1" dirty="0" err="1"/>
              <a:t>dealer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r>
              <a:rPr lang="nb-NO" dirty="0" smtClean="0"/>
              <a:t> </a:t>
            </a:r>
            <a:r>
              <a:rPr lang="nb-NO" i="1" dirty="0" err="1"/>
              <a:t>Dealer</a:t>
            </a:r>
            <a:r>
              <a:rPr lang="nb-NO" dirty="0"/>
              <a:t> er da siste personen som foretar seg noe. Slik forblir det under resten av omgangen</a:t>
            </a:r>
            <a:r>
              <a:rPr lang="nb-NO" dirty="0" smtClean="0"/>
              <a:t>.</a:t>
            </a:r>
          </a:p>
          <a:p>
            <a:pPr marL="0" indent="0">
              <a:buNone/>
            </a:pPr>
            <a:r>
              <a:rPr lang="nb-NO" dirty="0" smtClean="0"/>
              <a:t> </a:t>
            </a:r>
            <a:r>
              <a:rPr lang="nb-NO" dirty="0"/>
              <a:t>Så svir </a:t>
            </a:r>
            <a:r>
              <a:rPr lang="nb-NO" dirty="0" err="1"/>
              <a:t>dealer</a:t>
            </a:r>
            <a:r>
              <a:rPr lang="nb-NO" dirty="0"/>
              <a:t> nok et kort før han legger et kort til opp, dette er turn eller </a:t>
            </a:r>
            <a:r>
              <a:rPr lang="nb-NO" i="1" dirty="0" err="1"/>
              <a:t>fourth</a:t>
            </a:r>
            <a:r>
              <a:rPr lang="nb-NO" i="1" dirty="0"/>
              <a:t> </a:t>
            </a:r>
            <a:r>
              <a:rPr lang="nb-NO" i="1" dirty="0" err="1"/>
              <a:t>street</a:t>
            </a:r>
            <a:r>
              <a:rPr lang="nb-NO" dirty="0"/>
              <a:t>. </a:t>
            </a:r>
            <a:endParaRPr lang="nb-NO" dirty="0" smtClean="0"/>
          </a:p>
          <a:p>
            <a:pPr marL="0" indent="0">
              <a:buNone/>
            </a:pPr>
            <a:r>
              <a:rPr lang="nb-NO" dirty="0" smtClean="0"/>
              <a:t>En </a:t>
            </a:r>
            <a:r>
              <a:rPr lang="nb-NO" dirty="0"/>
              <a:t>ny runde følger før, </a:t>
            </a:r>
            <a:r>
              <a:rPr lang="nb-NO" dirty="0" err="1"/>
              <a:t>dealer</a:t>
            </a:r>
            <a:r>
              <a:rPr lang="nb-NO" dirty="0"/>
              <a:t> nok en gang svir et kort og legger opp </a:t>
            </a:r>
            <a:r>
              <a:rPr lang="nb-NO" i="1" dirty="0"/>
              <a:t>river</a:t>
            </a:r>
            <a:r>
              <a:rPr lang="nb-NO" dirty="0"/>
              <a:t> eller </a:t>
            </a:r>
            <a:r>
              <a:rPr lang="nb-NO" i="1" dirty="0" err="1"/>
              <a:t>fifth</a:t>
            </a:r>
            <a:r>
              <a:rPr lang="nb-NO" i="1" dirty="0"/>
              <a:t> </a:t>
            </a:r>
            <a:r>
              <a:rPr lang="nb-NO" i="1" dirty="0" err="1"/>
              <a:t>street</a:t>
            </a:r>
            <a:r>
              <a:rPr lang="nb-NO" dirty="0"/>
              <a:t> som er det siste kortet. Deretter følger en ny runde og en eventuell </a:t>
            </a:r>
            <a:r>
              <a:rPr lang="nb-NO" i="1" dirty="0" err="1" smtClean="0"/>
              <a:t>showdown</a:t>
            </a:r>
            <a:r>
              <a:rPr lang="nb-NO" i="1" dirty="0" smtClean="0"/>
              <a:t> vise kort..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5454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Texas </a:t>
            </a:r>
            <a:r>
              <a:rPr lang="nb-NO" b="1" dirty="0" err="1" smtClean="0"/>
              <a:t>hold'em</a:t>
            </a:r>
            <a:r>
              <a:rPr lang="nb-NO" b="1" dirty="0" smtClean="0"/>
              <a:t>  sannsynlighet</a:t>
            </a:r>
            <a:endParaRPr lang="nb-NO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170" y="264776"/>
            <a:ext cx="4283558" cy="2865582"/>
          </a:xfrm>
        </p:spPr>
      </p:pic>
      <p:graphicFrame>
        <p:nvGraphicFramePr>
          <p:cNvPr id="5" name="Tabel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851052"/>
              </p:ext>
            </p:extLst>
          </p:nvPr>
        </p:nvGraphicFramePr>
        <p:xfrm>
          <a:off x="471056" y="1925774"/>
          <a:ext cx="6573114" cy="37964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6557"/>
                <a:gridCol w="3286557"/>
              </a:tblGrid>
              <a:tr h="223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AKs (or any specific suited cards)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0.00302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223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AA (or any specific pair)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0.00452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223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AKs, KQs, QJs, or JTs (suited cards)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0.0121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223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AK (or any specific non-pair incl. suited)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0.0121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223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AA, KK, or QQ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0.0136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223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AA, KK, QQ or JJ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0.0181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223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Suited cards, jack or better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0.0181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223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AA, KK, QQ, JJ, or TT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0.0226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223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Suited cards, 10 or better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0.0302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223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Suited connectors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0.0392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223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Connected cards, 10 or better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0.0483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223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Any 2 cards with rank at least queen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0.0498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223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Any 2 cards with rank at least jack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0.0905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223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Any 2 cards with rank at least 10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0.143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223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Connected cards (cards of consecutive rank)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0.157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223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Any 2 cards with rank at least 9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100">
                          <a:effectLst/>
                        </a:rPr>
                        <a:t>0.208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2233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 connected nor suited, at least one 2-9</a:t>
                      </a:r>
                      <a:endParaRPr lang="nb-NO" sz="11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b-NO" sz="1100" dirty="0">
                          <a:effectLst/>
                        </a:rPr>
                        <a:t>0.534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595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sk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TM03457452[[fn=Himmelsk]]</Template>
  <TotalTime>0</TotalTime>
  <Words>941</Words>
  <Application>Microsoft Office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6" baseType="lpstr">
      <vt:lpstr>MS Mincho</vt:lpstr>
      <vt:lpstr>Arial</vt:lpstr>
      <vt:lpstr>Calibri</vt:lpstr>
      <vt:lpstr>Calibri Light</vt:lpstr>
      <vt:lpstr>Himmelsk</vt:lpstr>
      <vt:lpstr>Kortspill&amp; sannsynlighet</vt:lpstr>
      <vt:lpstr>21/ Blackjack -Regler</vt:lpstr>
      <vt:lpstr>21/ Blackjack -Regler</vt:lpstr>
      <vt:lpstr>Eksempler 21</vt:lpstr>
      <vt:lpstr>NÅR skal man ta et kort til? Prøv å finne sannsynlighet (52 kort)</vt:lpstr>
      <vt:lpstr>Fasit</vt:lpstr>
      <vt:lpstr>Texas hold'em– Ranking </vt:lpstr>
      <vt:lpstr>Texas hold'em  regler- Spillets gang</vt:lpstr>
      <vt:lpstr>Texas hold'em  sannsynlighet</vt:lpstr>
      <vt:lpstr>Texas hold'em  sannsynlighet</vt:lpstr>
      <vt:lpstr>Vi spiller  2 grupper med 21. 2 med texas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Kortspill&amp; sannsynlighet</dc:title>
  <dc:creator>Ingar Pedersen</dc:creator>
  <cp:lastModifiedBy>Ingar Pedersen</cp:lastModifiedBy>
  <cp:revision>5</cp:revision>
  <dcterms:created xsi:type="dcterms:W3CDTF">2017-03-06T10:17:25Z</dcterms:created>
  <dcterms:modified xsi:type="dcterms:W3CDTF">2017-03-06T11:48:02Z</dcterms:modified>
</cp:coreProperties>
</file>