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69" r:id="rId1"/>
  </p:sldMasterIdLst>
  <p:notesMasterIdLst>
    <p:notesMasterId r:id="rId2"/>
  </p:notesMasterIdLst>
  <p:sldIdLst>
    <p:sldId id="256" r:id="rId3"/>
    <p:sldId id="269" r:id="rId4"/>
    <p:sldId id="257" r:id="rId5"/>
    <p:sldId id="262" r:id="rId6"/>
    <p:sldId id="263" r:id="rId7"/>
    <p:sldId id="278" r:id="rId8"/>
    <p:sldId id="290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59" r:id="rId17"/>
    <p:sldId id="271" r:id="rId18"/>
    <p:sldId id="270" r:id="rId19"/>
    <p:sldId id="272" r:id="rId20"/>
    <p:sldId id="273" r:id="rId21"/>
    <p:sldId id="276" r:id="rId22"/>
    <p:sldId id="277" r:id="rId23"/>
    <p:sldId id="274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81" r:id="rId34"/>
    <p:sldId id="291" r:id="rId35"/>
    <p:sldId id="293" r:id="rId36"/>
    <p:sldId id="294" r:id="rId37"/>
    <p:sldId id="295" r:id="rId38"/>
    <p:sldId id="296" r:id="rId39"/>
    <p:sldId id="27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6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3795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2519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1746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86617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66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3390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03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0181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7793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804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1260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48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4072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480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Relationship Id="rId3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target.com/gift-registry/create-baby-registry" TargetMode="External" /><Relationship Id="rId3" Type="http://schemas.openxmlformats.org/officeDocument/2006/relationships/image" Target="../media/image1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solidFill>
            <a:schemeClr val="dk1">
              <a:alpha val="57000"/>
            </a:schemeClr>
          </a:solidFill>
          <a:ln>
            <a:solidFill>
              <a:schemeClr val="accent3"/>
            </a:solidFill>
          </a:ln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49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인공지능기반 구매요인 분석과 </a:t>
            </a:r>
            <a:br>
              <a:rPr lang="ko-KR" altLang="en-US" sz="49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</a:br>
            <a:r>
              <a:rPr lang="ko-KR" altLang="en-US" sz="4900" b="1">
                <a:ln w="9525" cap="flat" cmpd="sng" algn="ctr">
                  <a:solidFill>
                    <a:schemeClr val="lt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의사결정과정</a:t>
            </a:r>
            <a:endParaRPr lang="ko-KR" altLang="en-US" sz="4900" b="1">
              <a:ln w="9525" cap="flat" cmpd="sng" algn="ctr">
                <a:solidFill>
                  <a:schemeClr val="lt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solidFill>
            <a:schemeClr val="dk1">
              <a:alpha val="57000"/>
            </a:schemeClr>
          </a:solidFill>
        </p:spPr>
        <p:txBody>
          <a:bodyPr anchor="ctr" anchorCtr="0"/>
          <a:p>
            <a:pPr lvl="0">
              <a:defRPr/>
            </a:pPr>
            <a:r>
              <a:rPr lang="en-US" altLang="ko-KR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</a:t>
            </a:r>
            <a:r>
              <a:rPr lang="ko-KR" altLang="en-US" b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고객데이터 분석의 중요성</a:t>
            </a:r>
            <a:endParaRPr lang="ko-KR" altLang="en-US" b="1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스타벅스</a:t>
            </a:r>
            <a:r>
              <a:rPr lang="en-US" altLang="ko-KR"/>
              <a:t>(2018</a:t>
            </a:r>
            <a:r>
              <a:rPr lang="ko-KR" altLang="en-US"/>
              <a:t>년 기준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872951" y="1422146"/>
            <a:ext cx="8446098" cy="54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넷플릭스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1997</a:t>
            </a:r>
            <a:r>
              <a:rPr lang="ko-KR" altLang="en-US"/>
              <a:t>년 </a:t>
            </a:r>
            <a:r>
              <a:rPr lang="en-US" altLang="ko-KR"/>
              <a:t>DVD</a:t>
            </a:r>
            <a:r>
              <a:rPr lang="ko-KR" altLang="en-US"/>
              <a:t>를 인터넷에서 빌려주는 서비스로 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사업 초기부터 주소</a:t>
            </a:r>
            <a:r>
              <a:rPr lang="en-US" altLang="ko-KR"/>
              <a:t>,</a:t>
            </a:r>
            <a:r>
              <a:rPr lang="ko-KR" altLang="en-US"/>
              <a:t> 신용카드 정보</a:t>
            </a:r>
            <a:r>
              <a:rPr lang="en-US" altLang="ko-KR"/>
              <a:t>,</a:t>
            </a:r>
            <a:r>
              <a:rPr lang="ko-KR" altLang="en-US"/>
              <a:t> 나이 등 고객 정포를 확인하고 </a:t>
            </a:r>
            <a:r>
              <a:rPr lang="en-US" altLang="ko-KR"/>
              <a:t>DVD</a:t>
            </a:r>
            <a:r>
              <a:rPr lang="ko-KR" altLang="en-US"/>
              <a:t> 대여 패턴등의 데이터 축적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넷플릭스에서 시청하는 영화의 </a:t>
            </a:r>
            <a:r>
              <a:rPr lang="en-US" altLang="ko-KR"/>
              <a:t>75%</a:t>
            </a:r>
            <a:r>
              <a:rPr lang="ko-KR" altLang="en-US"/>
              <a:t>는 추천 알고리즘에 의한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넷플릭스는 고객의 취향을 파악해 큐레이션 하는데 집중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오프라인과 다르게 무한대의 진열대에서 수백만개의 영화를 고르는 것은 어렵기 때문에 고객의 관심사와 취향에 맞는 영화를 큐레이션한다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114" y="5625353"/>
            <a:ext cx="2120872" cy="14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넷플릭스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영화에 대한 장르 </a:t>
            </a:r>
            <a:r>
              <a:rPr lang="en-US" altLang="ko-KR"/>
              <a:t>14</a:t>
            </a:r>
            <a:r>
              <a:rPr lang="ko-KR" altLang="en-US"/>
              <a:t>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 세부기준은 약 </a:t>
            </a:r>
            <a:r>
              <a:rPr lang="en-US" altLang="ko-KR"/>
              <a:t>7</a:t>
            </a:r>
            <a:r>
              <a:rPr lang="ko-KR" altLang="en-US"/>
              <a:t>만개 이상</a:t>
            </a:r>
            <a:r>
              <a:rPr lang="en-US" altLang="ko-KR"/>
              <a:t>(</a:t>
            </a:r>
            <a:r>
              <a:rPr lang="ko-KR" altLang="en-US"/>
              <a:t>제작지역</a:t>
            </a:r>
            <a:r>
              <a:rPr lang="en-US" altLang="ko-KR"/>
              <a:t>,</a:t>
            </a:r>
            <a:r>
              <a:rPr lang="ko-KR" altLang="en-US"/>
              <a:t> 영화설명</a:t>
            </a:r>
            <a:r>
              <a:rPr lang="en-US" altLang="ko-KR"/>
              <a:t>,</a:t>
            </a:r>
            <a:r>
              <a:rPr lang="ko-KR" altLang="en-US"/>
              <a:t> 촬영지</a:t>
            </a:r>
            <a:r>
              <a:rPr lang="en-US" altLang="ko-KR"/>
              <a:t>,</a:t>
            </a:r>
            <a:r>
              <a:rPr lang="ko-KR" altLang="en-US"/>
              <a:t> 감독</a:t>
            </a:r>
            <a:r>
              <a:rPr lang="en-US" altLang="ko-KR"/>
              <a:t>,</a:t>
            </a:r>
            <a:r>
              <a:rPr lang="ko-KR" altLang="en-US"/>
              <a:t> 주제</a:t>
            </a:r>
            <a:r>
              <a:rPr lang="en-US" altLang="ko-KR"/>
              <a:t>,</a:t>
            </a:r>
            <a:r>
              <a:rPr lang="ko-KR" altLang="en-US"/>
              <a:t> 관람가능 연령대 등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를 이용한 자동 세부 태깅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메타 데이터 생성을 위한 직원 고용 등 복합적 방식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114" y="5625353"/>
            <a:ext cx="2120872" cy="14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79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데이터를 분석해야 하는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브랜드를 이용해보지 않은 신규 고객 대상 타겟 마케팅 구매 전환율 약 </a:t>
            </a:r>
            <a:r>
              <a:rPr lang="en-US" altLang="ko-KR"/>
              <a:t>0.3%~0.5%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어렵게 모은 고객을 충성 고객으로 만들기 위해서는 지속적인 노력이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이미 구매가 일어난 고객에게 적극적인 관심을 표명하고 고객과의 호의적인 관계를 형성하기 위해 노력해야 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69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169893" y="2445636"/>
            <a:ext cx="3802392" cy="381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200">
                <a:solidFill>
                  <a:schemeClr val="lt1"/>
                </a:solidFill>
              </a:rPr>
              <a:t>쇼핑</a:t>
            </a:r>
            <a:endParaRPr lang="ko-KR" altLang="en-US" sz="9200">
              <a:solidFill>
                <a:schemeClr val="lt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7231359" y="2445636"/>
            <a:ext cx="3810000" cy="381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200">
                <a:solidFill>
                  <a:schemeClr val="lt1"/>
                </a:solidFill>
              </a:rPr>
              <a:t>일상구매</a:t>
            </a:r>
            <a:endParaRPr lang="ko-KR" altLang="en-US" sz="9200">
              <a:solidFill>
                <a:schemeClr val="lt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705" y="1417638"/>
            <a:ext cx="3990767" cy="502963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4790" y="1443613"/>
            <a:ext cx="4757607" cy="520270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소비자 구매 패턴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6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구매의사 결정 프로세스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127746" y="1957727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필요인식</a:t>
            </a:r>
            <a:endParaRPr lang="ko-KR" altLang="en-US" sz="2100" b="1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2548958" y="1974736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정보탐색</a:t>
            </a:r>
            <a:endParaRPr lang="ko-KR" altLang="en-US" sz="2100" b="1">
              <a:solidFill>
                <a:schemeClr val="lt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94585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대안평가</a:t>
            </a:r>
            <a:endParaRPr lang="ko-KR" altLang="en-US" sz="2100" b="1">
              <a:solidFill>
                <a:schemeClr val="lt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7336970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구매결정</a:t>
            </a:r>
            <a:endParaRPr lang="ko-KR" altLang="en-US" sz="2100" b="1">
              <a:solidFill>
                <a:schemeClr val="lt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9726386" y="1940718"/>
            <a:ext cx="2262187" cy="96950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구매 후 행동</a:t>
            </a:r>
            <a:endParaRPr lang="ko-KR" altLang="en-US" sz="2100" b="1">
              <a:solidFill>
                <a:schemeClr val="lt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127745" y="3182370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/>
              <a:t>필요성</a:t>
            </a:r>
            <a:endParaRPr lang="ko-KR" altLang="en-US" sz="2100" b="1"/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내적요인</a:t>
            </a:r>
            <a:r>
              <a:rPr lang="en-US" altLang="ko-KR" sz="2100" b="1"/>
              <a:t>:</a:t>
            </a:r>
            <a:r>
              <a:rPr lang="ko-KR" altLang="en-US" sz="2100" b="1"/>
              <a:t> 실제 필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외적요인</a:t>
            </a:r>
            <a:r>
              <a:rPr lang="en-US" altLang="ko-KR" sz="2100" b="1"/>
              <a:t>:</a:t>
            </a:r>
            <a:r>
              <a:rPr lang="ko-KR" altLang="en-US" sz="2100" b="1"/>
              <a:t> 외적요인</a:t>
            </a:r>
            <a:r>
              <a:rPr lang="en-US" altLang="ko-KR" sz="2100" b="1"/>
              <a:t>(</a:t>
            </a:r>
            <a:r>
              <a:rPr lang="ko-KR" altLang="en-US" sz="2100" b="1"/>
              <a:t>트랜드</a:t>
            </a:r>
            <a:r>
              <a:rPr lang="en-US" altLang="ko-KR" sz="2100" b="1"/>
              <a:t>,</a:t>
            </a:r>
            <a:r>
              <a:rPr lang="ko-KR" altLang="en-US" sz="2100" b="1"/>
              <a:t> 친구</a:t>
            </a:r>
            <a:r>
              <a:rPr lang="en-US" altLang="ko-KR" sz="2100" b="1"/>
              <a:t>,</a:t>
            </a:r>
            <a:r>
              <a:rPr lang="ko-KR" altLang="en-US" sz="2100" b="1"/>
              <a:t> 평가</a:t>
            </a:r>
            <a:r>
              <a:rPr lang="en-US" altLang="ko-KR" sz="2100" b="1"/>
              <a:t>)</a:t>
            </a:r>
            <a:endParaRPr lang="en-US" altLang="ko-KR" sz="2100" b="1"/>
          </a:p>
        </p:txBody>
      </p:sp>
      <p:sp>
        <p:nvSpPr>
          <p:cNvPr id="10" name=""/>
          <p:cNvSpPr/>
          <p:nvPr/>
        </p:nvSpPr>
        <p:spPr>
          <a:xfrm>
            <a:off x="2548958" y="3182370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/>
              <a:t>제품 및 브랜드 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탐색</a:t>
            </a:r>
            <a:endParaRPr lang="ko-KR" altLang="en-US" sz="2100" b="1"/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기업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소비자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중립적 원천</a:t>
            </a:r>
            <a:endParaRPr lang="ko-KR" altLang="en-US" sz="2100"/>
          </a:p>
          <a:p>
            <a:pPr lvl="0" algn="ctr">
              <a:defRPr/>
            </a:pPr>
            <a:endParaRPr lang="ko-KR" altLang="en-US" sz="2100"/>
          </a:p>
          <a:p>
            <a:pPr lvl="0"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945856" y="3165361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/>
              <a:t>제품 비교</a:t>
            </a:r>
            <a:endParaRPr lang="ko-KR" altLang="en-US" sz="2100" b="1"/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중요속성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편익 고려</a:t>
            </a:r>
            <a:endParaRPr lang="ko-KR" altLang="en-US" sz="2100" b="1"/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관여도</a:t>
            </a:r>
            <a:r>
              <a:rPr lang="en-US" altLang="ko-KR" sz="2100" b="1"/>
              <a:t>,</a:t>
            </a:r>
            <a:r>
              <a:rPr lang="ko-KR" altLang="en-US" sz="2100" b="1"/>
              <a:t> 상관에 따라 차이 발생</a:t>
            </a:r>
            <a:endParaRPr lang="ko-KR" altLang="en-US" sz="2100" b="1"/>
          </a:p>
        </p:txBody>
      </p:sp>
      <p:sp>
        <p:nvSpPr>
          <p:cNvPr id="12" name=""/>
          <p:cNvSpPr/>
          <p:nvPr/>
        </p:nvSpPr>
        <p:spPr>
          <a:xfrm>
            <a:off x="7336971" y="3165361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/>
              <a:t>가격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타인의 평가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보증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브랜드 명성 등</a:t>
            </a:r>
            <a:endParaRPr lang="ko-KR" altLang="en-US" sz="2100" b="1"/>
          </a:p>
        </p:txBody>
      </p:sp>
      <p:sp>
        <p:nvSpPr>
          <p:cNvPr id="13" name=""/>
          <p:cNvSpPr/>
          <p:nvPr/>
        </p:nvSpPr>
        <p:spPr>
          <a:xfrm>
            <a:off x="9726386" y="3148352"/>
            <a:ext cx="2262187" cy="2960802"/>
          </a:xfrm>
          <a:prstGeom prst="rect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100" b="1"/>
              <a:t>제품에 대한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만족도</a:t>
            </a:r>
            <a:endParaRPr lang="ko-KR" altLang="en-US" sz="2100" b="1"/>
          </a:p>
          <a:p>
            <a:pPr lvl="0" algn="ctr">
              <a:defRPr/>
            </a:pP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평가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만족</a:t>
            </a:r>
            <a:endParaRPr lang="ko-KR" altLang="en-US" sz="2100" b="1"/>
          </a:p>
          <a:p>
            <a:pPr lvl="0" algn="ctr">
              <a:defRPr/>
            </a:pPr>
            <a:r>
              <a:rPr lang="ko-KR" altLang="en-US" sz="2100" b="1"/>
              <a:t>불만족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4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분석 결과 활용 실 사례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0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Kroger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9809" y="1631443"/>
            <a:ext cx="9872382" cy="52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Kroger</a:t>
            </a:r>
            <a:r>
              <a:rPr lang="ko-KR" altLang="en-US"/>
              <a:t>의 고객분석결과 활용 사례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84313"/>
            <a:ext cx="10972798" cy="3293316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월마트에 이은 미국 </a:t>
            </a:r>
            <a:r>
              <a:rPr lang="en-US" altLang="ko-KR"/>
              <a:t>2</a:t>
            </a:r>
            <a:r>
              <a:rPr lang="ko-KR" altLang="en-US"/>
              <a:t>위의 대형 유통업체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12</a:t>
            </a:r>
            <a:r>
              <a:rPr lang="ko-KR" altLang="en-US"/>
              <a:t>년간 연속 매출 성장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 필요에 집중하는 고객중심 전략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2003</a:t>
            </a:r>
            <a:r>
              <a:rPr lang="ko-KR" altLang="en-US"/>
              <a:t>년부터 로열고객에게 개별화된 할인 쿠폰 증정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고객이 자주 사는 물품을 할인받아 가장 싸게 살 수 있도록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구매 금액에 따른 주유 포인트 프로그램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 rot="5400000">
            <a:off x="5720603" y="4778657"/>
            <a:ext cx="750794" cy="81802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79661" y="5650006"/>
            <a:ext cx="10477499" cy="10197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3000" b="1"/>
              <a:t>단골 고객이 지속적으로 </a:t>
            </a:r>
            <a:r>
              <a:rPr lang="en-US" altLang="ko-KR" sz="3000" b="1"/>
              <a:t>Kroger</a:t>
            </a:r>
            <a:r>
              <a:rPr lang="ko-KR" altLang="en-US" sz="3000" b="1"/>
              <a:t>를 이용하도록 유도 </a:t>
            </a:r>
            <a:endParaRPr lang="ko-KR" altLang="en-US" sz="3000" b="1"/>
          </a:p>
        </p:txBody>
      </p:sp>
    </p:spTree>
    <p:extLst>
      <p:ext uri="{BB962C8B-B14F-4D97-AF65-F5344CB8AC3E}">
        <p14:creationId xmlns:p14="http://schemas.microsoft.com/office/powerpoint/2010/main" val="68280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Cupang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60514" y="1947581"/>
            <a:ext cx="8470973" cy="36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마케팅을 위한 고객 데이터 분석의 중요성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 분석을 위한 데이터 분석 사례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 분석 결과를 활용한 실 사례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11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쇼핑앱 설치 후 실사용자 비율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07956" y="1600200"/>
            <a:ext cx="79760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6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537" y="493366"/>
            <a:ext cx="9094826" cy="595505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3487" y="694500"/>
            <a:ext cx="2621502" cy="113084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651281" y="2151529"/>
            <a:ext cx="3405914" cy="1818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[</a:t>
            </a:r>
            <a:r>
              <a:rPr lang="ko-KR" altLang="en-US" sz="2100"/>
              <a:t>갑자기 상품구매가 필요할 때 </a:t>
            </a:r>
            <a:r>
              <a:rPr lang="en-US" altLang="ko-KR" sz="2100"/>
              <a:t>]</a:t>
            </a:r>
            <a:r>
              <a:rPr lang="ko-KR" altLang="en-US" sz="2100"/>
              <a:t> 의 수요 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en-US" altLang="ko-KR" sz="2100"/>
              <a:t>=&gt;</a:t>
            </a:r>
            <a:r>
              <a:rPr lang="ko-KR" altLang="en-US" sz="2100"/>
              <a:t>  </a:t>
            </a:r>
            <a:r>
              <a:rPr lang="ko-KR" altLang="en-US" sz="3300"/>
              <a:t>로켓배송</a:t>
            </a:r>
            <a:r>
              <a:rPr lang="ko-KR" altLang="en-US" sz="2100"/>
              <a:t>으로 충족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8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Target</a:t>
            </a:r>
            <a:endParaRPr lang="en-US" altLang="ko-KR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254708" y="1600199"/>
            <a:ext cx="7682582" cy="51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Target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2002</a:t>
            </a:r>
            <a:r>
              <a:rPr lang="ko-KR" altLang="en-US"/>
              <a:t>년 고등학생 딸에게 날아온 유아용품 할인 쿠폰에 대해서 </a:t>
            </a:r>
            <a:r>
              <a:rPr lang="en-US" altLang="ko-KR"/>
              <a:t>Target</a:t>
            </a:r>
            <a:r>
              <a:rPr lang="ko-KR" altLang="en-US"/>
              <a:t> 매장으로 찾아와 항의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그러나 실제로 딸이 임신을 했고 항의 했던 매장에 전화해 화를 냈던 것에 대해서  사과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 데이터를 정확하게 분석하여 아버지도 몰랐던 딸의 임신 사실을 미리 알고 쿠폰 발생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96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이 임신 고객을 분석해 쿠폰을 발생한 이유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목적</a:t>
            </a:r>
            <a:r>
              <a:rPr lang="en-US" altLang="ko-KR"/>
              <a:t>:</a:t>
            </a:r>
            <a:r>
              <a:rPr lang="ko-KR" altLang="en-US"/>
              <a:t> 아기와 관련된 모든 쇼핑에 대해 고객의 루틴을 만들기 위해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쇼핑은 습관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고객은 다양한 물건을 구매하지만 구매처가 모두 다름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첫 구매시에는 다양한 정보를 비교하고 구매하지만 반복적으로 구매를 하다가 보면 선호 채널을 통해서만 구매하는 루틴 발생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한 번 루틴이 정해지면 습관적으로 그 루틴을 따르게 됨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3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이 임신 고객을 분석해 쿠폰을 발생한 이유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lvl="0" indent="-342900">
              <a:defRPr/>
            </a:pPr>
            <a:r>
              <a:rPr lang="ko-KR" altLang="en-US"/>
              <a:t>쇼핑의 루틴이 바뀌게 되는 계기 </a:t>
            </a:r>
            <a:r>
              <a:rPr lang="en-US" altLang="ko-KR"/>
              <a:t>=</a:t>
            </a:r>
            <a:r>
              <a:rPr lang="ko-KR" altLang="en-US"/>
              <a:t> 생애 단계가 바뀔 때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생애 단계가 바뀔 때 </a:t>
            </a:r>
            <a:r>
              <a:rPr lang="en-US" altLang="ko-KR"/>
              <a:t>=</a:t>
            </a:r>
            <a:r>
              <a:rPr lang="ko-KR" altLang="en-US"/>
              <a:t> 진학</a:t>
            </a:r>
            <a:r>
              <a:rPr lang="en-US" altLang="ko-KR"/>
              <a:t>,</a:t>
            </a:r>
            <a:r>
              <a:rPr lang="ko-KR" altLang="en-US"/>
              <a:t> 취업</a:t>
            </a:r>
            <a:r>
              <a:rPr lang="en-US" altLang="ko-KR"/>
              <a:t>,</a:t>
            </a:r>
            <a:r>
              <a:rPr lang="ko-KR" altLang="en-US"/>
              <a:t> 이사</a:t>
            </a:r>
            <a:r>
              <a:rPr lang="en-US" altLang="ko-KR"/>
              <a:t>,</a:t>
            </a:r>
            <a:r>
              <a:rPr lang="ko-KR" altLang="en-US"/>
              <a:t> 결혼</a:t>
            </a:r>
            <a:r>
              <a:rPr lang="en-US" altLang="ko-KR"/>
              <a:t>,</a:t>
            </a:r>
            <a:r>
              <a:rPr lang="ko-KR" altLang="en-US"/>
              <a:t> 출산 등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생애 단계가 바뀌면 새롭게 필요한 물건이 생기고 그 새로운 물건에 대해서는 선호도나 루틴이 형성되지 않음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임신과 출산은 생애 단계 중에서 가장 큰 변화를 가져오고 소비패턴이 극단적으로 변하는 때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임신</a:t>
            </a:r>
            <a:r>
              <a:rPr lang="en-US" altLang="ko-KR"/>
              <a:t>-</a:t>
            </a:r>
            <a:r>
              <a:rPr lang="ko-KR" altLang="en-US"/>
              <a:t>출산</a:t>
            </a:r>
            <a:r>
              <a:rPr lang="en-US" altLang="ko-KR"/>
              <a:t>-</a:t>
            </a:r>
            <a:r>
              <a:rPr lang="ko-KR" altLang="en-US"/>
              <a:t>육아까지 아이가 자라는 동안 필요한 물품의 종류와 갯수가 많기 때문에 큰 매출이 발생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3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이 임신 고객을 분석해 쿠폰을 발생한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lvl="0" indent="-342900">
              <a:defRPr/>
            </a:pPr>
            <a:r>
              <a:rPr lang="ko-KR" altLang="en-US"/>
              <a:t>출산 후에는 다른 브랜드와도 경쟁을 해야 하기 때문에 출산 전에 미리 고객의 임신 여부를 파악하고 쇼핑 루틴을 형성하기 위해 임신 고객을 대상으로 쿠폰 발행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7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고객의 임신을 어떻게 알았을까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lvl="0" indent="-342900">
              <a:defRPr/>
            </a:pPr>
            <a:r>
              <a:rPr lang="en-US" altLang="ko-KR"/>
              <a:t>Target</a:t>
            </a:r>
            <a:r>
              <a:rPr lang="ko-KR" altLang="en-US"/>
              <a:t>은 고객 </a:t>
            </a:r>
            <a:r>
              <a:rPr lang="en-US" altLang="ko-KR"/>
              <a:t>ID</a:t>
            </a:r>
            <a:r>
              <a:rPr lang="ko-KR" altLang="en-US"/>
              <a:t>를 발급하고 데이터 수집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구매 데이터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신용카드 및 쿠폰 사용 데이터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고객 설문 응답 데이터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반품 데이터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콜센터 통화 데이터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이메일 수신 데이터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1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고객의 임신을 어떻게 알았을까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6" cy="4525963"/>
          </a:xfrm>
        </p:spPr>
        <p:txBody>
          <a:bodyPr>
            <a:normAutofit fontScale="85000" lnSpcReduction="20000"/>
          </a:bodyPr>
          <a:p>
            <a:pPr lvl="0">
              <a:defRPr/>
            </a:pPr>
            <a:r>
              <a:rPr lang="en-US" altLang="ko-KR">
                <a:hlinkClick r:id="rId2"/>
              </a:rPr>
              <a:t>https://www.target.com/gift-registry/create-baby-registry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0" indent="-342900">
              <a:defRPr/>
            </a:pPr>
            <a:r>
              <a:rPr lang="ko-KR" altLang="en-US"/>
              <a:t>베이비 샤워 레지스트리</a:t>
            </a:r>
            <a:r>
              <a:rPr lang="en-US" altLang="ko-KR"/>
              <a:t>(Baby Shower Registry)</a:t>
            </a:r>
            <a:r>
              <a:rPr lang="ko-KR" altLang="en-US"/>
              <a:t>프로그램 운영 </a:t>
            </a:r>
            <a:endParaRPr lang="ko-KR" altLang="en-US"/>
          </a:p>
          <a:p>
            <a:pPr marL="742950" lvl="1" indent="-342900">
              <a:defRPr/>
            </a:pPr>
            <a:r>
              <a:rPr lang="en-US" altLang="ko-KR"/>
              <a:t>Baby shower: </a:t>
            </a:r>
            <a:r>
              <a:rPr lang="ko-KR" altLang="en-US"/>
              <a:t>아기가 태어나기 전에 아기에게 축복과 선물이 쏟아지라는 의미로 가족과 친구들이 선물하고 같이 축하하는 파티</a:t>
            </a:r>
            <a:endParaRPr lang="ko-KR" altLang="en-US"/>
          </a:p>
          <a:p>
            <a:pPr marL="742950" lvl="1" indent="-342900">
              <a:defRPr/>
            </a:pPr>
            <a:r>
              <a:rPr lang="en-US" altLang="ko-KR"/>
              <a:t>Baby Shower Registry: </a:t>
            </a:r>
            <a:r>
              <a:rPr lang="ko-KR" altLang="en-US"/>
              <a:t>예비 엄마가 필요한 물품 목록을 작성하면 그것을 보고 친구들이 선물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610856"/>
            <a:ext cx="5354490" cy="45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Target</a:t>
            </a:r>
            <a:r>
              <a:rPr lang="ko-KR" altLang="en-US"/>
              <a:t>은 고객의 임신을 어떻게 알았을까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p>
            <a:pPr marL="342900" lvl="0" indent="-342900">
              <a:defRPr/>
            </a:pPr>
            <a:r>
              <a:rPr lang="en-US" altLang="ko-KR"/>
              <a:t>Target </a:t>
            </a:r>
            <a:r>
              <a:rPr lang="ko-KR" altLang="en-US"/>
              <a:t>은 </a:t>
            </a:r>
            <a:r>
              <a:rPr lang="en-US" altLang="ko-KR"/>
              <a:t>Baby Shower</a:t>
            </a:r>
            <a:r>
              <a:rPr lang="ko-KR" altLang="en-US"/>
              <a:t> </a:t>
            </a:r>
            <a:r>
              <a:rPr lang="en-US" altLang="ko-KR"/>
              <a:t>Registry</a:t>
            </a:r>
            <a:r>
              <a:rPr lang="ko-KR" altLang="en-US"/>
              <a:t>에 가입하고 출산 후 쇼핑을 한 고객들의 과거 데이터를 분석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출산일을 기준으로 임신 </a:t>
            </a:r>
            <a:r>
              <a:rPr lang="en-US" altLang="ko-KR"/>
              <a:t>40</a:t>
            </a:r>
            <a:r>
              <a:rPr lang="ko-KR" altLang="en-US"/>
              <a:t>주동안 출산 전과 후의 상품구매 패턴이 어떻게 변하는지 집중 분석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임신 초중기 </a:t>
            </a:r>
            <a:r>
              <a:rPr lang="en-US" altLang="ko-KR"/>
              <a:t>-</a:t>
            </a:r>
            <a:r>
              <a:rPr lang="ko-KR" altLang="en-US"/>
              <a:t> 갑자기 향이 없는 로션 대량 구매</a:t>
            </a:r>
            <a:endParaRPr lang="ko-KR" altLang="en-US"/>
          </a:p>
          <a:p>
            <a:pPr marL="742950" lvl="1" indent="-342900">
              <a:defRPr/>
            </a:pPr>
            <a:r>
              <a:rPr lang="ko-KR" altLang="en-US"/>
              <a:t>임신 </a:t>
            </a:r>
            <a:r>
              <a:rPr lang="en-US" altLang="ko-KR"/>
              <a:t>20</a:t>
            </a:r>
            <a:r>
              <a:rPr lang="ko-KR" altLang="en-US"/>
              <a:t>주 </a:t>
            </a:r>
            <a:r>
              <a:rPr lang="en-US" altLang="ko-KR"/>
              <a:t>-</a:t>
            </a:r>
            <a:r>
              <a:rPr lang="ko-KR" altLang="en-US"/>
              <a:t> 칼슘</a:t>
            </a:r>
            <a:r>
              <a:rPr lang="en-US" altLang="ko-KR"/>
              <a:t>,</a:t>
            </a:r>
            <a:r>
              <a:rPr lang="ko-KR" altLang="en-US"/>
              <a:t> 마그네슘</a:t>
            </a:r>
            <a:r>
              <a:rPr lang="en-US" altLang="ko-KR"/>
              <a:t>,</a:t>
            </a:r>
            <a:r>
              <a:rPr lang="ko-KR" altLang="en-US"/>
              <a:t> 아연 같은 영양 보충제 구입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전체 데이터 분석결과 임신을 판단 할 수 있는 </a:t>
            </a:r>
            <a:r>
              <a:rPr lang="en-US" altLang="ko-KR"/>
              <a:t>25</a:t>
            </a:r>
            <a:r>
              <a:rPr lang="ko-KR" altLang="en-US"/>
              <a:t>개 제품 발견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제품의 구매 조합에 따라 고객들의 임신 주차를 예측하는 모델 개발</a:t>
            </a:r>
            <a:endParaRPr lang="ko-KR" altLang="en-US"/>
          </a:p>
          <a:p>
            <a:pPr marL="742950" lvl="1" indent="-34290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9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마케팅을 위한 데이터 분석의 중요성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599" y="1694842"/>
            <a:ext cx="4594412" cy="4594412"/>
          </a:xfrm>
          <a:prstGeom prst="flowChartConnector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9200">
                <a:solidFill>
                  <a:schemeClr val="lt1"/>
                </a:solidFill>
              </a:rPr>
              <a:t>Why?</a:t>
            </a:r>
            <a:endParaRPr lang="en-US" altLang="ko-KR" sz="9200">
              <a:solidFill>
                <a:schemeClr val="lt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6828864" y="1694841"/>
            <a:ext cx="4594412" cy="4594412"/>
          </a:xfrm>
          <a:prstGeom prst="flowChartConnector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4" tIns="36004" rIns="36004" bIns="36004" anchor="ctr"/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  <a:p>
            <a:pPr lvl="0" algn="ctr">
              <a:defRPr/>
            </a:pPr>
            <a:endParaRPr lang="ko-KR" altLang="en-US" sz="2900" b="1"/>
          </a:p>
        </p:txBody>
      </p:sp>
      <p:sp>
        <p:nvSpPr>
          <p:cNvPr id="6" name=""/>
          <p:cNvSpPr txBox="1"/>
          <p:nvPr/>
        </p:nvSpPr>
        <p:spPr>
          <a:xfrm>
            <a:off x="7152714" y="2850468"/>
            <a:ext cx="4011930" cy="518048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고객의 성향과 필요 파악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138035" y="3571875"/>
            <a:ext cx="4011930" cy="5124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 맞춤형 서비스 제공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019364" y="4338357"/>
            <a:ext cx="4213412" cy="51748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고객의 충성도 상승</a:t>
            </a:r>
            <a:endParaRPr lang="ko-KR" altLang="en-US" sz="2800">
              <a:solidFill>
                <a:schemeClr val="lt1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304776" y="5057214"/>
            <a:ext cx="3642586" cy="51300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지속적인 사업 성장</a:t>
            </a:r>
            <a:endParaRPr lang="ko-KR" altLang="en-US" sz="2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2" animBg="1"/>
      <p:bldP spid="9" grpId="3" animBg="1"/>
    </p:bld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분석 당한 것에 대한 거부감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42900" lvl="0" indent="-342900">
              <a:defRPr/>
            </a:pPr>
            <a:r>
              <a:rPr lang="en-US" altLang="ko-KR"/>
              <a:t>Target</a:t>
            </a:r>
            <a:r>
              <a:rPr lang="ko-KR" altLang="en-US"/>
              <a:t>의 임신 주차 예측 모델은 성공적</a:t>
            </a: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그러나 </a:t>
            </a:r>
            <a:r>
              <a:rPr lang="en-US" altLang="ko-KR"/>
              <a:t>Tartget</a:t>
            </a:r>
            <a:r>
              <a:rPr lang="ko-KR" altLang="en-US"/>
              <a:t>이 본인의 임신 사실을 예측하고 쿠폰을 보내는 것에 대한 거부감을 갖는 고객도 많이 생김</a:t>
            </a:r>
            <a:endParaRPr lang="ko-KR" altLang="en-US"/>
          </a:p>
          <a:p>
            <a:pPr marL="342900" lvl="0" indent="-342900">
              <a:defRPr/>
            </a:pPr>
            <a:r>
              <a:rPr lang="en-US" altLang="ko-KR"/>
              <a:t>Target</a:t>
            </a:r>
            <a:r>
              <a:rPr lang="ko-KR" altLang="en-US"/>
              <a:t>은 고객이 불쾌함을 느끼지 않도록 하기 위해 아기용품 할인 쿠폰만 보내는 것이 아니라 타겟의 다른 제품들 쿠폰을 함께 보내 거부감 상쇄</a:t>
            </a:r>
            <a:endParaRPr lang="ko-KR" altLang="en-US"/>
          </a:p>
          <a:p>
            <a:pPr marL="742950" lvl="1" indent="-34290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41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어떤 고객 데이터를 수집하고</a:t>
            </a:r>
            <a:br>
              <a:rPr lang="ko-KR" altLang="en-US"/>
            </a:br>
            <a:r>
              <a:rPr lang="ko-KR" altLang="en-US"/>
              <a:t>분석해야 하는가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540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어떤 고객 데이터를 분석해야 하는가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RFM </a:t>
            </a:r>
            <a:r>
              <a:rPr lang="ko-KR" altLang="en-US"/>
              <a:t>모델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Recency(</a:t>
            </a:r>
            <a:r>
              <a:rPr lang="ko-KR" altLang="en-US"/>
              <a:t>최근 구매일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Frequency(</a:t>
            </a:r>
            <a:r>
              <a:rPr lang="ko-KR" altLang="en-US"/>
              <a:t>빈도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Monetary(</a:t>
            </a:r>
            <a:r>
              <a:rPr lang="ko-KR" altLang="en-US"/>
              <a:t>매출액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/>
              <a:t>으로 고객을 </a:t>
            </a:r>
            <a:r>
              <a:rPr lang="en-US" altLang="ko-KR"/>
              <a:t>4~6</a:t>
            </a:r>
            <a:r>
              <a:rPr lang="ko-KR" altLang="en-US"/>
              <a:t>등급으로 구분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데이터를 통해 구매주기</a:t>
            </a:r>
            <a:r>
              <a:rPr lang="en-US" altLang="ko-KR"/>
              <a:t>,</a:t>
            </a:r>
            <a:r>
              <a:rPr lang="ko-KR" altLang="en-US"/>
              <a:t> 구매금액</a:t>
            </a:r>
            <a:r>
              <a:rPr lang="en-US" altLang="ko-KR"/>
              <a:t>,</a:t>
            </a:r>
            <a:r>
              <a:rPr lang="ko-KR" altLang="en-US"/>
              <a:t> 구매카테고리 변화 분석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890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카테고리 구분의 중요성</a:t>
            </a:r>
            <a:r>
              <a:rPr lang="en-US" altLang="ko-KR"/>
              <a:t>(</a:t>
            </a:r>
            <a:r>
              <a:rPr lang="ko-KR" altLang="en-US"/>
              <a:t>쇼핑 플랫폼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Amazon</a:t>
            </a:r>
            <a:r>
              <a:rPr lang="ko-KR" altLang="en-US"/>
              <a:t>의 경우 약 </a:t>
            </a:r>
            <a:r>
              <a:rPr lang="en-US" altLang="ko-KR"/>
              <a:t>450</a:t>
            </a:r>
            <a:r>
              <a:rPr lang="ko-KR" altLang="en-US"/>
              <a:t>만개의 상품을 </a:t>
            </a:r>
            <a:r>
              <a:rPr lang="en-US" altLang="ko-KR"/>
              <a:t>30</a:t>
            </a:r>
            <a:r>
              <a:rPr lang="ko-KR" altLang="en-US"/>
              <a:t>여개의 카테고리로 분류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30</a:t>
            </a:r>
            <a:r>
              <a:rPr lang="ko-KR" altLang="en-US"/>
              <a:t>개의 대분류 카테고리는 다시 중분류</a:t>
            </a:r>
            <a:r>
              <a:rPr lang="en-US" altLang="ko-KR"/>
              <a:t>,</a:t>
            </a:r>
            <a:r>
              <a:rPr lang="ko-KR" altLang="en-US"/>
              <a:t> 소분류로 세분화되어 나누어짐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관심 상품을 클릭하면 상품의 구매조건</a:t>
            </a:r>
            <a:r>
              <a:rPr lang="en-US" altLang="ko-KR"/>
              <a:t>,</a:t>
            </a:r>
            <a:r>
              <a:rPr lang="ko-KR" altLang="en-US"/>
              <a:t> 제품스펙</a:t>
            </a:r>
            <a:r>
              <a:rPr lang="en-US" altLang="ko-KR"/>
              <a:t>,</a:t>
            </a:r>
            <a:r>
              <a:rPr lang="ko-KR" altLang="en-US"/>
              <a:t> 상세 설명이 나오고 그 아래에 그 상품과 같이 구매하면 좋은 연관 상품이 나열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상세한 카테고리는 연관 상품 추천에 중요한 역할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3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쇼핑 아이템은 구매 전에 미리 상품에 대한 설명과 원료</a:t>
            </a:r>
            <a:r>
              <a:rPr lang="en-US" altLang="ko-KR"/>
              <a:t>,</a:t>
            </a:r>
            <a:r>
              <a:rPr lang="ko-KR" altLang="en-US"/>
              <a:t> 모양 가격 등을 파악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그러나 영화</a:t>
            </a:r>
            <a:r>
              <a:rPr lang="en-US" altLang="ko-KR"/>
              <a:t>,</a:t>
            </a:r>
            <a:r>
              <a:rPr lang="ko-KR" altLang="en-US"/>
              <a:t> 드라마와 같은 콘텐츠의 경우 내용을 다 본 후에야 내용과 만족도를 알 수 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미리보기나  대략적인 설명 만으로는 개인이 좋아할 만한 콘텐츠 추천이 어려움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같은 시나리오라도 감독이나 제작사</a:t>
            </a:r>
            <a:r>
              <a:rPr lang="en-US" altLang="ko-KR"/>
              <a:t>,</a:t>
            </a:r>
            <a:r>
              <a:rPr lang="ko-KR" altLang="en-US"/>
              <a:t> 배우</a:t>
            </a:r>
            <a:r>
              <a:rPr lang="en-US" altLang="ko-KR"/>
              <a:t>,</a:t>
            </a:r>
            <a:r>
              <a:rPr lang="ko-KR" altLang="en-US"/>
              <a:t> 촬영기법</a:t>
            </a:r>
            <a:r>
              <a:rPr lang="en-US" altLang="ko-KR"/>
              <a:t>,</a:t>
            </a:r>
            <a:r>
              <a:rPr lang="ko-KR" altLang="en-US"/>
              <a:t> 편집</a:t>
            </a:r>
            <a:r>
              <a:rPr lang="en-US" altLang="ko-KR"/>
              <a:t>,</a:t>
            </a:r>
            <a:r>
              <a:rPr lang="ko-KR" altLang="en-US"/>
              <a:t> 음악 등 다양한 요소로 인해 만족도는 매우 달라질 수 있음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3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lvl="0">
              <a:defRPr/>
            </a:pPr>
            <a:r>
              <a:rPr lang="ko-KR" altLang="en-US"/>
              <a:t>넷플릭스는 메인 장르를 </a:t>
            </a:r>
            <a:r>
              <a:rPr lang="en-US" altLang="ko-KR"/>
              <a:t>14</a:t>
            </a:r>
            <a:r>
              <a:rPr lang="ko-KR" altLang="en-US"/>
              <a:t>개로 구분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하지만 내부적으로는 약 </a:t>
            </a:r>
            <a:r>
              <a:rPr lang="en-US" altLang="ko-KR"/>
              <a:t>7</a:t>
            </a:r>
            <a:r>
              <a:rPr lang="ko-KR" altLang="en-US"/>
              <a:t>만개 이상의 세부 기준으로 영화를 구분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객관적인 정보 뿐만 아니라 감성적인 정보까지 등록해 </a:t>
            </a:r>
            <a:r>
              <a:rPr lang="en-US" altLang="ko-KR"/>
              <a:t>(</a:t>
            </a:r>
            <a:r>
              <a:rPr lang="ko-KR" altLang="en-US"/>
              <a:t>영상 분위기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OST  </a:t>
            </a:r>
            <a:r>
              <a:rPr lang="ko-KR" altLang="en-US"/>
              <a:t>느낌 등</a:t>
            </a:r>
            <a:r>
              <a:rPr lang="en-US" altLang="ko-KR"/>
              <a:t>)</a:t>
            </a:r>
            <a:r>
              <a:rPr lang="ko-KR" altLang="en-US"/>
              <a:t> 추천 알고리즘에 활용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콘텐츠를 등록할 때 최대한 많은 메타 데이터를 함께 등록하며 정확한 검색 결과를 제공하기 위해 등록 정보를 엄격하게 관리함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넷플릭스는 콘텐츠를 등록할 때 반드시 입력해야 하는 메타 데이터</a:t>
            </a:r>
            <a:r>
              <a:rPr lang="en-US" altLang="ko-KR"/>
              <a:t>(26</a:t>
            </a:r>
            <a:r>
              <a:rPr lang="ko-KR" altLang="en-US"/>
              <a:t>개</a:t>
            </a:r>
            <a:r>
              <a:rPr lang="en-US" altLang="ko-KR"/>
              <a:t>)</a:t>
            </a:r>
            <a:r>
              <a:rPr lang="ko-KR" altLang="en-US"/>
              <a:t>와 입력 방식의 기준이 있으며 그것을 따르지 않을 경우 콘텐츠 등록이 불가능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4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콘텐츠 등록사가 제공하는 기본 데이터 외에 추가적으로 메타데이터를 작성하기 위한 </a:t>
            </a:r>
            <a:r>
              <a:rPr lang="en-US" altLang="ko-KR"/>
              <a:t>36</a:t>
            </a:r>
            <a:r>
              <a:rPr lang="ko-KR" altLang="en-US"/>
              <a:t>페이지짜리 문서에 따라 콘텐츠 메타데이터를 추가로 입력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최근에는 인공지능을 통한 영상 분석으로 메타 데이터를 생성 후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콘텐츠 등록 후에도 수상이력</a:t>
            </a:r>
            <a:r>
              <a:rPr lang="en-US" altLang="ko-KR"/>
              <a:t>,</a:t>
            </a:r>
            <a:r>
              <a:rPr lang="ko-KR" altLang="en-US"/>
              <a:t> 시청자 수</a:t>
            </a:r>
            <a:r>
              <a:rPr lang="en-US" altLang="ko-KR"/>
              <a:t>,</a:t>
            </a:r>
            <a:r>
              <a:rPr lang="ko-KR" altLang="en-US"/>
              <a:t> 시청시간</a:t>
            </a:r>
            <a:r>
              <a:rPr lang="en-US" altLang="ko-KR"/>
              <a:t>,</a:t>
            </a:r>
            <a:r>
              <a:rPr lang="ko-KR" altLang="en-US"/>
              <a:t> 평점</a:t>
            </a:r>
            <a:r>
              <a:rPr lang="en-US" altLang="ko-KR"/>
              <a:t>,</a:t>
            </a:r>
            <a:r>
              <a:rPr lang="ko-KR" altLang="en-US"/>
              <a:t> 시청지역</a:t>
            </a:r>
            <a:r>
              <a:rPr lang="en-US" altLang="ko-KR"/>
              <a:t>,</a:t>
            </a:r>
            <a:r>
              <a:rPr lang="ko-KR" altLang="en-US"/>
              <a:t> 시청패턴</a:t>
            </a:r>
            <a:r>
              <a:rPr lang="en-US" altLang="ko-KR"/>
              <a:t>,</a:t>
            </a:r>
            <a:r>
              <a:rPr lang="ko-KR" altLang="en-US"/>
              <a:t> 리뷰 등도 추가로 업데이트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메타 데이터 생성 직원을 통한 전문적인 메타 데이터 등록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메타데이터의 중요성</a:t>
            </a:r>
            <a:r>
              <a:rPr lang="en-US" altLang="ko-KR"/>
              <a:t>(</a:t>
            </a:r>
            <a:r>
              <a:rPr lang="ko-KR" altLang="en-US"/>
              <a:t>콘텐츠 플랫폼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Netflix Prize</a:t>
            </a:r>
            <a:r>
              <a:rPr lang="ko-KR" altLang="en-US"/>
              <a:t> 넷플릭스 프라이즈 콘테스트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2006</a:t>
            </a:r>
            <a:r>
              <a:rPr lang="ko-KR" altLang="en-US"/>
              <a:t>년 넷플릭스가 보유한 </a:t>
            </a:r>
            <a:r>
              <a:rPr lang="en-US" altLang="ko-KR"/>
              <a:t>1</a:t>
            </a:r>
            <a:r>
              <a:rPr lang="ko-KR" altLang="en-US"/>
              <a:t>만 </a:t>
            </a:r>
            <a:r>
              <a:rPr lang="en-US" altLang="ko-KR"/>
              <a:t>7</a:t>
            </a:r>
            <a:r>
              <a:rPr lang="ko-KR" altLang="en-US"/>
              <a:t>천편의 영화에 대해 이용자들이 직접 매긴 점수 데이터를 공개하고 기존 알고리즘 대비 </a:t>
            </a:r>
            <a:r>
              <a:rPr lang="en-US" altLang="ko-KR"/>
              <a:t>10%</a:t>
            </a:r>
            <a:r>
              <a:rPr lang="ko-KR" altLang="en-US"/>
              <a:t>를 높이는 연구팀에게 </a:t>
            </a:r>
            <a:r>
              <a:rPr lang="en-US" altLang="ko-KR"/>
              <a:t>100</a:t>
            </a:r>
            <a:r>
              <a:rPr lang="ko-KR" altLang="en-US"/>
              <a:t>만달러의 상금 수여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2019</a:t>
            </a:r>
            <a:r>
              <a:rPr lang="ko-KR" altLang="en-US"/>
              <a:t>년부터는 알고리즘의  추천 시스템 이외에 전문가들이 만든 </a:t>
            </a:r>
            <a:r>
              <a:rPr lang="en-US" altLang="ko-KR"/>
              <a:t>‘</a:t>
            </a:r>
            <a:r>
              <a:rPr lang="ko-KR" altLang="en-US"/>
              <a:t>콘텐츠 큐레이션 컬렉션</a:t>
            </a:r>
            <a:r>
              <a:rPr lang="en-US" altLang="ko-KR"/>
              <a:t>’</a:t>
            </a:r>
            <a:r>
              <a:rPr lang="ko-KR" altLang="en-US"/>
              <a:t>도 시험중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추천 시스템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798" cy="4525963"/>
          </a:xfrm>
        </p:spPr>
        <p:txBody>
          <a:bodyPr/>
          <a:p>
            <a:pPr lvl="0">
              <a:defRPr/>
            </a:pPr>
            <a:r>
              <a:rPr lang="ko-KR" altLang="en-US"/>
              <a:t>협업적 필터링</a:t>
            </a:r>
            <a:r>
              <a:rPr lang="en-US" altLang="ko-KR"/>
              <a:t>:</a:t>
            </a:r>
            <a:r>
              <a:rPr lang="ko-KR" altLang="en-US"/>
              <a:t> 사람과 사람과의 관계성에 기초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구매행동에 공통점이 있으면 </a:t>
            </a:r>
            <a:r>
              <a:rPr lang="en-US" altLang="ko-KR"/>
              <a:t>A</a:t>
            </a:r>
            <a:r>
              <a:rPr lang="ko-KR" altLang="en-US"/>
              <a:t>가 구매한 상품을 </a:t>
            </a:r>
            <a:r>
              <a:rPr lang="en-US" altLang="ko-KR"/>
              <a:t>B</a:t>
            </a:r>
            <a:r>
              <a:rPr lang="ko-KR" altLang="en-US"/>
              <a:t>도 구매할 것이라고 예측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내용기반 필터링</a:t>
            </a:r>
            <a:r>
              <a:rPr lang="en-US" altLang="ko-KR"/>
              <a:t>:</a:t>
            </a:r>
            <a:r>
              <a:rPr lang="ko-KR" altLang="en-US"/>
              <a:t> 상품을 기준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가 구매한 상품의 속성을 토대로 </a:t>
            </a:r>
            <a:r>
              <a:rPr lang="en-US" altLang="ko-KR"/>
              <a:t>A</a:t>
            </a:r>
            <a:r>
              <a:rPr lang="ko-KR" altLang="en-US"/>
              <a:t>에게 시슷한 상품을 추천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하이브리드 방법 </a:t>
            </a:r>
            <a:r>
              <a:rPr lang="en-US" altLang="ko-KR"/>
              <a:t>:</a:t>
            </a:r>
            <a:r>
              <a:rPr lang="ko-KR" altLang="en-US"/>
              <a:t> 협업적 필터링과 내용기반 필터링을 합쳐 고객 맞춤 추천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1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마케팅을 위한 데이터 분석의 중요성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5773" y="3719859"/>
            <a:ext cx="2120872" cy="212087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1610" y="3530495"/>
            <a:ext cx="2023110" cy="191689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19654" y="1544193"/>
            <a:ext cx="2827020" cy="103632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58735" y="1127222"/>
            <a:ext cx="2117911" cy="2117911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4546675" y="3429000"/>
            <a:ext cx="3387089" cy="96812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800" b="1"/>
              <a:t>공통점</a:t>
            </a:r>
            <a:endParaRPr lang="ko-KR" altLang="en-US" sz="5800" b="1"/>
          </a:p>
        </p:txBody>
      </p:sp>
      <p:sp>
        <p:nvSpPr>
          <p:cNvPr id="11" name=""/>
          <p:cNvSpPr txBox="1"/>
          <p:nvPr/>
        </p:nvSpPr>
        <p:spPr>
          <a:xfrm>
            <a:off x="1439620" y="2460879"/>
            <a:ext cx="3387088" cy="9757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800" b="1"/>
              <a:t>고객만족</a:t>
            </a:r>
            <a:endParaRPr lang="ko-KR" altLang="en-US" sz="5800" b="1"/>
          </a:p>
        </p:txBody>
      </p:sp>
      <p:sp>
        <p:nvSpPr>
          <p:cNvPr id="12" name=""/>
          <p:cNvSpPr txBox="1"/>
          <p:nvPr/>
        </p:nvSpPr>
        <p:spPr>
          <a:xfrm>
            <a:off x="7624145" y="2944939"/>
            <a:ext cx="4115471" cy="96793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800" b="1"/>
              <a:t>고객충성심</a:t>
            </a:r>
            <a:endParaRPr lang="ko-KR" altLang="en-US" sz="5800" b="1"/>
          </a:p>
        </p:txBody>
      </p:sp>
      <p:sp>
        <p:nvSpPr>
          <p:cNvPr id="13" name=""/>
          <p:cNvSpPr txBox="1"/>
          <p:nvPr/>
        </p:nvSpPr>
        <p:spPr>
          <a:xfrm>
            <a:off x="1439620" y="5447392"/>
            <a:ext cx="3387088" cy="97055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800" b="1"/>
              <a:t>고객맞춤</a:t>
            </a:r>
            <a:endParaRPr lang="ko-KR" altLang="en-US" sz="5800" b="1"/>
          </a:p>
        </p:txBody>
      </p:sp>
      <p:sp>
        <p:nvSpPr>
          <p:cNvPr id="14" name=""/>
          <p:cNvSpPr txBox="1"/>
          <p:nvPr/>
        </p:nvSpPr>
        <p:spPr>
          <a:xfrm>
            <a:off x="7624145" y="5356671"/>
            <a:ext cx="3387088" cy="97554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800" b="1"/>
              <a:t>고객맞춤</a:t>
            </a:r>
            <a:endParaRPr lang="ko-KR" altLang="en-US" sz="5800" b="1"/>
          </a:p>
        </p:txBody>
      </p:sp>
    </p:spTree>
    <p:extLst>
      <p:ext uri="{BB962C8B-B14F-4D97-AF65-F5344CB8AC3E}">
        <p14:creationId xmlns:p14="http://schemas.microsoft.com/office/powerpoint/2010/main" val="315230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  <p:bldP spid="13" grpId="2" animBg="1"/>
      <p:bldP spid="14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Amazon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고객 최우선 주의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고객의 쇼핑을 불편하게 만드는 부분을 어떻게 해결할 것인지 고민하고 지속적으로 개선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도어데스크</a:t>
            </a:r>
            <a:r>
              <a:rPr lang="en-US" altLang="ko-KR"/>
              <a:t>,</a:t>
            </a:r>
            <a:r>
              <a:rPr lang="ko-KR" altLang="en-US"/>
              <a:t> 자판기 전구 제거 등 최대한 아끼고 고객에게 혜택을 주는 기업 문화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 맞춤 추천시스템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Amazon</a:t>
            </a:r>
            <a:r>
              <a:rPr lang="ko-KR" altLang="en-US"/>
              <a:t> </a:t>
            </a:r>
            <a:r>
              <a:rPr lang="en-US" altLang="ko-KR"/>
              <a:t>Prime</a:t>
            </a:r>
            <a:r>
              <a:rPr lang="ko-KR" altLang="en-US"/>
              <a:t> 서비스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5377" y="5089843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Amazon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회사 설립 초기부터 예측분석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장바구니에 추가하려는 제품 밑에 나타나는 추천상품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매출의 </a:t>
            </a:r>
            <a:r>
              <a:rPr lang="en-US" altLang="ko-KR"/>
              <a:t>35%</a:t>
            </a:r>
            <a:r>
              <a:rPr lang="ko-KR" altLang="en-US"/>
              <a:t>가 예측 엔진이 추천한 상품에서 나오고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고객 맞춤 추천 이메일</a:t>
            </a:r>
            <a:r>
              <a:rPr lang="en-US" altLang="ko-KR"/>
              <a:t>,</a:t>
            </a:r>
            <a:r>
              <a:rPr lang="ko-KR" altLang="en-US"/>
              <a:t> 고객의 구매 패턴을 분석하여 재주문 시점을 예측한 푸시 알림 </a:t>
            </a:r>
            <a:r>
              <a:rPr lang="en-US" altLang="ko-KR"/>
              <a:t>(</a:t>
            </a:r>
            <a:r>
              <a:rPr lang="ko-KR" altLang="en-US"/>
              <a:t>다시 주문하기 버튼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협업 필터링 모델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5377" y="5089843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Amazon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회사 설립 초기부터 예측분석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장바구니에 추가하려는 제품 밑에 나타나는 추천상품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매출의 </a:t>
            </a:r>
            <a:r>
              <a:rPr lang="en-US" altLang="ko-KR"/>
              <a:t>35%</a:t>
            </a:r>
            <a:r>
              <a:rPr lang="ko-KR" altLang="en-US"/>
              <a:t>가 예측 엔진이 추천한 상품에서 나오고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고객 맞춤 추천 이메일</a:t>
            </a:r>
            <a:r>
              <a:rPr lang="en-US" altLang="ko-KR"/>
              <a:t>,</a:t>
            </a:r>
            <a:r>
              <a:rPr lang="ko-KR" altLang="en-US"/>
              <a:t> 고객의 구매 패턴을 분석하여 재주문 시점을 예측한 푸시 알림 </a:t>
            </a:r>
            <a:r>
              <a:rPr lang="en-US" altLang="ko-KR"/>
              <a:t>(</a:t>
            </a:r>
            <a:r>
              <a:rPr lang="ko-KR" altLang="en-US"/>
              <a:t>다시 주문하기 버튼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협업 필터링 모델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5377" y="5089843"/>
            <a:ext cx="2827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Apple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혁신의 아이콘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검증된 기술을 활용하여 최고의 사용자 경험 제공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광신적인 충성고객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4486" y="4253664"/>
            <a:ext cx="2117911" cy="211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59289" y="4586999"/>
            <a:ext cx="2023110" cy="19168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스타벅스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5086257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세계 최초의 고객 맞춤형 커피숍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샷추가</a:t>
            </a:r>
            <a:r>
              <a:rPr lang="en-US" altLang="ko-KR"/>
              <a:t>,</a:t>
            </a:r>
            <a:r>
              <a:rPr lang="ko-KR" altLang="en-US"/>
              <a:t> 다양한 크기</a:t>
            </a:r>
            <a:r>
              <a:rPr lang="en-US" altLang="ko-KR"/>
              <a:t>,</a:t>
            </a:r>
            <a:r>
              <a:rPr lang="ko-KR" altLang="en-US"/>
              <a:t> 우유</a:t>
            </a:r>
            <a:r>
              <a:rPr lang="en-US" altLang="ko-KR"/>
              <a:t>,</a:t>
            </a:r>
            <a:r>
              <a:rPr lang="ko-KR" altLang="en-US"/>
              <a:t> 두유</a:t>
            </a:r>
            <a:r>
              <a:rPr lang="en-US" altLang="ko-KR"/>
              <a:t>,</a:t>
            </a:r>
            <a:r>
              <a:rPr lang="ko-KR" altLang="en-US"/>
              <a:t> 저지방우유 등 다양한 재료</a:t>
            </a:r>
            <a:r>
              <a:rPr lang="en-US" altLang="ko-KR"/>
              <a:t>,</a:t>
            </a:r>
            <a:r>
              <a:rPr lang="ko-KR" altLang="en-US"/>
              <a:t> 시럽의 맛</a:t>
            </a:r>
            <a:r>
              <a:rPr lang="en-US" altLang="ko-KR"/>
              <a:t>,</a:t>
            </a:r>
            <a:r>
              <a:rPr lang="ko-KR" altLang="en-US"/>
              <a:t> 양도 조절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고객의 취향을 알기 위해서 고객이 직접 취향대로 주문하도록 유도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고객의 주문내용을 포스에 입력 후 컵에 적어서 바리스타가 고객의 주문대로 커피를 만들도록 함</a:t>
            </a:r>
            <a:r>
              <a:rPr lang="en-US" altLang="ko-KR"/>
              <a:t>.</a:t>
            </a:r>
            <a:r>
              <a:rPr lang="ko-KR" altLang="en-US"/>
              <a:t> 제조 후에는 고객 이름을 불러 서빙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매장 수는 이디야의 절반 그러나 매출은 국내 상위 </a:t>
            </a:r>
            <a:r>
              <a:rPr lang="en-US" altLang="ko-KR"/>
              <a:t>5</a:t>
            </a:r>
            <a:r>
              <a:rPr lang="ko-KR" altLang="en-US"/>
              <a:t>개 커피 전문점의 매출을 합친 것보다 많음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1131</ep:Words>
  <ep:PresentationFormat>화면 슬라이드 쇼(4:3)</ep:PresentationFormat>
  <ep:Paragraphs>222</ep:Paragraphs>
  <ep:Slides>38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한컴오피스</vt:lpstr>
      <vt:lpstr>인공지능기반 구매요인 분석과  의사결정과정</vt:lpstr>
      <vt:lpstr>contents</vt:lpstr>
      <vt:lpstr>마케팅을 위한 데이터 분석의 중요성</vt:lpstr>
      <vt:lpstr>마케팅을 위한 데이터 분석의 중요성</vt:lpstr>
      <vt:lpstr>Amazon</vt:lpstr>
      <vt:lpstr>Amazon</vt:lpstr>
      <vt:lpstr>Amazon</vt:lpstr>
      <vt:lpstr>Apple</vt:lpstr>
      <vt:lpstr>스타벅스</vt:lpstr>
      <vt:lpstr>스타벅스(2018년 기준)</vt:lpstr>
      <vt:lpstr>넷플릭스</vt:lpstr>
      <vt:lpstr>넷플릭스</vt:lpstr>
      <vt:lpstr>고객 데이터를 분석해야 하는 이유</vt:lpstr>
      <vt:lpstr>소비자 구매 패턴</vt:lpstr>
      <vt:lpstr>구매의사 결정 프로세스</vt:lpstr>
      <vt:lpstr>고객 분석 결과 활용 실 사례</vt:lpstr>
      <vt:lpstr>Kroger</vt:lpstr>
      <vt:lpstr>Kroger의 고객분석결과 활용 사례</vt:lpstr>
      <vt:lpstr>Cupang</vt:lpstr>
      <vt:lpstr>쇼핑앱 설치 후 실사용자 비율</vt:lpstr>
      <vt:lpstr>슬라이드 21</vt:lpstr>
      <vt:lpstr>Target</vt:lpstr>
      <vt:lpstr>Target</vt:lpstr>
      <vt:lpstr>Target이 임신 고객을 분석해 쿠폰을 발생한 이유</vt:lpstr>
      <vt:lpstr>Target이 임신 고객을 분석해 쿠폰을 발생한 이유</vt:lpstr>
      <vt:lpstr>Target이 임신 고객을 분석해 쿠폰을 발생한 이유</vt:lpstr>
      <vt:lpstr>Target은 고객의 임신을 어떻게 알았을까?</vt:lpstr>
      <vt:lpstr>Target은 고객의 임신을 어떻게 알았을까?</vt:lpstr>
      <vt:lpstr>Target은 고객의 임신을 어떻게 알았을까?</vt:lpstr>
      <vt:lpstr>분석 당한 것에 대한 거부감</vt:lpstr>
      <vt:lpstr>어떤 고객 데이터를 수집하고 분석해야 하는가?</vt:lpstr>
      <vt:lpstr>어떤 고객 데이터를 분석해야 하는가?</vt:lpstr>
      <vt:lpstr>카테고리 구분의 중요성(쇼핑 플랫폼)</vt:lpstr>
      <vt:lpstr>메타데이터의 중요성(콘텐츠 플랫폼)</vt:lpstr>
      <vt:lpstr>메타데이터의 중요성(콘텐츠 플랫폼)</vt:lpstr>
      <vt:lpstr>메타데이터의 중요성(콘텐츠 플랫폼)</vt:lpstr>
      <vt:lpstr>메타데이터의 중요성(콘텐츠 플랫폼)</vt:lpstr>
      <vt:lpstr>고객 추천 시스템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2022-06-04T00:59:47.302</dcterms:created>
  <dc:creator>haram</dc:creator>
  <cp:lastModifiedBy>haram</cp:lastModifiedBy>
  <dcterms:modified xsi:type="dcterms:W3CDTF">2022-07-30T14:00:32.999</dcterms:modified>
  <cp:revision>135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