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F698374-75A5-4827-ACDA-522B9FBA3E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041E85-2182-45B3-BF84-ECAC7AC04F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1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presProps" Target="presProps.xml"  /><Relationship Id="rId72" Type="http://schemas.openxmlformats.org/officeDocument/2006/relationships/viewProps" Target="viewProps.xml"  /><Relationship Id="rId73" Type="http://schemas.openxmlformats.org/officeDocument/2006/relationships/theme" Target="theme/theme1.xml"  /><Relationship Id="rId74" Type="http://schemas.openxmlformats.org/officeDocument/2006/relationships/tableStyles" Target="tableStyles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9f88f3ef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9f88f3ef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8c35afc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8c35afc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f8c35afc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f8c35afc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1146bb3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1146bb3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1146bb3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1146bb3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1146bb3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1146bb3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1146bb39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1146bb39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1146bb39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1146bb39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1146bb3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1146bb3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1146bb3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1146bb3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8c35af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8c35af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1146bb39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1146bb39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1146bb39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1146bb39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1146bb39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1146bb39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1146bb39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1146bb39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1146bb39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1146bb39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1146bb3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1146bb3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1146bb39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1146bb39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1146bb39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1146bb39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1146bb3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1146bb3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1146bb39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1146bb39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8c35afc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8c35af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1146bb39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1146bb39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1146bb39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1146bb39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1146bb398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1146bb398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1146bb39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1146bb39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1146bb398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61146bb398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1146bb39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1146bb39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1146bb39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1146bb39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1146bb39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61146bb39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1146bb39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61146bb39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1146bb39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1146bb39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8c35afc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8c35afc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1146bb39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1146bb39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1146bb398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61146bb398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1146bb39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61146bb39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1146bb398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61146bb398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1146bb39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61146bb39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1146bb39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61146bb39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61146bb39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61146bb39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1146bb39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61146bb39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61146bb398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61146bb398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1146bb39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61146bb39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8c35af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8c35af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1146bb39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61146bb39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61146bb39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61146bb39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61146bb39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61146bb39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1146bb398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61146bb398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1146bb398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61146bb398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1146bb398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61146bb398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1146bb398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1146bb398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1146bb39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61146bb39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1146bb398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61146bb398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61146bb398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61146bb398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8c35af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8c35af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1146bb398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61146bb398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61146bb39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61146bb39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61146bb39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61146bb39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61146bb39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61146bb39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61146bb398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61146bb398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61146bb398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61146bb398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61146bb398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61146bb398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1146bb39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61146bb39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61146bb398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61146bb398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8c35af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8c35af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8c35afc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8c35afc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8c35afc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8c35afc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ig number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and two columns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One column text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Main point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Section title and descriptio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Caption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5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8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19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0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3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4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3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3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3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3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3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3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3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3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3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3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4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3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3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3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3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3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3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6.xml"  /><Relationship Id="rId2" Type="http://schemas.openxmlformats.org/officeDocument/2006/relationships/slideLayout" Target="../slideLayouts/slideLayout3.xml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7.xml"  /><Relationship Id="rId2" Type="http://schemas.openxmlformats.org/officeDocument/2006/relationships/slideLayout" Target="../slideLayouts/slideLayout3.xml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8.xml"  /><Relationship Id="rId2" Type="http://schemas.openxmlformats.org/officeDocument/2006/relationships/slideLayout" Target="../slideLayouts/slideLayout3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9.xml"  /><Relationship Id="rId2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0.xml"  /><Relationship Id="rId2" Type="http://schemas.openxmlformats.org/officeDocument/2006/relationships/slideLayout" Target="../slideLayouts/slideLayout3.xml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1.xml"  /><Relationship Id="rId2" Type="http://schemas.openxmlformats.org/officeDocument/2006/relationships/slideLayout" Target="../slideLayouts/slideLayout3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2.xml"  /><Relationship Id="rId2" Type="http://schemas.openxmlformats.org/officeDocument/2006/relationships/slideLayout" Target="../slideLayouts/slideLayout3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3.xml"  /><Relationship Id="rId2" Type="http://schemas.openxmlformats.org/officeDocument/2006/relationships/slideLayout" Target="../slideLayouts/slideLayout3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4.xml"  /><Relationship Id="rId2" Type="http://schemas.openxmlformats.org/officeDocument/2006/relationships/slideLayout" Target="../slideLayouts/slideLayout3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5.xml"  /><Relationship Id="rId2" Type="http://schemas.openxmlformats.org/officeDocument/2006/relationships/slideLayout" Target="../slideLayouts/slideLayout3.xml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6.xml"  /><Relationship Id="rId2" Type="http://schemas.openxmlformats.org/officeDocument/2006/relationships/slideLayout" Target="../slideLayouts/slideLayout3.xml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7.xml"  /><Relationship Id="rId2" Type="http://schemas.openxmlformats.org/officeDocument/2006/relationships/slideLayout" Target="../slideLayouts/slideLayout3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8.xml"  /><Relationship Id="rId2" Type="http://schemas.openxmlformats.org/officeDocument/2006/relationships/slideLayout" Target="../slideLayouts/slideLayout3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9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0.xml"  /><Relationship Id="rId2" Type="http://schemas.openxmlformats.org/officeDocument/2006/relationships/slideLayout" Target="../slideLayouts/slideLayout3.xml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1.xml"  /><Relationship Id="rId2" Type="http://schemas.openxmlformats.org/officeDocument/2006/relationships/slideLayout" Target="../slideLayouts/slideLayout3.xml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2.xml"  /><Relationship Id="rId2" Type="http://schemas.openxmlformats.org/officeDocument/2006/relationships/slideLayout" Target="../slideLayouts/slideLayout3.xml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3.xml"  /><Relationship Id="rId2" Type="http://schemas.openxmlformats.org/officeDocument/2006/relationships/slideLayout" Target="../slideLayouts/slideLayout3.xml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4.xml"  /><Relationship Id="rId2" Type="http://schemas.openxmlformats.org/officeDocument/2006/relationships/slideLayout" Target="../slideLayouts/slideLayout3.xml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5.xml"  /><Relationship Id="rId2" Type="http://schemas.openxmlformats.org/officeDocument/2006/relationships/slideLayout" Target="../slideLayouts/slideLayout3.xml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6.xml"  /><Relationship Id="rId2" Type="http://schemas.openxmlformats.org/officeDocument/2006/relationships/slideLayout" Target="../slideLayouts/slideLayout3.xml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7.xml"  /><Relationship Id="rId2" Type="http://schemas.openxmlformats.org/officeDocument/2006/relationships/slideLayout" Target="../slideLayouts/slideLayout3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8.xml"  /><Relationship Id="rId2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9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핀테크 개념과 배경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" sz="3080"/>
              <a:t>핀테크 관련 금융업</a:t>
            </a:r>
            <a:endParaRPr sz="92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/>
          <a:p>
            <a:pPr marL="450640" lvl="0" indent="-399840" algn="l">
              <a:lnSpc>
                <a:spcPct val="100000"/>
              </a:lnSpc>
              <a:buClr>
                <a:schemeClr val="dk1"/>
              </a:buClr>
              <a:buSzPct val="25000"/>
              <a:buChar char="•"/>
              <a:defRPr/>
            </a:pPr>
            <a:r>
              <a:rPr lang="ko" sz="2800">
                <a:solidFill>
                  <a:schemeClr val="dk1"/>
                </a:solidFill>
              </a:rPr>
              <a:t>전자금융업</a:t>
            </a:r>
            <a:endParaRPr lang="ko" sz="2800">
              <a:solidFill>
                <a:schemeClr val="dk1"/>
              </a:solidFill>
            </a:endParaRPr>
          </a:p>
          <a:p>
            <a:pPr marL="450640" lvl="0" indent="-399840" algn="l">
              <a:lnSpc>
                <a:spcPct val="100000"/>
              </a:lnSpc>
              <a:buClr>
                <a:schemeClr val="dk1"/>
              </a:buClr>
              <a:buSzPct val="25000"/>
              <a:buChar char="•"/>
              <a:defRPr/>
            </a:pPr>
            <a:r>
              <a:rPr lang="ko" sz="2800">
                <a:solidFill>
                  <a:schemeClr val="dk1"/>
                </a:solidFill>
              </a:rPr>
              <a:t>자산관리업</a:t>
            </a:r>
            <a:endParaRPr lang="ko" sz="2800">
              <a:solidFill>
                <a:schemeClr val="dk1"/>
              </a:solidFill>
            </a:endParaRPr>
          </a:p>
          <a:p>
            <a:pPr marL="450640" lvl="0" indent="-399840" algn="l">
              <a:lnSpc>
                <a:spcPct val="100000"/>
              </a:lnSpc>
              <a:buClr>
                <a:schemeClr val="dk1"/>
              </a:buClr>
              <a:buSzPct val="25000"/>
              <a:buChar char="•"/>
              <a:defRPr/>
            </a:pPr>
            <a:r>
              <a:rPr lang="ko" sz="2800">
                <a:solidFill>
                  <a:schemeClr val="dk1"/>
                </a:solidFill>
              </a:rPr>
              <a:t>금융상품 판매대리, 중개업</a:t>
            </a:r>
            <a:endParaRPr lang="ko" sz="2800">
              <a:solidFill>
                <a:schemeClr val="dk1"/>
              </a:solidFill>
            </a:endParaRPr>
          </a:p>
          <a:p>
            <a:pPr marL="450640" lvl="0" indent="-399840" algn="l">
              <a:lnSpc>
                <a:spcPct val="100000"/>
              </a:lnSpc>
              <a:buClr>
                <a:schemeClr val="dk1"/>
              </a:buClr>
              <a:buSzPct val="25000"/>
              <a:buChar char="•"/>
              <a:defRPr/>
            </a:pPr>
            <a:r>
              <a:rPr lang="ko" sz="2800">
                <a:solidFill>
                  <a:schemeClr val="dk1"/>
                </a:solidFill>
              </a:rPr>
              <a:t>금융데이터 산업</a:t>
            </a:r>
            <a:endParaRPr lang="ko" sz="2800">
              <a:solidFill>
                <a:schemeClr val="dk1"/>
              </a:solidFill>
            </a:endParaRPr>
          </a:p>
          <a:p>
            <a:pPr marL="450640" lvl="0" indent="-399840" algn="l">
              <a:lnSpc>
                <a:spcPct val="100000"/>
              </a:lnSpc>
              <a:buClr>
                <a:schemeClr val="dk1"/>
              </a:buClr>
              <a:buSzPct val="25000"/>
              <a:buChar char="•"/>
              <a:defRPr/>
            </a:pPr>
            <a:r>
              <a:rPr lang="ko" sz="2800">
                <a:solidFill>
                  <a:schemeClr val="dk1"/>
                </a:solidFill>
              </a:rPr>
              <a:t>보안인증업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전자금융업</a:t>
            </a:r>
            <a:endParaRPr/>
          </a:p>
        </p:txBody>
      </p:sp>
      <p:graphicFrame>
        <p:nvGraphicFramePr>
          <p:cNvPr id="116" name="Google Shape;116;p23"/>
          <p:cNvGraphicFramePr/>
          <p:nvPr/>
        </p:nvGraphicFramePr>
        <p:xfrm>
          <a:off x="3117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2210225"/>
                <a:gridCol w="6310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 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 용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전자화폐 발행 및 관리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이전 가능한 금전적 가치가 전자적 방법으로 저장된 증표 또는 그 증표에 관한 정보를 발행하는 업무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전자자금이체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지급인과 수취인 사이에 자금을 지급할 목적으로 금융회사에 연결된 계좌에서 다른 계좌로 전자적 장치를 사용해 자금을 이체하는 업무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직불전자지급수단의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발행 및 관리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이용자와 가맹점 간에 전자적 방법에 따라 금융회사의 계좌에서 자금을 이체하는 등의 방법으로 재화 또는 용역의 제공과 그 대가의 지급을 동시에 이행할 수 있는 증표 또는 그 증표에 관한 정보를 발행하는 업무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/>
                        <a:t>선불전자지급수단의 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발행 및 관리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이전 가능한 금전적 가치가 전자적인 방법으로 저장된 증표 또는 그 증표에 관한 정보 를 발행하는 업무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전자지급결제대행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전자적 방법으로 재화의 구입 또는 용역의 이용 시 지급결제 정보를 송신하거나 수신 하는 것 또는 그 대가의 정산을 대행하거나 매개하는 업무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전자금융업</a:t>
            </a:r>
            <a:endParaRPr/>
          </a:p>
        </p:txBody>
      </p:sp>
      <p:graphicFrame>
        <p:nvGraphicFramePr>
          <p:cNvPr id="122" name="Google Shape;122;p24"/>
          <p:cNvGraphicFramePr/>
          <p:nvPr/>
        </p:nvGraphicFramePr>
        <p:xfrm>
          <a:off x="311700" y="136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2210200"/>
                <a:gridCol w="631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 분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 용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결제대금예치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「전자상거래 등에서의 소비자보호에 관한 법률」 제13조 제2항 제10호에 의거 안전한 구매를 위해 재화 등의 배송 확인 시점까지 결제대금을 예치 받는 업무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전자고지결제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수취인을 대행하여 지급인이 수취인에게 지급하여야 할 자금의 내역을 전자적인 방법으로 지급인에게 고지하고 자금을 직접 수수하며 그 정산을 대행하는 업무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p24"/>
          <p:cNvSpPr txBox="1"/>
          <p:nvPr/>
        </p:nvSpPr>
        <p:spPr>
          <a:xfrm>
            <a:off x="6367650" y="3541850"/>
            <a:ext cx="24987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출처: 「전자금융거래법」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345750" y="3980375"/>
            <a:ext cx="8520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‘전자금융거래법 일부개정법률안’은 현재 세분화되어 있는 전자금융업종을 송금, 결제, 대행 업무별로 통합 및 단순화하고, 새로 신설되는 종합지급결제사업자와 지급지시전달업을 포함한 최소자본금 요건도 개편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1818"/>
              <a:buAutoNum type="arabicPeriod"/>
            </a:pPr>
            <a:r>
              <a:rPr lang="ko"/>
              <a:t>전자금융업 - </a:t>
            </a:r>
            <a:r>
              <a:rPr lang="ko" sz="2750">
                <a:solidFill>
                  <a:schemeClr val="dk2"/>
                </a:solidFill>
              </a:rPr>
              <a:t>전자금융거래법 일부개정법률안</a:t>
            </a:r>
            <a:endParaRPr sz="275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2825"/>
            <a:ext cx="8520600" cy="38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자산관리업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900">
                <a:solidFill>
                  <a:schemeClr val="dk1"/>
                </a:solidFill>
              </a:rPr>
              <a:t>1. 국내 자산관리 서비스의 변화</a:t>
            </a:r>
            <a:endParaRPr b="1" sz="19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기존: 부유층 중심의 자산 보존형 </a:t>
            </a:r>
            <a:r>
              <a:rPr i="1" lang="ko" sz="1700">
                <a:solidFill>
                  <a:schemeClr val="dk1"/>
                </a:solidFill>
              </a:rPr>
              <a:t>Wealth Management</a:t>
            </a:r>
            <a:r>
              <a:rPr lang="ko" sz="1700">
                <a:solidFill>
                  <a:schemeClr val="dk1"/>
                </a:solidFill>
              </a:rPr>
              <a:t> 중심</a:t>
            </a:r>
            <a:br>
              <a:rPr lang="ko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ko" sz="1700">
                <a:solidFill>
                  <a:schemeClr val="dk1"/>
                </a:solidFill>
              </a:rPr>
              <a:t>변화: </a:t>
            </a:r>
            <a:r>
              <a:rPr b="1" lang="ko" sz="1700">
                <a:solidFill>
                  <a:schemeClr val="dk1"/>
                </a:solidFill>
              </a:rPr>
              <a:t>중산층까지 확대</a:t>
            </a:r>
            <a:r>
              <a:rPr lang="ko" sz="1700">
                <a:solidFill>
                  <a:schemeClr val="dk1"/>
                </a:solidFill>
              </a:rPr>
              <a:t>, 자산 형성과 은퇴 준비까지 포함한 </a:t>
            </a:r>
            <a:r>
              <a:rPr i="1" lang="ko" sz="1700">
                <a:solidFill>
                  <a:schemeClr val="dk1"/>
                </a:solidFill>
              </a:rPr>
              <a:t>Financial Planning</a:t>
            </a:r>
            <a:r>
              <a:rPr lang="ko" sz="1700">
                <a:solidFill>
                  <a:schemeClr val="dk1"/>
                </a:solidFill>
              </a:rPr>
              <a:t> 강조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자산관리업 - 은행의 자산관리 서비스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2325"/>
              <a:buFont typeface="Arial"/>
              <a:buNone/>
            </a:pPr>
            <a:r>
              <a:rPr b="1" lang="ko" sz="3402">
                <a:solidFill>
                  <a:schemeClr val="dk1"/>
                </a:solidFill>
              </a:rPr>
              <a:t>📌 프라이빗뱅킹 (PB)</a:t>
            </a:r>
            <a:endParaRPr b="1" sz="3402">
              <a:solidFill>
                <a:schemeClr val="dk1"/>
              </a:solidFill>
            </a:endParaRPr>
          </a:p>
          <a:p>
            <a:pPr indent="-3150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3402">
                <a:solidFill>
                  <a:schemeClr val="dk1"/>
                </a:solidFill>
              </a:rPr>
              <a:t>대상: 금융자산 1억 원 이상 고액 자산가</a:t>
            </a:r>
            <a:br>
              <a:rPr lang="ko" sz="3402">
                <a:solidFill>
                  <a:schemeClr val="dk1"/>
                </a:solidFill>
              </a:rPr>
            </a:br>
            <a:endParaRPr sz="3402">
              <a:solidFill>
                <a:schemeClr val="dk1"/>
              </a:solidFill>
            </a:endParaRPr>
          </a:p>
          <a:p>
            <a:pPr indent="-3150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3402">
                <a:solidFill>
                  <a:schemeClr val="dk1"/>
                </a:solidFill>
              </a:rPr>
              <a:t>제공 서비스:</a:t>
            </a:r>
            <a:br>
              <a:rPr lang="ko" sz="3402">
                <a:solidFill>
                  <a:schemeClr val="dk1"/>
                </a:solidFill>
              </a:rPr>
            </a:br>
            <a:endParaRPr sz="3402">
              <a:solidFill>
                <a:schemeClr val="dk1"/>
              </a:solidFill>
            </a:endParaRPr>
          </a:p>
          <a:p>
            <a:pPr indent="-3150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3402">
                <a:solidFill>
                  <a:schemeClr val="dk1"/>
                </a:solidFill>
              </a:rPr>
              <a:t>금융 포트폴리오 (예금, 수익증권, 보험 등)</a:t>
            </a:r>
            <a:br>
              <a:rPr lang="ko" sz="3402">
                <a:solidFill>
                  <a:schemeClr val="dk1"/>
                </a:solidFill>
              </a:rPr>
            </a:br>
            <a:endParaRPr sz="3402">
              <a:solidFill>
                <a:schemeClr val="dk1"/>
              </a:solidFill>
            </a:endParaRPr>
          </a:p>
          <a:p>
            <a:pPr indent="-3150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3402">
                <a:solidFill>
                  <a:schemeClr val="dk1"/>
                </a:solidFill>
              </a:rPr>
              <a:t>부동산 투자 및 임대관리</a:t>
            </a:r>
            <a:br>
              <a:rPr lang="ko" sz="3402">
                <a:solidFill>
                  <a:schemeClr val="dk1"/>
                </a:solidFill>
              </a:rPr>
            </a:br>
            <a:endParaRPr sz="3402">
              <a:solidFill>
                <a:schemeClr val="dk1"/>
              </a:solidFill>
            </a:endParaRPr>
          </a:p>
          <a:p>
            <a:pPr indent="-3150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3402">
                <a:solidFill>
                  <a:schemeClr val="dk1"/>
                </a:solidFill>
              </a:rPr>
              <a:t>세무/법률 자문 (상속, 증여 포함)</a:t>
            </a:r>
            <a:br>
              <a:rPr lang="ko" sz="3402">
                <a:solidFill>
                  <a:schemeClr val="dk1"/>
                </a:solidFill>
              </a:rPr>
            </a:br>
            <a:endParaRPr sz="3402">
              <a:solidFill>
                <a:schemeClr val="dk1"/>
              </a:solidFill>
            </a:endParaRPr>
          </a:p>
          <a:p>
            <a:pPr indent="-3150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3402">
                <a:solidFill>
                  <a:schemeClr val="dk1"/>
                </a:solidFill>
              </a:rPr>
              <a:t>건강, 교육, 친목 등 비재무 서비스</a:t>
            </a:r>
            <a:br>
              <a:rPr lang="ko" sz="3402">
                <a:solidFill>
                  <a:schemeClr val="dk1"/>
                </a:solidFill>
              </a:rPr>
            </a:br>
            <a:endParaRPr sz="340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3402">
                <a:solidFill>
                  <a:schemeClr val="dk1"/>
                </a:solidFill>
              </a:rPr>
              <a:t>📌 한계 및 보완</a:t>
            </a:r>
            <a:endParaRPr b="1" sz="3402">
              <a:solidFill>
                <a:schemeClr val="dk1"/>
              </a:solidFill>
            </a:endParaRPr>
          </a:p>
          <a:p>
            <a:pPr indent="-33123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3402">
                <a:solidFill>
                  <a:schemeClr val="dk1"/>
                </a:solidFill>
              </a:rPr>
              <a:t>고액자산 중심 → </a:t>
            </a:r>
            <a:r>
              <a:rPr b="1" lang="ko" sz="3402">
                <a:solidFill>
                  <a:schemeClr val="dk1"/>
                </a:solidFill>
              </a:rPr>
              <a:t>중산층 접근성 부족</a:t>
            </a:r>
            <a:br>
              <a:rPr b="1" lang="ko" sz="3402">
                <a:solidFill>
                  <a:schemeClr val="dk1"/>
                </a:solidFill>
              </a:rPr>
            </a:br>
            <a:endParaRPr b="1" sz="3402">
              <a:solidFill>
                <a:schemeClr val="dk1"/>
              </a:solidFill>
            </a:endParaRPr>
          </a:p>
          <a:p>
            <a:pPr indent="-33123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ko" sz="3402">
                <a:solidFill>
                  <a:schemeClr val="dk1"/>
                </a:solidFill>
              </a:rPr>
              <a:t>보완책: </a:t>
            </a:r>
            <a:r>
              <a:rPr b="1" lang="ko" sz="3402">
                <a:solidFill>
                  <a:schemeClr val="dk1"/>
                </a:solidFill>
              </a:rPr>
              <a:t>은퇴설계 서비스</a:t>
            </a:r>
            <a:r>
              <a:rPr lang="ko" sz="3402">
                <a:solidFill>
                  <a:schemeClr val="dk1"/>
                </a:solidFill>
              </a:rPr>
              <a:t> 강화</a:t>
            </a:r>
            <a:br>
              <a:rPr lang="ko" sz="3402">
                <a:solidFill>
                  <a:schemeClr val="dk1"/>
                </a:solidFill>
              </a:rPr>
            </a:br>
            <a:endParaRPr sz="3402">
              <a:solidFill>
                <a:schemeClr val="dk1"/>
              </a:solidFill>
            </a:endParaRPr>
          </a:p>
          <a:p>
            <a:pPr indent="-33123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3402">
                <a:solidFill>
                  <a:schemeClr val="dk1"/>
                </a:solidFill>
              </a:rPr>
              <a:t>연금상품, 주택연금, 가교연금 등</a:t>
            </a:r>
            <a:br>
              <a:rPr lang="ko" sz="3402">
                <a:solidFill>
                  <a:schemeClr val="dk1"/>
                </a:solidFill>
              </a:rPr>
            </a:br>
            <a:endParaRPr sz="3402">
              <a:solidFill>
                <a:schemeClr val="dk1"/>
              </a:solidFill>
            </a:endParaRPr>
          </a:p>
          <a:p>
            <a:pPr indent="-33123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3402">
                <a:solidFill>
                  <a:schemeClr val="dk1"/>
                </a:solidFill>
              </a:rPr>
              <a:t>건강·여가 포함한 고령자 맞춤형 자산관리</a:t>
            </a:r>
            <a:endParaRPr sz="3402">
              <a:solidFill>
                <a:schemeClr val="dk1"/>
              </a:solidFill>
            </a:endParaRPr>
          </a:p>
          <a:p>
            <a:pPr indent="-33123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t/>
            </a:r>
            <a:endParaRPr b="1" sz="340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자산관리업 - 증권사의 자산관리 서비스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4260300" cy="3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특징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자산 증식</a:t>
            </a:r>
            <a:r>
              <a:rPr lang="ko" sz="1100">
                <a:solidFill>
                  <a:schemeClr val="dk1"/>
                </a:solidFill>
              </a:rPr>
              <a:t> 중심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일반인을 위한 </a:t>
            </a:r>
            <a:r>
              <a:rPr b="1" lang="ko" sz="1100">
                <a:solidFill>
                  <a:schemeClr val="dk1"/>
                </a:solidFill>
              </a:rPr>
              <a:t>CMA</a:t>
            </a:r>
            <a:r>
              <a:rPr lang="ko" sz="1100">
                <a:solidFill>
                  <a:schemeClr val="dk1"/>
                </a:solidFill>
              </a:rPr>
              <a:t> 계좌: 주식, 채권, 펀드, ETF 등 포트폴리오 구성 가능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📌 발전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2000년대: 주식·펀드 투자 확산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금융위기 이후: 정보 기반 자산관리 수요 증가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종합자산관리계좌(CMA)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다양한 투자상품 관리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은행보다 높은 이자, 자유로운 입출금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00"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572000" y="1152475"/>
            <a:ext cx="4260300" cy="3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ko" sz="1300">
                <a:solidFill>
                  <a:schemeClr val="dk1"/>
                </a:solidFill>
              </a:rPr>
              <a:t>📌 랩어카운트 </a:t>
            </a:r>
            <a:r>
              <a:rPr lang="ko" sz="1100">
                <a:solidFill>
                  <a:schemeClr val="dk1"/>
                </a:solidFill>
              </a:rPr>
              <a:t>(Wrap Account)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 </a:t>
            </a:r>
            <a:r>
              <a:rPr b="1" lang="ko" sz="1100">
                <a:solidFill>
                  <a:schemeClr val="dk1"/>
                </a:solidFill>
              </a:rPr>
              <a:t>투자 일임형 계좌 서비스</a:t>
            </a:r>
            <a:r>
              <a:rPr lang="ko" sz="1100">
                <a:solidFill>
                  <a:schemeClr val="dk1"/>
                </a:solidFill>
              </a:rPr>
              <a:t>의 한 형태. 고객이 금융사(증권사, 은행 자산관리 부서 등)와 계약을 맺고 </a:t>
            </a:r>
            <a:r>
              <a:rPr b="1" lang="ko" sz="1100">
                <a:solidFill>
                  <a:schemeClr val="dk1"/>
                </a:solidFill>
              </a:rPr>
              <a:t>자산 운용을 전문가(운용사나 매니저)에게 맡기는 계좌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투자조언 + 자산운용 대리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프라이빗뱅킹보다 </a:t>
            </a:r>
            <a:r>
              <a:rPr b="1" lang="ko" sz="1300">
                <a:solidFill>
                  <a:schemeClr val="dk1"/>
                </a:solidFill>
              </a:rPr>
              <a:t>진입 장벽 낮음</a:t>
            </a:r>
            <a:br>
              <a:rPr b="1" lang="ko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단점: </a:t>
            </a:r>
            <a:r>
              <a:rPr b="1" lang="ko" sz="1300">
                <a:solidFill>
                  <a:schemeClr val="dk1"/>
                </a:solidFill>
              </a:rPr>
              <a:t>투자이익 중심</a:t>
            </a:r>
            <a:r>
              <a:rPr lang="ko" sz="1300">
                <a:solidFill>
                  <a:schemeClr val="dk1"/>
                </a:solidFill>
              </a:rPr>
              <a:t>, 고령화 대응 부족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자산관리업 - 보험사의 자산관리 서비스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특징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위험보장 + 재테크 + 상속 설계</a:t>
            </a:r>
            <a:br>
              <a:rPr b="1" lang="ko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2008년 자문일임업 허용 이후 프라이빗뱅킹 도입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아직 </a:t>
            </a:r>
            <a:r>
              <a:rPr b="1" lang="ko" sz="1100">
                <a:solidFill>
                  <a:schemeClr val="dk1"/>
                </a:solidFill>
              </a:rPr>
              <a:t>은행·증권에 비해 활성화 미흡</a:t>
            </a:r>
            <a:br>
              <a:rPr b="1" lang="ko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📌 서비스 구성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생애주기 맞춤 설계: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결혼, 육아, 교육, 주택, 노후, 상속까지 전 생애 재무상담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ko" sz="1100">
                <a:solidFill>
                  <a:schemeClr val="dk1"/>
                </a:solidFill>
              </a:rPr>
              <a:t>설계사 기반 1:1 자산관리</a:t>
            </a:r>
            <a:r>
              <a:rPr lang="ko" sz="1100">
                <a:solidFill>
                  <a:schemeClr val="dk1"/>
                </a:solidFill>
              </a:rPr>
              <a:t> 제공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자산관리업 - 금융업 전반의 자산관리 서비스 방향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자산보존 → 자산형성 및 은퇴설계 중심으로 확장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금융사별 특성 반영: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ko" sz="1300">
                <a:solidFill>
                  <a:schemeClr val="dk1"/>
                </a:solidFill>
              </a:rPr>
              <a:t>은행</a:t>
            </a:r>
            <a:r>
              <a:rPr lang="ko" sz="1300">
                <a:solidFill>
                  <a:schemeClr val="dk1"/>
                </a:solidFill>
              </a:rPr>
              <a:t>: 은퇴 대비 및 종합 자산 보호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ko" sz="1300">
                <a:solidFill>
                  <a:schemeClr val="dk1"/>
                </a:solidFill>
              </a:rPr>
              <a:t>증권사</a:t>
            </a:r>
            <a:r>
              <a:rPr lang="ko" sz="1300">
                <a:solidFill>
                  <a:schemeClr val="dk1"/>
                </a:solidFill>
              </a:rPr>
              <a:t>: 투자수익 극대화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ko" sz="1300">
                <a:solidFill>
                  <a:schemeClr val="dk1"/>
                </a:solidFill>
              </a:rPr>
              <a:t>보험사</a:t>
            </a:r>
            <a:r>
              <a:rPr lang="ko" sz="1300">
                <a:solidFill>
                  <a:schemeClr val="dk1"/>
                </a:solidFill>
              </a:rPr>
              <a:t>: 생애주기 기반 맞춤 상담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향후 과제: </a:t>
            </a:r>
            <a:r>
              <a:rPr b="1" lang="ko" sz="1300">
                <a:solidFill>
                  <a:schemeClr val="dk1"/>
                </a:solidFill>
              </a:rPr>
              <a:t>고령화 사회에 맞춘 통합형 자산관리</a:t>
            </a:r>
            <a:r>
              <a:rPr lang="ko" sz="1300">
                <a:solidFill>
                  <a:schemeClr val="dk1"/>
                </a:solidFill>
              </a:rPr>
              <a:t>로 진화 필요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금융상품 판매대리, 중개업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ko" sz="1900">
                <a:solidFill>
                  <a:schemeClr val="dk1"/>
                </a:solidFill>
              </a:rPr>
              <a:t>업권별로 </a:t>
            </a:r>
            <a:r>
              <a:rPr b="1" lang="ko" sz="1900">
                <a:solidFill>
                  <a:schemeClr val="dk1"/>
                </a:solidFill>
              </a:rPr>
              <a:t>법률 혹은 모범규준</a:t>
            </a:r>
            <a:r>
              <a:rPr lang="ko" sz="1900">
                <a:solidFill>
                  <a:schemeClr val="dk1"/>
                </a:solidFill>
              </a:rPr>
              <a:t>으로 규제되고 있음</a:t>
            </a:r>
            <a:br>
              <a:rPr lang="ko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ko" sz="1900">
                <a:solidFill>
                  <a:schemeClr val="dk1"/>
                </a:solidFill>
              </a:rPr>
              <a:t>금융투자, 보험, 신용카드, 대부업 → </a:t>
            </a:r>
            <a:r>
              <a:rPr b="1" lang="ko" sz="1900">
                <a:solidFill>
                  <a:schemeClr val="dk1"/>
                </a:solidFill>
              </a:rPr>
              <a:t>법적 근거 명확</a:t>
            </a:r>
            <a:br>
              <a:rPr b="1" lang="ko" sz="1900">
                <a:solidFill>
                  <a:schemeClr val="dk1"/>
                </a:solidFill>
              </a:rPr>
            </a:b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ko" sz="1900">
                <a:solidFill>
                  <a:schemeClr val="dk1"/>
                </a:solidFill>
              </a:rPr>
              <a:t>대출모집인 → </a:t>
            </a:r>
            <a:r>
              <a:rPr b="1" lang="ko" sz="1900">
                <a:solidFill>
                  <a:schemeClr val="dk1"/>
                </a:solidFill>
              </a:rPr>
              <a:t>모범규준</a:t>
            </a:r>
            <a:r>
              <a:rPr lang="ko" sz="1900">
                <a:solidFill>
                  <a:schemeClr val="dk1"/>
                </a:solidFill>
              </a:rPr>
              <a:t>으로 규제 (법적 규정 없음)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핀테크의 개념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핀테크(FinTech): Finance와 Technology의 합성어로, 금융과 IT가 결합하여 새로운 금융서비스를 창출할 수 있게 하는 금융 기술을 의미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기존 금융서비스에 모바일, SNS, 빅데이터, 인공지능 기술 등을 접목하여 차별화된 금융서비스를 제공 (eg.애플페이, 알리페이 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금융데이터 산업 </a:t>
            </a:r>
            <a:r>
              <a:rPr lang="ko" sz="2750"/>
              <a:t>- </a:t>
            </a:r>
            <a:r>
              <a:rPr b="1" lang="ko" sz="2750"/>
              <a:t>데이터 경제와 금융혁신 정책 개요</a:t>
            </a:r>
            <a:endParaRPr b="1" sz="27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정부: </a:t>
            </a:r>
            <a:r>
              <a:rPr b="1" lang="ko" sz="1600">
                <a:solidFill>
                  <a:schemeClr val="dk1"/>
                </a:solidFill>
              </a:rPr>
              <a:t>데이터 인프라 기반 산업 육성</a:t>
            </a:r>
            <a:r>
              <a:rPr lang="ko" sz="1600">
                <a:solidFill>
                  <a:schemeClr val="dk1"/>
                </a:solidFill>
              </a:rPr>
              <a:t>을 위해 ‘데이터 경제 로드맵’ 수립</a:t>
            </a:r>
            <a:br>
              <a:rPr lang="ko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2018년 </a:t>
            </a:r>
            <a:r>
              <a:rPr b="1" lang="ko" sz="1600">
                <a:solidFill>
                  <a:schemeClr val="dk1"/>
                </a:solidFill>
              </a:rPr>
              <a:t>금융혁신기획단</a:t>
            </a:r>
            <a:r>
              <a:rPr lang="ko" sz="1600">
                <a:solidFill>
                  <a:schemeClr val="dk1"/>
                </a:solidFill>
              </a:rPr>
              <a:t> 신설 → 금융 데이터 활용 + 핀테크 활성화 추진</a:t>
            </a:r>
            <a:br>
              <a:rPr lang="ko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목표:</a:t>
            </a:r>
            <a:br>
              <a:rPr lang="ko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ko" sz="1600">
                <a:solidFill>
                  <a:schemeClr val="dk1"/>
                </a:solidFill>
              </a:rPr>
              <a:t>맞춤형 금융상품 개발</a:t>
            </a:r>
            <a:br>
              <a:rPr b="1" lang="ko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ko" sz="1600">
                <a:solidFill>
                  <a:schemeClr val="dk1"/>
                </a:solidFill>
              </a:rPr>
              <a:t>금리·보험료 인하 등 체감 혜택 제공</a:t>
            </a:r>
            <a:endParaRPr sz="2300"/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금융데이터 산업 </a:t>
            </a:r>
            <a:r>
              <a:rPr lang="ko" sz="2750"/>
              <a:t>- 주요 정책 추진 영역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금융데이터 개방</a:t>
            </a:r>
            <a:br>
              <a:rPr lang="ko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ko" sz="1600">
                <a:solidFill>
                  <a:schemeClr val="dk1"/>
                </a:solidFill>
              </a:rPr>
              <a:t>본인신용정보관리업 (MyData)</a:t>
            </a:r>
            <a:br>
              <a:rPr b="1" lang="ko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ko" sz="1600">
                <a:solidFill>
                  <a:schemeClr val="dk1"/>
                </a:solidFill>
              </a:rPr>
              <a:t>오픈뱅킹</a:t>
            </a:r>
            <a:br>
              <a:rPr b="1" lang="ko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ko" sz="1600">
                <a:solidFill>
                  <a:schemeClr val="dk1"/>
                </a:solidFill>
              </a:rPr>
              <a:t>공동결제시스템 구축</a:t>
            </a:r>
            <a:br>
              <a:rPr b="1" lang="ko" sz="1600">
                <a:solidFill>
                  <a:schemeClr val="dk1"/>
                </a:solidFill>
              </a:rPr>
            </a:br>
            <a:r>
              <a:rPr lang="ko" sz="1600">
                <a:solidFill>
                  <a:schemeClr val="dk1"/>
                </a:solidFill>
              </a:rPr>
              <a:t> → </a:t>
            </a:r>
            <a:r>
              <a:rPr b="1" lang="ko" sz="1600">
                <a:solidFill>
                  <a:schemeClr val="dk1"/>
                </a:solidFill>
              </a:rPr>
              <a:t>핀테크 시장 진입 장벽 완화</a:t>
            </a:r>
            <a:r>
              <a:rPr lang="ko" sz="1600">
                <a:solidFill>
                  <a:schemeClr val="dk1"/>
                </a:solidFill>
              </a:rPr>
              <a:t> 및 소비자 혜택 확대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금융데이터 산업 </a:t>
            </a:r>
            <a:r>
              <a:rPr lang="ko" sz="2750"/>
              <a:t>- 금융 빅데이터 개방 시스템: CreDB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72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운영 주체: </a:t>
            </a:r>
            <a:r>
              <a:rPr b="1" lang="ko" sz="1200">
                <a:solidFill>
                  <a:schemeClr val="dk1"/>
                </a:solidFill>
              </a:rPr>
              <a:t>한국신용정보원</a:t>
            </a:r>
            <a:br>
              <a:rPr b="1" lang="ko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목적: </a:t>
            </a:r>
            <a:r>
              <a:rPr b="1" lang="ko" sz="1200">
                <a:solidFill>
                  <a:schemeClr val="dk1"/>
                </a:solidFill>
              </a:rPr>
              <a:t>금융데이터 이용 활성화 + 데이터 격차 해소</a:t>
            </a:r>
            <a:br>
              <a:rPr b="1" lang="ko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서비스:</a:t>
            </a:r>
            <a:br>
              <a:rPr lang="ko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개인/기업/보험 </a:t>
            </a:r>
            <a:r>
              <a:rPr b="1" lang="ko" sz="1200">
                <a:solidFill>
                  <a:schemeClr val="dk1"/>
                </a:solidFill>
              </a:rPr>
              <a:t>표본DB 제공</a:t>
            </a:r>
            <a:br>
              <a:rPr b="1" lang="ko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ko" sz="1200">
                <a:solidFill>
                  <a:schemeClr val="dk1"/>
                </a:solidFill>
              </a:rPr>
              <a:t>비식별 처리된 신용정보 활용 가능</a:t>
            </a:r>
            <a:br>
              <a:rPr b="1" lang="ko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통계, 연구, 신용평가 모델 개발, 맞춤형 상품 설계 등 지원</a:t>
            </a:r>
            <a:br>
              <a:rPr lang="ko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활용 주체: </a:t>
            </a:r>
            <a:r>
              <a:rPr b="1" lang="ko" sz="1200">
                <a:solidFill>
                  <a:schemeClr val="dk1"/>
                </a:solidFill>
              </a:rPr>
              <a:t>핀테크, 학계, 금융사, 공공기관 등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금융데이터 산업 </a:t>
            </a:r>
            <a:r>
              <a:rPr lang="ko" sz="2750"/>
              <a:t>- CreDB 주요 구조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표본DB: 개인(‘19.6) → 기업(‘19.12) → 보험(‘20.6)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2020년 하반기부터 </a:t>
            </a:r>
            <a:r>
              <a:rPr b="1" lang="ko" sz="1300">
                <a:solidFill>
                  <a:schemeClr val="dk1"/>
                </a:solidFill>
              </a:rPr>
              <a:t>맞춤형 DB</a:t>
            </a:r>
            <a:r>
              <a:rPr lang="ko" sz="1300">
                <a:solidFill>
                  <a:schemeClr val="dk1"/>
                </a:solidFill>
              </a:rPr>
              <a:t> 제공 시작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원격 분석 환경 지원: </a:t>
            </a:r>
            <a:r>
              <a:rPr b="1" lang="ko" sz="1300">
                <a:solidFill>
                  <a:schemeClr val="dk1"/>
                </a:solidFill>
              </a:rPr>
              <a:t>SAS, STATA, R, Python</a:t>
            </a:r>
            <a:br>
              <a:rPr b="1" lang="ko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>
                <a:solidFill>
                  <a:schemeClr val="dk1"/>
                </a:solidFill>
              </a:rPr>
              <a:t>목표: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ko" sz="1300">
                <a:solidFill>
                  <a:schemeClr val="dk1"/>
                </a:solidFill>
              </a:rPr>
              <a:t>데이터 기반 신용평가 및 상품 개발</a:t>
            </a:r>
            <a:br>
              <a:rPr b="1" lang="ko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ko" sz="1300">
                <a:solidFill>
                  <a:schemeClr val="dk1"/>
                </a:solidFill>
              </a:rPr>
              <a:t>핀테크 기업의 실험과 시장 진입 지원</a:t>
            </a:r>
            <a:br>
              <a:rPr b="1" lang="ko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금융데이터 산업 </a:t>
            </a:r>
            <a:r>
              <a:rPr lang="ko" sz="2750"/>
              <a:t>- 본인신용정보관리업 (MyData)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300">
                <a:solidFill>
                  <a:schemeClr val="dk1"/>
                </a:solidFill>
              </a:rPr>
              <a:t>개인의 신용정보 및 자산정보 통합 조회</a:t>
            </a:r>
            <a:r>
              <a:rPr lang="ko" sz="1300">
                <a:solidFill>
                  <a:schemeClr val="dk1"/>
                </a:solidFill>
              </a:rPr>
              <a:t> 가능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신용관리·자산관리 서비스 제공 (예: 신용등급, 소비 패턴 분석)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주요 핀테크 사례: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ko" sz="1300">
                <a:solidFill>
                  <a:schemeClr val="dk1"/>
                </a:solidFill>
              </a:rPr>
              <a:t>카카오페이</a:t>
            </a:r>
            <a:r>
              <a:rPr lang="ko" sz="1300">
                <a:solidFill>
                  <a:schemeClr val="dk1"/>
                </a:solidFill>
              </a:rPr>
              <a:t>: 대면 자산관리를 </a:t>
            </a:r>
            <a:r>
              <a:rPr b="1" lang="ko" sz="1300">
                <a:solidFill>
                  <a:schemeClr val="dk1"/>
                </a:solidFill>
              </a:rPr>
              <a:t>비대면 플랫폼</a:t>
            </a:r>
            <a:r>
              <a:rPr lang="ko" sz="1300">
                <a:solidFill>
                  <a:schemeClr val="dk1"/>
                </a:solidFill>
              </a:rPr>
              <a:t>으로 확장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ko" sz="1300">
                <a:solidFill>
                  <a:schemeClr val="dk1"/>
                </a:solidFill>
              </a:rPr>
              <a:t>통합 자산조회 + 금융상품 판매까지</a:t>
            </a:r>
            <a:r>
              <a:rPr lang="ko" sz="1300">
                <a:solidFill>
                  <a:schemeClr val="dk1"/>
                </a:solidFill>
              </a:rPr>
              <a:t> 확장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금융데이터 산업 </a:t>
            </a:r>
            <a:r>
              <a:rPr lang="ko" sz="2750"/>
              <a:t>- 오픈뱅킹 정책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개념: </a:t>
            </a:r>
            <a:r>
              <a:rPr b="1" lang="ko" sz="1300">
                <a:solidFill>
                  <a:schemeClr val="dk1"/>
                </a:solidFill>
              </a:rPr>
              <a:t>은행 고객 정보에 제3자(핀테크 등)가 접근 가능</a:t>
            </a:r>
            <a:br>
              <a:rPr b="1" lang="ko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조건: 고객 동의 + API 기반 접근 허용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장점:</a:t>
            </a:r>
            <a:br>
              <a:rPr lang="ko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ko" sz="1300">
                <a:solidFill>
                  <a:schemeClr val="dk1"/>
                </a:solidFill>
              </a:rPr>
              <a:t>수수료 약 1/10로 송금 가능 (펌뱅킹 대비)</a:t>
            </a:r>
            <a:br>
              <a:rPr b="1" lang="ko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ko" sz="1300">
                <a:solidFill>
                  <a:schemeClr val="dk1"/>
                </a:solidFill>
              </a:rPr>
              <a:t>A은행 계좌를 B은행 앱에서 이체 가능</a:t>
            </a:r>
            <a:br>
              <a:rPr b="1" lang="ko" sz="13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목적: </a:t>
            </a:r>
            <a:r>
              <a:rPr b="1" lang="ko" sz="1300">
                <a:solidFill>
                  <a:schemeClr val="dk1"/>
                </a:solidFill>
              </a:rPr>
              <a:t>결제 인프라 혁신 및 경쟁 촉진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금융데이터 산업 </a:t>
            </a:r>
            <a:r>
              <a:rPr lang="ko" sz="2750"/>
              <a:t>- 정책 효과 및 향후 방향</a:t>
            </a:r>
            <a:endParaRPr/>
          </a:p>
        </p:txBody>
      </p:sp>
      <p:sp>
        <p:nvSpPr>
          <p:cNvPr id="210" name="Google Shape;21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0127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핀테크 기업: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432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정교한 신용평가 모델 개발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43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더 많은 사람에게 더 낮은 금리 제공 가능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마이데이터: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432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2022년 1월 </a:t>
            </a:r>
            <a:r>
              <a:rPr lang="ko" sz="1400" b="1">
                <a:solidFill>
                  <a:schemeClr val="dk1"/>
                </a:solidFill>
              </a:rPr>
              <a:t>API 방식 전면 시행 (스크래핑 금지)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43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5월 시행령 개정: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914400" lvl="1" indent="-2943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>
                <a:solidFill>
                  <a:schemeClr val="dk1"/>
                </a:solidFill>
              </a:rPr>
              <a:t>데이터전문기관 업무 분리</a:t>
            </a:r>
            <a:br>
              <a:rPr lang="ko">
                <a:solidFill>
                  <a:schemeClr val="dk1"/>
                </a:solidFill>
              </a:rPr>
            </a:br>
            <a:endParaRPr lang="ko">
              <a:solidFill>
                <a:schemeClr val="dk1"/>
              </a:solidFill>
            </a:endParaRPr>
          </a:p>
          <a:p>
            <a:pPr marL="914400" lvl="1" indent="-2943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>
                <a:solidFill>
                  <a:schemeClr val="dk1"/>
                </a:solidFill>
              </a:rPr>
              <a:t>정보 제공 사실 조회시스템 의무 면제 등 규제 완화</a:t>
            </a:r>
            <a:endParaRPr lang="ko">
              <a:solidFill>
                <a:schemeClr val="dk1"/>
              </a:solidFill>
            </a:endParaRPr>
          </a:p>
          <a:p>
            <a:pPr marL="914400" lvl="1" indent="-29432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>
                <a:solidFill>
                  <a:schemeClr val="dk1"/>
                </a:solidFill>
              </a:rPr>
              <a:t>전망: 핀테크 + </a:t>
            </a:r>
            <a:r>
              <a:rPr lang="ko" b="1">
                <a:solidFill>
                  <a:schemeClr val="dk1"/>
                </a:solidFill>
              </a:rPr>
              <a:t>의료/통신/유통 등 타산업 융합</a:t>
            </a:r>
            <a:r>
              <a:rPr lang="ko">
                <a:solidFill>
                  <a:schemeClr val="dk1"/>
                </a:solidFill>
              </a:rPr>
              <a:t> 통한 서비스 혁신 기대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ct val="25000"/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금융데이터 산업 </a:t>
            </a:r>
            <a:r>
              <a:rPr lang="ko" sz="2750"/>
              <a:t>- 데이터 기반 금융 혁신의 흐름</a:t>
            </a:r>
            <a:endParaRPr/>
          </a:p>
        </p:txBody>
      </p:sp>
      <p:sp>
        <p:nvSpPr>
          <p:cNvPr id="216" name="Google Shape;216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데이터 활용은 </a:t>
            </a:r>
            <a:r>
              <a:rPr lang="ko" sz="1400" b="1">
                <a:solidFill>
                  <a:schemeClr val="dk1"/>
                </a:solidFill>
              </a:rPr>
              <a:t>핀테크 산업의 경쟁력 핵심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정부: </a:t>
            </a:r>
            <a:r>
              <a:rPr lang="ko" sz="1400" b="1">
                <a:solidFill>
                  <a:schemeClr val="dk1"/>
                </a:solidFill>
              </a:rPr>
              <a:t>데이터 개방 + API 표준화 + 규제완화</a:t>
            </a:r>
            <a:r>
              <a:rPr lang="ko" sz="1400">
                <a:solidFill>
                  <a:schemeClr val="dk1"/>
                </a:solidFill>
              </a:rPr>
              <a:t> 지속 추진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소비자: </a:t>
            </a:r>
            <a:r>
              <a:rPr lang="ko" sz="1400" b="1">
                <a:solidFill>
                  <a:schemeClr val="dk1"/>
                </a:solidFill>
              </a:rPr>
              <a:t>더 나은 금융 혜택과 접근성</a:t>
            </a:r>
            <a:r>
              <a:rPr lang="ko" sz="1400">
                <a:solidFill>
                  <a:schemeClr val="dk1"/>
                </a:solidFill>
              </a:rPr>
              <a:t> 기대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향후: </a:t>
            </a:r>
            <a:r>
              <a:rPr lang="ko" sz="1400" b="1">
                <a:solidFill>
                  <a:schemeClr val="dk1"/>
                </a:solidFill>
              </a:rPr>
              <a:t>산업 간 융합을 통한 혁신 서비스 확대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</a:t>
            </a:r>
            <a:r>
              <a:rPr lang="ko"/>
              <a:t>보안인증업 - 금융거래 인증 수단의 변화</a:t>
            </a:r>
            <a:endParaRPr/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과거: </a:t>
            </a:r>
            <a:r>
              <a:rPr b="1" lang="ko" sz="1100">
                <a:solidFill>
                  <a:schemeClr val="dk1"/>
                </a:solidFill>
              </a:rPr>
              <a:t>종이통장 + 인감도장 → 카드 + 비밀번호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인터넷뱅킹 등장(2000년대): </a:t>
            </a:r>
            <a:r>
              <a:rPr b="1" lang="ko" sz="1100">
                <a:solidFill>
                  <a:schemeClr val="dk1"/>
                </a:solidFill>
              </a:rPr>
              <a:t>공인인증서 + OTP</a:t>
            </a:r>
            <a:r>
              <a:rPr lang="ko" sz="1100">
                <a:solidFill>
                  <a:schemeClr val="dk1"/>
                </a:solidFill>
              </a:rPr>
              <a:t> 사용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최근: </a:t>
            </a:r>
            <a:r>
              <a:rPr b="1" lang="ko" sz="1100">
                <a:solidFill>
                  <a:schemeClr val="dk1"/>
                </a:solidFill>
              </a:rPr>
              <a:t>멀티인증</a:t>
            </a:r>
            <a:r>
              <a:rPr lang="ko" sz="1100">
                <a:solidFill>
                  <a:schemeClr val="dk1"/>
                </a:solidFill>
              </a:rPr>
              <a:t> 및 </a:t>
            </a:r>
            <a:r>
              <a:rPr b="1" lang="ko" sz="1100">
                <a:solidFill>
                  <a:schemeClr val="dk1"/>
                </a:solidFill>
              </a:rPr>
              <a:t>무매체 거래</a:t>
            </a:r>
            <a:r>
              <a:rPr lang="ko" sz="1100">
                <a:solidFill>
                  <a:schemeClr val="dk1"/>
                </a:solidFill>
              </a:rPr>
              <a:t> 확산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(예: 계좌정보 없이 생체 인증 등으로 거래 가능)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3" name="Google Shape;223;p40"/>
          <p:cNvGraphicFramePr/>
          <p:nvPr/>
        </p:nvGraphicFramePr>
        <p:xfrm>
          <a:off x="408700" y="21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2105900"/>
                <a:gridCol w="2105900"/>
                <a:gridCol w="2105900"/>
                <a:gridCol w="2105900"/>
              </a:tblGrid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채널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거래지시 수단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본인인증 수단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1980년대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ATM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현금카드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비밀번호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2000년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인터넷뱅킹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계좌정보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공인인증서, OTP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2010년~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모바일뱅킹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추가 인증 필요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생체정보, 전화인증 등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2015년~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인터넷전문은행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무매체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바이오인증, 패턴 등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보안인증업 - 지급결제 인증 수단의 발전</a:t>
            </a:r>
            <a:endParaRPr/>
          </a:p>
        </p:txBody>
      </p:sp>
      <p:sp>
        <p:nvSpPr>
          <p:cNvPr id="229" name="Google Shape;229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인터넷결제 활성화 → </a:t>
            </a:r>
            <a:r>
              <a:rPr b="1" lang="ko" sz="1100">
                <a:solidFill>
                  <a:schemeClr val="dk1"/>
                </a:solidFill>
              </a:rPr>
              <a:t>ISP/안심클릭</a:t>
            </a:r>
            <a:r>
              <a:rPr lang="ko" sz="1100">
                <a:solidFill>
                  <a:schemeClr val="dk1"/>
                </a:solidFill>
              </a:rPr>
              <a:t> 비밀번호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고</a:t>
            </a:r>
            <a:r>
              <a:rPr lang="ko" sz="1100">
                <a:solidFill>
                  <a:schemeClr val="dk1"/>
                </a:solidFill>
              </a:rPr>
              <a:t>액결제: </a:t>
            </a:r>
            <a:r>
              <a:rPr b="1" lang="ko" sz="1100">
                <a:solidFill>
                  <a:schemeClr val="dk1"/>
                </a:solidFill>
              </a:rPr>
              <a:t>공인인증서 추가 적용</a:t>
            </a:r>
            <a:br>
              <a:rPr b="1"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최근: </a:t>
            </a:r>
            <a:r>
              <a:rPr b="1" lang="ko" sz="1100">
                <a:solidFill>
                  <a:schemeClr val="dk1"/>
                </a:solidFill>
              </a:rPr>
              <a:t>간편결제</a:t>
            </a:r>
            <a:r>
              <a:rPr lang="ko" sz="1100">
                <a:solidFill>
                  <a:schemeClr val="dk1"/>
                </a:solidFill>
              </a:rPr>
              <a:t> 서비스 등장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→ </a:t>
            </a:r>
            <a:r>
              <a:rPr b="1" lang="ko" sz="1100">
                <a:solidFill>
                  <a:schemeClr val="dk1"/>
                </a:solidFill>
              </a:rPr>
              <a:t>결제 비밀번호, 패턴, 생체인식 등 비공식 인증 수단 사용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0" name="Google Shape;230;p41"/>
          <p:cNvGraphicFramePr/>
          <p:nvPr/>
        </p:nvGraphicFramePr>
        <p:xfrm>
          <a:off x="408700" y="219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2105900"/>
                <a:gridCol w="2105900"/>
                <a:gridCol w="2105900"/>
                <a:gridCol w="2105900"/>
              </a:tblGrid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채널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거래지시 수단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본인인증 수단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2003년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인터넷결제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카드정보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ISP 비밀번호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2004년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안심클릭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비밀번호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안심클릭 인증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2012년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USIM/앱카드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전화인증, 비밀번호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모바일 기반 인증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2014년~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간편결제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비밀번호, 패턴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그래픽, 바이오인증 등 다양화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핀테크산업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송금ㆍ결제(전자적 방식을 이용한 카드, 현금, 전자화폐 등 재화의 거래)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대출(자금 대부자와 대출자를 온라인을 통해 연결)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자산관리(개인자산 통합 관리와 자산관리 자문 서비스 제공)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투자(기업과 투자자를 온라인을 통해 연결)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보안인증업 - 차세대 인증 기술: FIDO</a:t>
            </a:r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200" b="1">
                <a:solidFill>
                  <a:schemeClr val="dk1"/>
                </a:solidFill>
              </a:rPr>
              <a:t>FIDO (Fast Identity Online)</a:t>
            </a:r>
            <a:r>
              <a:rPr lang="ko" sz="1200">
                <a:solidFill>
                  <a:schemeClr val="dk1"/>
                </a:solidFill>
              </a:rPr>
              <a:t>: 비밀번호 없는 인증 기술</a:t>
            </a:r>
            <a:br>
              <a:rPr lang="ko" sz="1200">
                <a:solidFill>
                  <a:schemeClr val="dk1"/>
                </a:solidFill>
              </a:rPr>
            </a:br>
            <a:endParaRPr lang="ko" sz="12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200">
                <a:solidFill>
                  <a:schemeClr val="dk1"/>
                </a:solidFill>
              </a:rPr>
              <a:t>참여 기업: </a:t>
            </a:r>
            <a:r>
              <a:rPr lang="ko" sz="1200" b="1">
                <a:solidFill>
                  <a:schemeClr val="dk1"/>
                </a:solidFill>
              </a:rPr>
              <a:t>MS, Apple, Google, Samsung, PayPal 등</a:t>
            </a:r>
            <a:br>
              <a:rPr lang="ko" sz="1200" b="1">
                <a:solidFill>
                  <a:schemeClr val="dk1"/>
                </a:solidFill>
              </a:rPr>
            </a:br>
            <a:endParaRPr lang="ko" sz="12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200" b="1">
                <a:solidFill>
                  <a:schemeClr val="dk1"/>
                </a:solidFill>
              </a:rPr>
              <a:t>📌 인증 방식</a:t>
            </a:r>
            <a:endParaRPr lang="ko" sz="12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200" b="1">
                <a:solidFill>
                  <a:schemeClr val="dk1"/>
                </a:solidFill>
              </a:rPr>
              <a:t>UAF(Universal Authentication Framework)</a:t>
            </a:r>
            <a:r>
              <a:rPr lang="ko" sz="1200">
                <a:solidFill>
                  <a:schemeClr val="dk1"/>
                </a:solidFill>
              </a:rPr>
              <a:t>: 생체정보 기반, 비밀번호 대체</a:t>
            </a:r>
            <a:br>
              <a:rPr lang="ko" sz="1200">
                <a:solidFill>
                  <a:schemeClr val="dk1"/>
                </a:solidFill>
              </a:rPr>
            </a:br>
            <a:endParaRPr lang="ko" sz="12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200" b="1">
                <a:solidFill>
                  <a:schemeClr val="dk1"/>
                </a:solidFill>
              </a:rPr>
              <a:t>U2F(Universal 2nd Factor)</a:t>
            </a:r>
            <a:r>
              <a:rPr lang="ko" sz="1200">
                <a:solidFill>
                  <a:schemeClr val="dk1"/>
                </a:solidFill>
              </a:rPr>
              <a:t>: 비밀번호 + 단말기 기반 2차 인증</a:t>
            </a:r>
            <a:endParaRPr lang="ko"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  <p:graphicFrame>
        <p:nvGraphicFramePr>
          <p:cNvPr id="237" name="Google Shape;237;p42"/>
          <p:cNvGraphicFramePr/>
          <p:nvPr/>
        </p:nvGraphicFramePr>
        <p:xfrm>
          <a:off x="360200" y="331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2824025"/>
                <a:gridCol w="2824025"/>
                <a:gridCol w="2824025"/>
              </a:tblGrid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방식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특징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UAF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생체인식 (지문 등)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비밀번호 입력 없이 인증 완료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47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U2F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기존 로그인 + 기기 인증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이중 인증 강화 방식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보안인증업 - 이상거래 탐지 시스템: FDS</a:t>
            </a:r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600">
                <a:solidFill>
                  <a:schemeClr val="dk1"/>
                </a:solidFill>
              </a:rPr>
              <a:t>FDS: </a:t>
            </a:r>
            <a:r>
              <a:rPr lang="ko" sz="1600" b="1">
                <a:solidFill>
                  <a:schemeClr val="dk1"/>
                </a:solidFill>
              </a:rPr>
              <a:t>Fraud Detection System</a:t>
            </a:r>
            <a:br>
              <a:rPr lang="ko" sz="1600" b="1">
                <a:solidFill>
                  <a:schemeClr val="dk1"/>
                </a:solidFill>
              </a:rPr>
            </a:br>
            <a:endParaRPr lang="ko"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600">
                <a:solidFill>
                  <a:schemeClr val="dk1"/>
                </a:solidFill>
              </a:rPr>
              <a:t>목적: </a:t>
            </a:r>
            <a:r>
              <a:rPr lang="ko" sz="1600" b="1">
                <a:solidFill>
                  <a:schemeClr val="dk1"/>
                </a:solidFill>
              </a:rPr>
              <a:t>보이스피싱, 이상행위, 사기 탐지</a:t>
            </a:r>
            <a:br>
              <a:rPr lang="ko" sz="1600" b="1">
                <a:solidFill>
                  <a:schemeClr val="dk1"/>
                </a:solidFill>
              </a:rPr>
            </a:br>
            <a:endParaRPr lang="ko"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600">
                <a:solidFill>
                  <a:schemeClr val="dk1"/>
                </a:solidFill>
              </a:rPr>
              <a:t>최근 트렌드:</a:t>
            </a:r>
            <a:br>
              <a:rPr lang="ko" sz="1600">
                <a:solidFill>
                  <a:schemeClr val="dk1"/>
                </a:solidFill>
              </a:rPr>
            </a:br>
            <a:endParaRPr lang="ko" sz="16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600" b="1">
                <a:solidFill>
                  <a:schemeClr val="dk1"/>
                </a:solidFill>
              </a:rPr>
              <a:t>AI 및 데이터마이닝 기반 분석 적용</a:t>
            </a:r>
            <a:endParaRPr lang="ko"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보안인증업 - 공인인증 폐지와 사설인증 확대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500">
                <a:solidFill>
                  <a:schemeClr val="dk1"/>
                </a:solidFill>
              </a:rPr>
              <a:t>2020년: </a:t>
            </a:r>
            <a:r>
              <a:rPr lang="ko" sz="1500" b="1">
                <a:solidFill>
                  <a:schemeClr val="dk1"/>
                </a:solidFill>
              </a:rPr>
              <a:t>전자서명법 개정 → 공인인증서 폐지</a:t>
            </a:r>
            <a:br>
              <a:rPr lang="ko" sz="1500" b="1">
                <a:solidFill>
                  <a:schemeClr val="dk1"/>
                </a:solidFill>
              </a:rPr>
            </a:br>
            <a:endParaRPr lang="ko"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500" b="1">
                <a:solidFill>
                  <a:schemeClr val="dk1"/>
                </a:solidFill>
              </a:rPr>
              <a:t>사설인증서 시장 개방</a:t>
            </a:r>
            <a:br>
              <a:rPr lang="ko" sz="1500" b="1">
                <a:solidFill>
                  <a:schemeClr val="dk1"/>
                </a:solidFill>
              </a:rPr>
            </a:br>
            <a:endParaRPr lang="ko" sz="15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500">
                <a:solidFill>
                  <a:schemeClr val="dk1"/>
                </a:solidFill>
              </a:rPr>
              <a:t>보안성 인증 위해 </a:t>
            </a:r>
            <a:r>
              <a:rPr lang="ko" sz="1500" b="1">
                <a:solidFill>
                  <a:schemeClr val="dk1"/>
                </a:solidFill>
              </a:rPr>
              <a:t>전자서명인증평가인정제도</a:t>
            </a:r>
            <a:r>
              <a:rPr lang="ko" sz="1500">
                <a:solidFill>
                  <a:schemeClr val="dk1"/>
                </a:solidFill>
              </a:rPr>
              <a:t> 운영 중</a:t>
            </a:r>
            <a:br>
              <a:rPr lang="ko" sz="1500">
                <a:solidFill>
                  <a:schemeClr val="dk1"/>
                </a:solidFill>
              </a:rPr>
            </a:br>
            <a:endParaRPr lang="ko" sz="15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500">
                <a:solidFill>
                  <a:schemeClr val="dk1"/>
                </a:solidFill>
              </a:rPr>
              <a:t>인증받은 사업자: 국세청, 마이데이터 인증 가능</a:t>
            </a:r>
            <a:endParaRPr lang="ko"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5. 보안인증업 - </a:t>
            </a:r>
            <a:r>
              <a:rPr lang="ko-KR" altLang="en-US"/>
              <a:t>얼굴</a:t>
            </a:r>
            <a:r>
              <a:rPr lang="ko"/>
              <a:t> 인증 제품의 혁신 도입</a:t>
            </a:r>
            <a:endParaRPr lang="ko"/>
          </a:p>
        </p:txBody>
      </p:sp>
      <p:sp>
        <p:nvSpPr>
          <p:cNvPr id="255" name="Google Shape;255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</a:rPr>
              <a:t>2021년: </a:t>
            </a:r>
            <a:r>
              <a:rPr lang="ko" b="1">
                <a:solidFill>
                  <a:schemeClr val="dk1"/>
                </a:solidFill>
              </a:rPr>
              <a:t>정보보호제품 인증 규정 개정</a:t>
            </a:r>
            <a:br>
              <a:rPr lang="ko" b="1">
                <a:solidFill>
                  <a:schemeClr val="dk1"/>
                </a:solidFill>
              </a:rPr>
            </a:br>
            <a:endParaRPr lang="ko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>
                <a:solidFill>
                  <a:schemeClr val="dk1"/>
                </a:solidFill>
              </a:rPr>
              <a:t>핵심 변화:</a:t>
            </a:r>
            <a:br>
              <a:rPr lang="ko">
                <a:solidFill>
                  <a:schemeClr val="dk1"/>
                </a:solidFill>
              </a:rPr>
            </a:br>
            <a:endParaRPr lang="ko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b="1">
                <a:solidFill>
                  <a:schemeClr val="dk1"/>
                </a:solidFill>
              </a:rPr>
              <a:t>패스트트랙 도입 → 보안기술 신속 인증 (2~3개월)</a:t>
            </a:r>
            <a:br>
              <a:rPr lang="ko" b="1">
                <a:solidFill>
                  <a:schemeClr val="dk1"/>
                </a:solidFill>
              </a:rPr>
            </a:br>
            <a:endParaRPr lang="ko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b="1">
                <a:solidFill>
                  <a:schemeClr val="dk1"/>
                </a:solidFill>
              </a:rPr>
              <a:t>혁신기술의 시장 진입 가속화</a:t>
            </a:r>
            <a:endParaRPr lang="ko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보안인증업 - 핀테크 시대의 보안 인증 전략</a:t>
            </a:r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무매체·비대면 환경 확산</a:t>
            </a:r>
            <a:r>
              <a:rPr lang="ko" sz="1900">
                <a:solidFill>
                  <a:schemeClr val="dk1"/>
                </a:solidFill>
              </a:rPr>
              <a:t> → 인증기술 다변화</a:t>
            </a:r>
            <a:br>
              <a:rPr lang="ko" sz="1900">
                <a:solidFill>
                  <a:schemeClr val="dk1"/>
                </a:solidFill>
              </a:rPr>
            </a:br>
            <a:endParaRPr lang="ko" sz="1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바이오인증, FIDO, AI기반 FDS 등 기술 진화</a:t>
            </a:r>
            <a:br>
              <a:rPr lang="ko" sz="1900" b="1">
                <a:solidFill>
                  <a:schemeClr val="dk1"/>
                </a:solidFill>
              </a:rPr>
            </a:br>
            <a:endParaRPr lang="ko" sz="1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900" b="1">
                <a:solidFill>
                  <a:schemeClr val="dk1"/>
                </a:solidFill>
              </a:rPr>
              <a:t>규제 개선 + 시장개방</a:t>
            </a:r>
            <a:r>
              <a:rPr lang="ko" sz="1900">
                <a:solidFill>
                  <a:schemeClr val="dk1"/>
                </a:solidFill>
              </a:rPr>
              <a:t> 통해 </a:t>
            </a:r>
            <a:r>
              <a:rPr lang="ko" sz="1900" b="1">
                <a:solidFill>
                  <a:schemeClr val="dk1"/>
                </a:solidFill>
              </a:rPr>
              <a:t>핀테크 혁신 촉진 </a:t>
            </a:r>
            <a:r>
              <a:rPr lang="ko" sz="1100" b="1">
                <a:solidFill>
                  <a:schemeClr val="dk1"/>
                </a:solidFill>
              </a:rPr>
              <a:t>중</a:t>
            </a:r>
            <a:endParaRPr lang="ko"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핀테크 서비스의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특징과 사례</a:t>
            </a:r>
            <a:endParaRPr/>
          </a:p>
        </p:txBody>
      </p:sp>
      <p:sp>
        <p:nvSpPr>
          <p:cNvPr id="267" name="Google Shape;267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간편결제</a:t>
            </a:r>
            <a:r>
              <a:rPr lang="ko"/>
              <a:t> - 지급결제와 지급결제서비스</a:t>
            </a:r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지급</a:t>
            </a:r>
            <a:r>
              <a:rPr lang="ko" sz="1400">
                <a:solidFill>
                  <a:schemeClr val="dk1"/>
                </a:solidFill>
              </a:rPr>
              <a:t>: 개인·기업이 경제활동에서 발생한 채권·채무를 해결하는 </a:t>
            </a:r>
            <a:r>
              <a:rPr lang="ko" sz="1400" b="1">
                <a:solidFill>
                  <a:schemeClr val="dk1"/>
                </a:solidFill>
              </a:rPr>
              <a:t>지불 행위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지급결제서비스</a:t>
            </a:r>
            <a:r>
              <a:rPr lang="ko" sz="1400">
                <a:solidFill>
                  <a:schemeClr val="dk1"/>
                </a:solidFill>
              </a:rPr>
              <a:t>: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 제3자(은행·카드사 등)를 통해 대금을 처리하는 서비스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 예: </a:t>
            </a:r>
            <a:r>
              <a:rPr lang="ko" sz="1400" b="1">
                <a:solidFill>
                  <a:schemeClr val="dk1"/>
                </a:solidFill>
              </a:rPr>
              <a:t>신용카드, 체크카드, 간편결제 등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형태에 따라 구분</a:t>
            </a:r>
            <a:r>
              <a:rPr lang="ko" sz="1400">
                <a:solidFill>
                  <a:schemeClr val="dk1"/>
                </a:solidFill>
              </a:rPr>
              <a:t>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전자방식: 신용·체크·직불카드, 간편결제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비전자방식: 수표, 어음, 지로 등</a:t>
            </a:r>
            <a:endParaRPr lang="ko"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간편결제 - </a:t>
            </a:r>
            <a:r>
              <a:rPr lang="ko"/>
              <a:t>모바일 간편결제 개요</a:t>
            </a:r>
            <a:endParaRPr/>
          </a:p>
        </p:txBody>
      </p:sp>
      <p:sp>
        <p:nvSpPr>
          <p:cNvPr id="279" name="Google Shape;27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간편결제</a:t>
            </a:r>
            <a:r>
              <a:rPr lang="ko" sz="1400">
                <a:solidFill>
                  <a:schemeClr val="dk1"/>
                </a:solidFill>
              </a:rPr>
              <a:t>: 카드·계좌를 스마트폰에 등록하고 간단한 인증으로 결제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대표 기술</a:t>
            </a:r>
            <a:r>
              <a:rPr lang="ko" sz="1400">
                <a:solidFill>
                  <a:schemeClr val="dk1"/>
                </a:solidFill>
              </a:rPr>
              <a:t>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QR코드</a:t>
            </a:r>
            <a:r>
              <a:rPr lang="ko" sz="1400">
                <a:solidFill>
                  <a:schemeClr val="dk1"/>
                </a:solidFill>
              </a:rPr>
              <a:t>: 앱으로 스캔해 정보 송신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NFC</a:t>
            </a:r>
            <a:r>
              <a:rPr lang="ko" sz="1400">
                <a:solidFill>
                  <a:schemeClr val="dk1"/>
                </a:solidFill>
              </a:rPr>
              <a:t>: 스마트폰을 단말기 근처에 대면 결제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MST</a:t>
            </a:r>
            <a:r>
              <a:rPr lang="ko" sz="1400">
                <a:solidFill>
                  <a:schemeClr val="dk1"/>
                </a:solidFill>
              </a:rPr>
              <a:t>: 기존 카드 단말기 사용 가능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장점</a:t>
            </a:r>
            <a:r>
              <a:rPr lang="ko" sz="1400">
                <a:solidFill>
                  <a:schemeClr val="dk1"/>
                </a:solidFill>
              </a:rPr>
              <a:t>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공인인증서 없이 </a:t>
            </a:r>
            <a:r>
              <a:rPr lang="ko" sz="1400" b="1">
                <a:solidFill>
                  <a:schemeClr val="dk1"/>
                </a:solidFill>
              </a:rPr>
              <a:t>지문·얼굴 등 바이오 인증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간편한 UI, 빠른 처리, 다양한 기기 호환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간편결제 - </a:t>
            </a:r>
            <a:r>
              <a:rPr lang="ko"/>
              <a:t>간편송금과 핀테크의 역할</a:t>
            </a:r>
            <a:endParaRPr/>
          </a:p>
        </p:txBody>
      </p:sp>
      <p:sp>
        <p:nvSpPr>
          <p:cNvPr id="285" name="Google Shape;28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간편송금</a:t>
            </a:r>
            <a:r>
              <a:rPr lang="ko" sz="1400">
                <a:solidFill>
                  <a:schemeClr val="dk1"/>
                </a:solidFill>
              </a:rPr>
              <a:t>: 모바일로 휴대폰 번호·이메일·SNS 등을 통한 이체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핀테크 기업 특징</a:t>
            </a:r>
            <a:r>
              <a:rPr lang="ko" sz="1400">
                <a:solidFill>
                  <a:schemeClr val="dk1"/>
                </a:solidFill>
              </a:rPr>
              <a:t>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중개사(PG/VAN) 없이 직접 지급결제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수수료 절감, 사용자 편의성 향상</a:t>
            </a:r>
            <a:endParaRPr lang="ko"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간편결제 - </a:t>
            </a:r>
            <a:r>
              <a:rPr lang="ko"/>
              <a:t>국내 간편결제 시장 현황 (2022년 기준)</a:t>
            </a:r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시장 규모</a:t>
            </a:r>
            <a:r>
              <a:rPr lang="ko" sz="1400">
                <a:solidFill>
                  <a:schemeClr val="dk1"/>
                </a:solidFill>
              </a:rPr>
              <a:t>: 267조 원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주요 기업: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카카오페이</a:t>
            </a:r>
            <a:r>
              <a:rPr lang="ko" sz="1400">
                <a:solidFill>
                  <a:schemeClr val="dk1"/>
                </a:solidFill>
              </a:rPr>
              <a:t>: 월 거래액 10조 원, 금융 라이선스 다수 보유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네이버페이</a:t>
            </a:r>
            <a:r>
              <a:rPr lang="ko" sz="1400">
                <a:solidFill>
                  <a:schemeClr val="dk1"/>
                </a:solidFill>
              </a:rPr>
              <a:t>: 월 거래액 4조 원, 비금융 기반 확장 전략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삼성페이</a:t>
            </a:r>
            <a:r>
              <a:rPr lang="ko" sz="1400">
                <a:solidFill>
                  <a:schemeClr val="dk1"/>
                </a:solidFill>
              </a:rPr>
              <a:t>: MST 기반, 24개국 진출, 종합 금융플랫폼 강화 중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</a:t>
            </a:r>
            <a:r>
              <a:rPr lang="ko"/>
              <a:t>핀테크의 부상 배경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</a:t>
            </a:r>
            <a:r>
              <a:rPr lang="ko"/>
              <a:t>글로벌 금융위기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2008년 금융위기 이후 천문학적 규모의 양적완화를 단행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글로벌 금융위기를 전후하여 발생한 일련의 사건을 접하면서 금융소비자들은 기존 금융 시스템과 금융회사를 불신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기존 금융회사의 문제점을 극복할 수 있는 새로운 대안금융에 대한 금융소비자들의 열망이 커지면서 새로운 아이디어와 서비스로 무장한 핀테크 기업에 관심이 높아졌음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간편결제 - </a:t>
            </a:r>
            <a:r>
              <a:rPr lang="ko"/>
              <a:t>카카오페이 주요 서비스</a:t>
            </a:r>
            <a:endParaRPr/>
          </a:p>
        </p:txBody>
      </p:sp>
      <p:sp>
        <p:nvSpPr>
          <p:cNvPr id="297" name="Google Shape;297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카카오뱅크</a:t>
            </a:r>
            <a:r>
              <a:rPr lang="ko" sz="1400">
                <a:solidFill>
                  <a:schemeClr val="dk1"/>
                </a:solidFill>
              </a:rPr>
              <a:t>: 수신 33조, 여신 27조 원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카카오페이증권</a:t>
            </a:r>
            <a:r>
              <a:rPr lang="ko" sz="1400">
                <a:solidFill>
                  <a:schemeClr val="dk1"/>
                </a:solidFill>
              </a:rPr>
              <a:t>: 증권계좌 500만 좌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디지털손해보험</a:t>
            </a:r>
            <a:r>
              <a:rPr lang="ko" sz="1400">
                <a:solidFill>
                  <a:schemeClr val="dk1"/>
                </a:solidFill>
              </a:rPr>
              <a:t>: 생활밀착형 소액 보험 출시 예정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마이데이터 기반</a:t>
            </a:r>
            <a:r>
              <a:rPr lang="ko" sz="1400">
                <a:solidFill>
                  <a:schemeClr val="dk1"/>
                </a:solidFill>
              </a:rPr>
              <a:t> 종합 자산관리 서비스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간편결제 - </a:t>
            </a:r>
            <a:r>
              <a:rPr lang="ko"/>
              <a:t>네이버파이낸셜 주요 서비스</a:t>
            </a:r>
            <a:endParaRPr/>
          </a:p>
        </p:txBody>
      </p:sp>
      <p:sp>
        <p:nvSpPr>
          <p:cNvPr id="303" name="Google Shape;303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500" b="1">
                <a:solidFill>
                  <a:schemeClr val="dk1"/>
                </a:solidFill>
              </a:rPr>
              <a:t>네이버페이</a:t>
            </a:r>
            <a:r>
              <a:rPr lang="ko" sz="1500">
                <a:solidFill>
                  <a:schemeClr val="dk1"/>
                </a:solidFill>
              </a:rPr>
              <a:t>: 온·오프라인 간편결제</a:t>
            </a:r>
            <a:br>
              <a:rPr lang="ko" sz="1500">
                <a:solidFill>
                  <a:schemeClr val="dk1"/>
                </a:solidFill>
              </a:rPr>
            </a:br>
            <a:endParaRPr lang="ko" sz="15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500" b="1">
                <a:solidFill>
                  <a:schemeClr val="dk1"/>
                </a:solidFill>
              </a:rPr>
              <a:t>스마트스토어</a:t>
            </a:r>
            <a:r>
              <a:rPr lang="ko" sz="1500">
                <a:solidFill>
                  <a:schemeClr val="dk1"/>
                </a:solidFill>
              </a:rPr>
              <a:t>: 반품·정산·대출 등 통합 금융 솔루션</a:t>
            </a:r>
            <a:br>
              <a:rPr lang="ko" sz="1500">
                <a:solidFill>
                  <a:schemeClr val="dk1"/>
                </a:solidFill>
              </a:rPr>
            </a:br>
            <a:endParaRPr lang="ko" sz="15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500" b="1">
                <a:solidFill>
                  <a:schemeClr val="dk1"/>
                </a:solidFill>
              </a:rPr>
              <a:t>전략</a:t>
            </a:r>
            <a:r>
              <a:rPr lang="ko" sz="1500">
                <a:solidFill>
                  <a:schemeClr val="dk1"/>
                </a:solidFill>
              </a:rPr>
              <a:t>: 금융 라이선스 없이 본업과 시너지 강화</a:t>
            </a:r>
            <a:endParaRPr lang="ko"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500"/>
          </a:p>
        </p:txBody>
      </p:sp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간편결제 - </a:t>
            </a:r>
            <a:r>
              <a:rPr lang="ko"/>
              <a:t>삼성페이 글로벌 확장 전략</a:t>
            </a:r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500" b="1">
                <a:solidFill>
                  <a:schemeClr val="dk1"/>
                </a:solidFill>
              </a:rPr>
              <a:t>2015년 국내 시작 → 24개국 진출</a:t>
            </a:r>
            <a:br>
              <a:rPr lang="ko" sz="1500" b="1">
                <a:solidFill>
                  <a:schemeClr val="dk1"/>
                </a:solidFill>
              </a:rPr>
            </a:br>
            <a:endParaRPr lang="ko" sz="1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500">
                <a:solidFill>
                  <a:schemeClr val="dk1"/>
                </a:solidFill>
              </a:rPr>
              <a:t>기능: 결제, ATM출금, 교통카드, 펀드·해외송금 등</a:t>
            </a:r>
            <a:br>
              <a:rPr lang="ko" sz="1500">
                <a:solidFill>
                  <a:schemeClr val="dk1"/>
                </a:solidFill>
              </a:rPr>
            </a:br>
            <a:endParaRPr lang="ko"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500">
                <a:solidFill>
                  <a:schemeClr val="dk1"/>
                </a:solidFill>
              </a:rPr>
              <a:t>전략:</a:t>
            </a:r>
            <a:br>
              <a:rPr lang="ko" sz="1500">
                <a:solidFill>
                  <a:schemeClr val="dk1"/>
                </a:solidFill>
              </a:rPr>
            </a:br>
            <a:endParaRPr lang="ko" sz="15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500">
                <a:solidFill>
                  <a:schemeClr val="dk1"/>
                </a:solidFill>
              </a:rPr>
              <a:t>수수료 無 정책 유지 → </a:t>
            </a:r>
            <a:r>
              <a:rPr lang="ko" sz="1500" b="1">
                <a:solidFill>
                  <a:schemeClr val="dk1"/>
                </a:solidFill>
              </a:rPr>
              <a:t>가입자 확대</a:t>
            </a:r>
            <a:br>
              <a:rPr lang="ko" sz="1500" b="1">
                <a:solidFill>
                  <a:schemeClr val="dk1"/>
                </a:solidFill>
              </a:rPr>
            </a:br>
            <a:endParaRPr lang="ko" sz="15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500">
                <a:solidFill>
                  <a:schemeClr val="dk1"/>
                </a:solidFill>
              </a:rPr>
              <a:t>이후 </a:t>
            </a:r>
            <a:r>
              <a:rPr lang="ko" sz="1500" b="1">
                <a:solidFill>
                  <a:schemeClr val="dk1"/>
                </a:solidFill>
              </a:rPr>
              <a:t>거래 수수료 수익화</a:t>
            </a:r>
            <a:r>
              <a:rPr lang="ko" sz="1500">
                <a:solidFill>
                  <a:schemeClr val="dk1"/>
                </a:solidFill>
              </a:rPr>
              <a:t>로 방향 전환 예정</a:t>
            </a:r>
            <a:endParaRPr lang="ko" sz="15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5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1. 간편결제 - 지급결제의 미래와 핀테크 경쟁</a:t>
            </a:r>
            <a:endParaRPr/>
          </a:p>
        </p:txBody>
      </p:sp>
      <p:sp>
        <p:nvSpPr>
          <p:cNvPr id="315" name="Google Shape;315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지급결제는 </a:t>
            </a:r>
            <a:r>
              <a:rPr lang="ko" sz="1400" b="1">
                <a:solidFill>
                  <a:schemeClr val="dk1"/>
                </a:solidFill>
              </a:rPr>
              <a:t>간편함, 보안성, 속도</a:t>
            </a:r>
            <a:r>
              <a:rPr lang="ko" sz="1400">
                <a:solidFill>
                  <a:schemeClr val="dk1"/>
                </a:solidFill>
              </a:rPr>
              <a:t> 중심으로 진화 중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간편결제·송금</a:t>
            </a:r>
            <a:r>
              <a:rPr lang="ko" sz="1400">
                <a:solidFill>
                  <a:schemeClr val="dk1"/>
                </a:solidFill>
              </a:rPr>
              <a:t>은 핀테크의 핵심 서비스로 자리잡음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주요 기업들: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카카오·네이버</a:t>
            </a:r>
            <a:r>
              <a:rPr lang="ko" sz="1400">
                <a:solidFill>
                  <a:schemeClr val="dk1"/>
                </a:solidFill>
              </a:rPr>
              <a:t>: 플랫폼 기반의 금융 확장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삼성</a:t>
            </a:r>
            <a:r>
              <a:rPr lang="ko" sz="1400">
                <a:solidFill>
                  <a:schemeClr val="dk1"/>
                </a:solidFill>
              </a:rPr>
              <a:t>: 글로벌 스마트폰 인프라 기반 확장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향후: </a:t>
            </a:r>
            <a:r>
              <a:rPr lang="ko" sz="1400" b="1">
                <a:solidFill>
                  <a:schemeClr val="dk1"/>
                </a:solidFill>
              </a:rPr>
              <a:t>더 많은 산업과 융합</a:t>
            </a:r>
            <a:r>
              <a:rPr lang="ko" sz="1400">
                <a:solidFill>
                  <a:schemeClr val="dk1"/>
                </a:solidFill>
              </a:rPr>
              <a:t>, </a:t>
            </a:r>
            <a:r>
              <a:rPr lang="ko" sz="1400" b="1">
                <a:solidFill>
                  <a:schemeClr val="dk1"/>
                </a:solidFill>
              </a:rPr>
              <a:t>고객 맞춤형 금융</a:t>
            </a:r>
            <a:r>
              <a:rPr lang="ko" sz="1400">
                <a:solidFill>
                  <a:schemeClr val="dk1"/>
                </a:solidFill>
              </a:rPr>
              <a:t>으로 진화할 전망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온라인투자연계금융</a:t>
            </a:r>
            <a:endParaRPr/>
          </a:p>
        </p:txBody>
      </p:sp>
      <p:sp>
        <p:nvSpPr>
          <p:cNvPr id="321" name="Google Shape;32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정의</a:t>
            </a:r>
            <a:r>
              <a:rPr lang="ko" sz="1400">
                <a:solidFill>
                  <a:schemeClr val="dk1"/>
                </a:solidFill>
              </a:rPr>
              <a:t>: 차입자와 투자자를 온라인 플랫폼으로 직접 연결하여 자금을 중개하는 서비스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대부중개업과의 차이</a:t>
            </a:r>
            <a:r>
              <a:rPr lang="ko" sz="1400">
                <a:solidFill>
                  <a:schemeClr val="dk1"/>
                </a:solidFill>
              </a:rPr>
              <a:t>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대부업자나 저축은행과 연계</a:t>
            </a:r>
            <a:r>
              <a:rPr lang="ko" sz="1400">
                <a:solidFill>
                  <a:schemeClr val="dk1"/>
                </a:solidFill>
              </a:rPr>
              <a:t>하여 대출 중개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대부업법 적용 X</a:t>
            </a:r>
            <a:r>
              <a:rPr lang="ko" sz="1400">
                <a:solidFill>
                  <a:schemeClr val="dk1"/>
                </a:solidFill>
              </a:rPr>
              <a:t>, 독자적인 제도 필요</a:t>
            </a:r>
            <a:endParaRPr lang="ko"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 온라인투자연계금융 - 중개 구조</a:t>
            </a:r>
            <a:endParaRPr/>
          </a:p>
        </p:txBody>
      </p:sp>
      <p:sp>
        <p:nvSpPr>
          <p:cNvPr id="327" name="Google Shape;32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직접중개형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플랫폼이 </a:t>
            </a:r>
            <a:r>
              <a:rPr b="1" lang="ko" sz="1100">
                <a:solidFill>
                  <a:schemeClr val="dk1"/>
                </a:solidFill>
              </a:rPr>
              <a:t>차입자와 투자자 간 직접 연결</a:t>
            </a:r>
            <a:br>
              <a:rPr b="1" lang="ko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대출정보 </a:t>
            </a:r>
            <a:r>
              <a:rPr b="1" lang="ko" sz="1100">
                <a:solidFill>
                  <a:schemeClr val="dk1"/>
                </a:solidFill>
              </a:rPr>
              <a:t>직접 심사</a:t>
            </a:r>
            <a:r>
              <a:rPr lang="ko" sz="1100">
                <a:solidFill>
                  <a:schemeClr val="dk1"/>
                </a:solidFill>
              </a:rPr>
              <a:t>, 조건 설정 후 투자자 모집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예시: 영국 Zopa, 미국 SoFi, 중국 주요 업체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✅ 간접중개형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**연계금융회사(은행, 대부업자 등)**를 통해 중개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대출 실행은 </a:t>
            </a:r>
            <a:r>
              <a:rPr b="1" lang="ko" sz="1100">
                <a:solidFill>
                  <a:schemeClr val="dk1"/>
                </a:solidFill>
              </a:rPr>
              <a:t>연계금융사</a:t>
            </a:r>
            <a:r>
              <a:rPr lang="ko" sz="1100">
                <a:solidFill>
                  <a:schemeClr val="dk1"/>
                </a:solidFill>
              </a:rPr>
              <a:t>가 담당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플랫폼은 투자청약 받고 </a:t>
            </a:r>
            <a:r>
              <a:rPr b="1" lang="ko" sz="1100">
                <a:solidFill>
                  <a:schemeClr val="dk1"/>
                </a:solidFill>
              </a:rPr>
              <a:t>증권 발행 (원리금수취권)</a:t>
            </a:r>
            <a:br>
              <a:rPr b="1" lang="ko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예시: 미국 LendingClub, Prosper 등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온라인투자연계금융 - </a:t>
            </a:r>
            <a:r>
              <a:rPr lang="ko"/>
              <a:t>국내 제도 정비</a:t>
            </a:r>
            <a:endParaRPr/>
          </a:p>
        </p:txBody>
      </p:sp>
      <p:sp>
        <p:nvSpPr>
          <p:cNvPr id="333" name="Google Shape;333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과거: </a:t>
            </a:r>
            <a:r>
              <a:rPr b="1" lang="ko" sz="1100">
                <a:solidFill>
                  <a:schemeClr val="dk1"/>
                </a:solidFill>
              </a:rPr>
              <a:t>전자상거래법상 통신판매업자</a:t>
            </a:r>
            <a:r>
              <a:rPr lang="ko" sz="1100">
                <a:solidFill>
                  <a:schemeClr val="dk1"/>
                </a:solidFill>
              </a:rPr>
              <a:t>로 활동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2020년: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→ 「</a:t>
            </a:r>
            <a:r>
              <a:rPr b="1" lang="ko" sz="1100">
                <a:solidFill>
                  <a:schemeClr val="dk1"/>
                </a:solidFill>
              </a:rPr>
              <a:t>온라인투자연계금융업 및 이용자 보호에 관한 법률</a:t>
            </a:r>
            <a:r>
              <a:rPr lang="ko" sz="1100">
                <a:solidFill>
                  <a:schemeClr val="dk1"/>
                </a:solidFill>
              </a:rPr>
              <a:t>」 제정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 → 금융위 등록제 도입 + 자기자본 요건 차등 적용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자기자본 요건</a:t>
            </a:r>
            <a:endParaRPr b="1" sz="1100">
              <a:solidFill>
                <a:schemeClr val="dk1"/>
              </a:solidFill>
            </a:endParaRPr>
          </a:p>
        </p:txBody>
      </p:sp>
      <p:graphicFrame>
        <p:nvGraphicFramePr>
          <p:cNvPr id="334" name="Google Shape;334;p58"/>
          <p:cNvGraphicFramePr/>
          <p:nvPr/>
        </p:nvGraphicFramePr>
        <p:xfrm>
          <a:off x="311700" y="299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4260300"/>
                <a:gridCol w="42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연계대출 잔액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최소 자기자본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300억 미만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5억 원 이상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300억~1,000억 미만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10억 원 이상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1,000억 이상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30억 원 이상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 온라인투자연계금융 - 투자자 보호 장치</a:t>
            </a:r>
            <a:endParaRPr/>
          </a:p>
        </p:txBody>
      </p:sp>
      <p:sp>
        <p:nvSpPr>
          <p:cNvPr id="340" name="Google Shape;340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차입자 수수료는 대부업법상 </a:t>
            </a:r>
            <a:r>
              <a:rPr lang="ko" sz="1400" b="1">
                <a:solidFill>
                  <a:schemeClr val="dk1"/>
                </a:solidFill>
              </a:rPr>
              <a:t>최고금리에 포함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일부 상품은 </a:t>
            </a:r>
            <a:r>
              <a:rPr lang="ko" sz="1400" b="1">
                <a:solidFill>
                  <a:schemeClr val="dk1"/>
                </a:solidFill>
              </a:rPr>
              <a:t>사전 정보 제공 의무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플랫폼 자체 연계투자 시: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 </a:t>
            </a:r>
            <a:r>
              <a:rPr lang="ko" sz="1400" b="1">
                <a:solidFill>
                  <a:schemeClr val="dk1"/>
                </a:solidFill>
              </a:rPr>
              <a:t>모집액 80% 이상 달성 시에만 허용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온라인투자연계금융 - </a:t>
            </a:r>
            <a:r>
              <a:rPr lang="ko"/>
              <a:t>국내 시장 현황</a:t>
            </a:r>
            <a:endParaRPr/>
          </a:p>
        </p:txBody>
      </p:sp>
      <p:graphicFrame>
        <p:nvGraphicFramePr>
          <p:cNvPr id="346" name="Google Shape;346;p60"/>
          <p:cNvGraphicFramePr/>
          <p:nvPr/>
        </p:nvGraphicFramePr>
        <p:xfrm>
          <a:off x="311700" y="145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69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항목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2017년 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2020년 6월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2023년 6월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9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업체 수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183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241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50 (등록업체 중 계약완료 기준)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9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누적 대출액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1.7조 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10.3조 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8조 원 이상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9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대출잔액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0.75조 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2.3조 원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1.1조 원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9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연체율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5.5%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16.6%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 온라인투자연계금융 - 상품 유형별 대출잔액(2023)</a:t>
            </a:r>
            <a:endParaRPr/>
          </a:p>
        </p:txBody>
      </p:sp>
      <p:sp>
        <p:nvSpPr>
          <p:cNvPr id="352" name="Google Shape;352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부동산담보대출</a:t>
            </a:r>
            <a:r>
              <a:rPr lang="ko" sz="1400">
                <a:solidFill>
                  <a:schemeClr val="dk1"/>
                </a:solidFill>
              </a:rPr>
              <a:t>: 65% (가장 높은 비중)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신용대출: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개인: 13%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법인: 5%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기타: 어음·매출채권 담보, 프로젝트파이낸싱 등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2.핀테크의 부상 배경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2. </a:t>
            </a:r>
            <a:r>
              <a:rPr lang="ko">
                <a:solidFill>
                  <a:schemeClr val="dk1"/>
                </a:solidFill>
              </a:rPr>
              <a:t>금융 환경의 변화</a:t>
            </a:r>
            <a:endParaRPr lang="ko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>
                <a:solidFill>
                  <a:schemeClr val="dk1"/>
                </a:solidFill>
              </a:rPr>
              <a:t>핀테크가 가장 먼저 영향을 미친 시장은 </a:t>
            </a:r>
            <a:r>
              <a:rPr lang="ko" b="1">
                <a:solidFill>
                  <a:srgbClr val="ff0000"/>
                </a:solidFill>
              </a:rPr>
              <a:t>결제 시장</a:t>
            </a:r>
            <a:endParaRPr lang="ko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>
                <a:solidFill>
                  <a:schemeClr val="dk1"/>
                </a:solidFill>
              </a:rPr>
              <a:t>2010년대 중반 이후 모바일결제서비스가 도입되면서 글로벌 모바일 결제 시장 규모는 2017년 7,214억 달러에서 2021년 55.7조 달러로 성장했고, 2025년까지 연평균 21% 성장할 것으로 예상</a:t>
            </a:r>
            <a:endParaRPr lang="ko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>
                <a:solidFill>
                  <a:schemeClr val="dk1"/>
                </a:solidFill>
              </a:rPr>
              <a:t>한국은행의 ‘2022년 중 전자지급 서비스 이용 현황’ 보고서에 따르면 간편결제서비스 이용 실적(일평균)은 2,342만 건, 7,326억 원으로 전년 대비 각각 18.2%, 20.8% 증가</a:t>
            </a:r>
            <a:endParaRPr lang="ko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>
                <a:solidFill>
                  <a:schemeClr val="dk1"/>
                </a:solidFill>
              </a:rPr>
              <a:t>2022년 중 선불금 기반 간편송금 서비스 이용 실적(일평균)은 520만 건, 6,259억 원으로 전년 대비 각각 19.9%, 24.1% 증가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온라인투자연계금융 - 결론 및 시사점</a:t>
            </a:r>
            <a:endParaRPr/>
          </a:p>
        </p:txBody>
      </p:sp>
      <p:sp>
        <p:nvSpPr>
          <p:cNvPr id="358" name="Google Shape;358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국내 P2P금융은 </a:t>
            </a:r>
            <a:r>
              <a:rPr lang="ko" sz="1400" b="1">
                <a:solidFill>
                  <a:schemeClr val="dk1"/>
                </a:solidFill>
              </a:rPr>
              <a:t>직접/간접 중개형 혼재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제도 미비 → </a:t>
            </a:r>
            <a:r>
              <a:rPr lang="ko" sz="1400" b="1">
                <a:solidFill>
                  <a:schemeClr val="dk1"/>
                </a:solidFill>
              </a:rPr>
              <a:t>2020년 이후 법제화</a:t>
            </a:r>
            <a:r>
              <a:rPr lang="ko" sz="1400">
                <a:solidFill>
                  <a:schemeClr val="dk1"/>
                </a:solidFill>
              </a:rPr>
              <a:t>로 공식 산업 편입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현재는 </a:t>
            </a:r>
            <a:r>
              <a:rPr lang="ko" sz="1400" b="1">
                <a:solidFill>
                  <a:schemeClr val="dk1"/>
                </a:solidFill>
              </a:rPr>
              <a:t>금융위 등록제 + 투자자 보호장치</a:t>
            </a:r>
            <a:r>
              <a:rPr lang="ko" sz="1400">
                <a:solidFill>
                  <a:schemeClr val="dk1"/>
                </a:solidFill>
              </a:rPr>
              <a:t> 마련됨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부동산 중심 구조</a:t>
            </a:r>
            <a:r>
              <a:rPr lang="ko" sz="1400">
                <a:solidFill>
                  <a:schemeClr val="dk1"/>
                </a:solidFill>
              </a:rPr>
              <a:t>에서 </a:t>
            </a:r>
            <a:r>
              <a:rPr lang="ko" sz="1400" b="1">
                <a:solidFill>
                  <a:schemeClr val="dk1"/>
                </a:solidFill>
              </a:rPr>
              <a:t>상품 다양화·건전성 관리</a:t>
            </a:r>
            <a:r>
              <a:rPr lang="ko" sz="1400">
                <a:solidFill>
                  <a:schemeClr val="dk1"/>
                </a:solidFill>
              </a:rPr>
              <a:t> 필요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로보어드바이저</a:t>
            </a:r>
            <a:endParaRPr/>
          </a:p>
        </p:txBody>
      </p:sp>
      <p:sp>
        <p:nvSpPr>
          <p:cNvPr id="364" name="Google Shape;364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정의</a:t>
            </a:r>
            <a:r>
              <a:rPr lang="ko" sz="1400">
                <a:solidFill>
                  <a:schemeClr val="dk1"/>
                </a:solidFill>
              </a:rPr>
              <a:t>: 투자자산 배분 및 리스크 관리를 자동화하는 </a:t>
            </a:r>
            <a:r>
              <a:rPr lang="ko" sz="1400" b="1">
                <a:solidFill>
                  <a:schemeClr val="dk1"/>
                </a:solidFill>
              </a:rPr>
              <a:t>컴퓨터 알고리즘 기반 자산관리 도구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장점</a:t>
            </a:r>
            <a:r>
              <a:rPr lang="ko" sz="1400">
                <a:solidFill>
                  <a:schemeClr val="dk1"/>
                </a:solidFill>
              </a:rPr>
              <a:t>: 시장 변화에 </a:t>
            </a:r>
            <a:r>
              <a:rPr lang="ko" sz="1400" b="1">
                <a:solidFill>
                  <a:schemeClr val="dk1"/>
                </a:solidFill>
              </a:rPr>
              <a:t>신속 대응</a:t>
            </a:r>
            <a:r>
              <a:rPr lang="ko" sz="1400">
                <a:solidFill>
                  <a:schemeClr val="dk1"/>
                </a:solidFill>
              </a:rPr>
              <a:t>, </a:t>
            </a:r>
            <a:r>
              <a:rPr lang="ko" sz="1400" b="1">
                <a:solidFill>
                  <a:schemeClr val="dk1"/>
                </a:solidFill>
              </a:rPr>
              <a:t>인간보다 효율적</a:t>
            </a:r>
            <a:r>
              <a:rPr lang="ko" sz="1400">
                <a:solidFill>
                  <a:schemeClr val="dk1"/>
                </a:solidFill>
              </a:rPr>
              <a:t> 투자 가능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로보어드바이저 - 국내 로보어드바이저 유형</a:t>
            </a:r>
            <a:endParaRPr/>
          </a:p>
        </p:txBody>
      </p:sp>
      <p:graphicFrame>
        <p:nvGraphicFramePr>
          <p:cNvPr id="370" name="Google Shape;370;p64"/>
          <p:cNvGraphicFramePr/>
          <p:nvPr/>
        </p:nvGraphicFramePr>
        <p:xfrm>
          <a:off x="3117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2840200"/>
                <a:gridCol w="2840200"/>
                <a:gridCol w="2840200"/>
              </a:tblGrid>
              <a:tr h="8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구분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설명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비교 가능성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투자자문형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리밸런싱 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추천만 제공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, 실행은 고객 선택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❌ 성과 측정 어려움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80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투자일임형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실제 운용 권한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을 로보가 보유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✅ 인간 vs 로보 비교 가능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71" name="Google Shape;371;p64"/>
          <p:cNvSpPr txBox="1"/>
          <p:nvPr/>
        </p:nvSpPr>
        <p:spPr>
          <a:xfrm>
            <a:off x="311700" y="1146000"/>
            <a:ext cx="8520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국내</a:t>
            </a:r>
            <a:r>
              <a:rPr lang="ko" sz="1100">
                <a:solidFill>
                  <a:schemeClr val="dk1"/>
                </a:solidFill>
              </a:rPr>
              <a:t>: 투자자문형 중심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해외</a:t>
            </a:r>
            <a:r>
              <a:rPr lang="ko" sz="1100">
                <a:solidFill>
                  <a:schemeClr val="dk1"/>
                </a:solidFill>
              </a:rPr>
              <a:t>: 투자일임형 중심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로보어드바이저 -  국내 로보어드바이저 운용 구조</a:t>
            </a:r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2800">
                <a:solidFill>
                  <a:schemeClr val="dk1"/>
                </a:solidFill>
              </a:rPr>
              <a:t>투자일임형이 국내에 늦게 확산된 이유</a:t>
            </a:r>
            <a:endParaRPr lang="ko"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2016년: 비대면 계좌 개설 허용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2019년 전까지: </a:t>
            </a:r>
            <a:r>
              <a:rPr lang="ko" sz="1400" b="1">
                <a:solidFill>
                  <a:schemeClr val="dk1"/>
                </a:solidFill>
              </a:rPr>
              <a:t>대면 설명의무</a:t>
            </a:r>
            <a:r>
              <a:rPr lang="ko" sz="1400">
                <a:solidFill>
                  <a:schemeClr val="dk1"/>
                </a:solidFill>
              </a:rPr>
              <a:t>로 투자일임계약 비대면 체결 </a:t>
            </a:r>
            <a:r>
              <a:rPr lang="ko" sz="1400" b="1">
                <a:solidFill>
                  <a:schemeClr val="dk1"/>
                </a:solidFill>
              </a:rPr>
              <a:t>불가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2019년 개정: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영상통화 또는 </a:t>
            </a:r>
            <a:r>
              <a:rPr lang="ko" sz="1400" b="1">
                <a:solidFill>
                  <a:schemeClr val="dk1"/>
                </a:solidFill>
              </a:rPr>
              <a:t>자기자본 40억 원 이상</a:t>
            </a:r>
            <a:r>
              <a:rPr lang="ko" sz="1400">
                <a:solidFill>
                  <a:schemeClr val="dk1"/>
                </a:solidFill>
              </a:rPr>
              <a:t> 요건 충족 시 비대면 설명 허용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 → 증권사 중심으로 가능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로보어드바이저 - 국내 로보어드바이저 운용 구조</a:t>
            </a:r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투자자 → 증권사(RA) → 자산운용사/자문사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            |                 ↑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    일임계약 체결       자문 포트폴리오 제공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            ↓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    실제 운용 및 투자 실행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증권사는 </a:t>
            </a:r>
            <a:r>
              <a:rPr lang="ko" sz="1400" b="1">
                <a:solidFill>
                  <a:schemeClr val="dk1"/>
                </a:solidFill>
              </a:rPr>
              <a:t>자문사로부터 투자 포트폴리오</a:t>
            </a:r>
            <a:r>
              <a:rPr lang="ko" sz="1400">
                <a:solidFill>
                  <a:schemeClr val="dk1"/>
                </a:solidFill>
              </a:rPr>
              <a:t>를 받아 운용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고객은 증권사와 </a:t>
            </a:r>
            <a:r>
              <a:rPr lang="ko" sz="1400" b="1">
                <a:solidFill>
                  <a:schemeClr val="dk1"/>
                </a:solidFill>
              </a:rPr>
              <a:t>투자일임 계약</a:t>
            </a:r>
            <a:r>
              <a:rPr lang="ko" sz="1400">
                <a:solidFill>
                  <a:schemeClr val="dk1"/>
                </a:solidFill>
              </a:rPr>
              <a:t> 체결</a:t>
            </a:r>
            <a:endParaRPr lang="ko"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로보어드바이저 - </a:t>
            </a:r>
            <a:r>
              <a:rPr lang="ko" sz="2688"/>
              <a:t>금융 AI 가이드라인 주요 내용 (2021.07)</a:t>
            </a:r>
            <a:endParaRPr sz="2688"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AI로 의사결정 시 </a:t>
            </a:r>
            <a:r>
              <a:rPr lang="ko" sz="1400" b="1">
                <a:solidFill>
                  <a:schemeClr val="dk1"/>
                </a:solidFill>
              </a:rPr>
              <a:t>감독 책임 유지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신용정보 오남용 방지</a:t>
            </a:r>
            <a:r>
              <a:rPr lang="ko" sz="1400">
                <a:solidFill>
                  <a:schemeClr val="dk1"/>
                </a:solidFill>
              </a:rPr>
              <a:t> 및 보안 강화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학습용 </a:t>
            </a:r>
            <a:r>
              <a:rPr lang="ko" sz="1400" b="1">
                <a:solidFill>
                  <a:schemeClr val="dk1"/>
                </a:solidFill>
              </a:rPr>
              <a:t>데이터의 정확성·신뢰성 확보</a:t>
            </a: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로보어드바이저 - </a:t>
            </a:r>
            <a:r>
              <a:rPr lang="ko" sz="2688"/>
              <a:t>결론 및 시사점</a:t>
            </a:r>
            <a:endParaRPr sz="2688"/>
          </a:p>
        </p:txBody>
      </p:sp>
      <p:sp>
        <p:nvSpPr>
          <p:cNvPr id="395" name="Google Shape;395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국내는 </a:t>
            </a:r>
            <a:r>
              <a:rPr lang="ko" sz="1400" b="1">
                <a:solidFill>
                  <a:schemeClr val="dk1"/>
                </a:solidFill>
              </a:rPr>
              <a:t>투자자문형에서 투자일임형으로 점진적 전환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제도 개선(설명의무 완화, 비대면 허용)이 </a:t>
            </a:r>
            <a:r>
              <a:rPr lang="ko" sz="1400" b="1">
                <a:solidFill>
                  <a:schemeClr val="dk1"/>
                </a:solidFill>
              </a:rPr>
              <a:t>보급 확대에 기여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향후: </a:t>
            </a:r>
            <a:r>
              <a:rPr lang="ko" sz="1400" b="1">
                <a:solidFill>
                  <a:schemeClr val="dk1"/>
                </a:solidFill>
              </a:rPr>
              <a:t>AI 윤리·보안, 설명 가능성 확보</a:t>
            </a:r>
            <a:r>
              <a:rPr lang="ko" sz="1400">
                <a:solidFill>
                  <a:schemeClr val="dk1"/>
                </a:solidFill>
              </a:rPr>
              <a:t>가 핵심 과제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증권사·자산운용사 간 협업</a:t>
            </a:r>
            <a:r>
              <a:rPr lang="ko" sz="1400">
                <a:solidFill>
                  <a:schemeClr val="dk1"/>
                </a:solidFill>
              </a:rPr>
              <a:t> 중심 구조는 계속 유지될 전망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마이데이터</a:t>
            </a:r>
            <a:endParaRPr sz="2688"/>
          </a:p>
        </p:txBody>
      </p:sp>
      <p:sp>
        <p:nvSpPr>
          <p:cNvPr id="401" name="Google Shape;401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여러 금융회사에 흩어진 </a:t>
            </a:r>
            <a:r>
              <a:rPr lang="ko" sz="1400" b="1">
                <a:solidFill>
                  <a:schemeClr val="dk1"/>
                </a:solidFill>
              </a:rPr>
              <a:t>개인 금융 데이터를 통합 조회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예: A은행 예금, B카드사 결제대금, C증권사 투자자산을 </a:t>
            </a:r>
            <a:r>
              <a:rPr lang="ko" sz="1400" b="1">
                <a:solidFill>
                  <a:schemeClr val="dk1"/>
                </a:solidFill>
              </a:rPr>
              <a:t>한눈에 파악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수수료 절감</a:t>
            </a:r>
            <a:r>
              <a:rPr lang="ko" sz="1400">
                <a:solidFill>
                  <a:schemeClr val="dk1"/>
                </a:solidFill>
              </a:rPr>
              <a:t>, </a:t>
            </a:r>
            <a:r>
              <a:rPr lang="ko" sz="1400" b="1">
                <a:solidFill>
                  <a:schemeClr val="dk1"/>
                </a:solidFill>
              </a:rPr>
              <a:t>자산 운용 효율화</a:t>
            </a:r>
            <a:r>
              <a:rPr lang="ko" sz="1400">
                <a:solidFill>
                  <a:schemeClr val="dk1"/>
                </a:solidFill>
              </a:rPr>
              <a:t>, </a:t>
            </a:r>
            <a:r>
              <a:rPr lang="ko" sz="1400" b="1">
                <a:solidFill>
                  <a:schemeClr val="dk1"/>
                </a:solidFill>
              </a:rPr>
              <a:t>빠른 금융 의사결정</a:t>
            </a:r>
            <a:r>
              <a:rPr lang="ko" sz="1400">
                <a:solidFill>
                  <a:schemeClr val="dk1"/>
                </a:solidFill>
              </a:rPr>
              <a:t> 가능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마이데이터 - 마이데이터의 핵심 기능</a:t>
            </a:r>
            <a:endParaRPr sz="2688"/>
          </a:p>
        </p:txBody>
      </p:sp>
      <p:sp>
        <p:nvSpPr>
          <p:cNvPr id="407" name="Google Shape;407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API 기반 실시간 데이터 수집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모든 계좌의 입출금·결제 내역 통합 기록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소비 패턴, 재무 현황, 위험 성향 분석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맞춤형 금융 컨설팅 제공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마이데이터 - 활용 사례</a:t>
            </a:r>
            <a:endParaRPr/>
          </a:p>
        </p:txBody>
      </p:sp>
      <p:graphicFrame>
        <p:nvGraphicFramePr>
          <p:cNvPr id="413" name="Google Shape;413;p71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4260300"/>
                <a:gridCol w="42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예시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소비 분석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외식/교통비 지출 비교, 사용 상점 위치 등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상품 추천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최적의 카드/대출/보험 상품 추천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시뮬레이션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대출 가능 한도 &amp; 더 낮은 금리 탐색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비교 분석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유사 고객이 선택한 금융상품 트렌드 분석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2.핀테크의 부상 배경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</a:rPr>
              <a:t>3. 기술 발전</a:t>
            </a:r>
            <a:endParaRPr lang="ko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>
                <a:solidFill>
                  <a:schemeClr val="dk1"/>
                </a:solidFill>
              </a:rPr>
              <a:t>빅데이터, 인공지능(AI), 사물인터넷(IoT) 등의 기술이 금융 업무에도 접목</a:t>
            </a:r>
            <a:endParaRPr lang="ko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>
                <a:solidFill>
                  <a:schemeClr val="dk1"/>
                </a:solidFill>
              </a:rPr>
              <a:t>비대면 금융거래 확대, 지급결제수단의 간편화, 신용평가 시스템의 고도화, 맞춤형 금융서비스의 확산 등 금융 업계에 상당한 변화</a:t>
            </a:r>
            <a:endParaRPr lang="ko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>
                <a:solidFill>
                  <a:schemeClr val="dk1"/>
                </a:solidFill>
              </a:rPr>
              <a:t>빅데이터 기술: 비정형 SNS 데이터 분석을 통한 기존 </a:t>
            </a:r>
            <a:r>
              <a:rPr lang="ko" b="1">
                <a:solidFill>
                  <a:srgbClr val="ff0000"/>
                </a:solidFill>
              </a:rPr>
              <a:t>신용평가 모형의 혁신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 b="1">
                <a:solidFill>
                  <a:srgbClr val="ff0000"/>
                </a:solidFill>
              </a:rPr>
              <a:t>이상거래 패턴 분석</a:t>
            </a:r>
            <a:r>
              <a:rPr lang="ko">
                <a:solidFill>
                  <a:schemeClr val="dk1"/>
                </a:solidFill>
              </a:rPr>
              <a:t>을 통한 부정사용 방지 등 새로운 금융서비스를 만드는 원천 기술로 활용</a:t>
            </a:r>
            <a:endParaRPr lang="ko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>
                <a:solidFill>
                  <a:schemeClr val="dk1"/>
                </a:solidFill>
              </a:rPr>
              <a:t>인공지능 기술: 온라인 뉴스, 시장 데이터 분석 등을 통해 투자자문 서비스를 제공하는 </a:t>
            </a:r>
            <a:r>
              <a:rPr lang="ko" b="1">
                <a:solidFill>
                  <a:srgbClr val="ff0000"/>
                </a:solidFill>
              </a:rPr>
              <a:t>로보어드바이저</a:t>
            </a:r>
            <a:r>
              <a:rPr lang="ko">
                <a:solidFill>
                  <a:schemeClr val="dk1"/>
                </a:solidFill>
              </a:rPr>
              <a:t>, </a:t>
            </a:r>
            <a:r>
              <a:rPr lang="ko" b="1">
                <a:solidFill>
                  <a:srgbClr val="ff0000"/>
                </a:solidFill>
              </a:rPr>
              <a:t>알고리즘을 활용한 트레이딩</a:t>
            </a:r>
            <a:r>
              <a:rPr lang="ko">
                <a:solidFill>
                  <a:schemeClr val="dk1"/>
                </a:solidFill>
              </a:rPr>
              <a:t>, 사람을 대신하여 상담해주는 </a:t>
            </a:r>
            <a:r>
              <a:rPr lang="ko" b="1">
                <a:solidFill>
                  <a:srgbClr val="ff0000"/>
                </a:solidFill>
              </a:rPr>
              <a:t>챗봇</a:t>
            </a:r>
            <a:r>
              <a:rPr lang="ko">
                <a:solidFill>
                  <a:schemeClr val="dk1"/>
                </a:solidFill>
              </a:rPr>
              <a:t> 등에 활용</a:t>
            </a:r>
            <a:endParaRPr lang="ko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>
                <a:solidFill>
                  <a:schemeClr val="dk1"/>
                </a:solidFill>
              </a:rPr>
              <a:t>사물인터넷 기술: 자동차에 블랙박스를 장착하여 실시간으로 주행 기록을 수집하고, 이를 분석하여 </a:t>
            </a:r>
            <a:r>
              <a:rPr lang="ko" b="1">
                <a:solidFill>
                  <a:srgbClr val="ff0000"/>
                </a:solidFill>
              </a:rPr>
              <a:t>최적의 보험료를 산정</a:t>
            </a:r>
            <a:r>
              <a:rPr lang="ko">
                <a:solidFill>
                  <a:schemeClr val="dk1"/>
                </a:solidFill>
              </a:rPr>
              <a:t>하거나 정보기기의 위치정보를 활용하여 부정결제를 탐지</a:t>
            </a:r>
            <a:endParaRPr lang="ko"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ko">
                <a:solidFill>
                  <a:schemeClr val="dk1"/>
                </a:solidFill>
              </a:rPr>
              <a:t>4차 산업혁명을 주도하는 이러한 핵심 기술들이 발전하면서 기존 금융거래 방식에 획기적인 변화가 일어나고 있으며, 과거에 존재하지 않았던 새로운 금융서비스가 등장</a:t>
            </a: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마이데이터 - </a:t>
            </a:r>
            <a:r>
              <a:rPr lang="ko"/>
              <a:t>데이터 확장 가능성</a:t>
            </a:r>
            <a:endParaRPr/>
          </a:p>
        </p:txBody>
      </p:sp>
      <p:sp>
        <p:nvSpPr>
          <p:cNvPr id="419" name="Google Shape;419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향후 결합 가능 데이터: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 b="1">
                <a:solidFill>
                  <a:schemeClr val="dk1"/>
                </a:solidFill>
              </a:rPr>
              <a:t>공공기관 정보</a:t>
            </a:r>
            <a:r>
              <a:rPr lang="ko">
                <a:solidFill>
                  <a:schemeClr val="dk1"/>
                </a:solidFill>
              </a:rPr>
              <a:t>: 세금 납부, 부동산 거래</a:t>
            </a:r>
            <a:br>
              <a:rPr lang="ko">
                <a:solidFill>
                  <a:schemeClr val="dk1"/>
                </a:solidFill>
              </a:rPr>
            </a:br>
            <a:endParaRPr lang="ko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 b="1">
                <a:solidFill>
                  <a:schemeClr val="dk1"/>
                </a:solidFill>
              </a:rPr>
              <a:t>의료 정보</a:t>
            </a:r>
            <a:r>
              <a:rPr lang="ko">
                <a:solidFill>
                  <a:schemeClr val="dk1"/>
                </a:solidFill>
              </a:rPr>
              <a:t>: 건강보험공단 데이터</a:t>
            </a:r>
            <a:br>
              <a:rPr lang="ko">
                <a:solidFill>
                  <a:schemeClr val="dk1"/>
                </a:solidFill>
              </a:rPr>
            </a:br>
            <a:endParaRPr lang="ko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 b="1">
                <a:solidFill>
                  <a:schemeClr val="dk1"/>
                </a:solidFill>
              </a:rPr>
              <a:t>위치 정보</a:t>
            </a:r>
            <a:r>
              <a:rPr lang="ko">
                <a:solidFill>
                  <a:schemeClr val="dk1"/>
                </a:solidFill>
              </a:rPr>
              <a:t>: 스마트폰·모바일 기반</a:t>
            </a:r>
            <a:br>
              <a:rPr lang="ko">
                <a:solidFill>
                  <a:schemeClr val="dk1"/>
                </a:solidFill>
              </a:rPr>
            </a:br>
            <a:endParaRPr lang="ko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→ 활용 범위가 넓어질수록 </a:t>
            </a:r>
            <a:r>
              <a:rPr lang="ko" sz="1400" b="1">
                <a:solidFill>
                  <a:schemeClr val="dk1"/>
                </a:solidFill>
              </a:rPr>
              <a:t>예측력·정교함 향상</a:t>
            </a: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마이데이터 - 마이데이터 가입자 현황 (2022.10 기준)</a:t>
            </a:r>
            <a:endParaRPr/>
          </a:p>
        </p:txBody>
      </p:sp>
      <p:sp>
        <p:nvSpPr>
          <p:cNvPr id="425" name="Google Shape;425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 b="1">
                <a:solidFill>
                  <a:schemeClr val="dk1"/>
                </a:solidFill>
              </a:rPr>
              <a:t>총 가입자</a:t>
            </a:r>
            <a:r>
              <a:rPr lang="ko" sz="1400">
                <a:solidFill>
                  <a:schemeClr val="dk1"/>
                </a:solidFill>
              </a:rPr>
              <a:t>: 5,480만 명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>
                <a:solidFill>
                  <a:schemeClr val="dk1"/>
                </a:solidFill>
              </a:rPr>
              <a:t>금융기관: </a:t>
            </a:r>
            <a:r>
              <a:rPr lang="ko" b="1">
                <a:solidFill>
                  <a:schemeClr val="dk1"/>
                </a:solidFill>
              </a:rPr>
              <a:t>3,138만 명 (57%)</a:t>
            </a:r>
            <a:br>
              <a:rPr lang="ko" b="1">
                <a:solidFill>
                  <a:schemeClr val="dk1"/>
                </a:solidFill>
              </a:rPr>
            </a:br>
            <a:endParaRPr lang="ko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>
                <a:solidFill>
                  <a:schemeClr val="dk1"/>
                </a:solidFill>
              </a:rPr>
              <a:t>핀테크 기업: </a:t>
            </a:r>
            <a:r>
              <a:rPr lang="ko" b="1">
                <a:solidFill>
                  <a:schemeClr val="dk1"/>
                </a:solidFill>
              </a:rPr>
              <a:t>2,342만 명 (43%)</a:t>
            </a:r>
            <a:br>
              <a:rPr lang="ko" b="1">
                <a:solidFill>
                  <a:schemeClr val="dk1"/>
                </a:solidFill>
              </a:rPr>
            </a:br>
            <a:endParaRPr lang="ko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2022년 1월 대비 </a:t>
            </a:r>
            <a:r>
              <a:rPr lang="ko" sz="1400" b="1">
                <a:solidFill>
                  <a:schemeClr val="dk1"/>
                </a:solidFill>
              </a:rPr>
              <a:t>약 3.9배 증가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📈 </a:t>
            </a:r>
            <a:r>
              <a:rPr lang="ko" sz="1400" b="1">
                <a:solidFill>
                  <a:schemeClr val="dk1"/>
                </a:solidFill>
              </a:rPr>
              <a:t>시장 급성장 중</a:t>
            </a:r>
            <a:r>
              <a:rPr lang="ko" sz="1400">
                <a:solidFill>
                  <a:schemeClr val="dk1"/>
                </a:solidFill>
              </a:rPr>
              <a:t>, 데이터 활용 기반 확대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4. 마이데이터 - 결론 및 시사점</a:t>
            </a:r>
            <a:endParaRPr/>
          </a:p>
        </p:txBody>
      </p:sp>
      <p:sp>
        <p:nvSpPr>
          <p:cNvPr id="431" name="Google Shape;431;p74"/>
          <p:cNvSpPr txBox="1">
            <a:spLocks noGrp="1"/>
          </p:cNvSpPr>
          <p:nvPr>
            <p:ph type="body" idx="1"/>
          </p:nvPr>
        </p:nvSpPr>
        <p:spPr>
          <a:xfrm>
            <a:off x="311700" y="117802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핀테크 + 마이데이터 = 정교한 개인화 서비스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고객은 금융 정보를 통합적으로 확인하고,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 </a:t>
            </a:r>
            <a:r>
              <a:rPr lang="ko" sz="1400" b="1">
                <a:solidFill>
                  <a:schemeClr val="dk1"/>
                </a:solidFill>
              </a:rPr>
              <a:t>가장 효율적인 금융 상품 선택 가능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향후 </a:t>
            </a:r>
            <a:r>
              <a:rPr lang="ko" sz="1400" b="1">
                <a:solidFill>
                  <a:schemeClr val="dk1"/>
                </a:solidFill>
              </a:rPr>
              <a:t>건강·공공·위치 데이터</a:t>
            </a:r>
            <a:r>
              <a:rPr lang="ko" sz="1400">
                <a:solidFill>
                  <a:schemeClr val="dk1"/>
                </a:solidFill>
              </a:rPr>
              <a:t>와의 융합을 통해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 </a:t>
            </a:r>
            <a:r>
              <a:rPr lang="ko" sz="1400" b="1">
                <a:solidFill>
                  <a:schemeClr val="dk1"/>
                </a:solidFill>
              </a:rPr>
              <a:t>금융 이외 영역까지 확장</a:t>
            </a:r>
            <a:r>
              <a:rPr lang="ko" sz="1400">
                <a:solidFill>
                  <a:schemeClr val="dk1"/>
                </a:solidFill>
              </a:rPr>
              <a:t> 기대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</a:t>
            </a:r>
            <a:r>
              <a:rPr lang="ko"/>
              <a:t>. 인슈어테크 - 개요</a:t>
            </a:r>
            <a:endParaRPr/>
          </a:p>
        </p:txBody>
      </p:sp>
      <p:sp>
        <p:nvSpPr>
          <p:cNvPr id="437" name="Google Shape;437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정의</a:t>
            </a:r>
            <a:r>
              <a:rPr lang="ko" sz="1400">
                <a:solidFill>
                  <a:schemeClr val="dk1"/>
                </a:solidFill>
              </a:rPr>
              <a:t>: 보험(Insurance) + 기술(Technology)의 합성어</a:t>
            </a:r>
            <a:br>
              <a:rPr lang="ko" sz="1400">
                <a:solidFill>
                  <a:schemeClr val="dk1"/>
                </a:solidFill>
              </a:rPr>
            </a:br>
            <a:r>
              <a:rPr lang="ko" sz="1400">
                <a:solidFill>
                  <a:schemeClr val="dk1"/>
                </a:solidFill>
              </a:rPr>
              <a:t> → </a:t>
            </a:r>
            <a:r>
              <a:rPr lang="ko" sz="1400" b="1">
                <a:solidFill>
                  <a:schemeClr val="dk1"/>
                </a:solidFill>
              </a:rPr>
              <a:t>사물인터넷, 빅데이터, AI 등</a:t>
            </a:r>
            <a:r>
              <a:rPr lang="ko" sz="1400">
                <a:solidFill>
                  <a:schemeClr val="dk1"/>
                </a:solidFill>
              </a:rPr>
              <a:t>을 활용하여 보험 상품 개발, 계약, 고객관리 등을 </a:t>
            </a:r>
            <a:r>
              <a:rPr lang="ko" sz="1400" b="1">
                <a:solidFill>
                  <a:schemeClr val="dk1"/>
                </a:solidFill>
              </a:rPr>
              <a:t>자동화·효율화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투자 비중</a:t>
            </a:r>
            <a:r>
              <a:rPr lang="ko" sz="1400">
                <a:solidFill>
                  <a:schemeClr val="dk1"/>
                </a:solidFill>
              </a:rPr>
              <a:t>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2019년 글로벌 핀테크 투자 중 </a:t>
            </a:r>
            <a:r>
              <a:rPr lang="ko" sz="1400" b="1">
                <a:solidFill>
                  <a:schemeClr val="dk1"/>
                </a:solidFill>
              </a:rPr>
              <a:t>인슈어테크 25%로 1위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2020년 상반기 미국 투자금 약 </a:t>
            </a:r>
            <a:r>
              <a:rPr lang="ko" sz="1400" b="1">
                <a:solidFill>
                  <a:schemeClr val="dk1"/>
                </a:solidFill>
              </a:rPr>
              <a:t>22억 달러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벤처스캐너: 핀테크 투자 중 </a:t>
            </a:r>
            <a:r>
              <a:rPr lang="ko" sz="1400" b="1">
                <a:solidFill>
                  <a:schemeClr val="dk1"/>
                </a:solidFill>
              </a:rPr>
              <a:t>75%가 인슈어테크</a:t>
            </a: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인슈어테크 - 국내 활용사례</a:t>
            </a:r>
            <a:endParaRPr/>
          </a:p>
        </p:txBody>
      </p:sp>
      <p:graphicFrame>
        <p:nvGraphicFramePr>
          <p:cNvPr id="443" name="Google Shape;443;p76"/>
          <p:cNvGraphicFramePr/>
          <p:nvPr/>
        </p:nvGraphicFramePr>
        <p:xfrm>
          <a:off x="3117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주요 내용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건강증진형 보험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AIA생명, 흥국생명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운동량 따라 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통신요금 할인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보험료 환급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 등 혜택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운전습관 연계 보험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DB손보, 삼성화재, KB손보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모바일 내비 연동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, 안전운전 점수에 따라 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보험료 할인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보험금 자동청구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교보생명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의료기관·보험사 간 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본인 인증 자동화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보험증권 진위검증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오렌지라이프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블록체인 기반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 보험증권 위변조 방지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인슈어테크 - </a:t>
            </a:r>
            <a:r>
              <a:rPr lang="ko"/>
              <a:t>해외</a:t>
            </a:r>
            <a:r>
              <a:rPr lang="ko"/>
              <a:t> 활용사례</a:t>
            </a:r>
            <a:endParaRPr/>
          </a:p>
        </p:txBody>
      </p:sp>
      <p:graphicFrame>
        <p:nvGraphicFramePr>
          <p:cNvPr id="449" name="Google Shape;449;p77"/>
          <p:cNvGraphicFramePr/>
          <p:nvPr/>
        </p:nvGraphicFramePr>
        <p:xfrm>
          <a:off x="3117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국가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회사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주요 서비스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Oscar Health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웨어러블 기기 + 원격진료, 운동 인센티브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미국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Clover Health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의료데이터 통합, 방문 진료 및 검사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일본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MetLife 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건강정보·검진 데이터 기반 보험료 산출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중국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Zhongan 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혈당 측정 기반 보험료 결정, 임산부 건강 모니터링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0" name="Google Shape;450;p7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{17041E85-2182-45B3-BF84-ECAC7AC04F80}</a:tableStyleId>
              </a:tblPr>
              <a:tblGrid>
                <a:gridCol w="190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1" name="Google Shape;451;p77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{17041E85-2182-45B3-BF84-ECAC7AC04F80}</a:tableStyleId>
              </a:tblPr>
              <a:tblGrid>
                <a:gridCol w="190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인슈어테크 - 규제 정비</a:t>
            </a:r>
            <a:endParaRPr/>
          </a:p>
        </p:txBody>
      </p:sp>
      <p:sp>
        <p:nvSpPr>
          <p:cNvPr id="457" name="Google Shape;457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 b="1">
                <a:solidFill>
                  <a:schemeClr val="dk1"/>
                </a:solidFill>
              </a:rPr>
              <a:t>✅ 주요 변화 흐름 (2015~2022)</a:t>
            </a:r>
            <a:endParaRPr lang="ko" sz="14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2020.12: </a:t>
            </a:r>
            <a:r>
              <a:rPr lang="ko" sz="1400" b="1">
                <a:solidFill>
                  <a:schemeClr val="dk1"/>
                </a:solidFill>
              </a:rPr>
              <a:t>보험업법 개정안 공표 (헬스케어 서비스 활성화)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2021.03~07: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 b="1">
                <a:solidFill>
                  <a:schemeClr val="dk1"/>
                </a:solidFill>
              </a:rPr>
              <a:t>비대면 보험모집 허용</a:t>
            </a:r>
            <a:r>
              <a:rPr lang="ko">
                <a:solidFill>
                  <a:schemeClr val="dk1"/>
                </a:solidFill>
              </a:rPr>
              <a:t>,</a:t>
            </a:r>
            <a:br>
              <a:rPr lang="ko">
                <a:solidFill>
                  <a:schemeClr val="dk1"/>
                </a:solidFill>
              </a:rPr>
            </a:br>
            <a:endParaRPr lang="ko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 b="1">
                <a:solidFill>
                  <a:schemeClr val="dk1"/>
                </a:solidFill>
              </a:rPr>
              <a:t>헬스케어 플랫폼 설립 가능</a:t>
            </a:r>
            <a:br>
              <a:rPr lang="ko" b="1">
                <a:solidFill>
                  <a:schemeClr val="dk1"/>
                </a:solidFill>
              </a:rPr>
            </a:br>
            <a:endParaRPr lang="ko" b="1"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○"/>
              <a:defRPr/>
            </a:pPr>
            <a:r>
              <a:rPr lang="ko" b="1">
                <a:solidFill>
                  <a:schemeClr val="dk1"/>
                </a:solidFill>
              </a:rPr>
              <a:t>마이데이터 사업자의 보험대리점 진출 허용</a:t>
            </a:r>
            <a:br>
              <a:rPr lang="ko" b="1">
                <a:solidFill>
                  <a:schemeClr val="dk1"/>
                </a:solidFill>
              </a:rPr>
            </a:br>
            <a:endParaRPr lang="ko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Char char="●"/>
              <a:defRPr/>
            </a:pPr>
            <a:r>
              <a:rPr lang="ko" sz="1400">
                <a:solidFill>
                  <a:schemeClr val="dk1"/>
                </a:solidFill>
              </a:rPr>
              <a:t>2022.08: 규제 샌드박스를 통해 마이데이터 사업자의 보험대리점 허용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인슈어테크 - 소액단기전문보험회사 도입</a:t>
            </a:r>
            <a:endParaRPr/>
          </a:p>
        </p:txBody>
      </p:sp>
      <p:graphicFrame>
        <p:nvGraphicFramePr>
          <p:cNvPr id="463" name="Google Shape;463;p79"/>
          <p:cNvGraphicFramePr/>
          <p:nvPr/>
        </p:nvGraphicFramePr>
        <p:xfrm>
          <a:off x="311700" y="129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{8F698374-75A5-4827-ACDA-522B9FBA3EFA}</a:tableStyleId>
              </a:tblPr>
              <a:tblGrid>
                <a:gridCol w="4260300"/>
                <a:gridCol w="42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항목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내용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최소 자본금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20억 원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 (기존 종합보험사의 1/15 수준)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취급 가능 종목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책임, 비용, 동물, 질병, 상해 등 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소액·단기 중심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보험금 상한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최대 5,000만 원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, 보험기간 </a:t>
                      </a:r>
                      <a:r>
                        <a:rPr b="1" lang="ko" sz="1100">
                          <a:solidFill>
                            <a:schemeClr val="dk1"/>
                          </a:solidFill>
                        </a:rPr>
                        <a:t>최대 1년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설립 목적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특정 질병·소액보장 특화 보험상품 출시 활성화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5. 인슈어테크 - 결론 및 시사점</a:t>
            </a:r>
            <a:endParaRPr/>
          </a:p>
        </p:txBody>
      </p:sp>
      <p:sp>
        <p:nvSpPr>
          <p:cNvPr id="469" name="Google Shape;469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인슈어테크는 </a:t>
            </a:r>
            <a:r>
              <a:rPr lang="ko" sz="1400" b="1">
                <a:solidFill>
                  <a:schemeClr val="dk1"/>
                </a:solidFill>
              </a:rPr>
              <a:t>핀테크 분야 중 투자 비중 1위</a:t>
            </a:r>
            <a:r>
              <a:rPr lang="ko" sz="1400">
                <a:solidFill>
                  <a:schemeClr val="dk1"/>
                </a:solidFill>
              </a:rPr>
              <a:t>, </a:t>
            </a:r>
            <a:r>
              <a:rPr lang="ko" sz="1400" b="1">
                <a:solidFill>
                  <a:schemeClr val="dk1"/>
                </a:solidFill>
              </a:rPr>
              <a:t>코로나19 이후에도 지속 성장</a:t>
            </a:r>
            <a:br>
              <a:rPr lang="ko" sz="1400" b="1">
                <a:solidFill>
                  <a:schemeClr val="dk1"/>
                </a:solidFill>
              </a:rPr>
            </a:br>
            <a:endParaRPr lang="ko"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국내외 보험사는 </a:t>
            </a:r>
            <a:r>
              <a:rPr lang="ko" sz="1400" b="1">
                <a:solidFill>
                  <a:schemeClr val="dk1"/>
                </a:solidFill>
              </a:rPr>
              <a:t>AI, IoT, 빅데이터 기반 서비스</a:t>
            </a:r>
            <a:r>
              <a:rPr lang="ko" sz="1400">
                <a:solidFill>
                  <a:schemeClr val="dk1"/>
                </a:solidFill>
              </a:rPr>
              <a:t>로 경쟁력 강화 중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국내 규제 완화와 제도 정비를 통해 </a:t>
            </a:r>
            <a:r>
              <a:rPr lang="ko" sz="1400" b="1">
                <a:solidFill>
                  <a:schemeClr val="dk1"/>
                </a:solidFill>
              </a:rPr>
              <a:t>비대면·소액 보험 생태계</a:t>
            </a:r>
            <a:r>
              <a:rPr lang="ko" sz="1400">
                <a:solidFill>
                  <a:schemeClr val="dk1"/>
                </a:solidFill>
              </a:rPr>
              <a:t> 확대 중</a:t>
            </a:r>
            <a:br>
              <a:rPr lang="ko" sz="1400">
                <a:solidFill>
                  <a:schemeClr val="dk1"/>
                </a:solidFill>
              </a:rPr>
            </a:b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" sz="1400">
                <a:solidFill>
                  <a:schemeClr val="dk1"/>
                </a:solidFill>
              </a:rPr>
              <a:t>앞으로는 </a:t>
            </a:r>
            <a:r>
              <a:rPr lang="ko" sz="1400" b="1">
                <a:solidFill>
                  <a:schemeClr val="dk1"/>
                </a:solidFill>
              </a:rPr>
              <a:t>마이데이터와 결합된 맞춤형 헬스케어 기반 보험상품</a:t>
            </a:r>
            <a:r>
              <a:rPr lang="ko" sz="1400">
                <a:solidFill>
                  <a:schemeClr val="dk1"/>
                </a:solidFill>
              </a:rPr>
              <a:t>이 핵심이 될 것</a:t>
            </a:r>
            <a:endParaRPr lang="ko"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  <a:defRPr/>
            </a:pP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우리나라의 핀테크 산업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우리나라의 핀테크산업은 정부의 핀테크산업 육성 정책, 민간 분야의 핀테크 기업 투자 확대 등의 영향으로 2018년부터 2021년까지 호황기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463" y="1917700"/>
            <a:ext cx="5733075" cy="322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우리나라의 핀테크 산업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ko" sz="2800">
                <a:solidFill>
                  <a:schemeClr val="dk1"/>
                </a:solidFill>
              </a:rPr>
              <a:t>국내 핀테크 서비스 이용자 수: 상위 5개사의 누적 가입자 수가 1억 2천만 명 돌파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ko" sz="2800">
                <a:solidFill>
                  <a:schemeClr val="dk1"/>
                </a:solidFill>
              </a:rPr>
              <a:t>천만 명 이상을 보유한 핀테크 기업은 카카오페이, 네이버페이, 토스, 카카오뱅크, 페이코 등 총 5개사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핀테크 관련 금융업</a:t>
            </a:r>
            <a:endParaRPr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/>
  <ep:Paragraphs>0</ep:Paragraphs>
  <ep:Slides>68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ep:HeadingPairs>
  <ep:TitlesOfParts>
    <vt:vector size="69" baseType="lpstr">
      <vt:lpstr>Simple Light</vt:lpstr>
      <vt:lpstr>슬라이드 1</vt:lpstr>
      <vt:lpstr>슬라이드 2</vt:lpstr>
      <vt:lpstr>핀테크산업</vt:lpstr>
      <vt:lpstr>슬라이드 4</vt:lpstr>
      <vt:lpstr>2.핀테크의 부상 배경</vt:lpstr>
      <vt:lpstr>2.핀테크의 부상 배경</vt:lpstr>
      <vt:lpstr>슬라이드 7</vt:lpstr>
      <vt:lpstr>슬라이드 8</vt:lpstr>
      <vt:lpstr>슬라이드 9</vt:lpstr>
      <vt:lpstr>핀테크 관련 금융업</vt:lpstr>
      <vt:lpstr>전자금융업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4. 금융데이터 산업 - 주요 정책 추진 영역</vt:lpstr>
      <vt:lpstr>슬라이드 22</vt:lpstr>
      <vt:lpstr>슬라이드 23</vt:lpstr>
      <vt:lpstr>슬라이드 24</vt:lpstr>
      <vt:lpstr>4. 금융데이터 산업 - 오픈뱅킹 정책</vt:lpstr>
      <vt:lpstr>4. 금융데이터 산업 - 정책 효과 및 향후 방향</vt:lpstr>
      <vt:lpstr>4. 금융데이터 산업 - 데이터 기반 금융 혁신의 흐름</vt:lpstr>
      <vt:lpstr>슬라이드 28</vt:lpstr>
      <vt:lpstr>슬라이드 29</vt:lpstr>
      <vt:lpstr>5. 보안인증업 - 차세대 인증 기술: FIDO</vt:lpstr>
      <vt:lpstr>5. 보안인증업 - 이상거래 탐지 시스템: FDS</vt:lpstr>
      <vt:lpstr>5. 보안인증업 - 공인인증 폐지와 사설인증 확대</vt:lpstr>
      <vt:lpstr>5. 보안인증업 - 얼굴 인증 제품의 혁신 도입</vt:lpstr>
      <vt:lpstr>5. 보안인증업 - 핀테크 시대의 보안 인증 전략</vt:lpstr>
      <vt:lpstr>슬라이드 35</vt:lpstr>
      <vt:lpstr>1. 간편결제 - 지급결제와 지급결제서비스</vt:lpstr>
      <vt:lpstr>1. 간편결제 - 모바일 간편결제 개요</vt:lpstr>
      <vt:lpstr>1. 간편결제 - 간편송금과 핀테크의 역할</vt:lpstr>
      <vt:lpstr>1. 간편결제 - 국내 간편결제 시장 현황 (2022년 기준)</vt:lpstr>
      <vt:lpstr>1. 간편결제 - 카카오페이 주요 서비스</vt:lpstr>
      <vt:lpstr>1. 간편결제 - 네이버파이낸셜 주요 서비스</vt:lpstr>
      <vt:lpstr>1. 간편결제 - 삼성페이 글로벌 확장 전략</vt:lpstr>
      <vt:lpstr>1. 간편결제 - 지급결제의 미래와 핀테크 경쟁</vt:lpstr>
      <vt:lpstr>2. 온라인투자연계금융</vt:lpstr>
      <vt:lpstr>슬라이드 45</vt:lpstr>
      <vt:lpstr>슬라이드 46</vt:lpstr>
      <vt:lpstr>2. 온라인투자연계금융 - 투자자 보호 장치</vt:lpstr>
      <vt:lpstr>슬라이드 48</vt:lpstr>
      <vt:lpstr>2. 온라인투자연계금융 - 상품 유형별 대출잔액(2023)</vt:lpstr>
      <vt:lpstr>2. 온라인투자연계금융 - 결론 및 시사점</vt:lpstr>
      <vt:lpstr>3. 로보어드바이저</vt:lpstr>
      <vt:lpstr>슬라이드 52</vt:lpstr>
      <vt:lpstr>3. 로보어드바이저 -  국내 로보어드바이저 운용 구조</vt:lpstr>
      <vt:lpstr>3. 로보어드바이저 - 국내 로보어드바이저 운용 구조</vt:lpstr>
      <vt:lpstr>3. 로보어드바이저 - 금융 AI 가이드라인 주요 내용 (2021.07)</vt:lpstr>
      <vt:lpstr>3. 로보어드바이저 - 결론 및 시사점</vt:lpstr>
      <vt:lpstr>4. 마이데이터</vt:lpstr>
      <vt:lpstr>4. 마이데이터 - 마이데이터의 핵심 기능</vt:lpstr>
      <vt:lpstr>4. 마이데이터 - 활용 사례</vt:lpstr>
      <vt:lpstr>4. 마이데이터 - 데이터 확장 가능성</vt:lpstr>
      <vt:lpstr>4. 마이데이터 - 마이데이터 가입자 현황 (2022.10 기준)</vt:lpstr>
      <vt:lpstr>4. 마이데이터 - 결론 및 시사점</vt:lpstr>
      <vt:lpstr>5. 인슈어테크 - 개요</vt:lpstr>
      <vt:lpstr>슬라이드 64</vt:lpstr>
      <vt:lpstr>슬라이드 65</vt:lpstr>
      <vt:lpstr>5. 인슈어테크 - 규제 정비</vt:lpstr>
      <vt:lpstr>슬라이드 67</vt:lpstr>
      <vt:lpstr>5. 인슈어테크 - 결론 및 시사점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haram4th</cp:lastModifiedBy>
  <dcterms:modified xsi:type="dcterms:W3CDTF">2025-09-02T04:50:57.505</dcterms:modified>
  <cp:revision>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