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notesMasterIdLst>
    <p:notesMasterId r:id="rId2"/>
  </p:notes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6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0096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644420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724638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7438611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315561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349891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871195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652511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7370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52448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97033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1336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19595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8741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378396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06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hyperlink" Target="https://www.researchgate.net/figure/The-affinity-diagram-outlined-by-groupings-with-up-to-four-levels-per-group_fig3_269401804" TargetMode="External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658264" y="2613148"/>
            <a:ext cx="10248025" cy="1263866"/>
          </a:xfrm>
        </p:spPr>
        <p:txBody>
          <a:bodyPr anchor="ctr" anchorCtr="0"/>
          <a:p>
            <a:pPr lvl="0" algn="ctr">
              <a:defRPr/>
            </a:pPr>
            <a:r>
              <a:rPr lang="ko-KR" altLang="en-US"/>
              <a:t>인사이트를 분석하는 아이디어발산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658264" y="2091541"/>
            <a:ext cx="10248025" cy="1785474"/>
          </a:xfrm>
        </p:spPr>
        <p:txBody>
          <a:bodyPr anchor="ctr" anchorCtr="0"/>
          <a:p>
            <a:pPr lvl="0" algn="ctr">
              <a:defRPr/>
            </a:pPr>
            <a:r>
              <a:rPr lang="ko-KR" altLang="en-US"/>
              <a:t>아이데이션을 통한 솔루션 도출과 </a:t>
            </a:r>
            <a:br>
              <a:rPr lang="ko-KR" altLang="en-US"/>
            </a:br>
            <a:r>
              <a:rPr lang="ko-KR" altLang="en-US"/>
              <a:t>우선순위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627365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솔루션을 찾기 위한 아이디어 회의 </a:t>
            </a:r>
            <a:r>
              <a:rPr lang="en-US" altLang="ko-KR"/>
              <a:t>HMW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 sz="2800"/>
              <a:t>HMW(how</a:t>
            </a:r>
            <a:r>
              <a:rPr lang="ko-KR" altLang="en-US" sz="2800"/>
              <a:t> </a:t>
            </a:r>
            <a:r>
              <a:rPr lang="en-US" altLang="ko-KR" sz="2800"/>
              <a:t>might we)</a:t>
            </a:r>
            <a:r>
              <a:rPr lang="ko-KR" altLang="en-US" sz="2800"/>
              <a:t> 어떻게 하면 </a:t>
            </a:r>
            <a:r>
              <a:rPr lang="en-US" altLang="ko-KR" sz="2800"/>
              <a:t>~</a:t>
            </a:r>
            <a:r>
              <a:rPr lang="ko-KR" altLang="en-US" sz="2800"/>
              <a:t> 할 수 있을까</a:t>
            </a:r>
            <a:r>
              <a:rPr lang="en-US" altLang="ko-KR" sz="2800"/>
              <a:t>?</a:t>
            </a:r>
            <a:r>
              <a:rPr lang="ko-KR" altLang="en-US" sz="2800"/>
              <a:t> 라는 질문을 던져서 해결책을 찾는 방법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444500" y="2520360"/>
            <a:ext cx="11302999" cy="908640"/>
          </a:xfrm>
          <a:prstGeom prst="rect">
            <a:avLst/>
          </a:prstGeom>
        </p:spPr>
        <p:txBody>
          <a:bodyPr wrap="square">
            <a:spAutoFit/>
          </a:bodyPr>
          <a:p>
            <a:pPr marL="444000" lvl="0" indent="-444000">
              <a:buAutoNum type="arabicPeriod"/>
              <a:defRPr/>
            </a:pPr>
            <a:r>
              <a:rPr lang="ko-KR" altLang="en-US" sz="2700"/>
              <a:t>자산이 여기저기 흩어져 있어서 하나의 화면에서 전체를 확인하고 싶다.</a:t>
            </a:r>
            <a:endParaRPr lang="ko-KR" altLang="en-US" sz="2700"/>
          </a:p>
          <a:p>
            <a:pPr marL="444000" lvl="0" indent="-444000">
              <a:buAutoNum type="arabicPeriod"/>
              <a:defRPr/>
            </a:pPr>
            <a:r>
              <a:rPr lang="ko-KR" altLang="en-US" sz="2700"/>
              <a:t>복잡한 글 대신 영상으로 쉽게 금융 콘텐츠를 소비하고 싶다.</a:t>
            </a:r>
            <a:endParaRPr lang="ko-KR" altLang="en-US" sz="2700"/>
          </a:p>
        </p:txBody>
      </p:sp>
      <p:sp>
        <p:nvSpPr>
          <p:cNvPr id="6" name="가로 글상자 5"/>
          <p:cNvSpPr txBox="1"/>
          <p:nvPr/>
        </p:nvSpPr>
        <p:spPr>
          <a:xfrm>
            <a:off x="457201" y="4076224"/>
            <a:ext cx="11303000" cy="902970"/>
          </a:xfrm>
          <a:prstGeom prst="rect">
            <a:avLst/>
          </a:prstGeom>
        </p:spPr>
        <p:txBody>
          <a:bodyPr wrap="square">
            <a:spAutoFit/>
          </a:bodyPr>
          <a:p>
            <a:pPr marL="444000" lvl="0" indent="-444000">
              <a:buAutoNum type="arabicPeriod"/>
              <a:defRPr/>
            </a:pPr>
            <a:r>
              <a:rPr lang="ko-KR" altLang="en-US" sz="2700"/>
              <a:t>하나의 화면에서 전체 자산을 어떻게 확인할까</a:t>
            </a:r>
            <a:r>
              <a:rPr lang="en-US" altLang="ko-KR" sz="2700"/>
              <a:t>?</a:t>
            </a:r>
            <a:endParaRPr lang="ko-KR" altLang="en-US" sz="2700"/>
          </a:p>
          <a:p>
            <a:pPr marL="444000" lvl="0" indent="-444000">
              <a:buAutoNum type="arabicPeriod"/>
              <a:defRPr/>
            </a:pPr>
            <a:r>
              <a:rPr lang="ko-KR" altLang="en-US" sz="2700"/>
              <a:t>어떻게 영상으로 쉽게 금융 콘텐츠 소비하게 할 수 있을까</a:t>
            </a:r>
            <a:r>
              <a:rPr lang="en-US" altLang="ko-KR" sz="2700"/>
              <a:t>?</a:t>
            </a:r>
            <a:endParaRPr lang="en-US" altLang="ko-KR" sz="2700"/>
          </a:p>
        </p:txBody>
      </p:sp>
      <p:sp>
        <p:nvSpPr>
          <p:cNvPr id="7" name="오른쪽 화살표 6"/>
          <p:cNvSpPr/>
          <p:nvPr/>
        </p:nvSpPr>
        <p:spPr>
          <a:xfrm rot="5400000">
            <a:off x="5326291" y="3429000"/>
            <a:ext cx="612321" cy="64722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143591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크레이지 </a:t>
            </a:r>
            <a:r>
              <a:rPr lang="en-US" altLang="ko-KR"/>
              <a:t>8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 sz="3100"/>
              <a:t>8</a:t>
            </a:r>
            <a:r>
              <a:rPr lang="ko-KR" altLang="en-US" sz="3100"/>
              <a:t>분안에 </a:t>
            </a:r>
            <a:r>
              <a:rPr lang="en-US" altLang="ko-KR" sz="3100"/>
              <a:t>8</a:t>
            </a:r>
            <a:r>
              <a:rPr lang="ko-KR" altLang="en-US" sz="3100"/>
              <a:t>개의 피처</a:t>
            </a:r>
            <a:r>
              <a:rPr lang="en-US" altLang="ko-KR" sz="3100"/>
              <a:t>(</a:t>
            </a:r>
            <a:r>
              <a:rPr lang="ko-KR" altLang="en-US" sz="3100"/>
              <a:t>기능</a:t>
            </a:r>
            <a:r>
              <a:rPr lang="en-US" altLang="ko-KR" sz="3100"/>
              <a:t>)</a:t>
            </a:r>
            <a:r>
              <a:rPr lang="ko-KR" altLang="en-US" sz="3100"/>
              <a:t>을</a:t>
            </a:r>
            <a:r>
              <a:rPr lang="en-US" altLang="ko-KR" sz="3100"/>
              <a:t> </a:t>
            </a:r>
            <a:r>
              <a:rPr lang="ko-KR" altLang="en-US" sz="3100"/>
              <a:t>구상하는 방법</a:t>
            </a:r>
            <a:endParaRPr lang="ko-KR" altLang="en-US" sz="3100"/>
          </a:p>
          <a:p>
            <a:pPr lvl="0">
              <a:defRPr/>
            </a:pPr>
            <a:r>
              <a:rPr lang="ko-KR" altLang="en-US" sz="3100"/>
              <a:t>종이를 반으로 </a:t>
            </a:r>
            <a:r>
              <a:rPr lang="en-US" altLang="ko-KR" sz="3100"/>
              <a:t>3</a:t>
            </a:r>
            <a:r>
              <a:rPr lang="ko-KR" altLang="en-US" sz="3100"/>
              <a:t>번 접고 펼치면 </a:t>
            </a:r>
            <a:r>
              <a:rPr lang="en-US" altLang="ko-KR" sz="3100"/>
              <a:t>8</a:t>
            </a:r>
            <a:r>
              <a:rPr lang="ko-KR" altLang="en-US" sz="3100"/>
              <a:t>칸이 되고 각 빈칸에 </a:t>
            </a:r>
            <a:r>
              <a:rPr lang="en-US" altLang="ko-KR" sz="3100"/>
              <a:t>HMW</a:t>
            </a:r>
            <a:r>
              <a:rPr lang="ko-KR" altLang="en-US" sz="3100"/>
              <a:t>에서</a:t>
            </a:r>
            <a:r>
              <a:rPr lang="en-US" altLang="ko-KR" sz="3100"/>
              <a:t> </a:t>
            </a:r>
            <a:r>
              <a:rPr lang="ko-KR" altLang="en-US" sz="3100"/>
              <a:t>도출한 질문의 해결책을 </a:t>
            </a:r>
            <a:r>
              <a:rPr lang="en-US" altLang="ko-KR" sz="3100"/>
              <a:t>8</a:t>
            </a:r>
            <a:r>
              <a:rPr lang="ko-KR" altLang="en-US" sz="3100"/>
              <a:t>분안에 </a:t>
            </a:r>
            <a:r>
              <a:rPr lang="en-US" altLang="ko-KR" sz="3100"/>
              <a:t>8</a:t>
            </a:r>
            <a:r>
              <a:rPr lang="ko-KR" altLang="en-US" sz="3100"/>
              <a:t>개 만듬</a:t>
            </a:r>
            <a:endParaRPr lang="ko-KR" altLang="en-US" sz="3100"/>
          </a:p>
          <a:p>
            <a:pPr lvl="0">
              <a:defRPr/>
            </a:pPr>
            <a:r>
              <a:rPr lang="en-US" altLang="ko-KR" sz="3100"/>
              <a:t>8</a:t>
            </a:r>
            <a:r>
              <a:rPr lang="ko-KR" altLang="en-US" sz="3100"/>
              <a:t>분이 지나면 각자의 아이디어를 설명하고 투표로 가장 좋은 아이디어 선정</a:t>
            </a:r>
            <a:endParaRPr lang="ko-KR" altLang="en-US" sz="3100"/>
          </a:p>
          <a:p>
            <a:pPr lvl="0">
              <a:defRPr/>
            </a:pPr>
            <a:endParaRPr lang="ko-KR" altLang="en-US" sz="3100"/>
          </a:p>
          <a:p>
            <a:pPr lvl="0">
              <a:defRPr/>
            </a:pPr>
            <a:endParaRPr lang="ko-KR" altLang="en-US" sz="3100"/>
          </a:p>
        </p:txBody>
      </p:sp>
      <p:sp>
        <p:nvSpPr>
          <p:cNvPr id="4" name="가로 글상자 3"/>
          <p:cNvSpPr txBox="1"/>
          <p:nvPr/>
        </p:nvSpPr>
        <p:spPr>
          <a:xfrm>
            <a:off x="573768" y="4171723"/>
            <a:ext cx="11033125" cy="244624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100"/>
              <a:t>크레이지</a:t>
            </a:r>
            <a:r>
              <a:rPr lang="en-US" altLang="ko-KR" sz="3100"/>
              <a:t>8</a:t>
            </a:r>
            <a:r>
              <a:rPr lang="ko-KR" altLang="en-US" sz="3100"/>
              <a:t>시 주의점</a:t>
            </a:r>
            <a:endParaRPr lang="ko-KR" altLang="en-US" sz="3100"/>
          </a:p>
          <a:p>
            <a:pPr lvl="0">
              <a:defRPr/>
            </a:pPr>
            <a:r>
              <a:rPr lang="en-US" altLang="ko-KR" sz="3100"/>
              <a:t>1.</a:t>
            </a:r>
            <a:r>
              <a:rPr lang="ko-KR" altLang="en-US" sz="3100"/>
              <a:t> 남의 아이디어를 비판하지 말 것</a:t>
            </a:r>
            <a:endParaRPr lang="ko-KR" altLang="en-US" sz="3100"/>
          </a:p>
          <a:p>
            <a:pPr lvl="0">
              <a:defRPr/>
            </a:pPr>
            <a:r>
              <a:rPr lang="en-US" altLang="ko-KR" sz="3100"/>
              <a:t>2.</a:t>
            </a:r>
            <a:r>
              <a:rPr lang="ko-KR" altLang="en-US" sz="3100"/>
              <a:t> 자유로운 분위기를 조성할 것</a:t>
            </a:r>
            <a:endParaRPr lang="ko-KR" altLang="en-US" sz="3100"/>
          </a:p>
          <a:p>
            <a:pPr lvl="0">
              <a:defRPr/>
            </a:pPr>
            <a:r>
              <a:rPr lang="en-US" altLang="ko-KR" sz="3100"/>
              <a:t>3.</a:t>
            </a:r>
            <a:r>
              <a:rPr lang="ko-KR" altLang="en-US" sz="3100"/>
              <a:t> 아이디어에 아이디어를 계속 더해 발전시킬 것</a:t>
            </a:r>
            <a:endParaRPr lang="ko-KR" altLang="en-US" sz="3100"/>
          </a:p>
          <a:p>
            <a:pPr lvl="0">
              <a:defRPr/>
            </a:pPr>
            <a:r>
              <a:rPr lang="en-US" altLang="ko-KR" sz="3100"/>
              <a:t>4.</a:t>
            </a:r>
            <a:r>
              <a:rPr lang="ko-KR" altLang="en-US" sz="3100"/>
              <a:t> 질보다 양을 중시할 것</a:t>
            </a:r>
            <a:endParaRPr lang="ko-KR" altLang="en-US" sz="3100"/>
          </a:p>
        </p:txBody>
      </p:sp>
    </p:spTree>
    <p:extLst>
      <p:ext uri="{BB962C8B-B14F-4D97-AF65-F5344CB8AC3E}">
        <p14:creationId xmlns:p14="http://schemas.microsoft.com/office/powerpoint/2010/main" val="710789644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중요도에 따른 피처 우선순위 세우기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프로젝트 진행시 예산과 인력은 한계가 있기 때문에 최상의 결과를 얻기 위해서는 우선순위를 세우고 작업하는 것이 중요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사용자의 니즈</a:t>
            </a:r>
            <a:r>
              <a:rPr lang="en-US" altLang="ko-KR"/>
              <a:t>,</a:t>
            </a:r>
            <a:r>
              <a:rPr lang="ko-KR" altLang="en-US"/>
              <a:t> 기술수준</a:t>
            </a:r>
            <a:r>
              <a:rPr lang="en-US" altLang="ko-KR"/>
              <a:t>,</a:t>
            </a:r>
            <a:r>
              <a:rPr lang="ko-KR" altLang="en-US"/>
              <a:t> 비즈니스 방향을 모두 고려해서 </a:t>
            </a:r>
            <a:r>
              <a:rPr lang="en-US" altLang="ko-KR"/>
              <a:t>2 X 2</a:t>
            </a:r>
            <a:r>
              <a:rPr lang="ko-KR" altLang="en-US"/>
              <a:t> 매트릭스를 그리고 우선순위 도출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cxnSp>
        <p:nvCxnSpPr>
          <p:cNvPr id="4" name="화살표 3"/>
          <p:cNvCxnSpPr/>
          <p:nvPr/>
        </p:nvCxnSpPr>
        <p:spPr>
          <a:xfrm>
            <a:off x="1101044" y="4432303"/>
            <a:ext cx="9989912" cy="566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화살표 4"/>
          <p:cNvCxnSpPr>
            <a:endCxn id="3" idx="2"/>
          </p:cNvCxnSpPr>
          <p:nvPr/>
        </p:nvCxnSpPr>
        <p:spPr>
          <a:xfrm rot="5400000">
            <a:off x="4309611" y="4482648"/>
            <a:ext cx="3560078" cy="1270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가로 글상자 5"/>
          <p:cNvSpPr txBox="1"/>
          <p:nvPr/>
        </p:nvSpPr>
        <p:spPr>
          <a:xfrm>
            <a:off x="301623" y="4636634"/>
            <a:ext cx="1885316" cy="485911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2600"/>
              <a:t>자원 많이 듦</a:t>
            </a:r>
            <a:endParaRPr lang="ko-KR" altLang="en-US" sz="2600"/>
          </a:p>
        </p:txBody>
      </p:sp>
      <p:sp>
        <p:nvSpPr>
          <p:cNvPr id="7" name="가로 글상자 6"/>
          <p:cNvSpPr txBox="1"/>
          <p:nvPr/>
        </p:nvSpPr>
        <p:spPr>
          <a:xfrm>
            <a:off x="10042478" y="4489000"/>
            <a:ext cx="1881508" cy="48772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2600"/>
              <a:t>자원 적게 듦</a:t>
            </a:r>
            <a:endParaRPr lang="ko-KR" altLang="en-US" sz="2600"/>
          </a:p>
        </p:txBody>
      </p:sp>
      <p:sp>
        <p:nvSpPr>
          <p:cNvPr id="8" name="가로 글상자 7"/>
          <p:cNvSpPr txBox="1"/>
          <p:nvPr/>
        </p:nvSpPr>
        <p:spPr>
          <a:xfrm>
            <a:off x="4106768" y="6370275"/>
            <a:ext cx="2480722" cy="48772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2600"/>
              <a:t>사용자 가치 낮음</a:t>
            </a:r>
            <a:endParaRPr lang="ko-KR" altLang="en-US" sz="2600"/>
          </a:p>
        </p:txBody>
      </p:sp>
      <p:sp>
        <p:nvSpPr>
          <p:cNvPr id="9" name="가로 글상자 8"/>
          <p:cNvSpPr txBox="1"/>
          <p:nvPr/>
        </p:nvSpPr>
        <p:spPr>
          <a:xfrm>
            <a:off x="6283910" y="2708961"/>
            <a:ext cx="2484805" cy="48953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2600"/>
              <a:t>사용자 가치 높음</a:t>
            </a:r>
            <a:endParaRPr lang="ko-KR" altLang="en-US" sz="2600"/>
          </a:p>
        </p:txBody>
      </p:sp>
      <p:sp>
        <p:nvSpPr>
          <p:cNvPr id="10" name="가로 글상자 9"/>
          <p:cNvSpPr txBox="1"/>
          <p:nvPr/>
        </p:nvSpPr>
        <p:spPr>
          <a:xfrm>
            <a:off x="7297486" y="3608547"/>
            <a:ext cx="2744992" cy="48529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600">
                <a:solidFill>
                  <a:srgbClr val="ff0000"/>
                </a:solidFill>
              </a:rPr>
              <a:t>우선 순위 높음</a:t>
            </a:r>
            <a:endParaRPr lang="ko-KR" altLang="en-US" sz="2600">
              <a:solidFill>
                <a:srgbClr val="ff0000"/>
              </a:solidFill>
            </a:endParaRPr>
          </a:p>
        </p:txBody>
      </p:sp>
      <p:sp>
        <p:nvSpPr>
          <p:cNvPr id="11" name="가로 글상자 10"/>
          <p:cNvSpPr txBox="1"/>
          <p:nvPr/>
        </p:nvSpPr>
        <p:spPr>
          <a:xfrm>
            <a:off x="2421594" y="5298102"/>
            <a:ext cx="2744992" cy="491193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600">
                <a:solidFill>
                  <a:srgbClr val="ff0000"/>
                </a:solidFill>
              </a:rPr>
              <a:t>우선 순위 낮음</a:t>
            </a:r>
            <a:endParaRPr lang="ko-KR" altLang="en-US" sz="2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886943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솔루션의 방향성 정립하기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1063586"/>
            <a:ext cx="11302999" cy="5205453"/>
          </a:xfrm>
        </p:spPr>
        <p:txBody>
          <a:bodyPr/>
          <a:p>
            <a:pPr lvl="0">
              <a:defRPr/>
            </a:pPr>
            <a:r>
              <a:rPr lang="ko-KR" altLang="en-US" sz="2700">
                <a:latin typeface="맑은 고딕"/>
                <a:ea typeface="맑은 고딕"/>
              </a:rPr>
              <a:t>데이터 모델링을 통해 얻은 인사이트를 바탕으로 프로젝트 또는 솔루션의 방향성을 수립</a:t>
            </a:r>
            <a:endParaRPr lang="ko-KR" altLang="en-US" sz="2700"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2700">
                <a:latin typeface="맑은 고딕"/>
                <a:ea typeface="맑은 고딕"/>
              </a:rPr>
              <a:t>As is </a:t>
            </a:r>
            <a:r>
              <a:rPr lang="ko-KR" altLang="en-US" sz="2700">
                <a:latin typeface="맑은 고딕"/>
                <a:ea typeface="맑은 고딕"/>
              </a:rPr>
              <a:t>와 </a:t>
            </a:r>
            <a:r>
              <a:rPr lang="en-US" altLang="ko-KR" sz="2700">
                <a:latin typeface="맑은 고딕"/>
                <a:ea typeface="맑은 고딕"/>
              </a:rPr>
              <a:t>To be</a:t>
            </a:r>
            <a:endParaRPr lang="en-US" altLang="ko-KR" sz="2700"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2700">
                <a:latin typeface="맑은 고딕"/>
                <a:ea typeface="맑은 고딕"/>
              </a:rPr>
              <a:t>As is:</a:t>
            </a:r>
            <a:r>
              <a:rPr lang="ko-KR" altLang="en-US" sz="2700">
                <a:latin typeface="맑은 고딕"/>
                <a:ea typeface="맑은 고딕"/>
              </a:rPr>
              <a:t> 사용자 리서치를 통해 사용자의 불편사항이나 니즈를 파악</a:t>
            </a:r>
            <a:r>
              <a:rPr lang="en-US" altLang="ko-KR" sz="2700">
                <a:latin typeface="맑은 고딕"/>
                <a:ea typeface="맑은 고딕"/>
              </a:rPr>
              <a:t>/</a:t>
            </a:r>
            <a:r>
              <a:rPr lang="ko-KR" altLang="en-US" sz="2700">
                <a:latin typeface="맑은 고딕"/>
                <a:ea typeface="맑은 고딕"/>
              </a:rPr>
              <a:t>분석</a:t>
            </a:r>
            <a:endParaRPr lang="ko-KR" altLang="en-US" sz="2700"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en-US" altLang="ko-KR" sz="2700">
                <a:latin typeface="맑은 고딕"/>
                <a:ea typeface="맑은 고딕"/>
              </a:rPr>
              <a:t>To be: </a:t>
            </a:r>
            <a:r>
              <a:rPr lang="ko-KR" altLang="en-US" sz="2700">
                <a:latin typeface="맑은 고딕"/>
                <a:ea typeface="맑은 고딕"/>
              </a:rPr>
              <a:t>사용자의 니즈를 충족시킬 수 있는 피처</a:t>
            </a:r>
            <a:r>
              <a:rPr lang="en-US" altLang="ko-KR" sz="2700">
                <a:latin typeface="맑은 고딕"/>
                <a:ea typeface="맑은 고딕"/>
              </a:rPr>
              <a:t>(</a:t>
            </a:r>
            <a:r>
              <a:rPr lang="ko-KR" altLang="en-US" sz="2700">
                <a:latin typeface="맑은 고딕"/>
                <a:ea typeface="맑은 고딕"/>
              </a:rPr>
              <a:t>기능</a:t>
            </a:r>
            <a:r>
              <a:rPr lang="en-US" altLang="ko-KR" sz="2700">
                <a:latin typeface="맑은 고딕"/>
                <a:ea typeface="맑은 고딕"/>
              </a:rPr>
              <a:t>)</a:t>
            </a:r>
            <a:r>
              <a:rPr lang="ko-KR" altLang="en-US" sz="2700">
                <a:latin typeface="맑은 고딕"/>
                <a:ea typeface="맑은 고딕"/>
              </a:rPr>
              <a:t> 정의</a:t>
            </a:r>
            <a:endParaRPr lang="ko-KR" altLang="en-US" sz="2700"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2700">
                <a:latin typeface="맑은 고딕"/>
                <a:ea typeface="맑은 고딕"/>
              </a:rPr>
              <a:t>사용자들이 </a:t>
            </a:r>
            <a:r>
              <a:rPr lang="en-US" altLang="ko-KR" sz="2700">
                <a:latin typeface="맑은 고딕"/>
                <a:ea typeface="맑은 고딕"/>
              </a:rPr>
              <a:t>[</a:t>
            </a:r>
            <a:r>
              <a:rPr lang="ko-KR" altLang="en-US" sz="2700">
                <a:latin typeface="맑은 고딕"/>
                <a:ea typeface="맑은 고딕"/>
              </a:rPr>
              <a:t>  </a:t>
            </a:r>
            <a:r>
              <a:rPr lang="en-US" altLang="ko-KR" sz="2700">
                <a:latin typeface="맑은 고딕"/>
                <a:ea typeface="맑은 고딕"/>
              </a:rPr>
              <a:t>]</a:t>
            </a:r>
            <a:r>
              <a:rPr lang="ko-KR" altLang="en-US" sz="2700">
                <a:latin typeface="맑은 고딕"/>
                <a:ea typeface="맑은 고딕"/>
              </a:rPr>
              <a:t>한 상황</a:t>
            </a:r>
            <a:r>
              <a:rPr lang="en-US" altLang="ko-KR" sz="2700">
                <a:latin typeface="맑은 고딕"/>
                <a:ea typeface="맑은 고딕"/>
              </a:rPr>
              <a:t>(</a:t>
            </a:r>
            <a:r>
              <a:rPr lang="ko-KR" altLang="en-US" sz="2700">
                <a:latin typeface="맑은 고딕"/>
                <a:ea typeface="맑은 고딕"/>
              </a:rPr>
              <a:t>맥락</a:t>
            </a:r>
            <a:r>
              <a:rPr lang="en-US" altLang="ko-KR" sz="2700">
                <a:latin typeface="맑은 고딕"/>
                <a:ea typeface="맑은 고딕"/>
              </a:rPr>
              <a:t>)</a:t>
            </a:r>
            <a:r>
              <a:rPr lang="ko-KR" altLang="en-US" sz="2700">
                <a:latin typeface="맑은 고딕"/>
                <a:ea typeface="맑은 고딕"/>
              </a:rPr>
              <a:t>에서</a:t>
            </a:r>
            <a:r>
              <a:rPr lang="en-US" altLang="ko-KR" sz="2700">
                <a:latin typeface="맑은 고딕"/>
                <a:ea typeface="맑은 고딕"/>
              </a:rPr>
              <a:t> [</a:t>
            </a:r>
            <a:r>
              <a:rPr lang="ko-KR" altLang="en-US" sz="2700">
                <a:latin typeface="맑은 고딕"/>
                <a:ea typeface="맑은 고딕"/>
              </a:rPr>
              <a:t>  </a:t>
            </a:r>
            <a:r>
              <a:rPr lang="en-US" altLang="ko-KR" sz="2700">
                <a:latin typeface="맑은 고딕"/>
                <a:ea typeface="맑은 고딕"/>
              </a:rPr>
              <a:t>]</a:t>
            </a:r>
            <a:r>
              <a:rPr lang="ko-KR" altLang="en-US" sz="2700">
                <a:latin typeface="맑은 고딕"/>
                <a:ea typeface="맑은 고딕"/>
              </a:rPr>
              <a:t>한 문제</a:t>
            </a:r>
            <a:r>
              <a:rPr lang="en-US" altLang="ko-KR" sz="2700">
                <a:latin typeface="맑은 고딕"/>
                <a:ea typeface="맑은 고딕"/>
              </a:rPr>
              <a:t>(</a:t>
            </a:r>
            <a:r>
              <a:rPr lang="ko-KR" altLang="en-US" sz="2700">
                <a:latin typeface="맑은 고딕"/>
                <a:ea typeface="맑은 고딕"/>
              </a:rPr>
              <a:t>불편상황</a:t>
            </a:r>
            <a:r>
              <a:rPr lang="en-US" altLang="ko-KR" sz="2700">
                <a:latin typeface="맑은 고딕"/>
                <a:ea typeface="맑은 고딕"/>
              </a:rPr>
              <a:t>/</a:t>
            </a:r>
            <a:r>
              <a:rPr lang="ko-KR" altLang="en-US" sz="2700">
                <a:latin typeface="맑은 고딕"/>
                <a:ea typeface="맑은 고딕"/>
              </a:rPr>
              <a:t>니즈</a:t>
            </a:r>
            <a:r>
              <a:rPr lang="en-US" altLang="ko-KR" sz="2700">
                <a:latin typeface="맑은 고딕"/>
                <a:ea typeface="맑은 고딕"/>
              </a:rPr>
              <a:t>)</a:t>
            </a:r>
            <a:r>
              <a:rPr lang="ko-KR" altLang="en-US" sz="2700">
                <a:latin typeface="맑은 고딕"/>
                <a:ea typeface="맑은 고딕"/>
              </a:rPr>
              <a:t>를</a:t>
            </a:r>
            <a:r>
              <a:rPr lang="en-US" altLang="ko-KR" sz="2700">
                <a:latin typeface="맑은 고딕"/>
                <a:ea typeface="맑은 고딕"/>
              </a:rPr>
              <a:t> </a:t>
            </a:r>
            <a:r>
              <a:rPr lang="ko-KR" altLang="en-US" sz="2700">
                <a:latin typeface="맑은 고딕"/>
                <a:ea typeface="맑은 고딕"/>
              </a:rPr>
              <a:t>겪고 있기 때문에 </a:t>
            </a:r>
            <a:r>
              <a:rPr lang="en-US" altLang="ko-KR" sz="2700">
                <a:latin typeface="맑은 고딕"/>
                <a:ea typeface="맑은 고딕"/>
              </a:rPr>
              <a:t>[</a:t>
            </a:r>
            <a:r>
              <a:rPr lang="ko-KR" altLang="en-US" sz="2700">
                <a:latin typeface="맑은 고딕"/>
                <a:ea typeface="맑은 고딕"/>
              </a:rPr>
              <a:t>   </a:t>
            </a:r>
            <a:r>
              <a:rPr lang="en-US" altLang="ko-KR" sz="2700">
                <a:latin typeface="맑은 고딕"/>
                <a:ea typeface="맑은 고딕"/>
              </a:rPr>
              <a:t>]</a:t>
            </a:r>
            <a:r>
              <a:rPr lang="ko-KR" altLang="en-US" sz="2700">
                <a:latin typeface="맑은 고딕"/>
                <a:ea typeface="맑은 고딕"/>
              </a:rPr>
              <a:t>한 기능</a:t>
            </a:r>
            <a:r>
              <a:rPr lang="en-US" altLang="ko-KR" sz="2700">
                <a:latin typeface="맑은 고딕"/>
                <a:ea typeface="맑은 고딕"/>
              </a:rPr>
              <a:t>(</a:t>
            </a:r>
            <a:r>
              <a:rPr lang="ko-KR" altLang="en-US" sz="2700">
                <a:latin typeface="맑은 고딕"/>
                <a:ea typeface="맑은 고딕"/>
              </a:rPr>
              <a:t>피처</a:t>
            </a:r>
            <a:r>
              <a:rPr lang="en-US" altLang="ko-KR" sz="2700">
                <a:latin typeface="맑은 고딕"/>
                <a:ea typeface="맑은 고딕"/>
              </a:rPr>
              <a:t>)</a:t>
            </a:r>
            <a:r>
              <a:rPr lang="ko-KR" altLang="en-US" sz="2700">
                <a:latin typeface="맑은 고딕"/>
                <a:ea typeface="맑은 고딕"/>
              </a:rPr>
              <a:t>들이</a:t>
            </a:r>
            <a:r>
              <a:rPr lang="en-US" altLang="ko-KR" sz="2700">
                <a:latin typeface="맑은 고딕"/>
                <a:ea typeface="맑은 고딕"/>
              </a:rPr>
              <a:t> </a:t>
            </a:r>
            <a:r>
              <a:rPr lang="ko-KR" altLang="en-US" sz="2700">
                <a:latin typeface="맑은 고딕"/>
                <a:ea typeface="맑은 고딕"/>
              </a:rPr>
              <a:t>필요하다</a:t>
            </a:r>
            <a:r>
              <a:rPr lang="en-US" altLang="ko-KR" sz="2700">
                <a:latin typeface="맑은 고딕"/>
                <a:ea typeface="맑은 고딕"/>
              </a:rPr>
              <a:t>.</a:t>
            </a:r>
            <a:endParaRPr lang="en-US" altLang="ko-KR" sz="2700">
              <a:latin typeface="맑은 고딕"/>
              <a:ea typeface="맑은 고딕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84109" y="4442066"/>
          <a:ext cx="11023782" cy="224584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47536"/>
                <a:gridCol w="2381341"/>
                <a:gridCol w="2242548"/>
                <a:gridCol w="5252356"/>
              </a:tblGrid>
              <a:tr h="604270">
                <a:tc grid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As is</a:t>
                      </a:r>
                      <a:endParaRPr lang="en-US" altLang="ko-KR"/>
                    </a:p>
                  </a:txBody>
                  <a:tcPr marL="91440" marR="91440" anchor="ctr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To be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  <a:tr h="820786"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/>
                        <a:t>20</a:t>
                      </a:r>
                      <a:r>
                        <a:rPr lang="ko-KR" altLang="en-US" sz="2100"/>
                        <a:t>대</a:t>
                      </a:r>
                      <a:endParaRPr lang="ko-KR" altLang="en-US" sz="2100"/>
                    </a:p>
                    <a:p>
                      <a:pPr lvl="0" algn="ctr">
                        <a:defRPr/>
                      </a:pPr>
                      <a:r>
                        <a:rPr lang="ko-KR" altLang="en-US" sz="2100"/>
                        <a:t>여성</a:t>
                      </a:r>
                      <a:endParaRPr lang="ko-KR" altLang="en-US" sz="21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/>
                        <a:t>금융앱을 사용할 때</a:t>
                      </a:r>
                      <a:endParaRPr lang="ko-KR" altLang="en-US" sz="21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/>
                        <a:t>흩어진 자산을 한 곳에서 볼 수 없다</a:t>
                      </a:r>
                      <a:r>
                        <a:rPr lang="en-US" altLang="ko-KR" sz="2100"/>
                        <a:t>.</a:t>
                      </a:r>
                      <a:endParaRPr lang="en-US" altLang="ko-KR" sz="21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/>
                        <a:t>마이데이터를 이용해서 흩어진 자산을 모아 정리한 후 대시보드로 한 화면에 표시되도록 한다</a:t>
                      </a:r>
                      <a:r>
                        <a:rPr lang="en-US" altLang="ko-KR" sz="2100"/>
                        <a:t>.</a:t>
                      </a:r>
                      <a:endParaRPr lang="en-US" altLang="ko-KR" sz="2100"/>
                    </a:p>
                  </a:txBody>
                  <a:tcPr marL="91440" marR="91440" anchor="ctr"/>
                </a:tc>
              </a:tr>
              <a:tr h="820786"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>
                        <a:buNone/>
                        <a:defRPr/>
                      </a:pPr>
                      <a:r>
                        <a:rPr lang="en-US" altLang="ko-KR" sz="2100"/>
                        <a:t> </a:t>
                      </a:r>
                      <a:r>
                        <a:rPr lang="ko-KR" altLang="en-US" sz="2100"/>
                        <a:t>금융에 대한 지식을 공부할 때</a:t>
                      </a:r>
                      <a:endParaRPr lang="ko-KR" altLang="en-US" sz="21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/>
                        <a:t>문서는 이해하기 어렵다</a:t>
                      </a:r>
                      <a:endParaRPr lang="ko-KR" altLang="en-US" sz="21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/>
                        <a:t>전문가가 쉽게 설명하는 영상을 제공한다</a:t>
                      </a:r>
                      <a:r>
                        <a:rPr lang="en-US" altLang="ko-KR" sz="2100"/>
                        <a:t>.</a:t>
                      </a:r>
                      <a:endParaRPr lang="en-US" altLang="ko-KR" sz="2100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956632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아이디어 발산이란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 sz="2700"/>
              <a:t>사용자 리서치에서 수집한 데이터를 정리하고 가공하는 과정</a:t>
            </a:r>
            <a:endParaRPr lang="ko-KR" altLang="en-US" sz="2700"/>
          </a:p>
          <a:p>
            <a:pPr lvl="0">
              <a:defRPr/>
            </a:pPr>
            <a:r>
              <a:rPr lang="ko-KR" altLang="en-US" sz="2700"/>
              <a:t>수집한 자료에서 사용자의 행동</a:t>
            </a:r>
            <a:r>
              <a:rPr lang="en-US" altLang="ko-KR" sz="2700"/>
              <a:t>,</a:t>
            </a:r>
            <a:r>
              <a:rPr lang="ko-KR" altLang="en-US" sz="2700"/>
              <a:t> 맥락</a:t>
            </a:r>
            <a:r>
              <a:rPr lang="en-US" altLang="ko-KR" sz="2700"/>
              <a:t>,</a:t>
            </a:r>
            <a:r>
              <a:rPr lang="ko-KR" altLang="en-US" sz="2700"/>
              <a:t> 불편한 점</a:t>
            </a:r>
            <a:r>
              <a:rPr lang="en-US" altLang="ko-KR" sz="2700"/>
              <a:t>,</a:t>
            </a:r>
            <a:r>
              <a:rPr lang="ko-KR" altLang="en-US" sz="2700"/>
              <a:t> 니즈 등 정성적 데이터를 정리하고 가공해 사용자가 겪는 문제를 해결하는데 필요한 인사이트를 찾는 과정</a:t>
            </a:r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495951866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어피니티 다이어그램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1308100"/>
            <a:ext cx="11302999" cy="5549900"/>
          </a:xfrm>
        </p:spPr>
        <p:txBody>
          <a:bodyPr/>
          <a:p>
            <a:pPr marL="0" lvl="0" indent="0">
              <a:buNone/>
              <a:defRPr/>
            </a:pPr>
            <a:r>
              <a:rPr lang="en-US" altLang="ko-KR"/>
              <a:t>1</a:t>
            </a:r>
            <a:r>
              <a:rPr lang="ko-KR" altLang="en-US"/>
              <a:t>단계</a:t>
            </a:r>
            <a:r>
              <a:rPr lang="en-US" altLang="ko-KR"/>
              <a:t>:</a:t>
            </a:r>
            <a:r>
              <a:rPr lang="ko-KR" altLang="en-US"/>
              <a:t> 어피니티 노트 작성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수집한 데이터 중 유의미한 데이터를 선별해 포스트잇에 기록</a:t>
            </a:r>
            <a:r>
              <a:rPr lang="en-US" altLang="ko-KR"/>
              <a:t>(</a:t>
            </a:r>
            <a:r>
              <a:rPr lang="ko-KR" altLang="en-US"/>
              <a:t>노란색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2</a:t>
            </a:r>
            <a:r>
              <a:rPr lang="ko-KR" altLang="en-US"/>
              <a:t>단계</a:t>
            </a:r>
            <a:r>
              <a:rPr lang="en-US" altLang="ko-KR"/>
              <a:t>:</a:t>
            </a:r>
            <a:r>
              <a:rPr lang="ko-KR" altLang="en-US"/>
              <a:t> 그룹화하기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어피니티 노트에서 공통점이 보이는 것들을 모아서 그룹화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3</a:t>
            </a:r>
            <a:r>
              <a:rPr lang="ko-KR" altLang="en-US"/>
              <a:t>단계</a:t>
            </a:r>
            <a:r>
              <a:rPr lang="en-US" altLang="ko-KR"/>
              <a:t>:</a:t>
            </a:r>
            <a:r>
              <a:rPr lang="ko-KR" altLang="en-US"/>
              <a:t> 각 그룹에 상위 헤더 작성하기</a:t>
            </a:r>
            <a:r>
              <a:rPr lang="en-US" altLang="ko-KR"/>
              <a:t>(</a:t>
            </a:r>
            <a:r>
              <a:rPr lang="ko-KR" altLang="en-US"/>
              <a:t>파란색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 그룹화된 어피니티 노트 그룹 위에 그 그룹을 대표하는 헤더를 작성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4</a:t>
            </a:r>
            <a:r>
              <a:rPr lang="ko-KR" altLang="en-US"/>
              <a:t>단계</a:t>
            </a:r>
            <a:r>
              <a:rPr lang="en-US" altLang="ko-KR"/>
              <a:t>:</a:t>
            </a:r>
            <a:r>
              <a:rPr lang="ko-KR" altLang="en-US"/>
              <a:t> 최상위 헤더 작성하기</a:t>
            </a:r>
            <a:r>
              <a:rPr lang="en-US" altLang="ko-KR"/>
              <a:t>(</a:t>
            </a:r>
            <a:r>
              <a:rPr lang="ko-KR" altLang="en-US"/>
              <a:t>빨간색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파란색 그룹 헤더를 다양하게 연결하여 </a:t>
            </a:r>
            <a:r>
              <a:rPr lang="en-US" altLang="ko-KR"/>
              <a:t>key insight</a:t>
            </a:r>
            <a:r>
              <a:rPr lang="ko-KR" altLang="en-US"/>
              <a:t> 작성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솔루션의 전략이나 방향성을 세우는데 중요한 데이터</a:t>
            </a:r>
            <a:endParaRPr lang="ko-KR" altLang="en-US"/>
          </a:p>
          <a:p>
            <a:pPr lvl="0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0180057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어피니티 다이어그램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31799" y="1189333"/>
            <a:ext cx="11302999" cy="5267378"/>
          </a:xfrm>
          <a:prstGeom prst="rect">
            <a:avLst/>
          </a:prstGeom>
        </p:spPr>
      </p:pic>
      <p:sp>
        <p:nvSpPr>
          <p:cNvPr id="4" name="가로 글상자 3"/>
          <p:cNvSpPr txBox="1"/>
          <p:nvPr/>
        </p:nvSpPr>
        <p:spPr>
          <a:xfrm>
            <a:off x="10359572" y="6491832"/>
            <a:ext cx="1375226" cy="36616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hlinkClick r:id="rId3"/>
              </a:rPr>
              <a:t>이미지 출처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444620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사용자를 대표하는 가상인물</a:t>
            </a:r>
            <a:r>
              <a:rPr lang="en-US" altLang="ko-KR"/>
              <a:t>,</a:t>
            </a:r>
            <a:r>
              <a:rPr lang="ko-KR" altLang="en-US"/>
              <a:t> 페르소나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1308100"/>
            <a:ext cx="11302999" cy="5368471"/>
          </a:xfrm>
        </p:spPr>
        <p:txBody>
          <a:bodyPr/>
          <a:p>
            <a:pPr marL="0" lvl="0" indent="0">
              <a:buNone/>
              <a:defRPr/>
            </a:pPr>
            <a:r>
              <a:rPr lang="ko-KR" altLang="en-US"/>
              <a:t>‘페르소나(persona)’라는 단어는 라틴어로 가면(mask) 또는 등장인물(character)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고대 로마의 연극 배우들이 무대에서 얼굴을 가리기 위해 쓰던 가면을 가리키는 말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현대적 의미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심리학·문학: 개개인이 사회에 드러내는 ‘외적 역할’이나 ‘사회적 자아’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마케팅·UX 디자인: 제품·서비스의 이상적·대표적 사용자를 구체화한 가상의 인물.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예: “30대 직장 여성, 서울 거주, 주말에 카페를 즐겨 찾고, 모바일 쇼핑을 선호한다” 같은 특성을 하나의 ‘페르소나’로 정의해 기획·디자인 방향을 잡음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현대에는 주로 “어떤 역할을 수행하는 가상의 인물”로 확장해서 사용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693190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페르소나 - 박지현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>
              <a:defRPr/>
            </a:pPr>
            <a:r>
              <a:rPr lang="ko-KR" altLang="en-US" sz="2900"/>
              <a:t>직업: 마케팅 에이전시 AE / 거주: 서울 성수동 / 디지털 환경 친숙 / SNS 기반 소비에 익숙</a:t>
            </a:r>
            <a:endParaRPr lang="ko-KR" altLang="en-US" sz="2900"/>
          </a:p>
          <a:p>
            <a:pPr lvl="0">
              <a:defRPr/>
            </a:pPr>
            <a:endParaRPr lang="ko-KR" altLang="en-US" sz="2900"/>
          </a:p>
          <a:p>
            <a:pPr lvl="0">
              <a:defRPr/>
            </a:pPr>
            <a:r>
              <a:rPr lang="ko-KR" altLang="en-US" sz="2900"/>
              <a:t>평소 패션, 금융, 라이프스타일 트렌드에 민감하며, 실용성과 신뢰를 동시에 중시함</a:t>
            </a:r>
            <a:endParaRPr lang="ko-KR" altLang="en-US" sz="2900"/>
          </a:p>
          <a:p>
            <a:pPr lvl="0">
              <a:defRPr/>
            </a:pPr>
            <a:endParaRPr lang="ko-KR" altLang="en-US" sz="2900"/>
          </a:p>
          <a:p>
            <a:pPr lvl="0">
              <a:defRPr/>
            </a:pPr>
            <a:r>
              <a:rPr lang="ko-KR" altLang="en-US" sz="2900"/>
              <a:t>토스와 카카오페이를 주로 사용하며, 최근엔 라이브 방송 기반 금융 콘텐츠에 관심이 많아짐</a:t>
            </a:r>
            <a:endParaRPr lang="ko-KR" altLang="en-US" sz="2900"/>
          </a:p>
          <a:p>
            <a:pPr lvl="0">
              <a:defRPr/>
            </a:pPr>
            <a:endParaRPr lang="ko-KR" altLang="en-US" sz="2900"/>
          </a:p>
          <a:p>
            <a:pPr lvl="0">
              <a:defRPr/>
            </a:pPr>
            <a:r>
              <a:rPr lang="ko-KR" altLang="en-US" sz="2900"/>
              <a:t>주식, 예금, 펀드 등 자산이 다방면에 분산되어 있으며 관리의 필요성을 느낌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219951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페르소나 - 박지현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  <a:defRPr/>
            </a:pPr>
            <a:r>
              <a:rPr lang="ko-KR" altLang="en-US" sz="3400" b="1"/>
              <a:t>Needs</a:t>
            </a:r>
            <a:endParaRPr lang="ko-KR" altLang="en-US" sz="3400" b="1"/>
          </a:p>
          <a:p>
            <a:pPr marL="0" lvl="0" indent="0">
              <a:buNone/>
              <a:defRPr/>
            </a:pPr>
            <a:endParaRPr lang="ko-KR" altLang="en-US" sz="3100"/>
          </a:p>
          <a:p>
            <a:pPr marL="342900" lvl="0" indent="-342900">
              <a:defRPr/>
            </a:pPr>
            <a:r>
              <a:rPr lang="ko-KR" altLang="en-US" sz="3100"/>
              <a:t>친숙한 언어와 시각적 표현을 기반으로 한 금융정보 제공</a:t>
            </a:r>
            <a:endParaRPr lang="ko-KR" altLang="en-US" sz="3100"/>
          </a:p>
          <a:p>
            <a:pPr marL="342900" lvl="0" indent="-342900">
              <a:defRPr/>
            </a:pPr>
            <a:endParaRPr lang="ko-KR" altLang="en-US" sz="3100"/>
          </a:p>
          <a:p>
            <a:pPr marL="342900" lvl="0" indent="-342900">
              <a:defRPr/>
            </a:pPr>
            <a:r>
              <a:rPr lang="ko-KR" altLang="en-US" sz="3100"/>
              <a:t>라이브 방송을 통해 질문하고 소통하며 투자 결정</a:t>
            </a:r>
            <a:endParaRPr lang="ko-KR" altLang="en-US" sz="3100"/>
          </a:p>
          <a:p>
            <a:pPr marL="342900" lvl="0" indent="-342900">
              <a:defRPr/>
            </a:pPr>
            <a:endParaRPr lang="ko-KR" altLang="en-US" sz="3100"/>
          </a:p>
          <a:p>
            <a:pPr marL="342900" lvl="0" indent="-342900">
              <a:defRPr/>
            </a:pPr>
            <a:r>
              <a:rPr lang="ko-KR" altLang="en-US" sz="3100"/>
              <a:t>단골 셀러를 중심으로 구성된 신뢰 기반 콘텐츠</a:t>
            </a:r>
            <a:endParaRPr lang="ko-KR" altLang="en-US" sz="3100"/>
          </a:p>
          <a:p>
            <a:pPr marL="342900" lvl="0" indent="-342900">
              <a:defRPr/>
            </a:pPr>
            <a:endParaRPr lang="ko-KR" altLang="en-US" sz="3100"/>
          </a:p>
          <a:p>
            <a:pPr marL="342900" lvl="0" indent="-342900">
              <a:defRPr/>
            </a:pPr>
            <a:r>
              <a:rPr lang="ko-KR" altLang="en-US" sz="3100"/>
              <a:t>전체 자산을 한눈에 파악하고 리스크를 최소화하는 정보 설계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297405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페르소나 - 박지현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  <a:defRPr/>
            </a:pPr>
            <a:r>
              <a:rPr lang="ko-KR" altLang="en-US" sz="3500" b="1"/>
              <a:t>Pain Points</a:t>
            </a:r>
            <a:endParaRPr lang="ko-KR" altLang="en-US" sz="3500" b="1"/>
          </a:p>
          <a:p>
            <a:pPr marL="0" lvl="0" indent="0">
              <a:buNone/>
              <a:defRPr/>
            </a:pPr>
            <a:endParaRPr lang="ko-KR" altLang="en-US" sz="3200"/>
          </a:p>
          <a:p>
            <a:pPr marL="342900" lvl="0" indent="-342900">
              <a:defRPr/>
            </a:pPr>
            <a:r>
              <a:rPr lang="ko-KR" altLang="en-US" sz="3200"/>
              <a:t>금융 용어에 대한 어려움</a:t>
            </a:r>
            <a:endParaRPr lang="ko-KR" altLang="en-US" sz="3200"/>
          </a:p>
          <a:p>
            <a:pPr marL="342900" lvl="0" indent="-342900">
              <a:defRPr/>
            </a:pPr>
            <a:endParaRPr lang="ko-KR" altLang="en-US" sz="3200"/>
          </a:p>
          <a:p>
            <a:pPr marL="342900" lvl="0" indent="-342900">
              <a:defRPr/>
            </a:pPr>
            <a:r>
              <a:rPr lang="ko-KR" altLang="en-US" sz="3200"/>
              <a:t>어디서부터 시작할지 막막함</a:t>
            </a:r>
            <a:endParaRPr lang="ko-KR" altLang="en-US" sz="3200"/>
          </a:p>
          <a:p>
            <a:pPr marL="342900" lvl="0" indent="-342900">
              <a:defRPr/>
            </a:pPr>
            <a:endParaRPr lang="ko-KR" altLang="en-US" sz="3200"/>
          </a:p>
          <a:p>
            <a:pPr marL="342900" lvl="0" indent="-342900">
              <a:defRPr/>
            </a:pPr>
            <a:r>
              <a:rPr lang="ko-KR" altLang="en-US" sz="3200"/>
              <a:t>한 번에 모든 자산을 파악할 수 없음</a:t>
            </a:r>
            <a:endParaRPr lang="ko-KR" altLang="en-US" sz="3200"/>
          </a:p>
          <a:p>
            <a:pPr marL="342900" lvl="0" indent="-342900">
              <a:defRPr/>
            </a:pPr>
            <a:endParaRPr lang="ko-KR" altLang="en-US" sz="3200"/>
          </a:p>
          <a:p>
            <a:pPr marL="342900" lvl="0" indent="-342900">
              <a:defRPr/>
            </a:pPr>
            <a:r>
              <a:rPr lang="ko-KR" altLang="en-US" sz="3200"/>
              <a:t>과장된 후기나 광고성 콘텐츠에 대한 피로감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769947387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페르소나 - 박지현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  <a:defRPr/>
            </a:pPr>
            <a:r>
              <a:rPr lang="ko-KR" altLang="en-US" sz="3200"/>
              <a:t>필요한 기능</a:t>
            </a:r>
            <a:endParaRPr lang="ko-KR" altLang="en-US" sz="3200"/>
          </a:p>
          <a:p>
            <a:pPr marL="0" lvl="0" indent="0">
              <a:buNone/>
              <a:defRPr/>
            </a:pPr>
            <a:endParaRPr lang="ko-KR" altLang="en-US" sz="3200"/>
          </a:p>
          <a:p>
            <a:pPr marL="444000" lvl="0" indent="-444000">
              <a:buAutoNum type="arabicPeriod"/>
              <a:defRPr/>
            </a:pPr>
            <a:r>
              <a:rPr lang="ko-KR" altLang="en-US" sz="2900"/>
              <a:t>자산이 여기저기 흩어져 있어서 하나의 화면에서 전체를 확인하고 싶다.</a:t>
            </a:r>
            <a:endParaRPr lang="ko-KR" altLang="en-US" sz="2900"/>
          </a:p>
          <a:p>
            <a:pPr marL="444000" lvl="0" indent="-444000">
              <a:buAutoNum type="arabicPeriod"/>
              <a:defRPr/>
            </a:pPr>
            <a:r>
              <a:rPr lang="ko-KR" altLang="en-US" sz="2900"/>
              <a:t>복잡한 글 대신 영상으로 쉽게 금융 콘텐츠를 소비하고 싶다.</a:t>
            </a:r>
            <a:endParaRPr lang="ko-KR" altLang="en-US" sz="2900"/>
          </a:p>
          <a:p>
            <a:pPr marL="444000" lvl="0" indent="-444000">
              <a:buAutoNum type="arabicPeriod"/>
              <a:defRPr/>
            </a:pPr>
            <a:r>
              <a:rPr lang="ko-KR" altLang="en-US" sz="2900"/>
              <a:t>내가 자주 보는 전문가가 추천하는 상품만 보고 싶다.</a:t>
            </a:r>
            <a:endParaRPr lang="ko-KR" altLang="en-US" sz="2900"/>
          </a:p>
          <a:p>
            <a:pPr marL="444000" lvl="0" indent="-444000">
              <a:buAutoNum type="arabicPeriod"/>
              <a:defRPr/>
            </a:pPr>
            <a:r>
              <a:rPr lang="ko-KR" altLang="en-US" sz="2900"/>
              <a:t>방송 보면서 바로 질문하고 답변 받을 수 있으면 좋겠다.</a:t>
            </a:r>
            <a:endParaRPr lang="ko-KR" altLang="en-US" sz="2900"/>
          </a:p>
          <a:p>
            <a:pPr marL="444000" lvl="0" indent="-444000">
              <a:buAutoNum type="arabicPeriod"/>
              <a:defRPr/>
            </a:pPr>
            <a:r>
              <a:rPr lang="ko-KR" altLang="en-US" sz="2900"/>
              <a:t>같은 관심사를 가진 사람들과 방송을 함께 보고 이야기 나누고 싶다.</a:t>
            </a:r>
            <a:endParaRPr lang="ko-KR" altLang="en-US" sz="2900"/>
          </a:p>
          <a:p>
            <a:pPr marL="444000" lvl="0" indent="-444000">
              <a:buAutoNum type="arabicPeriod"/>
              <a:defRPr/>
            </a:pPr>
            <a:r>
              <a:rPr lang="ko-KR" altLang="en-US" sz="2900"/>
              <a:t>오류나 피드백을 주면 빠르게 반응하고 개선되는 경험을 원한다.</a:t>
            </a:r>
            <a:endParaRPr lang="ko-KR" altLang="en-US" sz="2900"/>
          </a:p>
        </p:txBody>
      </p:sp>
    </p:spTree>
    <p:extLst>
      <p:ext uri="{BB962C8B-B14F-4D97-AF65-F5344CB8AC3E}">
        <p14:creationId xmlns:p14="http://schemas.microsoft.com/office/powerpoint/2010/main" val="108174416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4a45ff"/>
      </a:hlink>
      <a:folHlink>
        <a:srgbClr val="be27bb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528</ep:Words>
  <ep:PresentationFormat>화면 슬라이드 쇼(4:3)</ep:PresentationFormat>
  <ep:Paragraphs>113</ep:Paragraphs>
  <ep:Slides>14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교차</vt:lpstr>
      <vt:lpstr>인사이트를 분석하는 아이디어발산</vt:lpstr>
      <vt:lpstr>1. 아이디어 발산이란?</vt:lpstr>
      <vt:lpstr>2. 어피니티 다이어그램</vt:lpstr>
      <vt:lpstr>2. 어피니티 다이어그램</vt:lpstr>
      <vt:lpstr>3. 사용자를 대표하는 가상인물, 페르소나</vt:lpstr>
      <vt:lpstr>3. 페르소나 - 박지현</vt:lpstr>
      <vt:lpstr>3. 페르소나 - 박지현</vt:lpstr>
      <vt:lpstr>3. 페르소나 - 박지현</vt:lpstr>
      <vt:lpstr>3. 페르소나 - 박지현</vt:lpstr>
      <vt:lpstr>아이데이션을 통한 솔루션 도출과  우선순위</vt:lpstr>
      <vt:lpstr>1. 솔루션을 찾기 위한 아이디어 회의 HMW</vt:lpstr>
      <vt:lpstr>2. 크레이지 8</vt:lpstr>
      <vt:lpstr>3. 중요도에 따른 피처 우선순위 세우기</vt:lpstr>
      <vt:lpstr>4. 솔루션의 방향성 정립하기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2025-05-29T02:03:24.843</dcterms:created>
  <dc:creator>haram4th</dc:creator>
  <cp:lastModifiedBy>haram4th</cp:lastModifiedBy>
  <dcterms:modified xsi:type="dcterms:W3CDTF">2025-09-04T03:42:20.059</dcterms:modified>
  <cp:revision>51</cp:revision>
  <cp:version>12.0.0.4204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