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74" r:id="rId4"/>
    <p:sldId id="258" r:id="rId5"/>
    <p:sldId id="266" r:id="rId6"/>
    <p:sldId id="259" r:id="rId7"/>
    <p:sldId id="267" r:id="rId8"/>
    <p:sldId id="260" r:id="rId9"/>
    <p:sldId id="268" r:id="rId10"/>
    <p:sldId id="269" r:id="rId11"/>
    <p:sldId id="261" r:id="rId12"/>
    <p:sldId id="270" r:id="rId13"/>
    <p:sldId id="262" r:id="rId14"/>
    <p:sldId id="271" r:id="rId15"/>
    <p:sldId id="272" r:id="rId16"/>
    <p:sldId id="273" r:id="rId17"/>
    <p:sldId id="263" r:id="rId18"/>
    <p:sldId id="264" r:id="rId19"/>
    <p:sldId id="265" r:id="rId20"/>
    <p:sldId id="276" r:id="rId21"/>
    <p:sldId id="275" r:id="rId22"/>
    <p:sldId id="277" r:id="rId23"/>
    <p:sldId id="278" r:id="rId24"/>
    <p:sldId id="279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12" y="-112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83808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73452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85853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046738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48128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500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71495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0894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4047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52531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777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1901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lvl="0"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lvl="0"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lvl="0"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01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2270586" y="2212960"/>
            <a:ext cx="9635703" cy="215892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핀테크 사용자 인사이트 분석 </a:t>
            </a:r>
            <a:br>
              <a:rPr lang="ko-KR" altLang="en-US"/>
            </a:br>
            <a:r>
              <a:rPr lang="ko-KR" altLang="en-US"/>
              <a:t>및 사용자 여정 지도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70586" y="4371887"/>
            <a:ext cx="9631127" cy="46740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고객 관찰 기반 페르소나, 유저 스토리 및 기능 설계</a:t>
            </a:r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페르소나 - 박지현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2700" b="1"/>
              <a:t>Pain Points</a:t>
            </a:r>
            <a:endParaRPr lang="ko-KR" altLang="en-US" sz="2700" b="1"/>
          </a:p>
          <a:p>
            <a:pPr marL="0" lvl="0" indent="0">
              <a:buNone/>
              <a:defRPr/>
            </a:pP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금융 용어에 대한 어려움</a:t>
            </a:r>
            <a:endParaRPr lang="ko-KR" altLang="en-US"/>
          </a:p>
          <a:p>
            <a:pPr marL="342900" lvl="0" indent="-342900">
              <a:defRPr/>
            </a:pP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어디서부터 시작할지 막막함</a:t>
            </a:r>
            <a:endParaRPr lang="ko-KR" altLang="en-US"/>
          </a:p>
          <a:p>
            <a:pPr marL="342900" lvl="0" indent="-342900">
              <a:defRPr/>
            </a:pP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한 번에 모든 자산을 파악할 수 없음</a:t>
            </a:r>
            <a:endParaRPr lang="ko-KR" altLang="en-US"/>
          </a:p>
          <a:p>
            <a:pPr marL="342900" lvl="0" indent="-342900">
              <a:defRPr/>
            </a:pP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과장된 후기나 광고성 콘텐츠에 대한 피로감</a:t>
            </a:r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User Stories (Persona: 박지현)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2000" lvl="0" indent="-592000">
              <a:buAutoNum type="arabicPeriod"/>
              <a:defRPr/>
            </a:pPr>
            <a:r>
              <a:rPr lang="ko-KR" altLang="en-US"/>
              <a:t>자산이 여기저기 흩어져 있어서 하나의 화면에서 전체를 확인하고 싶다.</a:t>
            </a:r>
            <a:endParaRPr lang="ko-KR" altLang="en-US"/>
          </a:p>
          <a:p>
            <a:pPr marL="592000" lvl="0" indent="-592000">
              <a:buAutoNum type="arabicPeriod"/>
              <a:defRPr/>
            </a:pPr>
            <a:endParaRPr lang="ko-KR" altLang="en-US"/>
          </a:p>
          <a:p>
            <a:pPr marL="592000" lvl="0" indent="-592000">
              <a:buAutoNum type="arabicPeriod"/>
              <a:defRPr/>
            </a:pPr>
            <a:r>
              <a:rPr lang="ko-KR" altLang="en-US"/>
              <a:t>복잡한 글 대신 영상으로 쉽게 금융 콘텐츠를 소비하고 싶다.</a:t>
            </a:r>
            <a:endParaRPr lang="ko-KR" altLang="en-US"/>
          </a:p>
          <a:p>
            <a:pPr marL="592000" lvl="0" indent="-592000">
              <a:buAutoNum type="arabicPeriod"/>
              <a:defRPr/>
            </a:pPr>
            <a:endParaRPr lang="ko-KR" altLang="en-US"/>
          </a:p>
          <a:p>
            <a:pPr marL="592000" lvl="0" indent="-592000">
              <a:buAutoNum type="arabicPeriod"/>
              <a:defRPr/>
            </a:pPr>
            <a:r>
              <a:rPr lang="ko-KR" altLang="en-US"/>
              <a:t>내가 자주 보는 전문가가 추천하는 상품만 보고 싶다.</a:t>
            </a:r>
            <a:endParaRPr lang="ko-KR" altLang="en-US"/>
          </a:p>
          <a:p>
            <a:pPr marL="592000" lvl="0" indent="-592000">
              <a:buAutoNum type="arabicPeriod"/>
              <a:defRPr/>
            </a:pPr>
            <a:endParaRPr lang="ko-KR" altLang="en-US"/>
          </a:p>
          <a:p>
            <a:pPr marL="592000" lvl="0" indent="-592000">
              <a:buAutoNum type="arabicPeriod"/>
              <a:defRPr/>
            </a:pPr>
            <a:r>
              <a:rPr lang="ko-KR" altLang="en-US"/>
              <a:t>방송 보면서 바로 질문하고 답변 받을 수 있으면 좋겠다.</a:t>
            </a:r>
            <a:endParaRPr lang="ko-KR" altLang="en-US"/>
          </a:p>
          <a:p>
            <a:pPr marL="592000" lvl="0" indent="-592000">
              <a:buAutoNum type="arabicPeriod"/>
              <a:defRPr/>
            </a:pPr>
            <a:endParaRPr lang="ko-KR" altLang="en-US"/>
          </a:p>
          <a:p>
            <a:pPr marL="592000" lvl="0" indent="-592000">
              <a:buAutoNum type="arabicPeriod"/>
              <a:defRPr/>
            </a:pPr>
            <a:r>
              <a:rPr lang="ko-KR" altLang="en-US"/>
              <a:t>같은 관심사를 가진 사람들과 방송을 함께 보고 이야기 나누고 싶다.</a:t>
            </a:r>
            <a:endParaRPr lang="ko-KR" altLang="en-US"/>
          </a:p>
          <a:p>
            <a:pPr marL="592000" lvl="0" indent="-592000">
              <a:buAutoNum type="arabicPeriod"/>
              <a:defRPr/>
            </a:pPr>
            <a:endParaRPr lang="ko-KR" altLang="en-US"/>
          </a:p>
          <a:p>
            <a:pPr marL="592000" lvl="0" indent="-592000">
              <a:buAutoNum type="arabicPeriod"/>
              <a:defRPr/>
            </a:pPr>
            <a:r>
              <a:rPr lang="ko-KR" altLang="en-US"/>
              <a:t>오류나 피드백을 주면 빠르게 반응하고 개선되는 경험을 원한다.</a:t>
            </a:r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444500" y="123802"/>
            <a:ext cx="11302999" cy="93978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Gherkin 시나리오 (박지현 중심 설계)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1308100"/>
            <a:ext cx="11302999" cy="4960939"/>
          </a:xfrm>
        </p:spPr>
        <p:txBody>
          <a:bodyPr/>
          <a:lstStyle/>
          <a:p>
            <a:pPr marL="0" lvl="0" indent="0">
              <a:buNone/>
              <a:defRPr/>
            </a:pPr>
            <a:endParaRPr lang="ko-KR" altLang="en-US" sz="3700"/>
          </a:p>
          <a:p>
            <a:pPr marL="0" lvl="0" indent="0">
              <a:buNone/>
              <a:defRPr/>
            </a:pPr>
            <a:endParaRPr lang="ko-KR" altLang="en-US" sz="3700"/>
          </a:p>
          <a:p>
            <a:pPr marL="0" lvl="0" indent="0">
              <a:buNone/>
              <a:defRPr/>
            </a:pPr>
            <a:endParaRPr lang="ko-KR" altLang="en-US" sz="3700"/>
          </a:p>
          <a:p>
            <a:pPr marL="0" lvl="0" indent="0">
              <a:buNone/>
              <a:defRPr/>
            </a:pPr>
            <a:endParaRPr lang="ko-KR" altLang="en-US" sz="290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4500" y="1308100"/>
          <a:ext cx="11311890" cy="496093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68805"/>
                <a:gridCol w="6501272"/>
                <a:gridCol w="2941813"/>
              </a:tblGrid>
              <a:tr h="6431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제목 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박지현은 하나의 화면에서 자산을 볼 수 있다</a:t>
                      </a:r>
                      <a:r>
                        <a:rPr lang="en-US" altLang="ko-KR" sz="2700"/>
                        <a:t>.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우선순위</a:t>
                      </a:r>
                      <a:r>
                        <a:rPr lang="en-US" altLang="ko-KR" sz="2700"/>
                        <a:t>(</a:t>
                      </a:r>
                      <a:r>
                        <a:rPr lang="ko-KR" altLang="en-US" sz="2700"/>
                        <a:t>상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중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하</a:t>
                      </a:r>
                      <a:r>
                        <a:rPr lang="en-US" altLang="ko-KR" sz="2700"/>
                        <a:t>)</a:t>
                      </a:r>
                      <a:endParaRPr lang="en-US" altLang="ko-KR" sz="2700"/>
                    </a:p>
                  </a:txBody>
                  <a:tcPr marL="91440" marR="91440"/>
                </a:tc>
              </a:tr>
              <a:tr h="15929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유저스토리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(background)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700"/>
                        <a:t>AS(</a:t>
                      </a:r>
                      <a:r>
                        <a:rPr lang="ko-KR" altLang="en-US" sz="2700"/>
                        <a:t>사용자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박지현</a:t>
                      </a:r>
                      <a:endParaRPr lang="ko-KR" altLang="en-US" sz="2700"/>
                    </a:p>
                    <a:p>
                      <a:pPr lvl="0">
                        <a:defRPr/>
                      </a:pPr>
                      <a:r>
                        <a:rPr lang="en-US" altLang="ko-KR" sz="2700"/>
                        <a:t>I</a:t>
                      </a:r>
                      <a:r>
                        <a:rPr lang="ko-KR" altLang="en-US" sz="2700"/>
                        <a:t> </a:t>
                      </a:r>
                      <a:r>
                        <a:rPr lang="en-US" altLang="ko-KR" sz="2700"/>
                        <a:t>Want(</a:t>
                      </a:r>
                      <a:r>
                        <a:rPr lang="ko-KR" altLang="en-US" sz="2700"/>
                        <a:t>행동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하나의 화면에서 자산을 보고 싶다</a:t>
                      </a:r>
                      <a:r>
                        <a:rPr lang="en-US" altLang="ko-KR" sz="2700"/>
                        <a:t>.</a:t>
                      </a:r>
                      <a:endParaRPr lang="en-US" altLang="ko-KR" sz="2700"/>
                    </a:p>
                    <a:p>
                      <a:pPr lvl="0">
                        <a:defRPr/>
                      </a:pPr>
                      <a:r>
                        <a:rPr lang="en-US" altLang="ko-KR" sz="2700"/>
                        <a:t>So that(</a:t>
                      </a:r>
                      <a:r>
                        <a:rPr lang="ko-KR" altLang="en-US" sz="2700"/>
                        <a:t>니즈</a:t>
                      </a:r>
                      <a:r>
                        <a:rPr lang="en-US" altLang="ko-KR" sz="2700"/>
                        <a:t>/</a:t>
                      </a:r>
                      <a:r>
                        <a:rPr lang="ko-KR" altLang="en-US" sz="2700"/>
                        <a:t>목적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간단하게 개인 자산 목록 확인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2076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구현에 대한 기준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(acceptance criteria)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시나리오 1: 자산 통합 대시보드 확인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Given 박지현이 여러 금융기관에 자산을 분산 보유하고 있을 때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When 그녀가 앱에 로그인하고 '자산 보기' 메뉴를 클릭하면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Then 그녀는 모든 금융 자산을 통합 그래프로 확인할 수 있다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487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비고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Gherkin 시나리오 (박지현 중심 설계)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4500" y="1308100"/>
          <a:ext cx="11309985" cy="5228362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868805"/>
                <a:gridCol w="6499367"/>
                <a:gridCol w="2941813"/>
              </a:tblGrid>
              <a:tr h="6431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제목 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내가 자주 보는 전문가가 추천하는 상품만 보고 싶다.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우선순위</a:t>
                      </a:r>
                      <a:r>
                        <a:rPr lang="en-US" altLang="ko-KR" sz="2700"/>
                        <a:t>(</a:t>
                      </a:r>
                      <a:r>
                        <a:rPr lang="ko-KR" altLang="en-US" sz="2700"/>
                        <a:t>상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중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하</a:t>
                      </a:r>
                      <a:r>
                        <a:rPr lang="en-US" altLang="ko-KR" sz="2700"/>
                        <a:t>)</a:t>
                      </a:r>
                      <a:endParaRPr lang="en-US" altLang="ko-KR" sz="2700"/>
                    </a:p>
                  </a:txBody>
                  <a:tcPr marL="91440" marR="91440"/>
                </a:tc>
              </a:tr>
              <a:tr h="15929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유저스토리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(background)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700"/>
                        <a:t>AS(</a:t>
                      </a:r>
                      <a:r>
                        <a:rPr lang="ko-KR" altLang="en-US" sz="2700"/>
                        <a:t>사용자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박지현</a:t>
                      </a:r>
                      <a:endParaRPr lang="ko-KR" altLang="en-US" sz="2700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 sz="2700"/>
                        <a:t>I</a:t>
                      </a:r>
                      <a:r>
                        <a:rPr lang="ko-KR" altLang="en-US" sz="2700"/>
                        <a:t> </a:t>
                      </a:r>
                      <a:r>
                        <a:rPr lang="en-US" altLang="ko-KR" sz="2700"/>
                        <a:t>Want(</a:t>
                      </a:r>
                      <a:r>
                        <a:rPr lang="ko-KR" altLang="en-US" sz="2700"/>
                        <a:t>행동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내가 자주 보는 전문가가 추천하는 상품만 보고 싶다.</a:t>
                      </a:r>
                      <a:endParaRPr lang="en-US" altLang="ko-KR" sz="2700"/>
                    </a:p>
                    <a:p>
                      <a:pPr lvl="0">
                        <a:defRPr/>
                      </a:pPr>
                      <a:r>
                        <a:rPr lang="en-US" altLang="ko-KR" sz="2700"/>
                        <a:t>So that(</a:t>
                      </a:r>
                      <a:r>
                        <a:rPr lang="ko-KR" altLang="en-US" sz="2700"/>
                        <a:t>니즈</a:t>
                      </a:r>
                      <a:r>
                        <a:rPr lang="en-US" altLang="ko-KR" sz="2700"/>
                        <a:t>/</a:t>
                      </a:r>
                      <a:r>
                        <a:rPr lang="ko-KR" altLang="en-US" sz="2700"/>
                        <a:t>목적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신뢰 하는 전문가의 정보만으로 투자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2076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구현에 대한 기준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(acceptance criteria)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시나리오 2: 신뢰하는 전문가 콘텐츠 확인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Given 박지현이 전문가 A를 단골로 등록한 상태에서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When A가 새로운 영상을 등록하면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Then 푸시 알림이 오고 홈 상단에 A의 콘텐츠가 노출된다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487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비고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Gherkin 시나리오 (박지현 중심 설계)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4500" y="1308100"/>
          <a:ext cx="11308573" cy="54474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868805"/>
                <a:gridCol w="6497955"/>
                <a:gridCol w="2941813"/>
              </a:tblGrid>
              <a:tr h="6431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제목 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방송 보면서 바로 질문하고 답변 받을 수 있으면 좋겠다.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우선순위</a:t>
                      </a:r>
                      <a:r>
                        <a:rPr lang="en-US" altLang="ko-KR" sz="2700"/>
                        <a:t>(</a:t>
                      </a:r>
                      <a:r>
                        <a:rPr lang="ko-KR" altLang="en-US" sz="2700"/>
                        <a:t>상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중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하</a:t>
                      </a:r>
                      <a:r>
                        <a:rPr lang="en-US" altLang="ko-KR" sz="2700"/>
                        <a:t>)</a:t>
                      </a:r>
                      <a:endParaRPr lang="en-US" altLang="ko-KR" sz="2700"/>
                    </a:p>
                  </a:txBody>
                  <a:tcPr marL="91440" marR="91440"/>
                </a:tc>
              </a:tr>
              <a:tr h="15929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유저스토리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(background)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700"/>
                        <a:t>AS(</a:t>
                      </a:r>
                      <a:r>
                        <a:rPr lang="ko-KR" altLang="en-US" sz="2700"/>
                        <a:t>사용자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박지현</a:t>
                      </a:r>
                      <a:endParaRPr lang="ko-KR" altLang="en-US" sz="2700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 sz="2700"/>
                        <a:t>I</a:t>
                      </a:r>
                      <a:r>
                        <a:rPr lang="ko-KR" altLang="en-US" sz="2700"/>
                        <a:t> </a:t>
                      </a:r>
                      <a:r>
                        <a:rPr lang="en-US" altLang="ko-KR" sz="2700"/>
                        <a:t>Want(</a:t>
                      </a:r>
                      <a:r>
                        <a:rPr lang="ko-KR" altLang="en-US" sz="2700"/>
                        <a:t>행동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방송 보면서 바로 질문하고 답변 받을 수 있으면 좋겠다.</a:t>
                      </a:r>
                      <a:endParaRPr lang="en-US" altLang="ko-KR" sz="2700"/>
                    </a:p>
                    <a:p>
                      <a:pPr lvl="0">
                        <a:defRPr/>
                      </a:pPr>
                      <a:r>
                        <a:rPr lang="en-US" altLang="ko-KR" sz="2700"/>
                        <a:t>So that(</a:t>
                      </a:r>
                      <a:r>
                        <a:rPr lang="ko-KR" altLang="en-US" sz="2700"/>
                        <a:t>니즈</a:t>
                      </a:r>
                      <a:r>
                        <a:rPr lang="en-US" altLang="ko-KR" sz="2700"/>
                        <a:t>/</a:t>
                      </a:r>
                      <a:r>
                        <a:rPr lang="ko-KR" altLang="en-US" sz="2700"/>
                        <a:t>목적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어려운 금융 관련 용어 이해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2076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구현에 대한 기준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(acceptance criteria)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시나리오 3: 실시간 질문 및 답변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Given 박지현이 A의 라이브 방송을 시청 중일 때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When 채팅창에 "ETF란 무엇인가요?"라고 질문하면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Then 방송자가 질문을 확인하고 1분 이내에 실시간으로 답변한다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487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비고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Gherkin 시나리오 (박지현 중심 설계)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4500" y="1308100"/>
          <a:ext cx="11309985" cy="537470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868805"/>
                <a:gridCol w="6499367"/>
                <a:gridCol w="2941813"/>
              </a:tblGrid>
              <a:tr h="6431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제목 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같은 관심사를 가진 사람들과 방송을 함께 보고 이야기 나누고 싶다.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우선순위</a:t>
                      </a:r>
                      <a:r>
                        <a:rPr lang="en-US" altLang="ko-KR" sz="2700"/>
                        <a:t>(</a:t>
                      </a:r>
                      <a:r>
                        <a:rPr lang="ko-KR" altLang="en-US" sz="2700"/>
                        <a:t>상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중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하</a:t>
                      </a:r>
                      <a:r>
                        <a:rPr lang="en-US" altLang="ko-KR" sz="2700"/>
                        <a:t>)</a:t>
                      </a:r>
                      <a:endParaRPr lang="en-US" altLang="ko-KR" sz="2700"/>
                    </a:p>
                  </a:txBody>
                  <a:tcPr marL="91440" marR="91440"/>
                </a:tc>
              </a:tr>
              <a:tr h="15929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유저스토리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(background)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700"/>
                        <a:t>AS(</a:t>
                      </a:r>
                      <a:r>
                        <a:rPr lang="ko-KR" altLang="en-US" sz="2700"/>
                        <a:t>사용자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박지현</a:t>
                      </a:r>
                      <a:endParaRPr lang="ko-KR" altLang="en-US" sz="2700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 sz="2700"/>
                        <a:t>I</a:t>
                      </a:r>
                      <a:r>
                        <a:rPr lang="ko-KR" altLang="en-US" sz="2700"/>
                        <a:t> </a:t>
                      </a:r>
                      <a:r>
                        <a:rPr lang="en-US" altLang="ko-KR" sz="2700"/>
                        <a:t>Want(</a:t>
                      </a:r>
                      <a:r>
                        <a:rPr lang="ko-KR" altLang="en-US" sz="2700"/>
                        <a:t>행동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같은 관심사를 가진 사람들과 방송을 함께 보고 이야기 나누고 싶다.</a:t>
                      </a:r>
                      <a:endParaRPr lang="en-US" altLang="ko-KR" sz="2700"/>
                    </a:p>
                    <a:p>
                      <a:pPr lvl="0">
                        <a:defRPr/>
                      </a:pPr>
                      <a:r>
                        <a:rPr lang="en-US" altLang="ko-KR" sz="2700"/>
                        <a:t>So that(</a:t>
                      </a:r>
                      <a:r>
                        <a:rPr lang="ko-KR" altLang="en-US" sz="2700"/>
                        <a:t>니즈</a:t>
                      </a:r>
                      <a:r>
                        <a:rPr lang="en-US" altLang="ko-KR" sz="2700"/>
                        <a:t>/</a:t>
                      </a:r>
                      <a:r>
                        <a:rPr lang="ko-KR" altLang="en-US" sz="2700"/>
                        <a:t>목적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관심사 공유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커뮤니티를 통한 정보공유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2076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구현에 대한 기준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(acceptance criteria)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시나리오 4: 단골 자동 등록 및 알림 기능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Given 박지현이 전문가 A의 방송을 3회 이상 시청했다면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Then 시스템은 A를 단골로 자동 등록하고 이후 방송마다 알림을 보낸다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487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비고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Gherkin 시나리오 (박지현 중심 설계)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4500" y="1308100"/>
          <a:ext cx="11309985" cy="544741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868805"/>
                <a:gridCol w="6499367"/>
                <a:gridCol w="2941813"/>
              </a:tblGrid>
              <a:tr h="6431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제목 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오류나 피드백을 주면 빠르게 반응하고 개선되는 경험을 원한다.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우선순위</a:t>
                      </a:r>
                      <a:r>
                        <a:rPr lang="en-US" altLang="ko-KR" sz="2700"/>
                        <a:t>(</a:t>
                      </a:r>
                      <a:r>
                        <a:rPr lang="ko-KR" altLang="en-US" sz="2700"/>
                        <a:t>상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중</a:t>
                      </a:r>
                      <a:r>
                        <a:rPr lang="en-US" altLang="ko-KR" sz="2700"/>
                        <a:t>,</a:t>
                      </a:r>
                      <a:r>
                        <a:rPr lang="ko-KR" altLang="en-US" sz="2700"/>
                        <a:t> 하</a:t>
                      </a:r>
                      <a:r>
                        <a:rPr lang="en-US" altLang="ko-KR" sz="2700"/>
                        <a:t>)</a:t>
                      </a:r>
                      <a:endParaRPr lang="en-US" altLang="ko-KR" sz="2700"/>
                    </a:p>
                  </a:txBody>
                  <a:tcPr marL="91440" marR="91440"/>
                </a:tc>
              </a:tr>
              <a:tr h="15929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유저스토리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(background)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2700"/>
                        <a:t>AS(</a:t>
                      </a:r>
                      <a:r>
                        <a:rPr lang="ko-KR" altLang="en-US" sz="2700"/>
                        <a:t>사용자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박지현</a:t>
                      </a:r>
                      <a:endParaRPr lang="ko-KR" altLang="en-US" sz="2700"/>
                    </a:p>
                    <a:p>
                      <a:pPr marL="0" lvl="0" indent="0">
                        <a:buNone/>
                        <a:defRPr/>
                      </a:pPr>
                      <a:r>
                        <a:rPr lang="en-US" altLang="ko-KR" sz="2700"/>
                        <a:t>I</a:t>
                      </a:r>
                      <a:r>
                        <a:rPr lang="ko-KR" altLang="en-US" sz="2700"/>
                        <a:t> </a:t>
                      </a:r>
                      <a:r>
                        <a:rPr lang="en-US" altLang="ko-KR" sz="2700"/>
                        <a:t>Want(</a:t>
                      </a:r>
                      <a:r>
                        <a:rPr lang="ko-KR" altLang="en-US" sz="2700"/>
                        <a:t>행동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오류나 피드백을 주면 빠르게 반응하고 개선되는 경험을 원한다.</a:t>
                      </a:r>
                      <a:endParaRPr lang="en-US" altLang="ko-KR" sz="2700"/>
                    </a:p>
                    <a:p>
                      <a:pPr lvl="0">
                        <a:defRPr/>
                      </a:pPr>
                      <a:r>
                        <a:rPr lang="en-US" altLang="ko-KR" sz="2700"/>
                        <a:t>So that(</a:t>
                      </a:r>
                      <a:r>
                        <a:rPr lang="ko-KR" altLang="en-US" sz="2700"/>
                        <a:t>니즈</a:t>
                      </a:r>
                      <a:r>
                        <a:rPr lang="en-US" altLang="ko-KR" sz="2700"/>
                        <a:t>/</a:t>
                      </a:r>
                      <a:r>
                        <a:rPr lang="ko-KR" altLang="en-US" sz="2700"/>
                        <a:t>목적</a:t>
                      </a:r>
                      <a:r>
                        <a:rPr lang="en-US" altLang="ko-KR" sz="2700"/>
                        <a:t>):</a:t>
                      </a:r>
                      <a:r>
                        <a:rPr lang="ko-KR" altLang="en-US" sz="2700"/>
                        <a:t> 불편 사항과 오류 없는 쾌적한 사용 경험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207612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700"/>
                        <a:t>구현에 대한 기준</a:t>
                      </a:r>
                      <a:endParaRPr lang="ko-KR" altLang="en-US" sz="2700"/>
                    </a:p>
                    <a:p>
                      <a:pPr lvl="0" algn="ctr">
                        <a:defRPr/>
                      </a:pPr>
                      <a:r>
                        <a:rPr lang="en-US" altLang="ko-KR" sz="2700"/>
                        <a:t>(acceptance criteria)</a:t>
                      </a:r>
                      <a:endParaRPr lang="en-US" altLang="ko-KR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lvl="0" indent="0">
                        <a:buNone/>
                        <a:defRPr/>
                      </a:pPr>
                      <a:r>
                        <a:rPr lang="ko-KR" altLang="en-US" sz="2700"/>
                        <a:t>시나리오 5: 피드백 반영 경험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Given 박지현이 앱 내 '피드백 보내기'를 통해 기능 오류를 신고하면</a:t>
                      </a:r>
                      <a:endParaRPr lang="ko-KR" altLang="en-US" sz="2700"/>
                    </a:p>
                    <a:p>
                      <a:pPr marL="266700" lvl="0" indent="-306700">
                        <a:buFont typeface="Arial"/>
                        <a:buChar char="•"/>
                        <a:defRPr/>
                      </a:pPr>
                      <a:r>
                        <a:rPr lang="ko-KR" altLang="en-US" sz="2700"/>
                        <a:t>Then 24시간 이내에 접수 알림과 함께 처리 상태가 알림으로 제공된다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64872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700"/>
                        <a:t>비고</a:t>
                      </a:r>
                      <a:endParaRPr lang="ko-KR" altLang="en-US" sz="2700"/>
                    </a:p>
                  </a:txBody>
                  <a:tcPr marL="91440" marR="91440" anchor="ctr"/>
                </a:tc>
                <a:tc gridSpan="2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 sz="2700"/>
                    </a:p>
                  </a:txBody>
                  <a:tcPr marL="91440" marR="91440" anchor="ctr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 정의 (박지현 니즈 기반)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10977304" cy="46567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61617"/>
                <a:gridCol w="6343307"/>
                <a:gridCol w="1372380"/>
              </a:tblGrid>
              <a:tr h="6652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600"/>
                        <a:t>기능</a:t>
                      </a:r>
                      <a:endParaRPr lang="ko-KR" altLang="en-US" sz="26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600"/>
                        <a:t>설명</a:t>
                      </a:r>
                      <a:endParaRPr lang="ko-KR" altLang="en-US" sz="26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600"/>
                        <a:t>우선순위</a:t>
                      </a:r>
                      <a:endParaRPr lang="ko-KR" altLang="en-US" sz="2600"/>
                    </a:p>
                  </a:txBody>
                  <a:tcPr marL="91440" marR="91440" anchor="ctr"/>
                </a:tc>
              </a:tr>
              <a:tr h="6652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자산 통합 대시보드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다양한 금융사의 자산 데이터를 한 화면에 시각적으로 제공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매우 높음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  <a:tr h="6652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영상 기반 콘텐츠 제공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짧고 쉬운 설명의 금융 정보 영상 및 전문가 라이브 방송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매우 높음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  <a:tr h="6652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실시간 채팅 및 Q&amp;A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방송 중 실시간 질문과 전문가 응답, 유저 반응 이모지 포함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매우 높음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  <a:tr h="6652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단골 전문가 등록 및 알림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일정 기준 충족 시 자동 등록 또는 수동 설정, 방송 전 알림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높음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  <a:tr h="6652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사용자 피드백 접수 및 트래킹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피드백 등록 → 상태 확인 → 해결 결과 공유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높음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  <a:tr h="6652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개인화 콘텐츠 추천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시청 이력과 관심사를 기반으로 영상 및 전문가 추천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/>
                        <a:t>높음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API 설계 예시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900"/>
              <a:t>/assets/summary</a:t>
            </a:r>
            <a:endParaRPr lang="ko-KR" altLang="en-US" sz="4900"/>
          </a:p>
          <a:p>
            <a:pPr lvl="0">
              <a:defRPr/>
            </a:pPr>
            <a:r>
              <a:rPr lang="ko-KR" altLang="en-US" sz="4900"/>
              <a:t>/videos/recommend</a:t>
            </a:r>
            <a:endParaRPr lang="ko-KR" altLang="en-US" sz="4900"/>
          </a:p>
          <a:p>
            <a:pPr lvl="0">
              <a:defRPr/>
            </a:pPr>
            <a:r>
              <a:rPr lang="ko-KR" altLang="en-US" sz="4900"/>
              <a:t>/experts/follow</a:t>
            </a:r>
            <a:endParaRPr lang="ko-KR" altLang="en-US" sz="4900"/>
          </a:p>
          <a:p>
            <a:pPr lvl="0">
              <a:defRPr/>
            </a:pPr>
            <a:r>
              <a:rPr lang="ko-KR" altLang="en-US" sz="4900"/>
              <a:t>/feedback</a:t>
            </a:r>
            <a:endParaRPr lang="ko-KR" altLang="en-US" sz="4900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전략 요약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4300"/>
              <a:t> 신뢰/이해/재미 중심 설계</a:t>
            </a:r>
            <a:endParaRPr lang="ko-KR" altLang="en-US" sz="4300"/>
          </a:p>
          <a:p>
            <a:pPr lvl="0">
              <a:defRPr/>
            </a:pPr>
            <a:r>
              <a:rPr lang="ko-KR" altLang="en-US" sz="4300"/>
              <a:t> 실시간/몰입형 콘텐츠</a:t>
            </a:r>
            <a:endParaRPr lang="ko-KR" altLang="en-US" sz="4300"/>
          </a:p>
          <a:p>
            <a:pPr lvl="0">
              <a:defRPr/>
            </a:pPr>
            <a:r>
              <a:rPr lang="ko-KR" altLang="en-US" sz="4300"/>
              <a:t> 커뮤니티 기반 유지</a:t>
            </a:r>
            <a:endParaRPr lang="ko-KR" altLang="en-US" sz="4300"/>
          </a:p>
          <a:p>
            <a:pPr lvl="0">
              <a:defRPr/>
            </a:pPr>
            <a:r>
              <a:rPr lang="ko-KR" altLang="en-US" sz="4300"/>
              <a:t> 데이터 기반 추천 &amp; 빠른 피드백</a:t>
            </a:r>
            <a:endParaRPr lang="ko-KR" altLang="en-US" sz="4300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핀테크 앱 사용자에 대한 주요 인사이트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사용자는 여러 개의 핀테크 앱(토스, 카카오페이, 네이버페이 등)을 동시에 사용하며, 각각의 장단점을 비교하면서 상황에 따라 선택한다.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SNS에서 인플루언서 또는 지인의 추천을 통해 금융 정보를 접하고, 이를 바탕으로 앱 설치 및 투자를 시도한다.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푸시 알림을 통해 쿠폰, 이벤트, 라이브 방송 등의 정보를 받고 자연스럽게 앱에 유입된다.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사용자 여정 지도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86205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사용자 여정 지도란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 sz="2900"/>
              <a:t>서비스 개발시 피처 단위의 디테일한 작업에 집중시 전체적인 그림을 놓치는 문제 발생</a:t>
            </a:r>
            <a:endParaRPr lang="ko-KR" altLang="en-US" sz="2900"/>
          </a:p>
          <a:p>
            <a:pPr lvl="0">
              <a:defRPr/>
            </a:pPr>
            <a:r>
              <a:rPr lang="ko-KR" altLang="en-US" sz="2900"/>
              <a:t>사용자들이 제품이나 서비스를 처음 접하는 시점부터 사용을 끝내는 시점까지의 여정을 시각적으로 보여주어 전체적인 그림을 놓치지 않도록 해줌</a:t>
            </a:r>
            <a:endParaRPr lang="ko-KR" altLang="en-US" sz="2900"/>
          </a:p>
        </p:txBody>
      </p:sp>
    </p:spTree>
    <p:extLst>
      <p:ext uri="{BB962C8B-B14F-4D97-AF65-F5344CB8AC3E}">
        <p14:creationId xmlns:p14="http://schemas.microsoft.com/office/powerpoint/2010/main" val="3023838586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사용자 여정 지도</a:t>
            </a:r>
            <a:endParaRPr lang="ko-KR" altLang="en-US"/>
          </a:p>
        </p:txBody>
      </p:sp>
      <p:graphicFrame>
        <p:nvGraphicFramePr>
          <p:cNvPr id="4" name="표 3"/>
          <p:cNvGraphicFramePr/>
          <p:nvPr/>
        </p:nvGraphicFramePr>
        <p:xfrm>
          <a:off x="457200" y="1371600"/>
          <a:ext cx="11283037" cy="484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469"/>
                <a:gridCol w="2436141"/>
                <a:gridCol w="2436141"/>
                <a:gridCol w="2436141"/>
                <a:gridCol w="2436141"/>
              </a:tblGrid>
              <a:tr h="74726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endParaRPr lang="ko-KR" altLang="en-US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sz="2300" b="1">
                          <a:latin typeface="맑은 고딕"/>
                          <a:ea typeface="맑은 고딕"/>
                        </a:rPr>
                        <a:t>1단계: 인지</a:t>
                      </a:r>
                      <a:endParaRPr sz="23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sz="2300" b="1">
                          <a:latin typeface="맑은 고딕"/>
                          <a:ea typeface="맑은 고딕"/>
                        </a:rPr>
                        <a:t>2단계: 탐색</a:t>
                      </a:r>
                      <a:endParaRPr sz="23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sz="2300" b="1">
                          <a:latin typeface="맑은 고딕"/>
                          <a:ea typeface="맑은 고딕"/>
                        </a:rPr>
                        <a:t>3단계: 사용</a:t>
                      </a:r>
                      <a:endParaRPr sz="23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sz="2300" b="1">
                          <a:latin typeface="맑은 고딕"/>
                          <a:ea typeface="맑은 고딕"/>
                        </a:rPr>
                        <a:t>4단계: 유지/심화</a:t>
                      </a:r>
                      <a:endParaRPr sz="23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112089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sz="2000" b="1">
                          <a:latin typeface="맑은 고딕"/>
                          <a:ea typeface="맑은 고딕"/>
                        </a:rPr>
                        <a:t>유저스토리</a:t>
                      </a:r>
                      <a:endParaRPr sz="20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푸시나 SNS로 새로운 핀테크 서비스를 접한다.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신뢰할 수 있는 전문가의 콘텐츠를 확인하고 팔로우한다.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자산을 통합해서 확인하고, 실시간으로 궁금한 점을 질문한다.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단골 전문가 콘텐츠를 지속적으로 보고, 피드백을 보내 개선을 경험한다.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48487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sz="2000" b="1">
                          <a:latin typeface="맑은 고딕"/>
                          <a:ea typeface="맑은 고딕"/>
                        </a:rPr>
                        <a:t>Emotions</a:t>
                      </a:r>
                      <a:endParaRPr sz="2000" b="1">
                        <a:latin typeface="맑은 고딕"/>
                        <a:ea typeface="맑은 고딕"/>
                      </a:endParaRPr>
                    </a:p>
                    <a:p>
                      <a:pPr lvl="0" algn="ctr">
                        <a:defRPr/>
                      </a:pPr>
                      <a:r>
                        <a:rPr sz="2000" b="1">
                          <a:latin typeface="맑은 고딕"/>
                          <a:ea typeface="맑은 고딕"/>
                        </a:rPr>
                        <a:t>(만족도)</a:t>
                      </a:r>
                      <a:endParaRPr sz="20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기대감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신뢰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이해 + 참여 + 재미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소속감 + 만족감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58388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sz="2000" b="1">
                          <a:latin typeface="맑은 고딕"/>
                          <a:ea typeface="맑은 고딕"/>
                        </a:rPr>
                        <a:t>니즈 &amp; 불편한 점</a:t>
                      </a:r>
                      <a:endParaRPr sz="20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광고성 정보인지 구분 어려움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신뢰할 수 있는 콘텐츠 찾기 어려움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금융 용어 어려움, 정보 단편화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내 의견이 반영되는 경험 부족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1077646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sz="2000" b="1">
                          <a:latin typeface="맑은 고딕"/>
                          <a:ea typeface="맑은 고딕"/>
                        </a:rPr>
                        <a:t>필요한 피처</a:t>
                      </a:r>
                      <a:endParaRPr sz="20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SNS 추천 기반 콘텐츠 노출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전문가 중심 영상 큐레이션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자산 통합 대시보드 + 실시간 채팅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단골 등록, 알림, 피드백 처리 상태 알림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41287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270586" y="1902595"/>
            <a:ext cx="9635703" cy="197441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논리적 흐름을 그리는 유저플로</a:t>
            </a:r>
            <a:br>
              <a:rPr lang="ko-KR" altLang="en-US"/>
            </a:br>
            <a:r>
              <a:rPr lang="en-US" altLang="ko-KR"/>
              <a:t>&amp;</a:t>
            </a:r>
            <a:r>
              <a:rPr lang="ko-KR" altLang="en-US"/>
              <a:t> 와이어프레임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117217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태스크 플로</a:t>
            </a:r>
            <a:r>
              <a:rPr lang="en-US" altLang="ko-KR"/>
              <a:t>(task flow)</a:t>
            </a:r>
            <a:endParaRPr lang="en-US" altLang="ko-KR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사용자가 서비스를 이용하면서 수행하는 작업과 화면의 흐름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태스크 플로는 분기나 오류를 고려하지 않고 큰 그림만 확인</a:t>
            </a:r>
            <a:endParaRPr lang="ko-KR" altLang="en-US"/>
          </a:p>
        </p:txBody>
      </p:sp>
      <p:sp>
        <p:nvSpPr>
          <p:cNvPr id="5" name="Rectangle 2"/>
          <p:cNvSpPr/>
          <p:nvPr/>
        </p:nvSpPr>
        <p:spPr>
          <a:xfrm>
            <a:off x="600438" y="2971800"/>
            <a:ext cx="323079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sz="2400">
                <a:latin typeface="맑은 고딕"/>
                <a:ea typeface="맑은 고딕"/>
              </a:rPr>
              <a:t>앱 실행 및 로그인</a:t>
            </a:r>
            <a:endParaRPr sz="2400">
              <a:latin typeface="맑은 고딕"/>
              <a:ea typeface="맑은 고딕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548156" y="2971800"/>
            <a:ext cx="323079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sz="2400">
                <a:latin typeface="맑은 고딕"/>
                <a:ea typeface="맑은 고딕"/>
              </a:rPr>
              <a:t>‘자산 보기’ 메뉴 진입</a:t>
            </a:r>
            <a:endParaRPr sz="2400">
              <a:latin typeface="맑은 고딕"/>
              <a:ea typeface="맑은 고딕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8504005" y="2971800"/>
            <a:ext cx="323079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sz="2400">
                <a:latin typeface="맑은 고딕"/>
                <a:ea typeface="맑은 고딕"/>
              </a:rPr>
              <a:t>API를 통해 외부 금융사 데이터 연동</a:t>
            </a:r>
            <a:endParaRPr sz="2400">
              <a:latin typeface="맑은 고딕"/>
              <a:ea typeface="맑은 고딕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600439" y="4529705"/>
            <a:ext cx="323079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sz="2400"/>
              <a:t>각 계좌/자산 정보를 수집 및 처리</a:t>
            </a:r>
            <a:endParaRPr sz="2400">
              <a:latin typeface="맑은 고딕"/>
              <a:ea typeface="맑은 고딕"/>
            </a:endParaRPr>
          </a:p>
        </p:txBody>
      </p:sp>
      <p:sp>
        <p:nvSpPr>
          <p:cNvPr id="12" name="Rectangle 3"/>
          <p:cNvSpPr/>
          <p:nvPr/>
        </p:nvSpPr>
        <p:spPr>
          <a:xfrm>
            <a:off x="4529106" y="4529705"/>
            <a:ext cx="323079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sz="2400"/>
              <a:t>모든 자산을 시각화한 통합 대시보드 렌더링</a:t>
            </a:r>
            <a:endParaRPr sz="2400">
              <a:latin typeface="맑은 고딕"/>
              <a:ea typeface="맑은 고딕"/>
            </a:endParaRPr>
          </a:p>
        </p:txBody>
      </p:sp>
      <p:sp>
        <p:nvSpPr>
          <p:cNvPr id="13" name="Rectangle 4"/>
          <p:cNvSpPr/>
          <p:nvPr/>
        </p:nvSpPr>
        <p:spPr>
          <a:xfrm>
            <a:off x="8504005" y="4529705"/>
            <a:ext cx="3230793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sz="2400"/>
              <a:t>자산 구성 그래프 및 총액 표시</a:t>
            </a:r>
            <a:endParaRPr sz="2400">
              <a:latin typeface="맑은 고딕"/>
              <a:ea typeface="맑은 고딕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960259" y="3163626"/>
            <a:ext cx="530746" cy="5307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902774" y="3163626"/>
            <a:ext cx="530746" cy="5307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3960259" y="4721531"/>
            <a:ext cx="530746" cy="5307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>
            <a:off x="7902774" y="4721532"/>
            <a:ext cx="530746" cy="5307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19050" y="4721532"/>
            <a:ext cx="530746" cy="53074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609042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유저 플로</a:t>
            </a:r>
            <a:r>
              <a:rPr lang="en-US" altLang="ko-KR"/>
              <a:t>(User Flow)</a:t>
            </a:r>
            <a:endParaRPr lang="en-US" altLang="ko-KR"/>
          </a:p>
        </p:txBody>
      </p:sp>
      <p:sp>
        <p:nvSpPr>
          <p:cNvPr id="33" name="순서도: 판단 32"/>
          <p:cNvSpPr/>
          <p:nvPr/>
        </p:nvSpPr>
        <p:spPr>
          <a:xfrm>
            <a:off x="4607719" y="1812088"/>
            <a:ext cx="2976563" cy="2435340"/>
          </a:xfrm>
          <a:prstGeom prst="flowChartDecisi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3000"/>
              <a:t>조건</a:t>
            </a:r>
            <a:endParaRPr lang="ko-KR" altLang="en-US" sz="3000"/>
          </a:p>
        </p:txBody>
      </p:sp>
      <p:sp>
        <p:nvSpPr>
          <p:cNvPr id="36" name="Rectangle 3"/>
          <p:cNvSpPr/>
          <p:nvPr/>
        </p:nvSpPr>
        <p:spPr>
          <a:xfrm>
            <a:off x="8196264" y="1812088"/>
            <a:ext cx="3217328" cy="23431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동작</a:t>
            </a:r>
            <a:r>
              <a:rPr lang="en-US" altLang="ko-KR" sz="2400">
                <a:latin typeface="맑은 고딕"/>
                <a:ea typeface="맑은 고딕"/>
              </a:rPr>
              <a:t>/</a:t>
            </a:r>
            <a:r>
              <a:rPr lang="ko-KR" altLang="en-US" sz="2400">
                <a:latin typeface="맑은 고딕"/>
                <a:ea typeface="맑은 고딕"/>
              </a:rPr>
              <a:t>프로세스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37" name="순서도: 수행의 시작/종료 36"/>
          <p:cNvSpPr/>
          <p:nvPr/>
        </p:nvSpPr>
        <p:spPr>
          <a:xfrm>
            <a:off x="646184" y="2250440"/>
            <a:ext cx="3463636" cy="1558636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3000"/>
              <a:t>시작 </a:t>
            </a:r>
            <a:r>
              <a:rPr lang="en-US" altLang="ko-KR" sz="3000"/>
              <a:t>/</a:t>
            </a:r>
            <a:r>
              <a:rPr lang="ko-KR" altLang="en-US" sz="3000"/>
              <a:t> 끝</a:t>
            </a:r>
            <a:endParaRPr lang="ko-KR" altLang="en-US" sz="3000"/>
          </a:p>
        </p:txBody>
      </p:sp>
    </p:spTree>
    <p:extLst>
      <p:ext uri="{BB962C8B-B14F-4D97-AF65-F5344CB8AC3E}">
        <p14:creationId xmlns:p14="http://schemas.microsoft.com/office/powerpoint/2010/main" val="2195369760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유저 플로</a:t>
            </a:r>
            <a:r>
              <a:rPr lang="en-US" altLang="ko-KR"/>
              <a:t>(User Flow)</a:t>
            </a:r>
            <a:endParaRPr lang="en-US" altLang="ko-KR"/>
          </a:p>
        </p:txBody>
      </p:sp>
      <p:sp>
        <p:nvSpPr>
          <p:cNvPr id="5" name="Rectangle 3"/>
          <p:cNvSpPr/>
          <p:nvPr/>
        </p:nvSpPr>
        <p:spPr>
          <a:xfrm>
            <a:off x="4376953" y="2033150"/>
            <a:ext cx="1864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>
                <a:latin typeface="맑은 고딕"/>
                <a:ea typeface="맑은 고딕"/>
              </a:rPr>
              <a:t>id/pw</a:t>
            </a:r>
            <a:r>
              <a:rPr lang="ko-KR" altLang="en-US" sz="2400">
                <a:latin typeface="맑은 고딕"/>
                <a:ea typeface="맑은 고딕"/>
              </a:rPr>
              <a:t> 입력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1727199" y="2092464"/>
            <a:ext cx="2021970" cy="855085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랜딩페이지 오픈</a:t>
            </a:r>
            <a:endParaRPr lang="ko-KR" altLang="en-US"/>
          </a:p>
        </p:txBody>
      </p:sp>
      <p:sp>
        <p:nvSpPr>
          <p:cNvPr id="10" name="순서도: 판단 9"/>
          <p:cNvSpPr/>
          <p:nvPr/>
        </p:nvSpPr>
        <p:spPr>
          <a:xfrm>
            <a:off x="6886575" y="1673991"/>
            <a:ext cx="2359602" cy="1692032"/>
          </a:xfrm>
          <a:prstGeom prst="flowChartDecisi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DB</a:t>
            </a:r>
            <a:r>
              <a:rPr lang="ko-KR" altLang="en-US"/>
              <a:t>에 존재하고 일치하는가</a:t>
            </a:r>
            <a:r>
              <a:rPr lang="en-US" altLang="ko-KR"/>
              <a:t>?</a:t>
            </a:r>
            <a:endParaRPr lang="en-US" altLang="ko-KR"/>
          </a:p>
        </p:txBody>
      </p:sp>
      <p:cxnSp>
        <p:nvCxnSpPr>
          <p:cNvPr id="11" name="화살표 10"/>
          <p:cNvCxnSpPr>
            <a:stCxn id="9" idx="3"/>
          </p:cNvCxnSpPr>
          <p:nvPr/>
        </p:nvCxnSpPr>
        <p:spPr>
          <a:xfrm>
            <a:off x="3749169" y="2520007"/>
            <a:ext cx="62778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화살표 12"/>
          <p:cNvCxnSpPr/>
          <p:nvPr/>
        </p:nvCxnSpPr>
        <p:spPr>
          <a:xfrm>
            <a:off x="6241299" y="2520007"/>
            <a:ext cx="627783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>
            <a:off x="9246178" y="2520007"/>
            <a:ext cx="627783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/>
          <p:nvPr/>
        </p:nvSpPr>
        <p:spPr>
          <a:xfrm>
            <a:off x="9873961" y="2033150"/>
            <a:ext cx="1864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로그인성공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9873962" y="4086869"/>
            <a:ext cx="1864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자산보기 메뉴 클릭</a:t>
            </a:r>
            <a:endParaRPr lang="ko-KR" altLang="en-US" sz="2400">
              <a:latin typeface="맑은 고딕"/>
              <a:ea typeface="맑은 고딕"/>
            </a:endParaRPr>
          </a:p>
        </p:txBody>
      </p:sp>
      <p:cxnSp>
        <p:nvCxnSpPr>
          <p:cNvPr id="19" name="화살표 18"/>
          <p:cNvCxnSpPr>
            <a:endCxn id="18" idx="0"/>
          </p:cNvCxnSpPr>
          <p:nvPr/>
        </p:nvCxnSpPr>
        <p:spPr>
          <a:xfrm rot="16200000" flipH="1">
            <a:off x="10241237" y="3521972"/>
            <a:ext cx="1129795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순서도: 판단 19"/>
          <p:cNvSpPr/>
          <p:nvPr/>
        </p:nvSpPr>
        <p:spPr>
          <a:xfrm>
            <a:off x="6886575" y="3698053"/>
            <a:ext cx="2359602" cy="1692032"/>
          </a:xfrm>
          <a:prstGeom prst="flowChartDecisi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외부금융기관 연동 동의가 있는가</a:t>
            </a:r>
            <a:r>
              <a:rPr lang="en-US" altLang="ko-KR"/>
              <a:t>?</a:t>
            </a:r>
            <a:endParaRPr lang="en-US" altLang="ko-KR"/>
          </a:p>
        </p:txBody>
      </p:sp>
      <p:cxnSp>
        <p:nvCxnSpPr>
          <p:cNvPr id="21" name="화살표 20"/>
          <p:cNvCxnSpPr/>
          <p:nvPr/>
        </p:nvCxnSpPr>
        <p:spPr>
          <a:xfrm rot="10800000">
            <a:off x="9262410" y="4544070"/>
            <a:ext cx="611552" cy="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화살표 21"/>
          <p:cNvCxnSpPr/>
          <p:nvPr/>
        </p:nvCxnSpPr>
        <p:spPr>
          <a:xfrm rot="10800000">
            <a:off x="6275023" y="4544067"/>
            <a:ext cx="611552" cy="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/>
          <p:cNvSpPr/>
          <p:nvPr/>
        </p:nvSpPr>
        <p:spPr>
          <a:xfrm>
            <a:off x="4376953" y="4086872"/>
            <a:ext cx="1864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>
                <a:latin typeface="맑은 고딕"/>
                <a:ea typeface="맑은 고딕"/>
              </a:rPr>
              <a:t>api</a:t>
            </a:r>
            <a:r>
              <a:rPr lang="ko-KR" altLang="en-US" sz="2400">
                <a:latin typeface="맑은 고딕"/>
                <a:ea typeface="맑은 고딕"/>
              </a:rPr>
              <a:t> 연동 및 자료 수집</a:t>
            </a:r>
            <a:endParaRPr lang="ko-KR" altLang="en-US" sz="2400">
              <a:latin typeface="맑은 고딕"/>
              <a:ea typeface="맑은 고딕"/>
            </a:endParaRPr>
          </a:p>
        </p:txBody>
      </p:sp>
      <p:cxnSp>
        <p:nvCxnSpPr>
          <p:cNvPr id="24" name="화살표 23"/>
          <p:cNvCxnSpPr/>
          <p:nvPr/>
        </p:nvCxnSpPr>
        <p:spPr>
          <a:xfrm rot="10800000">
            <a:off x="2974826" y="4544072"/>
            <a:ext cx="611552" cy="2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3"/>
          <p:cNvSpPr/>
          <p:nvPr/>
        </p:nvSpPr>
        <p:spPr>
          <a:xfrm>
            <a:off x="1533044" y="4086875"/>
            <a:ext cx="223235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자산데이터 가공 및 분석</a:t>
            </a:r>
            <a:endParaRPr lang="ko-KR" altLang="en-US" sz="2400">
              <a:latin typeface="맑은 고딕"/>
              <a:ea typeface="맑은 고딕"/>
            </a:endParaRPr>
          </a:p>
        </p:txBody>
      </p:sp>
      <p:cxnSp>
        <p:nvCxnSpPr>
          <p:cNvPr id="26" name="화살표 25"/>
          <p:cNvCxnSpPr>
            <a:stCxn id="25" idx="2"/>
          </p:cNvCxnSpPr>
          <p:nvPr/>
        </p:nvCxnSpPr>
        <p:spPr>
          <a:xfrm rot="16200000" flipH="1" flipV="1">
            <a:off x="2395727" y="5254770"/>
            <a:ext cx="506990" cy="0"/>
          </a:xfrm>
          <a:prstGeom prst="straightConnector1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/>
          <p:cNvSpPr/>
          <p:nvPr/>
        </p:nvSpPr>
        <p:spPr>
          <a:xfrm>
            <a:off x="1040562" y="5508265"/>
            <a:ext cx="2708607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자산통합 대시보드 랜더링</a:t>
            </a:r>
            <a:endParaRPr lang="ko-KR" altLang="en-US" sz="2400">
              <a:latin typeface="맑은 고딕"/>
              <a:ea typeface="맑은 고딕"/>
            </a:endParaRPr>
          </a:p>
        </p:txBody>
      </p:sp>
      <p:sp>
        <p:nvSpPr>
          <p:cNvPr id="28" name="Rectangle 3"/>
          <p:cNvSpPr/>
          <p:nvPr/>
        </p:nvSpPr>
        <p:spPr>
          <a:xfrm>
            <a:off x="7134203" y="5943600"/>
            <a:ext cx="1864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000">
                <a:latin typeface="맑은 고딕"/>
                <a:ea typeface="맑은 고딕"/>
              </a:rPr>
              <a:t>동의화면으로 이동 및 동의</a:t>
            </a:r>
            <a:endParaRPr lang="ko-KR" altLang="en-US" sz="2000">
              <a:latin typeface="맑은 고딕"/>
              <a:ea typeface="맑은 고딕"/>
            </a:endParaRPr>
          </a:p>
        </p:txBody>
      </p:sp>
      <p:cxnSp>
        <p:nvCxnSpPr>
          <p:cNvPr id="29" name="화살표 28"/>
          <p:cNvCxnSpPr>
            <a:stCxn id="20" idx="2"/>
            <a:endCxn id="28" idx="0"/>
          </p:cNvCxnSpPr>
          <p:nvPr/>
        </p:nvCxnSpPr>
        <p:spPr>
          <a:xfrm rot="16200000" flipH="1">
            <a:off x="7789619" y="5666843"/>
            <a:ext cx="55351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양방향 화살표 29"/>
          <p:cNvCxnSpPr>
            <a:stCxn id="28" idx="1"/>
            <a:endCxn id="23" idx="2"/>
          </p:cNvCxnSpPr>
          <p:nvPr/>
        </p:nvCxnSpPr>
        <p:spPr>
          <a:xfrm flipH="1" flipV="1">
            <a:off x="5309126" y="5001272"/>
            <a:ext cx="1825076" cy="1399530"/>
          </a:xfrm>
          <a:prstGeom prst="bentConnector2">
            <a:avLst/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>
            <a:stCxn id="10" idx="0"/>
            <a:endCxn id="33" idx="2"/>
          </p:cNvCxnSpPr>
          <p:nvPr/>
        </p:nvCxnSpPr>
        <p:spPr>
          <a:xfrm rot="16200000">
            <a:off x="7824678" y="1432293"/>
            <a:ext cx="48339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순서도: 판단 32"/>
          <p:cNvSpPr/>
          <p:nvPr/>
        </p:nvSpPr>
        <p:spPr>
          <a:xfrm>
            <a:off x="7097640" y="0"/>
            <a:ext cx="1937472" cy="1190595"/>
          </a:xfrm>
          <a:prstGeom prst="flowChartDecision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DB</a:t>
            </a:r>
            <a:r>
              <a:rPr lang="ko-KR" altLang="en-US"/>
              <a:t>에 존재하는가</a:t>
            </a:r>
            <a:r>
              <a:rPr lang="en-US" altLang="ko-KR"/>
              <a:t>?</a:t>
            </a:r>
            <a:endParaRPr lang="en-US" altLang="ko-KR"/>
          </a:p>
        </p:txBody>
      </p:sp>
      <p:cxnSp>
        <p:nvCxnSpPr>
          <p:cNvPr id="34" name="양방향 화살표 33"/>
          <p:cNvCxnSpPr>
            <a:stCxn id="33" idx="1"/>
            <a:endCxn id="5" idx="0"/>
          </p:cNvCxnSpPr>
          <p:nvPr/>
        </p:nvCxnSpPr>
        <p:spPr>
          <a:xfrm flipH="1">
            <a:off x="5309126" y="595309"/>
            <a:ext cx="1788514" cy="1437841"/>
          </a:xfrm>
          <a:prstGeom prst="bentConnector2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>
            <a:stCxn id="33" idx="3"/>
          </p:cNvCxnSpPr>
          <p:nvPr/>
        </p:nvCxnSpPr>
        <p:spPr>
          <a:xfrm flipV="1">
            <a:off x="9035113" y="593694"/>
            <a:ext cx="838848" cy="16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"/>
          <p:cNvSpPr/>
          <p:nvPr/>
        </p:nvSpPr>
        <p:spPr>
          <a:xfrm>
            <a:off x="9873962" y="138109"/>
            <a:ext cx="186434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latin typeface="맑은 고딕"/>
                <a:ea typeface="맑은 고딕"/>
              </a:rPr>
              <a:t>회원가입페이지로 이동</a:t>
            </a:r>
            <a:endParaRPr lang="ko-KR" altLang="en-US" sz="240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516394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핀테크 앱 사용자에 대한 주요 인사이트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후기와 리뷰는 과장되거나 신뢰도가 낮다고 느끼며, 영상 또는 실시간 방송을 통해 확인하는 방식에 더 신뢰를 둔다.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금융상품이나 정보를 단순히 제공받기보다는 셀러(전문가)와의 신뢰 관계를 바탕으로 소통하며 판단하고자 한다.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커뮤니티 참여를 통해 소속감과 친밀감을 느끼며, 이는 반복 방문과 구매(또는 투자)로 이어진다.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77531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Pain Points &amp; Needs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3700" b="1">
                <a:latin typeface="맑은 고딕"/>
                <a:ea typeface="맑은 고딕"/>
              </a:rPr>
              <a:t>Pain Points:</a:t>
            </a:r>
            <a:endParaRPr lang="ko-KR" altLang="en-US" sz="3700" b="1">
              <a:latin typeface="맑은 고딕"/>
              <a:ea typeface="맑은 고딕"/>
            </a:endParaRPr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 sz="2700"/>
              <a:t>복잡한 UI와 용어 때문에 진입 장벽이 높다.</a:t>
            </a:r>
            <a:endParaRPr lang="ko-KR" altLang="en-US" sz="2700"/>
          </a:p>
          <a:p>
            <a:pPr marL="266700" lvl="0" indent="-306700">
              <a:buFont typeface="Arial"/>
              <a:buChar char="•"/>
              <a:defRPr/>
            </a:pPr>
            <a:endParaRPr lang="ko-KR" altLang="en-US" sz="2700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 sz="2700"/>
              <a:t>기존 리뷰 기반 콘텐츠는 광고성이 강해 신뢰도가 낮다.</a:t>
            </a:r>
            <a:endParaRPr lang="ko-KR" altLang="en-US" sz="2700"/>
          </a:p>
          <a:p>
            <a:pPr marL="266700" lvl="0" indent="-306700">
              <a:buFont typeface="Arial"/>
              <a:buChar char="•"/>
              <a:defRPr/>
            </a:pPr>
            <a:endParaRPr lang="ko-KR" altLang="en-US" sz="2700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 sz="2700"/>
              <a:t>자산이 여러 플랫폼에 분산되어 있어 종합적인 자산 파악이 어렵다.</a:t>
            </a:r>
            <a:endParaRPr lang="ko-KR" altLang="en-US" sz="2700"/>
          </a:p>
          <a:p>
            <a:pPr marL="266700" lvl="0" indent="-306700">
              <a:buFont typeface="Arial"/>
              <a:buChar char="•"/>
              <a:defRPr/>
            </a:pPr>
            <a:endParaRPr lang="ko-KR" altLang="en-US" sz="2700"/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 sz="2700"/>
              <a:t>DM 또는 비공식 채널을 통한 거래 및 정보 공유는 실수가 잦고 체계적이지 않다.</a:t>
            </a:r>
            <a:endParaRPr lang="ko-KR" altLang="en-US" sz="2700"/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Pain Points &amp; Needs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3700" b="1">
                <a:latin typeface="맑은 고딕"/>
                <a:ea typeface="맑은 고딕"/>
              </a:rPr>
              <a:t>Needs:</a:t>
            </a:r>
            <a:endParaRPr lang="ko-KR" altLang="en-US">
              <a:latin typeface="맑은 고딕"/>
              <a:ea typeface="맑은 고딕"/>
            </a:endParaRPr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금융 초보자도 쉽게 이해할 수 있는 시각적 콘텐츠 (영상, 인포그래픽 등)</a:t>
            </a:r>
            <a:endParaRPr lang="ko-KR" altLang="en-US">
              <a:latin typeface="맑은 고딕"/>
              <a:ea typeface="맑은 고딕"/>
            </a:endParaRPr>
          </a:p>
          <a:p>
            <a:pPr marL="266700" lvl="0" indent="-306700">
              <a:buFont typeface="Arial"/>
              <a:buChar char="•"/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특정 사용자 특성과 관심사에 맞춘 전문가 추천 기능</a:t>
            </a:r>
            <a:endParaRPr lang="ko-KR" altLang="en-US">
              <a:latin typeface="맑은 고딕"/>
              <a:ea typeface="맑은 고딕"/>
            </a:endParaRPr>
          </a:p>
          <a:p>
            <a:pPr marL="266700" lvl="0" indent="-306700">
              <a:buFont typeface="Arial"/>
              <a:buChar char="•"/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통합 자산을 한 화면에서 조회할 수 있는 대시보드</a:t>
            </a:r>
            <a:endParaRPr lang="ko-KR" altLang="en-US">
              <a:latin typeface="맑은 고딕"/>
              <a:ea typeface="맑은 고딕"/>
            </a:endParaRPr>
          </a:p>
          <a:p>
            <a:pPr marL="266700" lvl="0" indent="-306700">
              <a:buFont typeface="Arial"/>
              <a:buChar char="•"/>
              <a:defRPr/>
            </a:pPr>
            <a:endParaRPr lang="ko-KR" altLang="en-US">
              <a:latin typeface="맑은 고딕"/>
              <a:ea typeface="맑은 고딕"/>
            </a:endParaRPr>
          </a:p>
          <a:p>
            <a:pPr marL="266700" lvl="0" indent="-306700"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신뢰 기반의 실시간 소통 시스템 (라이브 방송 + 채팅 + Q&amp;A)</a:t>
            </a:r>
            <a:endParaRPr lang="ko-KR" altLang="en-US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고객 여정맵 요약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/>
              <a:t>각 단계에 따른 고객 행동, 인식, Pain Point, 기회요소 포함</a:t>
            </a:r>
            <a:endParaRPr lang="ko-KR" altLang="en-US" sz="2400"/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8890" y="1888916"/>
          <a:ext cx="10774218" cy="437637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2223"/>
                <a:gridCol w="3256886"/>
                <a:gridCol w="2155998"/>
                <a:gridCol w="2154555"/>
                <a:gridCol w="2154555"/>
              </a:tblGrid>
              <a:tr h="610763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단계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고객 행동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생각/느낌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Pain Point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기회 요인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10157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인지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SNS, 광고, 친구 추천으로 앱 인지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"혜택이 좋다는데?"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앱 기능이 비슷해서 구분 어려움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이벤트/쿠폰/실시간 방송 알림 중심 온보딩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71827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탐색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앱 설치 후 탐색, 추천 콘텐츠 조회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"무슨 기능이 있는 거지?"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첫 화면이 복잡하고 정보 과잉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개인 맞춤형 온보딩 플로우 제공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10157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첫 사용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간편결제, 자산 연동, 영상 시청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"이거 좀 편한데?"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전체 자산 보기 어렵고 영상 기능 부족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시각화된 자산 통합 대시보드, 추천 콘텐츠 노출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101578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심화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투자 콘텐츠 시청, 전문가 팔로우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"이 사람 믿을만 하네"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정보 편향, 거래 번거로움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전문가 기반 큐레이션 및 거래 시스템 강화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고객 여정맵 요약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400"/>
              <a:t>각 단계에 따른 고객 행동, 인식, Pain Point, 기회요소 포함</a:t>
            </a:r>
            <a:endParaRPr lang="ko-KR" altLang="en-US" sz="2400"/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08890" y="2135067"/>
          <a:ext cx="10772775" cy="256709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48206"/>
                <a:gridCol w="2860903"/>
                <a:gridCol w="2154555"/>
                <a:gridCol w="2154555"/>
                <a:gridCol w="2154555"/>
              </a:tblGrid>
              <a:tr h="55541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단계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고객 행동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생각/느낌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Pain Point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기회 요인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9887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반복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단골 셀러 라이브 시청, 채팅 참여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"이 방송은 믿고 본다"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일정 누락, 결제 오류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단골 기능, 방송 알림, 참여형 인터랙션 강화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  <a:tr h="9887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이탈/추천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앱 리뷰, 추천 공유 또는 삭제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"요즘엔 이거 많이 쓴다"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사용 가치 떨어지면 빠른 이탈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맑은 고딕"/>
                          <a:ea typeface="맑은 고딕"/>
                        </a:rPr>
                        <a:t>커뮤니티 중심 지속 참여 유도 및 피드백 채널 강화</a:t>
                      </a:r>
                      <a:endParaRPr lang="ko-KR" altLang="en-US" sz="2000">
                        <a:latin typeface="맑은 고딕"/>
                        <a:ea typeface="맑은 고딕"/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페르소나 - 박지현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/>
              <a:t>직업: 마케팅 에이전시 AE / 거주: 서울 성수동 / 디지털 환경 친숙 / SNS 기반 소비에 익숙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평소 패션, 금융, 라이프스타일 트렌드에 민감하며, 실용성과 신뢰를 동시에 중시함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토스와 카카오페이를 주로 사용하며, 최근엔 라이브 방송 기반 금융 콘텐츠에 관심이 많아짐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주식, 예금, 펀드 등 자산이 다방면에 분산되어 있으며 관리의 필요성을 느낌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페르소나 - 박지현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2700" b="1"/>
              <a:t>Needs</a:t>
            </a:r>
            <a:endParaRPr lang="ko-KR" altLang="en-US" sz="2700" b="1"/>
          </a:p>
          <a:p>
            <a:pPr marL="0" lvl="0" indent="0">
              <a:buNone/>
              <a:defRPr/>
            </a:pP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친숙한 언어와 시각적 표현을 기반으로 한 금융정보 제공</a:t>
            </a:r>
            <a:endParaRPr lang="ko-KR" altLang="en-US"/>
          </a:p>
          <a:p>
            <a:pPr marL="342900" lvl="0" indent="-342900">
              <a:defRPr/>
            </a:pP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라이브 방송을 통해 질문하고 소통하며 투자 결정</a:t>
            </a:r>
            <a:endParaRPr lang="ko-KR" altLang="en-US"/>
          </a:p>
          <a:p>
            <a:pPr marL="342900" lvl="0" indent="-342900">
              <a:defRPr/>
            </a:pP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단골 셀러를 중심으로 구성된 신뢰 기반 콘텐츠</a:t>
            </a:r>
            <a:endParaRPr lang="ko-KR" altLang="en-US"/>
          </a:p>
          <a:p>
            <a:pPr marL="342900" lvl="0" indent="-342900">
              <a:defRPr/>
            </a:pPr>
            <a:endParaRPr lang="ko-KR" altLang="en-US"/>
          </a:p>
          <a:p>
            <a:pPr marL="342900" lvl="0" indent="-342900">
              <a:defRPr/>
            </a:pPr>
            <a:r>
              <a:rPr lang="ko-KR" altLang="en-US"/>
              <a:t>전체 자산을 한눈에 파악하고 리스크를 최소화하는 정보 설계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555</ep:Words>
  <ep:PresentationFormat>와이드스크린(16:9)</ep:PresentationFormat>
  <ep:Paragraphs>144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교차</vt:lpstr>
      <vt:lpstr>핀테크 사용자 인사이트 분석  및 사용자 여정 지도</vt:lpstr>
      <vt:lpstr>핀테크 앱 사용자에 대한 주요 인사이트</vt:lpstr>
      <vt:lpstr>핀테크 앱 사용자에 대한 주요 인사이트</vt:lpstr>
      <vt:lpstr>Pain Points &amp; Needs</vt:lpstr>
      <vt:lpstr>Pain Points &amp; Needs</vt:lpstr>
      <vt:lpstr>고객 여정맵 요약</vt:lpstr>
      <vt:lpstr>고객 여정맵 요약</vt:lpstr>
      <vt:lpstr>페르소나 - 박지현</vt:lpstr>
      <vt:lpstr>페르소나 - 박지현</vt:lpstr>
      <vt:lpstr>페르소나 - 박지현</vt:lpstr>
      <vt:lpstr>User Stories (Persona: 박지현)</vt:lpstr>
      <vt:lpstr>Gherkin 시나리오 (박지현 중심 설계)</vt:lpstr>
      <vt:lpstr>Gherkin 시나리오 (박지현 중심 설계)</vt:lpstr>
      <vt:lpstr>Gherkin 시나리오 (박지현 중심 설계)</vt:lpstr>
      <vt:lpstr>Gherkin 시나리오 (박지현 중심 설계)</vt:lpstr>
      <vt:lpstr>Gherkin 시나리오 (박지현 중심 설계)</vt:lpstr>
      <vt:lpstr>기능 정의 (박지현 니즈 기반)</vt:lpstr>
      <vt:lpstr>API 설계 예시</vt:lpstr>
      <vt:lpstr>전략 요약</vt:lpstr>
      <vt:lpstr>사용자 여정 지도</vt:lpstr>
      <vt:lpstr>사용자 여정 지도란?</vt:lpstr>
      <vt:lpstr>사용자 여정 지도</vt:lpstr>
      <vt:lpstr>논리적 흐름을 그리는 유저플로 &amp; 와이어프레임</vt:lpstr>
      <vt:lpstr>태스크 플로(task flow)</vt:lpstr>
      <vt:lpstr>유저 플로(User Flow)</vt:lpstr>
      <vt:lpstr>유저 플로(User Flow)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description>generated using python-pptx</dc:description>
  <cp:lastModifiedBy>haram4th</cp:lastModifiedBy>
  <dcterms:modified xsi:type="dcterms:W3CDTF">2025-09-03T23:15:03.918</dcterms:modified>
  <cp:revision>56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