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76" r:id="rId28"/>
    <p:sldId id="334" r:id="rId29"/>
    <p:sldId id="335" r:id="rId30"/>
    <p:sldId id="336" r:id="rId31"/>
    <p:sldId id="337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FD9CCF48-666F-40F7-ADB5-88517BD295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w="sm" len="sm"/>
              <a:tailEnd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slide" Target="slides/slide65.xml"  /><Relationship Id="rId68" Type="http://schemas.openxmlformats.org/officeDocument/2006/relationships/slide" Target="slides/slide66.xml"  /><Relationship Id="rId69" Type="http://schemas.openxmlformats.org/officeDocument/2006/relationships/slide" Target="slides/slide67.xml"  /><Relationship Id="rId7" Type="http://schemas.openxmlformats.org/officeDocument/2006/relationships/slide" Target="slides/slide5.xml"  /><Relationship Id="rId70" Type="http://schemas.openxmlformats.org/officeDocument/2006/relationships/slide" Target="slides/slide68.xml"  /><Relationship Id="rId71" Type="http://schemas.openxmlformats.org/officeDocument/2006/relationships/slide" Target="slides/slide69.xml"  /><Relationship Id="rId72" Type="http://schemas.openxmlformats.org/officeDocument/2006/relationships/slide" Target="slides/slide70.xml"  /><Relationship Id="rId73" Type="http://schemas.openxmlformats.org/officeDocument/2006/relationships/slide" Target="slides/slide71.xml"  /><Relationship Id="rId74" Type="http://schemas.openxmlformats.org/officeDocument/2006/relationships/slide" Target="slides/slide72.xml"  /><Relationship Id="rId75" Type="http://schemas.openxmlformats.org/officeDocument/2006/relationships/slide" Target="slides/slide73.xml"  /><Relationship Id="rId76" Type="http://schemas.openxmlformats.org/officeDocument/2006/relationships/slide" Target="slides/slide74.xml"  /><Relationship Id="rId77" Type="http://schemas.openxmlformats.org/officeDocument/2006/relationships/slide" Target="slides/slide75.xml"  /><Relationship Id="rId78" Type="http://schemas.openxmlformats.org/officeDocument/2006/relationships/slide" Target="slides/slide76.xml"  /><Relationship Id="rId79" Type="http://schemas.openxmlformats.org/officeDocument/2006/relationships/slide" Target="slides/slide77.xml"  /><Relationship Id="rId8" Type="http://schemas.openxmlformats.org/officeDocument/2006/relationships/slide" Target="slides/slide6.xml"  /><Relationship Id="rId80" Type="http://schemas.openxmlformats.org/officeDocument/2006/relationships/slide" Target="slides/slide78.xml"  /><Relationship Id="rId81" Type="http://schemas.openxmlformats.org/officeDocument/2006/relationships/slide" Target="slides/slide79.xml"  /><Relationship Id="rId82" Type="http://schemas.openxmlformats.org/officeDocument/2006/relationships/slide" Target="slides/slide80.xml"  /><Relationship Id="rId83" Type="http://schemas.openxmlformats.org/officeDocument/2006/relationships/slide" Target="slides/slide81.xml"  /><Relationship Id="rId84" Type="http://schemas.openxmlformats.org/officeDocument/2006/relationships/slide" Target="slides/slide82.xml"  /><Relationship Id="rId85" Type="http://schemas.openxmlformats.org/officeDocument/2006/relationships/presProps" Target="presProps.xml"  /><Relationship Id="rId86" Type="http://schemas.openxmlformats.org/officeDocument/2006/relationships/viewProps" Target="viewProps.xml"  /><Relationship Id="rId87" Type="http://schemas.openxmlformats.org/officeDocument/2006/relationships/theme" Target="theme/theme1.xml"  /><Relationship Id="rId88" Type="http://schemas.openxmlformats.org/officeDocument/2006/relationships/tableStyles" Target="tableStyles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aa6d06930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aa6d0693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7aa6d06930_0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3" name="Google Shape;39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0" name="Google Shape;40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7" name="Google Shape;477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6" name="Google Shape;526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0" name="Google Shape;55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5" name="Google Shape;575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2" name="Google Shape;58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8" name="Google Shape;628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5" name="Google Shape;635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6" name="Google Shape;646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3" name="Google Shape;653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7" name="Google Shape;667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4" name="Google Shape;674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1" name="Google Shape;681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8" name="Google Shape;688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2" name="Google Shape;702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e841053ec2_4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g2e841053ec2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0" name="Google Shape;710;g2e841053ec2_4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8"/>
          <p:cNvSpPr txBox="1"/>
          <p:nvPr>
            <p:ph type="ctrTitle"/>
          </p:nvPr>
        </p:nvSpPr>
        <p:spPr>
          <a:xfrm>
            <a:off x="914399" y="3959239"/>
            <a:ext cx="10363199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8"/>
          <p:cNvSpPr txBox="1"/>
          <p:nvPr>
            <p:ph idx="1" type="subTitle"/>
          </p:nvPr>
        </p:nvSpPr>
        <p:spPr>
          <a:xfrm>
            <a:off x="914399" y="5470527"/>
            <a:ext cx="10377714" cy="54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7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7"/>
          <p:cNvSpPr txBox="1"/>
          <p:nvPr>
            <p:ph type="title"/>
          </p:nvPr>
        </p:nvSpPr>
        <p:spPr>
          <a:xfrm>
            <a:off x="2389717" y="4800600"/>
            <a:ext cx="7315199" cy="56673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400"/>
              <a:buFont typeface="Tahoma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7"/>
          <p:cNvSpPr/>
          <p:nvPr>
            <p:ph idx="2" type="pic"/>
          </p:nvPr>
        </p:nvSpPr>
        <p:spPr>
          <a:xfrm>
            <a:off x="2389717" y="612775"/>
            <a:ext cx="73151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87"/>
          <p:cNvSpPr txBox="1"/>
          <p:nvPr>
            <p:ph idx="1" type="body"/>
          </p:nvPr>
        </p:nvSpPr>
        <p:spPr>
          <a:xfrm>
            <a:off x="2389717" y="5367338"/>
            <a:ext cx="7315199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8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>
  <p:cSld name="OBJECT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8"/>
          <p:cNvSpPr txBox="1"/>
          <p:nvPr>
            <p:ph type="ctrTitle"/>
          </p:nvPr>
        </p:nvSpPr>
        <p:spPr>
          <a:xfrm>
            <a:off x="609599" y="2632092"/>
            <a:ext cx="10972799" cy="11540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>
  <p:cSld name="CLIPART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9"/>
          <p:cNvSpPr txBox="1"/>
          <p:nvPr>
            <p:ph type="title"/>
          </p:nvPr>
        </p:nvSpPr>
        <p:spPr>
          <a:xfrm>
            <a:off x="1123991" y="1285860"/>
            <a:ext cx="9258287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4400"/>
              <a:buFont typeface="Tahoma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9"/>
          <p:cNvSpPr txBox="1"/>
          <p:nvPr>
            <p:ph idx="1" type="body"/>
          </p:nvPr>
        </p:nvSpPr>
        <p:spPr>
          <a:xfrm>
            <a:off x="1098282" y="2357438"/>
            <a:ext cx="7583999" cy="31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168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8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0"/>
          <p:cNvSpPr txBox="1"/>
          <p:nvPr>
            <p:ph type="title"/>
          </p:nvPr>
        </p:nvSpPr>
        <p:spPr>
          <a:xfrm rot="5400000">
            <a:off x="7627948" y="2171713"/>
            <a:ext cx="5851525" cy="20573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90"/>
          <p:cNvSpPr txBox="1"/>
          <p:nvPr>
            <p:ph idx="1" type="body"/>
          </p:nvPr>
        </p:nvSpPr>
        <p:spPr>
          <a:xfrm rot="5400000">
            <a:off x="1998672" y="-1114435"/>
            <a:ext cx="5851525" cy="8629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9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9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9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9"/>
          <p:cNvSpPr txBox="1"/>
          <p:nvPr>
            <p:ph type="title"/>
          </p:nvPr>
        </p:nvSpPr>
        <p:spPr>
          <a:xfrm>
            <a:off x="609599" y="274638"/>
            <a:ext cx="109728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9"/>
          <p:cNvSpPr txBox="1"/>
          <p:nvPr>
            <p:ph idx="1" type="body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9"/>
          <p:cNvSpPr txBox="1"/>
          <p:nvPr>
            <p:ph idx="12" type="sldNum"/>
          </p:nvPr>
        </p:nvSpPr>
        <p:spPr>
          <a:xfrm>
            <a:off x="5483630" y="6508878"/>
            <a:ext cx="6123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0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0"/>
          <p:cNvSpPr txBox="1"/>
          <p:nvPr>
            <p:ph idx="1" type="body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8" name="Google Shape;28;p8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2"/>
          <p:cNvSpPr txBox="1"/>
          <p:nvPr>
            <p:ph type="title"/>
          </p:nvPr>
        </p:nvSpPr>
        <p:spPr>
          <a:xfrm>
            <a:off x="963083" y="4406900"/>
            <a:ext cx="10363199" cy="13620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5400"/>
              <a:buFont typeface="Tahoma"/>
              <a:buNone/>
              <a:defRPr b="0"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2"/>
          <p:cNvSpPr txBox="1"/>
          <p:nvPr>
            <p:ph idx="1" type="body"/>
          </p:nvPr>
        </p:nvSpPr>
        <p:spPr>
          <a:xfrm>
            <a:off x="963083" y="3853543"/>
            <a:ext cx="10363199" cy="5533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3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3"/>
          <p:cNvSpPr txBox="1"/>
          <p:nvPr>
            <p:ph idx="1" type="body"/>
          </p:nvPr>
        </p:nvSpPr>
        <p:spPr>
          <a:xfrm>
            <a:off x="609599" y="1285875"/>
            <a:ext cx="5384799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4" name="Google Shape;44;p83"/>
          <p:cNvSpPr txBox="1"/>
          <p:nvPr>
            <p:ph idx="2" type="body"/>
          </p:nvPr>
        </p:nvSpPr>
        <p:spPr>
          <a:xfrm>
            <a:off x="6197599" y="1285875"/>
            <a:ext cx="5384799" cy="492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8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4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5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600"/>
              <a:buFont typeface="Tahom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6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6"/>
          <p:cNvSpPr txBox="1"/>
          <p:nvPr>
            <p:ph idx="1" type="body"/>
          </p:nvPr>
        </p:nvSpPr>
        <p:spPr>
          <a:xfrm>
            <a:off x="609599" y="1285860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1" name="Google Shape;61;p86"/>
          <p:cNvSpPr txBox="1"/>
          <p:nvPr>
            <p:ph idx="2" type="body"/>
          </p:nvPr>
        </p:nvSpPr>
        <p:spPr>
          <a:xfrm>
            <a:off x="6241142" y="1285860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2" name="Google Shape;62;p86"/>
          <p:cNvSpPr txBox="1"/>
          <p:nvPr>
            <p:ph idx="3" type="body"/>
          </p:nvPr>
        </p:nvSpPr>
        <p:spPr>
          <a:xfrm>
            <a:off x="609599" y="3829734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4" type="body"/>
          </p:nvPr>
        </p:nvSpPr>
        <p:spPr>
          <a:xfrm>
            <a:off x="6241142" y="3829734"/>
            <a:ext cx="5341257" cy="239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64" name="Google Shape;64;p8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 txBox="1"/>
          <p:nvPr>
            <p:ph type="title"/>
          </p:nvPr>
        </p:nvSpPr>
        <p:spPr>
          <a:xfrm>
            <a:off x="609599" y="274638"/>
            <a:ext cx="10972799" cy="86349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3600"/>
              <a:buFont typeface="Tahoma"/>
              <a:buNone/>
              <a:defRPr b="0" i="0" sz="3600" u="none" cap="none" strike="noStrike">
                <a:solidFill>
                  <a:srgbClr val="ADADA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7"/>
          <p:cNvSpPr txBox="1"/>
          <p:nvPr>
            <p:ph idx="1" type="body"/>
          </p:nvPr>
        </p:nvSpPr>
        <p:spPr>
          <a:xfrm>
            <a:off x="609599" y="1264596"/>
            <a:ext cx="10972799" cy="4861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7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3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14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15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16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17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18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jpe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21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22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6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8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7.xml"  /><Relationship Id="rId2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8.xml"  /><Relationship Id="rId2" Type="http://schemas.openxmlformats.org/officeDocument/2006/relationships/slideLayout" Target="../slideLayouts/slideLayout2.xml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9.xml"  /><Relationship Id="rId2" Type="http://schemas.openxmlformats.org/officeDocument/2006/relationships/slideLayout" Target="../slideLayouts/slideLayout2.xml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0.xml"  /><Relationship Id="rId2" Type="http://schemas.openxmlformats.org/officeDocument/2006/relationships/slideLayout" Target="../slideLayouts/slideLayout1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1.xml"  /><Relationship Id="rId2" Type="http://schemas.openxmlformats.org/officeDocument/2006/relationships/slideLayout" Target="../slideLayouts/slideLayout2.xml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9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4.xml"  /><Relationship Id="rId2" Type="http://schemas.openxmlformats.org/officeDocument/2006/relationships/slideLayout" Target="../slideLayouts/slideLayout2.xml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3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4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8.xml"  /><Relationship Id="rId2" Type="http://schemas.openxmlformats.org/officeDocument/2006/relationships/slideLayout" Target="../slideLayouts/slideLayout2.xml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9.xml"  /><Relationship Id="rId2" Type="http://schemas.openxmlformats.org/officeDocument/2006/relationships/slideLayout" Target="../slideLayouts/slideLayout1.xml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5.png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6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7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3.xml"  /><Relationship Id="rId2" Type="http://schemas.openxmlformats.org/officeDocument/2006/relationships/slideLayout" Target="../slideLayouts/slideLayout1.xml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4.xml"  /><Relationship Id="rId2" Type="http://schemas.openxmlformats.org/officeDocument/2006/relationships/slideLayout" Target="../slideLayouts/slideLayout2.xml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9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0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1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2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3.png"  /></Relationships>
</file>

<file path=ppt/slides/_rels/slide6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4.png"  /></Relationships>
</file>

<file path=ppt/slides/_rels/slide6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5.png"  /></Relationships>
</file>

<file path=ppt/slides/_rels/slide6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3.xml"  /><Relationship Id="rId2" Type="http://schemas.openxmlformats.org/officeDocument/2006/relationships/slideLayout" Target="../slideLayouts/slideLayout2.xml"  /></Relationships>
</file>

<file path=ppt/slides/_rels/slide6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6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7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6.xml"  /><Relationship Id="rId2" Type="http://schemas.openxmlformats.org/officeDocument/2006/relationships/slideLayout" Target="../slideLayouts/slideLayout2.xml"  /></Relationships>
</file>

<file path=ppt/slides/_rels/slide7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0.png"  /></Relationships>
</file>

<file path=ppt/slides/_rels/slide7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7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9.xml"  /><Relationship Id="rId2" Type="http://schemas.openxmlformats.org/officeDocument/2006/relationships/slideLayout" Target="../slideLayouts/slideLayout2.xml"  /></Relationships>
</file>

<file path=ppt/slides/_rels/slide7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0.xml"  /><Relationship Id="rId2" Type="http://schemas.openxmlformats.org/officeDocument/2006/relationships/slideLayout" Target="../slideLayouts/slideLayout2.xml"  /></Relationships>
</file>

<file path=ppt/slides/_rels/slide7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1.xml"  /><Relationship Id="rId2" Type="http://schemas.openxmlformats.org/officeDocument/2006/relationships/slideLayout" Target="../slideLayouts/slideLayout2.xml"  /></Relationships>
</file>

<file path=ppt/slides/_rels/slide7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2.xml"  /><Relationship Id="rId2" Type="http://schemas.openxmlformats.org/officeDocument/2006/relationships/slideLayout" Target="../slideLayouts/slideLayout2.xml"  /></Relationships>
</file>

<file path=ppt/slides/_rels/slide7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3.xml"  /><Relationship Id="rId2" Type="http://schemas.openxmlformats.org/officeDocument/2006/relationships/slideLayout" Target="../slideLayouts/slideLayout2.xml"  /></Relationships>
</file>

<file path=ppt/slides/_rels/slide7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4.xml"  /><Relationship Id="rId2" Type="http://schemas.openxmlformats.org/officeDocument/2006/relationships/slideLayout" Target="../slideLayouts/slideLayout2.xml"  /></Relationships>
</file>

<file path=ppt/slides/_rels/slide7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5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8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6.xml"  /><Relationship Id="rId2" Type="http://schemas.openxmlformats.org/officeDocument/2006/relationships/slideLayout" Target="../slideLayouts/slideLayout2.xml"  /></Relationships>
</file>

<file path=ppt/slides/_rels/slide8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7.xml"  /><Relationship Id="rId2" Type="http://schemas.openxmlformats.org/officeDocument/2006/relationships/slideLayout" Target="../slideLayouts/slideLayout2.xml"  /></Relationships>
</file>

<file path=ppt/slides/_rels/slide8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8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</a:t>
            </a:r>
            <a:endParaRPr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053" y="3185629"/>
            <a:ext cx="7217894" cy="2947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 txBox="1"/>
          <p:nvPr>
            <p:ph type="title"/>
          </p:nvPr>
        </p:nvSpPr>
        <p:spPr>
          <a:xfrm>
            <a:off x="199052" y="97349"/>
            <a:ext cx="10972798" cy="59310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데이터분석에 SQL은 왜 필요할까?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6" name="Google Shape;1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3" y="829821"/>
            <a:ext cx="10972798" cy="557873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/>
        </p:nvSpPr>
        <p:spPr>
          <a:xfrm>
            <a:off x="3454597" y="2990556"/>
            <a:ext cx="8302782" cy="438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엑셀파일 5개 로딩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4분 47초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3531540" y="5692415"/>
            <a:ext cx="8302782" cy="443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40개 항목 20만개 기업 데이터 5개 DB 로딩 </a:t>
            </a:r>
            <a:r>
              <a:rPr b="1" i="0" lang="en-US" sz="23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시간 50.6초</a:t>
            </a:r>
            <a:r>
              <a:rPr b="1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541" y="849086"/>
            <a:ext cx="8533744" cy="553305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8902782" y="2133394"/>
            <a:ext cx="2949677" cy="90315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 쿼리를 사용해 여러 개의 테이블을 합쳐서 조회 후 Python의 데이터로 가져옴.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499144" y="2471378"/>
            <a:ext cx="1225017" cy="45122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311019" y="0"/>
            <a:ext cx="10972798" cy="6864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MySQL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609601" y="2332038"/>
            <a:ext cx="10972798" cy="2930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데이터베이스 Ranking 2위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오픈소스로 가장 인기 있던 RDBMS이나 현재 ORACLE에 인수되어 부분 무료가 되었다.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개인 사용은 무료이나 서비스에 이용할 경우 유료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 sz="2800"/>
              <a:t>MySQL 개발자들이 만든 MariaDB도 사용법이 거의 동일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</p:txBody>
      </p:sp>
      <p:sp>
        <p:nvSpPr>
          <p:cNvPr id="175" name="Google Shape;175;p1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81098" y="844030"/>
            <a:ext cx="2261936" cy="9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/>
          <p:nvPr>
            <p:ph type="ctrTitle"/>
          </p:nvPr>
        </p:nvSpPr>
        <p:spPr>
          <a:xfrm>
            <a:off x="914400" y="1803419"/>
            <a:ext cx="10363198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273698" y="0"/>
            <a:ext cx="10972798" cy="70507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검색창에서 mysql windows installer 검색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1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25" y="923950"/>
            <a:ext cx="11133749" cy="35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255036" y="-12766"/>
            <a:ext cx="10972798" cy="71256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상단 탭의 Archives 클릭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250" y="785746"/>
            <a:ext cx="7880522" cy="550428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/>
          <p:nvPr/>
        </p:nvSpPr>
        <p:spPr>
          <a:xfrm>
            <a:off x="4670125" y="2000650"/>
            <a:ext cx="757500" cy="265800"/>
          </a:xfrm>
          <a:prstGeom prst="rect">
            <a:avLst/>
          </a:prstGeom>
          <a:solidFill>
            <a:srgbClr val="FFFFFF">
              <a:alpha val="0"/>
            </a:srgbClr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aa6d06930_0_4"/>
          <p:cNvSpPr txBox="1"/>
          <p:nvPr>
            <p:ph idx="1" type="body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g37aa6d06930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332"/>
            <a:ext cx="12192000" cy="458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7aa6d06930_0_4"/>
          <p:cNvSpPr txBox="1"/>
          <p:nvPr>
            <p:ph type="title"/>
          </p:nvPr>
        </p:nvSpPr>
        <p:spPr>
          <a:xfrm>
            <a:off x="317661" y="-33641"/>
            <a:ext cx="10972800" cy="7125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Product Version을 8.0.39로 변경 후 303.6M 파일 다운로드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99052" y="69365"/>
            <a:ext cx="10972798" cy="57444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thanks, just start my download 클릭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2066925" y="1417638"/>
            <a:ext cx="8058150" cy="5153025"/>
            <a:chOff x="2066924" y="1417638"/>
            <a:chExt cx="8058150" cy="5153025"/>
          </a:xfrm>
        </p:grpSpPr>
        <p:pic>
          <p:nvPicPr>
            <p:cNvPr id="212" name="Google Shape;212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6924" y="1417638"/>
              <a:ext cx="8058150" cy="5153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16"/>
            <p:cNvSpPr/>
            <p:nvPr/>
          </p:nvSpPr>
          <p:spPr>
            <a:xfrm>
              <a:off x="2275758" y="6097024"/>
              <a:ext cx="2580967" cy="337983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00" spcFirstLastPara="1" rIns="914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292358" y="78695"/>
            <a:ext cx="10972798" cy="5651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파일을 실행해 설치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1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567" y="1086986"/>
            <a:ext cx="6724865" cy="512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286808" y="0"/>
            <a:ext cx="10972798" cy="72699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1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7" name="Google Shape;2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808" y="1583881"/>
            <a:ext cx="11505722" cy="452639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8"/>
          <p:cNvSpPr/>
          <p:nvPr/>
        </p:nvSpPr>
        <p:spPr>
          <a:xfrm>
            <a:off x="4354154" y="3022292"/>
            <a:ext cx="327742" cy="327741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"/>
          <p:cNvSpPr/>
          <p:nvPr/>
        </p:nvSpPr>
        <p:spPr>
          <a:xfrm rot="8049172">
            <a:off x="4592634" y="2537237"/>
            <a:ext cx="553781" cy="57866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ctrTitle"/>
          </p:nvPr>
        </p:nvSpPr>
        <p:spPr>
          <a:xfrm>
            <a:off x="2482560" y="157255"/>
            <a:ext cx="7226880" cy="92418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Table of Contents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973997" y="1795381"/>
            <a:ext cx="8244006" cy="3917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DB? SQL? 데이터 분석에 SQL은 왜 필요할까?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r>
              <a:rPr b="1" i="0" lang="en-US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설치 및 DB 접속하기 </a:t>
            </a:r>
            <a:endParaRPr b="1" i="0" sz="3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보고싶은 데이터 꺼내오기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조건에 맞는 데이터 검색하기 2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순서 정렬하기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5"/>
              <a:buFont typeface="Arial"/>
              <a:buNone/>
            </a:pPr>
            <a:r>
              <a:rPr b="1" i="0" lang="en-US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여러 곳에 분산된 데이터를 모아서 가져오기</a:t>
            </a:r>
            <a:endParaRPr b="1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290133" y="-32923"/>
            <a:ext cx="10972798" cy="81159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실행 및 접속 설정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6" name="Google Shape;2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760" y="1131223"/>
            <a:ext cx="7992846" cy="50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9"/>
          <p:cNvSpPr txBox="1"/>
          <p:nvPr/>
        </p:nvSpPr>
        <p:spPr>
          <a:xfrm>
            <a:off x="8429522" y="1890201"/>
            <a:ext cx="34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Connection Name: kict01, kict02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8407605" y="2446788"/>
            <a:ext cx="34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Hostname: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221.155.18.165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Port 3306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8429522" y="3143921"/>
            <a:ext cx="34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Username: kict01, kict02, kict03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8429522" y="3563840"/>
            <a:ext cx="34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Password: Store in Vault...  클릭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0280" y="4195660"/>
            <a:ext cx="394335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9"/>
          <p:cNvSpPr/>
          <p:nvPr/>
        </p:nvSpPr>
        <p:spPr>
          <a:xfrm rot="4041665">
            <a:off x="2218993" y="3910692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9"/>
          <p:cNvSpPr/>
          <p:nvPr/>
        </p:nvSpPr>
        <p:spPr>
          <a:xfrm rot="5400000">
            <a:off x="9945329" y="4019060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8407604" y="4618760"/>
            <a:ext cx="34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Password: kict01, kict02, kict03  OK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9"/>
          <p:cNvSpPr/>
          <p:nvPr/>
        </p:nvSpPr>
        <p:spPr>
          <a:xfrm rot="5400000">
            <a:off x="9945327" y="5254700"/>
            <a:ext cx="440403" cy="3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5356739" y="5695221"/>
            <a:ext cx="1290483" cy="4209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9"/>
          <p:cNvSpPr txBox="1"/>
          <p:nvPr/>
        </p:nvSpPr>
        <p:spPr>
          <a:xfrm>
            <a:off x="8429522" y="5783638"/>
            <a:ext cx="347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Connection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/>
          <p:nvPr>
            <p:ph type="title"/>
          </p:nvPr>
        </p:nvSpPr>
        <p:spPr>
          <a:xfrm>
            <a:off x="321120" y="0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Administration 탭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0" name="Google Shape;260;p2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39" y="1027730"/>
            <a:ext cx="10428679" cy="527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227044" y="-46653"/>
            <a:ext cx="10972798" cy="8357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Server Status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675" y="1032874"/>
            <a:ext cx="10330142" cy="5232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189721" y="0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Client Connections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74" name="Google Shape;274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5201" y="1020065"/>
            <a:ext cx="10375904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title"/>
          </p:nvPr>
        </p:nvSpPr>
        <p:spPr>
          <a:xfrm>
            <a:off x="175065" y="-70594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Users and Privileges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1" name="Google Shape;28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880" y="989433"/>
            <a:ext cx="10622239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197301" y="0"/>
            <a:ext cx="10972798" cy="69574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- Data Export/Import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88" name="Google Shape;28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82" y="973412"/>
            <a:ext cx="105605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type="title"/>
          </p:nvPr>
        </p:nvSpPr>
        <p:spPr>
          <a:xfrm>
            <a:off x="217713" y="0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 화면 구성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3" name="Google Shape;253;p2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027" y="919919"/>
            <a:ext cx="10477946" cy="53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79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📌 DML (Data Manipulation Language)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Google Shape;23;p79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800" cy="5051617"/>
          </a:xfrm>
        </p:spPr>
        <p:txBody>
          <a:bodyPr>
            <a:normAutofit lnSpcReduction="10000"/>
          </a:bodyPr>
          <a:p>
            <a:pPr marL="114300" lvl="0" indent="0">
              <a:buNone/>
              <a:defRPr/>
            </a:pPr>
            <a:r>
              <a:rPr lang="ko-KR" altLang="en-US"/>
              <a:t>    정의: 테이블에 들어있는 데이터를 조회·추가·수정·삭제하는 언어.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대표 명령어: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SELECT (조회)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INSERT (추가)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UPDATE (수정)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DELETE (삭제)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특징: 가장 자주 쓰이며, 실제로 데이터를 조작하는 명령어.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36135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79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📌 DDL (Data Definition Language)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Google Shape;23;p79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정의: 데이터베이스의 구조(스키마)를 정의하거나 변경하는 언어.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대표 명령어: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CREATE (테이블, 데이터베이스 생성)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ALTER (구조 변경)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DROP (삭제)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특징: 데이터 자체가 아니라 **데이터를 담는 그릇(테이블, 스키마)**을 다룸.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07104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79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📌 DCL (Data Control Language)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Google Shape;23;p79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정의: 데이터베이스의 권한과 보안을 제어하는 언어.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대표 명령어: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GRANT (권한 부여)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REVOKE (권한 회수)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특징: 사용자 접근 권한을 관리.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94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ctrTitle"/>
          </p:nvPr>
        </p:nvSpPr>
        <p:spPr>
          <a:xfrm>
            <a:off x="194427" y="1847007"/>
            <a:ext cx="11848279" cy="22024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DB? SQL? </a:t>
            </a:r>
            <a:b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분석에 SQL은 왜 필요할까?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79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</a:rPr>
              <a:t>SQL</a:t>
            </a:r>
            <a:r>
              <a:rPr lang="ko-KR" altLang="en-US">
                <a:solidFill>
                  <a:schemeClr val="lt1"/>
                </a:solidFill>
              </a:rPr>
              <a:t> 언어 구성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3" name="Google Shape;23;p79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>
              <a:defRPr/>
            </a:pPr>
            <a:r>
              <a:rPr lang="ko-KR" altLang="en-US" sz="4600"/>
              <a:t>DDL = 구조 정의</a:t>
            </a:r>
            <a:endParaRPr lang="ko-KR" altLang="en-US" sz="4600"/>
          </a:p>
          <a:p>
            <a:pPr lvl="0">
              <a:defRPr/>
            </a:pPr>
            <a:endParaRPr lang="ko-KR" altLang="en-US" sz="4600"/>
          </a:p>
          <a:p>
            <a:pPr lvl="0">
              <a:defRPr/>
            </a:pPr>
            <a:r>
              <a:rPr lang="ko-KR" altLang="en-US" sz="4600"/>
              <a:t>DML = 데이터 조작</a:t>
            </a:r>
            <a:endParaRPr lang="ko-KR" altLang="en-US" sz="4600"/>
          </a:p>
          <a:p>
            <a:pPr lvl="0">
              <a:defRPr/>
            </a:pPr>
            <a:endParaRPr lang="ko-KR" altLang="en-US" sz="4600"/>
          </a:p>
          <a:p>
            <a:pPr lvl="0">
              <a:defRPr/>
            </a:pPr>
            <a:r>
              <a:rPr lang="ko-KR" altLang="en-US" sz="4600"/>
              <a:t>DCL = 권한 제어</a:t>
            </a:r>
            <a:endParaRPr lang="ko-KR" altLang="en-US" sz="4600"/>
          </a:p>
        </p:txBody>
      </p:sp>
    </p:spTree>
    <p:extLst>
      <p:ext uri="{BB962C8B-B14F-4D97-AF65-F5344CB8AC3E}">
        <p14:creationId xmlns:p14="http://schemas.microsoft.com/office/powerpoint/2010/main" val="32782941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ctrTitle"/>
          </p:nvPr>
        </p:nvSpPr>
        <p:spPr>
          <a:xfrm>
            <a:off x="0" y="1380002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보고 싶은 데이터 꺼내오기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5" name="Google Shape;295;p26"/>
          <p:cNvSpPr txBox="1"/>
          <p:nvPr>
            <p:ph idx="1" type="subTitle"/>
          </p:nvPr>
        </p:nvSpPr>
        <p:spPr>
          <a:xfrm>
            <a:off x="0" y="3442996"/>
            <a:ext cx="12192000" cy="947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SHOW, USE, SELECT, FROM, LIMIT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189722" y="-98586"/>
            <a:ext cx="10972798" cy="93519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Workbench의 Quary창에 SQL명령 입력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01" name="Google Shape;30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92" y="1016343"/>
            <a:ext cx="10972798" cy="5312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227044" y="-89256"/>
            <a:ext cx="10972798" cy="94284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databases- DATABASE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9" name="Google Shape;309;p28"/>
          <p:cNvSpPr txBox="1"/>
          <p:nvPr>
            <p:ph idx="1" type="body"/>
          </p:nvPr>
        </p:nvSpPr>
        <p:spPr>
          <a:xfrm>
            <a:off x="303416" y="1296295"/>
            <a:ext cx="405398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SHOW databases;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212" y="1035742"/>
            <a:ext cx="6961185" cy="5034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9"/>
          <p:cNvGrpSpPr/>
          <p:nvPr/>
        </p:nvGrpSpPr>
        <p:grpSpPr>
          <a:xfrm>
            <a:off x="4220052" y="2002452"/>
            <a:ext cx="7524717" cy="3843644"/>
            <a:chOff x="4341350" y="2870968"/>
            <a:chExt cx="7524717" cy="3843644"/>
          </a:xfrm>
        </p:grpSpPr>
        <p:pic>
          <p:nvPicPr>
            <p:cNvPr id="318" name="Google Shape;318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41350" y="2870968"/>
              <a:ext cx="7524717" cy="38436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9" name="Google Shape;319;p29"/>
            <p:cNvSpPr txBox="1"/>
            <p:nvPr/>
          </p:nvSpPr>
          <p:spPr>
            <a:xfrm>
              <a:off x="6915354" y="5267427"/>
              <a:ext cx="4127500" cy="9045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왼쪽 스키마 창에서 titanic DB가 진한 글씨체로 변하는 것으로 현재 사용중인 DB확인 가능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" name="Google Shape;320;p29"/>
          <p:cNvSpPr txBox="1"/>
          <p:nvPr>
            <p:ph type="title"/>
          </p:nvPr>
        </p:nvSpPr>
        <p:spPr>
          <a:xfrm>
            <a:off x="171060" y="0"/>
            <a:ext cx="10972798" cy="7812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- 사용하고자 하는 DB 선택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29"/>
          <p:cNvSpPr txBox="1"/>
          <p:nvPr>
            <p:ph idx="1" type="body"/>
          </p:nvPr>
        </p:nvSpPr>
        <p:spPr>
          <a:xfrm>
            <a:off x="303416" y="119289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데이터베이스명;  - 엑셀 파일을 여는 것과 같은 작업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실행은 Ctrl + Enter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USE titanic;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4300418" y="4391230"/>
            <a:ext cx="2195053" cy="1157338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208382" y="0"/>
            <a:ext cx="10972798" cy="86713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SHOW tables - TABLE 목록 표시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413656" y="99371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SHOW tables;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2" name="Google Shape;3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3788" y="993710"/>
            <a:ext cx="7477392" cy="5183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283028" y="45066"/>
            <a:ext cx="10972798" cy="63879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- 테이블의 자료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31"/>
          <p:cNvSpPr txBox="1"/>
          <p:nvPr>
            <p:ph idx="1" type="body"/>
          </p:nvPr>
        </p:nvSpPr>
        <p:spPr>
          <a:xfrm>
            <a:off x="283028" y="844677"/>
            <a:ext cx="10972798" cy="1264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19"/>
              <a:buChar char="•"/>
            </a:pPr>
            <a:r>
              <a:rPr lang="en-US" sz="2800"/>
              <a:t>SELECT * FROM 테이블명;   - 테이블의 모든 컬럼 조회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19"/>
              <a:buChar char="•"/>
            </a:pPr>
            <a:r>
              <a:rPr lang="en-US" sz="2800"/>
              <a:t>SELECT 컬럼명1, 컬럼명2 ... FROM 테이블명;  - 원하는 컬럼만 조회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19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19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19"/>
              <a:buNone/>
            </a:pPr>
            <a:r>
              <a:t/>
            </a:r>
            <a:endParaRPr sz="2800"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1" name="Google Shape;3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17" y="2269538"/>
            <a:ext cx="5950767" cy="357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269538"/>
            <a:ext cx="5950769" cy="357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"/>
          <p:cNvSpPr txBox="1"/>
          <p:nvPr>
            <p:ph type="title"/>
          </p:nvPr>
        </p:nvSpPr>
        <p:spPr>
          <a:xfrm>
            <a:off x="165696" y="0"/>
            <a:ext cx="10972798" cy="65842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 FROM  LIMIT- 검색 결과 제한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Google Shape;349;p32"/>
          <p:cNvSpPr txBox="1"/>
          <p:nvPr>
            <p:ph idx="1" type="body"/>
          </p:nvPr>
        </p:nvSpPr>
        <p:spPr>
          <a:xfrm>
            <a:off x="165696" y="941777"/>
            <a:ext cx="11416701" cy="775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SELECT * FROM 테이블명 LIMIT 표시 개수</a:t>
            </a:r>
            <a:endParaRPr sz="3000"/>
          </a:p>
        </p:txBody>
      </p:sp>
      <p:sp>
        <p:nvSpPr>
          <p:cNvPr id="350" name="Google Shape;350;p3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1" name="Google Shape;3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8302" y="1822926"/>
            <a:ext cx="7224064" cy="454088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32"/>
          <p:cNvSpPr txBox="1"/>
          <p:nvPr/>
        </p:nvSpPr>
        <p:spPr>
          <a:xfrm>
            <a:off x="476494" y="2754539"/>
            <a:ext cx="3974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테이블의 모든 컬럼 조회 결과의 표시 </a:t>
            </a: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개</a:t>
            </a: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수를 10개로 제한</a:t>
            </a:r>
            <a:b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LIMIT 10;</a:t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ctrTitle"/>
          </p:nvPr>
        </p:nvSpPr>
        <p:spPr>
          <a:xfrm>
            <a:off x="0" y="1570112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조건에 맞는 데이터 검색하기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3"/>
          <p:cNvSpPr txBox="1"/>
          <p:nvPr>
            <p:ph idx="1" type="subTitle"/>
          </p:nvPr>
        </p:nvSpPr>
        <p:spPr>
          <a:xfrm>
            <a:off x="0" y="3886200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WHERE, 비교 연산자와 논리 연산자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"/>
          <p:cNvSpPr txBox="1"/>
          <p:nvPr>
            <p:ph type="title"/>
          </p:nvPr>
        </p:nvSpPr>
        <p:spPr>
          <a:xfrm>
            <a:off x="189721" y="0"/>
            <a:ext cx="10972798" cy="64909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34"/>
          <p:cNvSpPr txBox="1"/>
          <p:nvPr>
            <p:ph idx="1" type="body"/>
          </p:nvPr>
        </p:nvSpPr>
        <p:spPr>
          <a:xfrm>
            <a:off x="303416" y="937326"/>
            <a:ext cx="10972798" cy="50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SELECT * FROM 테이블명 WHERE 조건; </a:t>
            </a:r>
            <a:endParaRPr/>
          </a:p>
        </p:txBody>
      </p:sp>
      <p:sp>
        <p:nvSpPr>
          <p:cNvPr id="365" name="Google Shape;365;p3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6430" y="1594922"/>
            <a:ext cx="7639869" cy="475707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4"/>
          <p:cNvSpPr txBox="1"/>
          <p:nvPr/>
        </p:nvSpPr>
        <p:spPr>
          <a:xfrm>
            <a:off x="423137" y="2374200"/>
            <a:ext cx="335576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사람만 조회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30;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33739" y="0"/>
            <a:ext cx="10972798" cy="5318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Calibri"/>
              <a:buNone/>
            </a:pPr>
            <a:r>
              <a:rPr b="1" i="0" lang="en-US" sz="3000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DB(DATABASE)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609598" y="1012372"/>
            <a:ext cx="10972798" cy="152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DATABASE: 데이터의 집합</a:t>
            </a:r>
            <a:endParaRPr sz="2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DBMS(Database Management System ) : 데이터베이스를 관리 운영하는 역할을 하는 프로그램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600" y="2584000"/>
            <a:ext cx="11581725" cy="40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 txBox="1"/>
          <p:nvPr>
            <p:ph type="title"/>
          </p:nvPr>
        </p:nvSpPr>
        <p:spPr>
          <a:xfrm>
            <a:off x="227044" y="0"/>
            <a:ext cx="10972798" cy="77039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원하는 조건에 맞는 결과 조회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3" name="Google Shape;373;p35"/>
          <p:cNvSpPr txBox="1"/>
          <p:nvPr>
            <p:ph idx="1" type="body"/>
          </p:nvPr>
        </p:nvSpPr>
        <p:spPr>
          <a:xfrm>
            <a:off x="303416" y="913785"/>
            <a:ext cx="10972798" cy="683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조건;</a:t>
            </a:r>
            <a:endParaRPr/>
          </a:p>
        </p:txBody>
      </p:sp>
      <p:sp>
        <p:nvSpPr>
          <p:cNvPr id="374" name="Google Shape;374;p3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303416" y="2475676"/>
            <a:ext cx="3960674" cy="2275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30살 이상인 남성만 조회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Noto Sans Symbols"/>
              <a:buChar char="✔"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30 and Sex = 'male';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4090" y="1545749"/>
            <a:ext cx="7823507" cy="475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type="title"/>
          </p:nvPr>
        </p:nvSpPr>
        <p:spPr>
          <a:xfrm>
            <a:off x="199052" y="27992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비교연산자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3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83" name="Google Shape;383;p36"/>
          <p:cNvGraphicFramePr/>
          <p:nvPr/>
        </p:nvGraphicFramePr>
        <p:xfrm>
          <a:off x="493105" y="1201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같다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같지않다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!= , &lt;&gt;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크다(초과)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&gt; 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크다(이상)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&gt;=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작다(미만)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&lt;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오른쪽보다 왼쪽이 작다(이하)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&lt;=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/>
          <p:nvPr>
            <p:ph type="title"/>
          </p:nvPr>
        </p:nvSpPr>
        <p:spPr>
          <a:xfrm>
            <a:off x="236375" y="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/>
              <a:t>논리연산자</a:t>
            </a:r>
            <a:endParaRPr/>
          </a:p>
        </p:txBody>
      </p:sp>
      <p:sp>
        <p:nvSpPr>
          <p:cNvPr id="389" name="Google Shape;389;p3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390" name="Google Shape;390;p37"/>
          <p:cNvGraphicFramePr/>
          <p:nvPr/>
        </p:nvGraphicFramePr>
        <p:xfrm>
          <a:off x="493105" y="1633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5486400"/>
                <a:gridCol w="5486400"/>
              </a:tblGrid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그리고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AND, &amp;&amp;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또는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700"/>
                        <a:buFont typeface="Tahoma"/>
                        <a:buNone/>
                      </a:pPr>
                      <a:r>
                        <a:rPr lang="en-US" sz="2700" u="none" cap="none" strike="noStrike">
                          <a:solidFill>
                            <a:schemeClr val="lt1"/>
                          </a:solidFill>
                        </a:rPr>
                        <a:t>OR, ||</a:t>
                      </a:r>
                      <a:endParaRPr sz="27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>
            <p:ph type="title"/>
          </p:nvPr>
        </p:nvSpPr>
        <p:spPr>
          <a:xfrm>
            <a:off x="199052" y="0"/>
            <a:ext cx="10972798" cy="67708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비교, 논리연산자로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38"/>
          <p:cNvSpPr txBox="1"/>
          <p:nvPr>
            <p:ph idx="1" type="body"/>
          </p:nvPr>
        </p:nvSpPr>
        <p:spPr>
          <a:xfrm>
            <a:off x="609601" y="1417638"/>
            <a:ext cx="10699101" cy="531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20살 이상 50세 미만의 여성을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SibSp와 Parch가 1이상인 사람을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2인 또는 Fare가 50 초과인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survived 테이블에서 Survived가 1인 승객을 조회하시오.</a:t>
            </a:r>
            <a:endParaRPr/>
          </a:p>
        </p:txBody>
      </p:sp>
      <p:sp>
        <p:nvSpPr>
          <p:cNvPr id="397" name="Google Shape;397;p3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9"/>
          <p:cNvSpPr txBox="1"/>
          <p:nvPr>
            <p:ph type="ctrTitle"/>
          </p:nvPr>
        </p:nvSpPr>
        <p:spPr>
          <a:xfrm>
            <a:off x="1" y="1383500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5. 조건에 맞는 데이터 검색하기 2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39"/>
          <p:cNvSpPr txBox="1"/>
          <p:nvPr>
            <p:ph idx="1" type="subTitle"/>
          </p:nvPr>
        </p:nvSpPr>
        <p:spPr>
          <a:xfrm>
            <a:off x="0" y="3442996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IN, LIKE, BETWEEN, IS NULL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0"/>
          <p:cNvSpPr txBox="1"/>
          <p:nvPr>
            <p:ph type="title"/>
          </p:nvPr>
        </p:nvSpPr>
        <p:spPr>
          <a:xfrm>
            <a:off x="236375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기타연산자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10" name="Google Shape;410;p40"/>
          <p:cNvGraphicFramePr/>
          <p:nvPr/>
        </p:nvGraphicFramePr>
        <p:xfrm>
          <a:off x="298507" y="1288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5757775"/>
                <a:gridCol w="5759775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의미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>
                          <a:solidFill>
                            <a:schemeClr val="dk1"/>
                          </a:solidFill>
                        </a:rPr>
                        <a:t>연산자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IN 안에 있는 값이 있는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 IN(값1, 값2 ...)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IN 안에 있는 값이 없는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IN(값1, 값2 ...)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값이 처음, 끝, 어디든지 포함된 경우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LIKE('값%'), LIKE('%값'), LIKE('%값%')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값이 처음, 끝, 어디든지 포함되지 않은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NOT LIKE('값%'), NOT LIKE('%값'), NOT LIKE('%값%')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a 이상 b 이하의 값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BETWEEN a AND b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NULL 인 경우 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IS NULL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NULL 이 아닌 경우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2000" u="none" cap="none" strike="noStrike">
                          <a:solidFill>
                            <a:schemeClr val="lt1"/>
                          </a:solidFill>
                        </a:rPr>
                        <a:t> IS NOT NULL</a:t>
                      </a:r>
                      <a:endParaRPr sz="20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 txBox="1"/>
          <p:nvPr>
            <p:ph type="title"/>
          </p:nvPr>
        </p:nvSpPr>
        <p:spPr>
          <a:xfrm>
            <a:off x="264367" y="-17683"/>
            <a:ext cx="10972798" cy="85534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in (찾을 값)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6" name="Google Shape;416;p41"/>
          <p:cNvSpPr txBox="1"/>
          <p:nvPr>
            <p:ph idx="1" type="body"/>
          </p:nvPr>
        </p:nvSpPr>
        <p:spPr>
          <a:xfrm>
            <a:off x="376334" y="919066"/>
            <a:ext cx="10972798" cy="713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SELECT * FROM 테이블명 WHERE 컬럼명 IN (찾을 값);</a:t>
            </a:r>
            <a:endParaRPr/>
          </a:p>
        </p:txBody>
      </p:sp>
      <p:sp>
        <p:nvSpPr>
          <p:cNvPr id="417" name="Google Shape;417;p4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8" name="Google Shape;418;p41"/>
          <p:cNvSpPr txBox="1"/>
          <p:nvPr/>
        </p:nvSpPr>
        <p:spPr>
          <a:xfrm>
            <a:off x="359690" y="2156698"/>
            <a:ext cx="3878425" cy="3108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1, 2, 3 인 경우의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IN (1,2,3);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OR로 조건을 묶은 것과 같음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= 1 OR SibSp = 2 OR SibSp = 3; 과 동일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8541" y="1588853"/>
            <a:ext cx="7477125" cy="446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>
            <p:ph type="title"/>
          </p:nvPr>
        </p:nvSpPr>
        <p:spPr>
          <a:xfrm>
            <a:off x="264366" y="-18662"/>
            <a:ext cx="10972798" cy="8450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not in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42"/>
          <p:cNvSpPr txBox="1"/>
          <p:nvPr>
            <p:ph idx="1" type="body"/>
          </p:nvPr>
        </p:nvSpPr>
        <p:spPr>
          <a:xfrm>
            <a:off x="497632" y="919067"/>
            <a:ext cx="10972798" cy="667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NOT IN (찾을 값);</a:t>
            </a:r>
            <a:endParaRPr/>
          </a:p>
        </p:txBody>
      </p:sp>
      <p:sp>
        <p:nvSpPr>
          <p:cNvPr id="426" name="Google Shape;426;p4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404326" y="1692205"/>
            <a:ext cx="3622369" cy="41073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SibSp 컬럼의 값이 0, 1, 2, 3 이 아닌 경우의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NOT IN (1,2,3);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AND로 조건을 묶은 것과 같음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SibSp != 0 AND SibSp != 1 AND SibSp != 2 AND SibSp != 3; 과 동일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695" y="1586205"/>
            <a:ext cx="7775934" cy="452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3"/>
          <p:cNvSpPr txBox="1"/>
          <p:nvPr>
            <p:ph type="title"/>
          </p:nvPr>
        </p:nvSpPr>
        <p:spPr>
          <a:xfrm>
            <a:off x="255036" y="-18661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기타 연산자 LIKE (찾을 값) - 문자열 검색</a:t>
            </a:r>
            <a:endParaRPr/>
          </a:p>
        </p:txBody>
      </p:sp>
      <p:sp>
        <p:nvSpPr>
          <p:cNvPr id="434" name="Google Shape;434;p43"/>
          <p:cNvSpPr txBox="1"/>
          <p:nvPr>
            <p:ph idx="1" type="body"/>
          </p:nvPr>
        </p:nvSpPr>
        <p:spPr>
          <a:xfrm>
            <a:off x="525624" y="1024789"/>
            <a:ext cx="10972798" cy="58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2861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sz="3000"/>
              <a:t>SELECT * FROM 테이블명 WHERE 컬럼명 LIKE (찾을 값);</a:t>
            </a:r>
            <a:endParaRPr/>
          </a:p>
        </p:txBody>
      </p:sp>
      <p:sp>
        <p:nvSpPr>
          <p:cNvPr id="435" name="Google Shape;435;p4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436" name="Google Shape;436;p43"/>
          <p:cNvGraphicFramePr/>
          <p:nvPr/>
        </p:nvGraphicFramePr>
        <p:xfrm>
          <a:off x="525624" y="1992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5486400"/>
                <a:gridCol w="54864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정확히 일치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 LIKE('값')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앞에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LIKE('값%')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끝에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LIKE('%값')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자료 중간에 포함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lang="en-US" sz="2500" u="none" cap="none" strike="noStrike">
                          <a:solidFill>
                            <a:schemeClr val="lt1"/>
                          </a:solidFill>
                        </a:rPr>
                        <a:t>LIKE('%값%')</a:t>
                      </a:r>
                      <a:endParaRPr sz="2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/>
          <p:nvPr>
            <p:ph type="title"/>
          </p:nvPr>
        </p:nvSpPr>
        <p:spPr>
          <a:xfrm>
            <a:off x="245705" y="45421"/>
            <a:ext cx="10972798" cy="65410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LIKE (찾을 값)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2" name="Google Shape;442;p44"/>
          <p:cNvSpPr txBox="1"/>
          <p:nvPr>
            <p:ph idx="1" type="body"/>
          </p:nvPr>
        </p:nvSpPr>
        <p:spPr>
          <a:xfrm>
            <a:off x="303416" y="93820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LIKE (찾을 값);</a:t>
            </a:r>
            <a:endParaRPr/>
          </a:p>
        </p:txBody>
      </p:sp>
      <p:sp>
        <p:nvSpPr>
          <p:cNvPr id="443" name="Google Shape;443;p4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44"/>
          <p:cNvSpPr txBox="1"/>
          <p:nvPr/>
        </p:nvSpPr>
        <p:spPr>
          <a:xfrm>
            <a:off x="413212" y="1797347"/>
            <a:ext cx="5486401" cy="3773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 컬럼의 값에서 Braund라는 이름을 갖는 사람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Name LIKE ‘Braund’; =&gt; 정확히 일치하지 않기 때문에 결과 조회 불가.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안에 단어가 포함된 것을 찾기 위해서는 %를 써서 단어가 있는 위치를 지정해주어야 함.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문자열 중간이라면 %찾는단어%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5" name="Google Shape;445;p44"/>
          <p:cNvGrpSpPr/>
          <p:nvPr/>
        </p:nvGrpSpPr>
        <p:grpSpPr>
          <a:xfrm>
            <a:off x="6316598" y="1700160"/>
            <a:ext cx="4714875" cy="4653987"/>
            <a:chOff x="6292388" y="2204013"/>
            <a:chExt cx="4714875" cy="4653987"/>
          </a:xfrm>
        </p:grpSpPr>
        <p:pic>
          <p:nvPicPr>
            <p:cNvPr id="446" name="Google Shape;446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92388" y="2204013"/>
              <a:ext cx="4714875" cy="2449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7" name="Google Shape;447;p44"/>
            <p:cNvSpPr txBox="1"/>
            <p:nvPr/>
          </p:nvSpPr>
          <p:spPr>
            <a:xfrm>
              <a:off x="6997290" y="2922023"/>
              <a:ext cx="3891936" cy="365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조회되지 않음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8" name="Google Shape;448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292388" y="4276725"/>
              <a:ext cx="4151568" cy="258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9" name="Google Shape;449;p44"/>
            <p:cNvSpPr txBox="1"/>
            <p:nvPr/>
          </p:nvSpPr>
          <p:spPr>
            <a:xfrm>
              <a:off x="6703858" y="5089433"/>
              <a:ext cx="3891936" cy="3654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00" spcFirstLastPara="1" rIns="914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결과가 조회 됨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273697" y="129397"/>
            <a:ext cx="10972798" cy="56511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DBMS의 특징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609599" y="13482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무결성(데이터의 오류가 없고 중복X)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독립성(응용프로그램과 데이터베이스간 영향 X)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보안(소유자, 권한이 있는 사람만 접근 가능)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 중복 최소화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응용프로그램 제작 및 수정이 용이</a:t>
            </a:r>
            <a:endParaRPr b="1" sz="30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b="1" lang="en-US" sz="3000">
                <a:solidFill>
                  <a:schemeClr val="lt1"/>
                </a:solidFill>
              </a:rPr>
              <a:t>데이터의 안전성 향상(백업, 복원)</a:t>
            </a:r>
            <a:endParaRPr b="1" sz="3000">
              <a:solidFill>
                <a:schemeClr val="lt1"/>
              </a:solidFill>
            </a:endParaRPr>
          </a:p>
          <a:p>
            <a:pPr indent="-1524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5"/>
          <p:cNvSpPr txBox="1"/>
          <p:nvPr>
            <p:ph type="title"/>
          </p:nvPr>
        </p:nvSpPr>
        <p:spPr>
          <a:xfrm>
            <a:off x="217714" y="-52837"/>
            <a:ext cx="10972798" cy="7846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BETWEEN A AND B (범위)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5" name="Google Shape;455;p45"/>
          <p:cNvSpPr txBox="1"/>
          <p:nvPr>
            <p:ph idx="1" type="body"/>
          </p:nvPr>
        </p:nvSpPr>
        <p:spPr>
          <a:xfrm>
            <a:off x="366708" y="939132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SELECT * FROM 테이블명 WHERE 컬럼명 BETWEEN A AND B;</a:t>
            </a:r>
            <a:endParaRPr/>
          </a:p>
        </p:txBody>
      </p:sp>
      <p:sp>
        <p:nvSpPr>
          <p:cNvPr id="456" name="Google Shape;456;p4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45"/>
          <p:cNvSpPr txBox="1"/>
          <p:nvPr/>
        </p:nvSpPr>
        <p:spPr>
          <a:xfrm>
            <a:off x="488154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20 이상 40 이하인 값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BETWEEN 20 AND 40;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&gt;= 20 AND  Age &lt;= 40; 와 같은 결과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8" name="Google Shape;4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206" y="1962687"/>
            <a:ext cx="5243502" cy="3203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"/>
          <p:cNvSpPr txBox="1"/>
          <p:nvPr>
            <p:ph type="title"/>
          </p:nvPr>
        </p:nvSpPr>
        <p:spPr>
          <a:xfrm>
            <a:off x="255035" y="26761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기타 연산자 IS NULL/IS NOT NULL (결측)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4" name="Google Shape;464;p46"/>
          <p:cNvSpPr txBox="1"/>
          <p:nvPr>
            <p:ph idx="1" type="body"/>
          </p:nvPr>
        </p:nvSpPr>
        <p:spPr>
          <a:xfrm>
            <a:off x="323855" y="89107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IS NULL;</a:t>
            </a:r>
            <a:endParaRPr/>
          </a:p>
        </p:txBody>
      </p:sp>
      <p:sp>
        <p:nvSpPr>
          <p:cNvPr id="465" name="Google Shape;465;p4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6" name="Google Shape;466;p46"/>
          <p:cNvSpPr txBox="1"/>
          <p:nvPr/>
        </p:nvSpPr>
        <p:spPr>
          <a:xfrm>
            <a:off x="366705" y="2051592"/>
            <a:ext cx="5729295" cy="2756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컬럼의 값이 NULL(값이 없음)인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NULL;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Age 컬럼과 SibSp 컬럼 값이 NULL이 아닌 행 찾기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SibSp IS NOT NULL; 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7" name="Google Shape;46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4882" y="1646163"/>
            <a:ext cx="5200650" cy="4441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7"/>
          <p:cNvSpPr txBox="1"/>
          <p:nvPr>
            <p:ph type="title"/>
          </p:nvPr>
        </p:nvSpPr>
        <p:spPr>
          <a:xfrm>
            <a:off x="227044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WHERE 기타연산자로 조회하기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47"/>
          <p:cNvSpPr txBox="1"/>
          <p:nvPr>
            <p:ph idx="1" type="body"/>
          </p:nvPr>
        </p:nvSpPr>
        <p:spPr>
          <a:xfrm>
            <a:off x="469642" y="1100397"/>
            <a:ext cx="10972798" cy="5312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Fare가 100 이상 1000이하인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Ticket이 PC로 시작하고 Embarked가 C 혹은 S인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Pclass가 1 혹은 2인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t_info 테이블에서 Cabin에 숫자 59가 포함된 승객을 조회하시오.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James가 포함된 40세 이상의 남성을 조회하시오.</a:t>
            </a:r>
            <a:endParaRPr/>
          </a:p>
        </p:txBody>
      </p:sp>
      <p:sp>
        <p:nvSpPr>
          <p:cNvPr id="474" name="Google Shape;474;p4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/>
          <p:nvPr>
            <p:ph type="ctrTitle"/>
          </p:nvPr>
        </p:nvSpPr>
        <p:spPr>
          <a:xfrm>
            <a:off x="0" y="1418726"/>
            <a:ext cx="12192000" cy="221694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6. 데이</a:t>
            </a:r>
            <a:r>
              <a:rPr b="1"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터 순서 정렬하기</a:t>
            </a:r>
            <a:endParaRPr b="1" i="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8"/>
          <p:cNvSpPr txBox="1"/>
          <p:nvPr>
            <p:ph idx="1" type="subTitle"/>
          </p:nvPr>
        </p:nvSpPr>
        <p:spPr>
          <a:xfrm>
            <a:off x="0" y="3586453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BY, GROUP BY, HAVING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"/>
          <p:cNvSpPr txBox="1"/>
          <p:nvPr>
            <p:ph type="title"/>
          </p:nvPr>
        </p:nvSpPr>
        <p:spPr>
          <a:xfrm>
            <a:off x="236374" y="-18661"/>
            <a:ext cx="10972798" cy="82637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ORDER BY - 조회 된 결과를 정렬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7" name="Google Shape;487;p49"/>
          <p:cNvSpPr txBox="1"/>
          <p:nvPr>
            <p:ph idx="1" type="body"/>
          </p:nvPr>
        </p:nvSpPr>
        <p:spPr>
          <a:xfrm>
            <a:off x="422986" y="98438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* FROM 테이블명 WHERE 컬럼명 ORDER BY 기준컬럼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ASC 오름차순, DESC 내림차순</a:t>
            </a:r>
            <a:endParaRPr/>
          </a:p>
        </p:txBody>
      </p:sp>
      <p:sp>
        <p:nvSpPr>
          <p:cNvPr id="488" name="Google Shape;488;p4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49"/>
          <p:cNvSpPr txBox="1"/>
          <p:nvPr/>
        </p:nvSpPr>
        <p:spPr>
          <a:xfrm>
            <a:off x="213076" y="2398919"/>
            <a:ext cx="5729295" cy="3764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Age가 NULL이 아니면서 이름에 Miss가 포함된 40세 이하의 여성을 조회하고 나이를 기준으로 내림차순 정렬 하시오.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p_info where Age IS NOT NULL AND Name LIKE '%Miss%' AND Age &lt;= 40 ORDER BY Age DESC;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369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936668"/>
            <a:ext cx="5907498" cy="4602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0"/>
          <p:cNvSpPr txBox="1"/>
          <p:nvPr>
            <p:ph type="title"/>
          </p:nvPr>
        </p:nvSpPr>
        <p:spPr>
          <a:xfrm>
            <a:off x="264367" y="-8918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- 특정 컬럼 값을 기준으로 그룹 연산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50"/>
          <p:cNvSpPr txBox="1"/>
          <p:nvPr>
            <p:ph idx="1" type="body"/>
          </p:nvPr>
        </p:nvSpPr>
        <p:spPr>
          <a:xfrm>
            <a:off x="366705" y="920386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fontScale="85000" lnSpcReduction="20000"/>
          </a:bodyPr>
          <a:lstStyle/>
          <a:p>
            <a:pPr indent="-33623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5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SELECT 기준 컬럼명, 그룹연산함수 FROM 테이블명 WHERE 컬럼명 GROUP BY 기준컬럼 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595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8" name="Google Shape;498;p50"/>
          <p:cNvSpPr txBox="1"/>
          <p:nvPr/>
        </p:nvSpPr>
        <p:spPr>
          <a:xfrm>
            <a:off x="366705" y="4713813"/>
            <a:ext cx="5729295" cy="1304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p_info 테이블에서 나이가 Null이 아닌 행의 성별별 나이 평균을 구하시오.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Sex, AVG(age) FROM p_info where Age IS NOT NULL GROUP BY Sex;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9" name="Google Shape;499;p50"/>
          <p:cNvGraphicFramePr/>
          <p:nvPr/>
        </p:nvGraphicFramePr>
        <p:xfrm>
          <a:off x="557684" y="23839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2668900"/>
                <a:gridCol w="2678425"/>
              </a:tblGrid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b="1" lang="en-US" sz="1500" u="none" cap="none" strike="noStrike"/>
                        <a:t>함수명</a:t>
                      </a:r>
                      <a:endParaRPr b="1" sz="15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b="1" lang="en-US" sz="1500" u="none" cap="none" strike="noStrike"/>
                        <a:t>기능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AVG()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평균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MIN()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최소값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MAX()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최대값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COUNT()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행 </a:t>
                      </a:r>
                      <a:r>
                        <a:rPr lang="en-US" sz="1500">
                          <a:solidFill>
                            <a:schemeClr val="lt1"/>
                          </a:solidFill>
                        </a:rPr>
                        <a:t>개</a:t>
                      </a: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수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COUNT(DISTINCT)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00"/>
                        <a:buFont typeface="Tahoma"/>
                        <a:buNone/>
                      </a:pP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중복 값이 없는 행 </a:t>
                      </a:r>
                      <a:r>
                        <a:rPr lang="en-US" sz="1500">
                          <a:solidFill>
                            <a:schemeClr val="lt1"/>
                          </a:solidFill>
                        </a:rPr>
                        <a:t>개</a:t>
                      </a:r>
                      <a:r>
                        <a:rPr lang="en-US" sz="1500" u="none" cap="none" strike="noStrike">
                          <a:solidFill>
                            <a:schemeClr val="lt1"/>
                          </a:solidFill>
                        </a:rPr>
                        <a:t>수</a:t>
                      </a:r>
                      <a:endParaRPr sz="15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00" name="Google Shape;50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983" y="2383953"/>
            <a:ext cx="5467350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1"/>
          <p:cNvSpPr txBox="1"/>
          <p:nvPr>
            <p:ph type="title"/>
          </p:nvPr>
        </p:nvSpPr>
        <p:spPr>
          <a:xfrm>
            <a:off x="115076" y="0"/>
            <a:ext cx="12322631" cy="68641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b="1" lang="en-US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BY HAVING - 특정 컬럼 그룹 연산 결과에서 원하는 결과만 다시 추출할 때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6" name="Google Shape;506;p51"/>
          <p:cNvSpPr txBox="1"/>
          <p:nvPr>
            <p:ph idx="1" type="body"/>
          </p:nvPr>
        </p:nvSpPr>
        <p:spPr>
          <a:xfrm>
            <a:off x="303416" y="939811"/>
            <a:ext cx="10972798" cy="1053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SELECT 기준 컬럼명, 그룹연산함수1 FROM 테이블명 GROUP BY 기준컬럼  HAVING 조건;</a:t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</p:txBody>
      </p:sp>
      <p:sp>
        <p:nvSpPr>
          <p:cNvPr id="507" name="Google Shape;507;p5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51"/>
          <p:cNvSpPr txBox="1"/>
          <p:nvPr/>
        </p:nvSpPr>
        <p:spPr>
          <a:xfrm>
            <a:off x="536545" y="2421384"/>
            <a:ext cx="4689547" cy="2329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t_info 테이블에서 Pclass별 Fare 가격 평균을 구하고 그 중 가격 평균이 50을 초과하는 결과만 조회.</a:t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808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160" lvl="0" marL="31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5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Pclass, AVG(Fare) FROM t_info Group by Pclass Having AVG(Fare) &gt; 50;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9" name="Google Shape;50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630" y="2323040"/>
            <a:ext cx="6140790" cy="2878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2"/>
          <p:cNvSpPr txBox="1"/>
          <p:nvPr>
            <p:ph type="ctrTitle"/>
          </p:nvPr>
        </p:nvSpPr>
        <p:spPr>
          <a:xfrm>
            <a:off x="0" y="1567543"/>
            <a:ext cx="12192000" cy="224836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7. 여러 곳에 분산된 데이터를 </a:t>
            </a:r>
            <a:b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모아서 가져오기</a:t>
            </a:r>
            <a:endParaRPr b="1" i="0" u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52"/>
          <p:cNvSpPr txBox="1"/>
          <p:nvPr>
            <p:ph idx="1" type="subTitle"/>
          </p:nvPr>
        </p:nvSpPr>
        <p:spPr>
          <a:xfrm>
            <a:off x="0" y="3918857"/>
            <a:ext cx="1219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</a:pPr>
            <a:r>
              <a:rPr b="0" i="0" lang="en-US" u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JOIN(INNER, LEFT, RIGHT, OUTER)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3"/>
          <p:cNvSpPr txBox="1"/>
          <p:nvPr>
            <p:ph type="title"/>
          </p:nvPr>
        </p:nvSpPr>
        <p:spPr>
          <a:xfrm>
            <a:off x="292359" y="0"/>
            <a:ext cx="10972798" cy="81704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JOIN - 2개 혹은 2개 이상의 테이블을 합쳐서 출력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53"/>
          <p:cNvSpPr txBox="1"/>
          <p:nvPr>
            <p:ph idx="1" type="body"/>
          </p:nvPr>
        </p:nvSpPr>
        <p:spPr>
          <a:xfrm>
            <a:off x="506962" y="859032"/>
            <a:ext cx="1097279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SELECT * FROM 테이블1명 INNER JOIN 테이블2명 ON 테이블1명.기준컬럼명 = 테이블2명.기준컬럼명;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테이블명 as 약칭 - 긴 테이블명을 짧게 줄임</a:t>
            </a:r>
            <a:endParaRPr/>
          </a:p>
        </p:txBody>
      </p:sp>
      <p:sp>
        <p:nvSpPr>
          <p:cNvPr id="522" name="Google Shape;522;p5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23" name="Google Shape;523;p53"/>
          <p:cNvGraphicFramePr/>
          <p:nvPr/>
        </p:nvGraphicFramePr>
        <p:xfrm>
          <a:off x="505056" y="26004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{FD9CCF48-666F-40F7-ADB5-88517BD2951D}</a:tableStyleId>
              </a:tblPr>
              <a:tblGrid>
                <a:gridCol w="5488325"/>
                <a:gridCol w="5486400"/>
              </a:tblGrid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의미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500"/>
                        <a:buFont typeface="Tahoma"/>
                        <a:buNone/>
                      </a:pPr>
                      <a:r>
                        <a:rPr b="1" lang="en-US" sz="2500" u="none" cap="none" strike="noStrike"/>
                        <a:t>연산자</a:t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기준 컬럼에서 서로 일치하는 자료만 합침(교집합)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INNER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 테이블의 기준 컬럼에 있는 자료에 해당하는 값만 오른쪽 테이블에서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오른쪽 테이블의 기준 컬럼에 있는 자료에 해당하는 값만 왼쪽 테이블에서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RIGHT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왼쪽과 오른쪽 테이블의 모든 자료를 합침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200"/>
                        <a:buFont typeface="Calibri"/>
                        <a:buNone/>
                      </a:pPr>
                      <a:r>
                        <a:rPr lang="en-US" sz="2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LEFT JOIN UNION ALL RIGHT JOIN</a:t>
                      </a:r>
                      <a:endParaRPr sz="22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type="title"/>
          </p:nvPr>
        </p:nvSpPr>
        <p:spPr>
          <a:xfrm>
            <a:off x="228599" y="-3686"/>
            <a:ext cx="11734801" cy="79469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Font typeface="Calibri"/>
              <a:buNone/>
            </a:pPr>
            <a:r>
              <a:rPr b="1" lang="en-US" sz="2500">
                <a:latin typeface="Calibri"/>
                <a:ea typeface="Calibri"/>
                <a:cs typeface="Calibri"/>
                <a:sym typeface="Calibri"/>
              </a:rPr>
              <a:t>INNER JOIN - (교집합) 기준 컬럼을 비교해 양쪽에 데이터가 있는 행만 합쳐줌</a:t>
            </a:r>
            <a:endParaRPr b="1"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5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49" y="1395412"/>
            <a:ext cx="100965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273698" y="0"/>
            <a:ext cx="10973435" cy="69080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관계형 DBMS(RDBMS)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609282" y="1320282"/>
            <a:ext cx="10973435" cy="5061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하나 이상의 열이 있는 테이블(table)을 최소 단위로 구성</a:t>
            </a:r>
            <a:endParaRPr sz="2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테이블은 데이터를</a:t>
            </a:r>
            <a:r>
              <a:rPr lang="en-US" sz="2800"/>
              <a:t> </a:t>
            </a:r>
            <a:r>
              <a:rPr b="1" lang="en-US" sz="2800">
                <a:solidFill>
                  <a:srgbClr val="FF6600"/>
                </a:solidFill>
              </a:rPr>
              <a:t>효율적으로 저장하기 위한 구조</a:t>
            </a:r>
            <a:endParaRPr b="1" sz="2800">
              <a:solidFill>
                <a:srgbClr val="FF66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데이터를 여러 개의 테이블에 나누어 저장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500"/>
              <a:buFont typeface="Arial"/>
              <a:buChar char="–"/>
            </a:pPr>
            <a:r>
              <a:rPr b="1" lang="en-US">
                <a:solidFill>
                  <a:srgbClr val="FF6600"/>
                </a:solidFill>
              </a:rPr>
              <a:t>공간낭비 최소화, 효율화</a:t>
            </a:r>
            <a:endParaRPr b="1">
              <a:solidFill>
                <a:srgbClr val="FF66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</a:rPr>
              <a:t>기본키(Primary Key)와 외래키(Foreign Key)를 사용해 관계를 맺어줌으로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부모와</a:t>
            </a:r>
            <a:r>
              <a:rPr lang="en-US" sz="2800">
                <a:solidFill>
                  <a:schemeClr val="lt1"/>
                </a:solidFill>
              </a:rPr>
              <a:t> 자식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관계로</a:t>
            </a:r>
            <a:r>
              <a:rPr lang="en-US" sz="2800">
                <a:solidFill>
                  <a:schemeClr val="lt1"/>
                </a:solidFill>
              </a:rPr>
              <a:t>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묶을</a:t>
            </a:r>
            <a:r>
              <a:rPr lang="en-US" sz="2800">
                <a:solidFill>
                  <a:schemeClr val="lt1"/>
                </a:solidFill>
              </a:rPr>
              <a:t> 수 있다.</a:t>
            </a:r>
            <a:endParaRPr sz="2800">
              <a:solidFill>
                <a:schemeClr val="lt1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Char char="•"/>
            </a:pPr>
            <a:r>
              <a:rPr lang="en-US" sz="2800">
                <a:solidFill>
                  <a:schemeClr val="lt1"/>
                </a:solidFill>
              </a:rPr>
              <a:t>이러한 구조는 SQL(Structured Query Language)를 이용해 생성, 조회, 수정,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삭제를</a:t>
            </a:r>
            <a:r>
              <a:rPr lang="en-US" sz="2800">
                <a:solidFill>
                  <a:schemeClr val="lt1"/>
                </a:solidFill>
              </a:rPr>
              <a:t> 할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수</a:t>
            </a:r>
            <a:r>
              <a:rPr lang="en-US" sz="2800">
                <a:solidFill>
                  <a:schemeClr val="lt1"/>
                </a:solidFill>
              </a:rPr>
              <a:t> 있다. </a:t>
            </a:r>
            <a:endParaRPr sz="2800">
              <a:solidFill>
                <a:schemeClr val="lt1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0" lvl="0" marL="571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t/>
            </a:r>
            <a:endParaRPr sz="2800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5"/>
          <p:cNvSpPr txBox="1"/>
          <p:nvPr>
            <p:ph type="title"/>
          </p:nvPr>
        </p:nvSpPr>
        <p:spPr>
          <a:xfrm>
            <a:off x="311019" y="-46141"/>
            <a:ext cx="10972798" cy="79838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- (교집합)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36" name="Google Shape;536;p5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55"/>
          <p:cNvSpPr/>
          <p:nvPr/>
        </p:nvSpPr>
        <p:spPr>
          <a:xfrm>
            <a:off x="394336" y="1077686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INNER JOIN ticket AS t ON p.PassengerId = t.PassengerId;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0120" y="1570456"/>
            <a:ext cx="7962900" cy="4815041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5"/>
          <p:cNvSpPr txBox="1"/>
          <p:nvPr/>
        </p:nvSpPr>
        <p:spPr>
          <a:xfrm>
            <a:off x="394335" y="1570456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INNER JOIN 후 317행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329680" y="-60198"/>
            <a:ext cx="10972798" cy="79203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- 왼쪽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45" name="Google Shape;545;p56"/>
          <p:cNvSpPr txBox="1">
            <a:spLocks noGrp="1"/>
          </p:cNvSpPr>
          <p:nvPr>
            <p:ph type="body" idx="1"/>
          </p:nvPr>
        </p:nvSpPr>
        <p:spPr>
          <a:xfrm>
            <a:off x="609599" y="5451168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ct val="100000"/>
              <a:buChar char="•"/>
            </a:pPr>
            <a:r>
              <a:rPr lang="en-US">
                <a:solidFill>
                  <a:srgbClr val="42c7f1"/>
                </a:solidFill>
              </a:rPr>
              <a:t>SELECT</a:t>
            </a:r>
            <a:r>
              <a:rPr lang="en-US"/>
              <a:t> * </a:t>
            </a:r>
            <a:r>
              <a:rPr lang="en-US">
                <a:solidFill>
                  <a:srgbClr val="42c7f1"/>
                </a:solidFill>
              </a:rPr>
              <a:t>FROM</a:t>
            </a:r>
            <a:r>
              <a:rPr lang="en-US"/>
              <a:t> p_info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p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t_info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t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p.PassengerId = t.PassengerId </a:t>
            </a:r>
            <a:r>
              <a:rPr lang="en-US">
                <a:solidFill>
                  <a:srgbClr val="42c7f1"/>
                </a:solidFill>
              </a:rPr>
              <a:t>LEFT JOIN</a:t>
            </a:r>
            <a:r>
              <a:rPr lang="en-US"/>
              <a:t> survived </a:t>
            </a:r>
            <a:r>
              <a:rPr lang="en-US">
                <a:solidFill>
                  <a:srgbClr val="42c7f1"/>
                </a:solidFill>
              </a:rPr>
              <a:t>AS</a:t>
            </a:r>
            <a:r>
              <a:rPr lang="en-US"/>
              <a:t> s </a:t>
            </a:r>
            <a:r>
              <a:rPr lang="en-US">
                <a:solidFill>
                  <a:srgbClr val="42c7f1"/>
                </a:solidFill>
              </a:rPr>
              <a:t>ON</a:t>
            </a:r>
            <a:r>
              <a:rPr lang="en-US"/>
              <a:t> t.PassengerId = s.PassengerId;</a:t>
            </a:r>
            <a:endParaRPr/>
          </a:p>
        </p:txBody>
      </p:sp>
      <p:sp>
        <p:nvSpPr>
          <p:cNvPr id="546" name="Google Shape;546;p5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7" name="Google Shape;54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512" y="1449388"/>
            <a:ext cx="10086975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339011" y="-10497"/>
            <a:ext cx="10972798" cy="779721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3" name="Google Shape;553;p5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54" name="Google Shape;554;p57"/>
          <p:cNvSpPr/>
          <p:nvPr/>
        </p:nvSpPr>
        <p:spPr>
          <a:xfrm>
            <a:off x="339012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339011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LEFT JOIN 후 623행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9491" y="1550300"/>
            <a:ext cx="8077200" cy="476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8"/>
          <p:cNvSpPr txBox="1"/>
          <p:nvPr>
            <p:ph type="title"/>
          </p:nvPr>
        </p:nvSpPr>
        <p:spPr>
          <a:xfrm>
            <a:off x="176215" y="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- 오른쪽 테이블을 기준으로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2" name="Google Shape;562;p5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3" name="Google Shape;56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359" y="940366"/>
            <a:ext cx="10106025" cy="536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9"/>
          <p:cNvSpPr txBox="1"/>
          <p:nvPr>
            <p:ph type="title"/>
          </p:nvPr>
        </p:nvSpPr>
        <p:spPr>
          <a:xfrm>
            <a:off x="264366" y="0"/>
            <a:ext cx="10972798" cy="789052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9" name="Google Shape;569;p5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59"/>
          <p:cNvSpPr/>
          <p:nvPr/>
        </p:nvSpPr>
        <p:spPr>
          <a:xfrm>
            <a:off x="384810" y="1003041"/>
            <a:ext cx="10972798" cy="67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60"/>
              <a:buFont typeface="Arial"/>
              <a:buChar char="•"/>
            </a:pPr>
            <a:r>
              <a:rPr lang="en-US" sz="224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9"/>
          <p:cNvSpPr txBox="1"/>
          <p:nvPr/>
        </p:nvSpPr>
        <p:spPr>
          <a:xfrm>
            <a:off x="384809" y="1495811"/>
            <a:ext cx="3225165" cy="142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RIGHT JOIN 후 445행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2798" y="1495811"/>
            <a:ext cx="7972425" cy="476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0"/>
          <p:cNvSpPr txBox="1"/>
          <p:nvPr>
            <p:ph type="title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- 양쪽 테이블을 모두 합침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6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9" name="Google Shape;57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6326" y="792796"/>
            <a:ext cx="10008719" cy="5665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1"/>
          <p:cNvSpPr txBox="1"/>
          <p:nvPr>
            <p:ph type="title"/>
          </p:nvPr>
        </p:nvSpPr>
        <p:spPr>
          <a:xfrm>
            <a:off x="189721" y="0"/>
            <a:ext cx="10972798" cy="705076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5" name="Google Shape;585;p6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6" name="Google Shape;586;p61"/>
          <p:cNvSpPr/>
          <p:nvPr/>
        </p:nvSpPr>
        <p:spPr>
          <a:xfrm>
            <a:off x="385667" y="920628"/>
            <a:ext cx="10972798" cy="113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LEFT JOIN ticket AS t ON p.PassengerId = t.PassengerId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UNION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* FROM passenger AS p RIGHT JOIN ticket AS t ON p.PassengerId = t.PassengerId;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1"/>
          <p:cNvSpPr txBox="1"/>
          <p:nvPr/>
        </p:nvSpPr>
        <p:spPr>
          <a:xfrm>
            <a:off x="385665" y="2078203"/>
            <a:ext cx="3568066" cy="176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spAutoFit/>
          </a:bodyPr>
          <a:lstStyle/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passenger테이블 623행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ticket테이블 445행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3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Full OUTER JOIN 후 1068행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040" lvl="0" marL="25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중복제거 후 751행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3731" y="2089945"/>
            <a:ext cx="7851693" cy="441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2"/>
          <p:cNvSpPr txBox="1"/>
          <p:nvPr>
            <p:ph type="title"/>
          </p:nvPr>
        </p:nvSpPr>
        <p:spPr>
          <a:xfrm>
            <a:off x="199052" y="0"/>
            <a:ext cx="10972798" cy="74239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4" name="Google Shape;594;p62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두 개의 테이블을 조인 한 후 원하는 컬럼의 자료를 조회하기 위해서는 SELECT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테이블명1.컬럼명1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테이블명2.컬럼명2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의 형태로 컬럼명이 있는 테이블명을 앞에 명시해 주어야 함.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기준 컬럼(e.g.PassengerId)의 경우 두 테이블 모두에 있으므로 반드시 어느 테이블의 컬럼을 사용할 것인지 지정해주어야 함.</a:t>
            </a:r>
            <a:endParaRPr/>
          </a:p>
        </p:txBody>
      </p:sp>
      <p:sp>
        <p:nvSpPr>
          <p:cNvPr id="595" name="Google Shape;595;p6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3"/>
          <p:cNvSpPr txBox="1"/>
          <p:nvPr>
            <p:ph type="title"/>
          </p:nvPr>
        </p:nvSpPr>
        <p:spPr>
          <a:xfrm>
            <a:off x="189721" y="18661"/>
            <a:ext cx="10972798" cy="667754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조인 후 원하는 컬럼 검색하기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6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2" name="Google Shape;602;p63"/>
          <p:cNvSpPr/>
          <p:nvPr/>
        </p:nvSpPr>
        <p:spPr>
          <a:xfrm>
            <a:off x="385666" y="94977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Calibri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PassengerId, Name, Sex, Age, SibSp, Parch, Survived FROM passenger AS p LEFT JOIN surv AS s ON p.PassengerId = s.PassengerId;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63"/>
          <p:cNvSpPr txBox="1"/>
          <p:nvPr/>
        </p:nvSpPr>
        <p:spPr>
          <a:xfrm>
            <a:off x="385666" y="1845666"/>
            <a:ext cx="3263369" cy="2099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257040" marR="0" lvl="0" indent="-257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63"/>
          <p:cNvGrpSpPr/>
          <p:nvPr/>
        </p:nvGrpSpPr>
        <p:grpSpPr>
          <a:xfrm rot="0">
            <a:off x="4177665" y="1546535"/>
            <a:ext cx="7719141" cy="4797885"/>
            <a:chOff x="4177665" y="2060114"/>
            <a:chExt cx="7719141" cy="4797885"/>
          </a:xfrm>
        </p:grpSpPr>
        <p:pic>
          <p:nvPicPr>
            <p:cNvPr id="605" name="Google Shape;605;p63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177665" y="2060114"/>
              <a:ext cx="7719141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6" name="Google Shape;606;p63"/>
            <p:cNvSpPr txBox="1"/>
            <p:nvPr/>
          </p:nvSpPr>
          <p:spPr>
            <a:xfrm>
              <a:off x="4795275" y="3248977"/>
              <a:ext cx="6186128" cy="3600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Error Code: 1052. Column ‘PassengerId’ in field list is ambiguous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 txBox="1"/>
            <p:nvPr/>
          </p:nvSpPr>
          <p:spPr>
            <a:xfrm>
              <a:off x="4795275" y="3750832"/>
              <a:ext cx="6186128" cy="638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PassengerId 컬럼이 passenger 테이블, surv 테이블에 모두 있으므로 어떤 컬럼인지 명확하지 않다는 에러가 남.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4"/>
          <p:cNvSpPr txBox="1"/>
          <p:nvPr>
            <p:ph type="title"/>
          </p:nvPr>
        </p:nvSpPr>
        <p:spPr>
          <a:xfrm>
            <a:off x="236374" y="14531"/>
            <a:ext cx="10972798" cy="7569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컬럼 검색하기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613" name="Google Shape;613;p6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64"/>
          <p:cNvSpPr/>
          <p:nvPr/>
        </p:nvSpPr>
        <p:spPr>
          <a:xfrm>
            <a:off x="383746" y="924718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500"/>
              <a:buFont typeface="Calibri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64"/>
          <p:cNvSpPr txBox="1"/>
          <p:nvPr/>
        </p:nvSpPr>
        <p:spPr>
          <a:xfrm>
            <a:off x="383743" y="2082293"/>
            <a:ext cx="5260547" cy="2776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257040" marR="0" lvl="0" indent="-257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6" name="Google Shape;616;p64"/>
          <p:cNvGrpSpPr/>
          <p:nvPr/>
        </p:nvGrpSpPr>
        <p:grpSpPr>
          <a:xfrm rot="0">
            <a:off x="5789815" y="1490947"/>
            <a:ext cx="6208660" cy="4797885"/>
            <a:chOff x="5983340" y="2060114"/>
            <a:chExt cx="6208660" cy="4797885"/>
          </a:xfrm>
        </p:grpSpPr>
        <p:pic>
          <p:nvPicPr>
            <p:cNvPr id="617" name="Google Shape;617;p64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8" name="Google Shape;618;p64"/>
            <p:cNvSpPr txBox="1"/>
            <p:nvPr/>
          </p:nvSpPr>
          <p:spPr>
            <a:xfrm>
              <a:off x="6005872" y="3087892"/>
              <a:ext cx="6186128" cy="365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217714" y="88640"/>
            <a:ext cx="10972798" cy="61520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비관계형 데이터 베이스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609599" y="1320281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Char char="•"/>
            </a:pPr>
            <a:r>
              <a:rPr lang="en-US" sz="3000"/>
              <a:t>NoSQL - 빅데이터, 인공지능이 대두되면서 비정형 데이터를 처리하는 일이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많아졌고</a:t>
            </a:r>
            <a:r>
              <a:rPr lang="en-US" sz="3000"/>
              <a:t>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그에따라</a:t>
            </a:r>
            <a:r>
              <a:rPr lang="en-US" sz="3000"/>
              <a:t> 비관계형 데이터 베이스가 등장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/>
              <a:t>    - MongoDB: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Document</a:t>
            </a:r>
            <a:r>
              <a:rPr lang="en-US" sz="3000"/>
              <a:t> 형식 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en-US" sz="3000"/>
              <a:t>    - Redis: JSON 형식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rPr lang="en-US" sz="3000"/>
              <a:t>같은 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형태의</a:t>
            </a:r>
            <a:r>
              <a:rPr lang="en-US" sz="3000"/>
              <a:t> 데이터베이스가 사용되고 있다.</a:t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5"/>
          <p:cNvSpPr txBox="1"/>
          <p:nvPr>
            <p:ph type="title"/>
          </p:nvPr>
        </p:nvSpPr>
        <p:spPr>
          <a:xfrm>
            <a:off x="245705" y="9330"/>
            <a:ext cx="10972798" cy="73306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4" name="Google Shape;624;p65"/>
          <p:cNvSpPr txBox="1">
            <a:spLocks noGrp="1"/>
          </p:cNvSpPr>
          <p:nvPr>
            <p:ph type="body" idx="1"/>
          </p:nvPr>
        </p:nvSpPr>
        <p:spPr>
          <a:xfrm>
            <a:off x="478970" y="136265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/>
              <a:t>passenger, ticket, survived 테이블을 INNER JOIN으로 묶어 전체 컬럼을 출력하시오.</a:t>
            </a:r>
            <a:endParaRPr sz="3000"/>
          </a:p>
          <a:p>
            <a:pPr marL="342900" lvl="0" indent="-152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SELECT</a:t>
            </a:r>
            <a:r>
              <a:rPr lang="en-US" sz="3000"/>
              <a:t> * </a:t>
            </a:r>
            <a:r>
              <a:rPr lang="en-US" sz="3000">
                <a:solidFill>
                  <a:srgbClr val="42c7f1"/>
                </a:solidFill>
              </a:rPr>
              <a:t>FROM</a:t>
            </a:r>
            <a:r>
              <a:rPr lang="en-US" sz="3000"/>
              <a:t> passenger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p 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ticket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t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t.PassengerId </a:t>
            </a:r>
            <a:endParaRPr sz="300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2c7f1"/>
              </a:buClr>
              <a:buSzPts val="750"/>
              <a:buNone/>
            </a:pPr>
            <a:r>
              <a:rPr lang="en-US" sz="3000">
                <a:solidFill>
                  <a:srgbClr val="42c7f1"/>
                </a:solidFill>
              </a:rPr>
              <a:t>INNER JOIN</a:t>
            </a:r>
            <a:r>
              <a:rPr lang="en-US" sz="3000"/>
              <a:t> survived </a:t>
            </a:r>
            <a:r>
              <a:rPr lang="en-US" sz="3000">
                <a:solidFill>
                  <a:srgbClr val="42c7f1"/>
                </a:solidFill>
              </a:rPr>
              <a:t>AS</a:t>
            </a:r>
            <a:r>
              <a:rPr lang="en-US" sz="3000"/>
              <a:t> s </a:t>
            </a:r>
            <a:r>
              <a:rPr lang="en-US" sz="3000">
                <a:solidFill>
                  <a:srgbClr val="42c7f1"/>
                </a:solidFill>
              </a:rPr>
              <a:t>ON</a:t>
            </a:r>
            <a:r>
              <a:rPr lang="en-US" sz="3000"/>
              <a:t> p.PassengerId = s.PassengerId;</a:t>
            </a:r>
            <a:endParaRPr/>
          </a:p>
        </p:txBody>
      </p:sp>
      <p:sp>
        <p:nvSpPr>
          <p:cNvPr id="625" name="Google Shape;625;p6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6"/>
          <p:cNvSpPr txBox="1"/>
          <p:nvPr>
            <p:ph type="title"/>
          </p:nvPr>
        </p:nvSpPr>
        <p:spPr>
          <a:xfrm>
            <a:off x="199052" y="8099"/>
            <a:ext cx="10972798" cy="72373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3개 이상의 테이블 조인하기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1" name="Google Shape;631;p6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2" name="Google Shape;63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660" y="1068388"/>
            <a:ext cx="1073467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7"/>
          <p:cNvSpPr txBox="1"/>
          <p:nvPr>
            <p:ph type="title"/>
          </p:nvPr>
        </p:nvSpPr>
        <p:spPr>
          <a:xfrm>
            <a:off x="245705" y="5201"/>
            <a:ext cx="10972798" cy="75693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</a:rPr>
              <a:t>조인 후 원하는 조건의 컬럼 검색하기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8" name="Google Shape;638;p67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9" name="Google Shape;639;p67"/>
          <p:cNvSpPr/>
          <p:nvPr/>
        </p:nvSpPr>
        <p:spPr>
          <a:xfrm>
            <a:off x="487417" y="891304"/>
            <a:ext cx="10972798" cy="756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c7f1"/>
              </a:buClr>
              <a:buSzPts val="625"/>
              <a:buFont typeface="Calibri"/>
              <a:buNone/>
            </a:pPr>
            <a:r>
              <a:rPr lang="en-US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 p.PassengerId, Name, Sex, Age, SibSp, Parch, Survived FROM passenger AS p LEFT JOIN surv AS s ON p.PassengerId = s.PassengerId;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7"/>
          <p:cNvSpPr txBox="1"/>
          <p:nvPr/>
        </p:nvSpPr>
        <p:spPr>
          <a:xfrm>
            <a:off x="366310" y="2060114"/>
            <a:ext cx="5260547" cy="277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257040" marR="0" lvl="0" indent="-257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 테이블과 surv 테이블을 조인해서 PassengerId, Name, Sex, Age, SibSp, Parch, Survived 컬럼을 조회하는 쿼리</a:t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117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sz="2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57040" marR="0" lvl="0" indent="-257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PassengerId가 양쪽 테이블 모두에 있기 때문에 passenger 테이블의 PassengerId 를 가져오도록 p.PassengerId로 컬럼명을 명시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67"/>
          <p:cNvGrpSpPr/>
          <p:nvPr/>
        </p:nvGrpSpPr>
        <p:grpSpPr>
          <a:xfrm rot="0">
            <a:off x="5973816" y="1728510"/>
            <a:ext cx="6208660" cy="4700091"/>
            <a:chOff x="5983340" y="2060114"/>
            <a:chExt cx="6208660" cy="4797885"/>
          </a:xfrm>
        </p:grpSpPr>
        <p:pic>
          <p:nvPicPr>
            <p:cNvPr id="642" name="Google Shape;642;p67"/>
            <p:cNvPicPr/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5983340" y="2060114"/>
              <a:ext cx="5476875" cy="47978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3" name="Google Shape;643;p67"/>
            <p:cNvSpPr txBox="1"/>
            <p:nvPr/>
          </p:nvSpPr>
          <p:spPr>
            <a:xfrm>
              <a:off x="6005872" y="3087891"/>
              <a:ext cx="6186128" cy="3658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passenger 테이블의 PassengerId 컬럼으로 지정해서 조회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8"/>
          <p:cNvSpPr txBox="1"/>
          <p:nvPr>
            <p:ph type="title"/>
          </p:nvPr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68"/>
          <p:cNvSpPr txBox="1"/>
          <p:nvPr>
            <p:ph idx="1" type="body"/>
          </p:nvPr>
        </p:nvSpPr>
        <p:spPr>
          <a:xfrm>
            <a:off x="460309" y="1236306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passenger, ticket, survived 테이블을 조인하고 Survived가 1인 사람들만 찾아서 Name, Age, Sex, Pclass, survived 컬럼을 출력하시오.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1의 결과를 10개만 출력하시오.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Passenger 테이블을 기준 ticket, survived테이블을 LEFT JOIN 한 결과에서 성별이 여성이면서 Pclass가 1인 사람 중 생존자(survived=1)를 찾아 이름, 성별, Pclass를 표시하시오.</a:t>
            </a:r>
            <a:endParaRPr/>
          </a:p>
        </p:txBody>
      </p:sp>
      <p:sp>
        <p:nvSpPr>
          <p:cNvPr id="650" name="Google Shape;650;p6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9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passenger, ticket, survived 테이블을 left join 후 나이가 10세 이상 20세 이하 이면서 Pclass 2인 사람 중 생존자를  표시하시오.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passenger, ticket, survived 테이블을 left join 후 성별이 여성 또는 Pclass 가 1인 사람 중 생존자를 표시하시오.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 passenger, ticket, survived 테이블을 left join 후 생존자 중에서 이름에 Mrs가 포함된 사람을 찾아 이름, Pclass, 나이, Parch, Survived 를 표시하시오.</a:t>
            </a:r>
            <a:endParaRPr/>
          </a:p>
        </p:txBody>
      </p:sp>
      <p:sp>
        <p:nvSpPr>
          <p:cNvPr id="656" name="Google Shape;656;p6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69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7.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/>
              <a:t>Pclass가 1, 2이고 Embarked가 s, c 인 사람중에서 생존자를 찾아 이름, 성별, 나이를 표시하시오.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8.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left join 후 </a:t>
            </a:r>
            <a:r>
              <a:rPr lang="en-US" sz="2800"/>
              <a:t>이름에 James가 들어간 사람중 생존자를 찾아 이름, 성별, 나이 를 표시하고 나이를 기준으로 내림차순 정렬하시오.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/>
              <a:t>9.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</a:t>
            </a:r>
            <a:r>
              <a:rPr lang="en-US" sz="2800"/>
              <a:t>INNER JOIN한 데이터에서 성별별, 생존자의 숫자를 구하시오. 생존자 숫자 결과는 별칭을 Total로 하시오.</a:t>
            </a:r>
            <a:endParaRPr/>
          </a:p>
        </p:txBody>
      </p:sp>
      <p:sp>
        <p:nvSpPr>
          <p:cNvPr id="663" name="Google Shape;663;p70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4" name="Google Shape;664;p70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1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wrap="square" lIns="91400" tIns="45700" rIns="914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10.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passenger, ticket, survived 테이블을 </a:t>
            </a:r>
            <a:r>
              <a:rPr lang="en-US" sz="2800"/>
              <a:t>INNER JOIN한 데이터에서 성별별, 생존자의 숫자, 생존자 나이의 평균을 구하시오. 생존자 숫자 결과는 별칭을 Total로 하시오.</a:t>
            </a:r>
            <a:endParaRPr lang="en-US"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None/>
              <a:defRPr/>
            </a:pPr>
            <a:r>
              <a:rPr lang="en-US" sz="2800"/>
              <a:t>11. </a:t>
            </a:r>
            <a:r>
              <a:rPr lang="ko-KR" altLang="en-US" sz="2800">
                <a:latin typeface="Calibri"/>
                <a:ea typeface="Calibri"/>
                <a:cs typeface="Calibri"/>
                <a:sym typeface="Calibri"/>
              </a:rPr>
              <a:t>11. passenger, ticket, survived 테이블을 PassengerId 기준으로 조인한 후, 성별(Sex), 좌석 등급(Pclass), 생존 여부(Survived)별로 그룹을 나누어각 그룹의 총 인원 수(COUNT) 와 평균 나이(AVG) 를 구하시오. 결과는 Pclass → Sex → Survived 순으로 정렬하여 출력하세요. 그룹의 총 인원수count(survived)는 별칭 as Total을 주어 컬럼명을 변경하세요.</a:t>
            </a:r>
            <a:endParaRPr lang="ko-KR" altLang="en-US"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71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71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2"/>
          <p:cNvSpPr txBox="1">
            <a:spLocks noGrp="1"/>
          </p:cNvSpPr>
          <p:nvPr>
            <p:ph type="body" idx="1"/>
          </p:nvPr>
        </p:nvSpPr>
        <p:spPr>
          <a:xfrm>
            <a:off x="609599" y="1488233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1. SELECT Name, Age, Sex, t.Pclass, Survived FROM passenger AS 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2. SELECT Name, Age, Sex, t.Pclass, Survived FROM passenger AS 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WHERE survived = 1 LIMIT 10;</a:t>
            </a:r>
            <a:endParaRPr/>
          </a:p>
        </p:txBody>
      </p:sp>
      <p:sp>
        <p:nvSpPr>
          <p:cNvPr id="677" name="Google Shape;677;p72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8" name="Google Shape;678;p72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758889" y="1441579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3. SELECT Name, Sex, Pclass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Sex = 'female' AND Pclass = 1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4. SELECT *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Survived = 1 AND Age BETWEEN 10 ANd 20 AND Pclass = 2;</a:t>
            </a:r>
            <a:endParaRPr/>
          </a:p>
        </p:txBody>
      </p:sp>
      <p:sp>
        <p:nvSpPr>
          <p:cNvPr id="684" name="Google Shape;684;p73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73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609599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5. SELECT *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(Sex = 'female' OR Pclass = 1)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6. SELECT Name, Pclass, Age, Parch, Survived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'%Mrs%' AND Survived = 1;</a:t>
            </a:r>
            <a:endParaRPr/>
          </a:p>
        </p:txBody>
      </p:sp>
      <p:sp>
        <p:nvSpPr>
          <p:cNvPr id="691" name="Google Shape;691;p74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74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301689" y="27992"/>
            <a:ext cx="10972798" cy="60244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SQL(Structured Query Language)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SQL은 관계형 데이터베이스(RDBMS)에서 사용하는 언어로 에스큐엘 혹은 시퀄이라고 읽는다.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Char char="•"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데이터베이스는 수 백가지가 있지만 사용하는 언어는 모두 SQL이며 RDBMS에 따라서 약간 다른 부분이 있지만 전체적인 사용법은 거의 비슷하다.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432318" y="1049693"/>
            <a:ext cx="11277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7. SELECT Name, Pclass, Age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Pclass IN (1,2) AND Embarked IN ('S', 'C') AND Survived = 1;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8. SELECT Name, Sex, Age FROM passenger as p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ticket as t ON p.PassengerId = t.PassengerId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LEFT JOIN survived as s ON p.PassengerId = s.PassengerId 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WHERE Name LIKE '%James%' AND Survived = 1 ORDER BY Age DESC;</a:t>
            </a:r>
            <a:endParaRPr/>
          </a:p>
        </p:txBody>
      </p:sp>
      <p:sp>
        <p:nvSpPr>
          <p:cNvPr id="698" name="Google Shape;698;p75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9" name="Google Shape;699;p75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609601" y="1166018"/>
            <a:ext cx="10972798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9. SELECT Sex, Survived, count(Survived) AS Total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GROUP BY Sex, Survived;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10. select sex, count(survived) as Total, AVG(Age)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where survived = 1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group by Sex;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None/>
            </a:pPr>
            <a:r>
              <a:t/>
            </a:r>
            <a:endParaRPr/>
          </a:p>
        </p:txBody>
      </p:sp>
      <p:sp>
        <p:nvSpPr>
          <p:cNvPr id="705" name="Google Shape;705;p76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6" name="Google Shape;706;p76"/>
          <p:cNvSpPr txBox="1"/>
          <p:nvPr/>
        </p:nvSpPr>
        <p:spPr>
          <a:xfrm>
            <a:off x="236374" y="-94536"/>
            <a:ext cx="7452050" cy="761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9"/>
              <a:buFont typeface="Calibri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데이터 분석을 위한 SQL입문 연습문제 10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e841053ec2_4_1"/>
          <p:cNvSpPr txBox="1"/>
          <p:nvPr>
            <p:ph type="title"/>
          </p:nvPr>
        </p:nvSpPr>
        <p:spPr>
          <a:xfrm>
            <a:off x="609599" y="274638"/>
            <a:ext cx="10972800" cy="1143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13" name="Google Shape;713;g2e841053ec2_4_1"/>
          <p:cNvSpPr txBox="1">
            <a:spLocks noGrp="1"/>
          </p:cNvSpPr>
          <p:nvPr>
            <p:ph type="body" idx="1"/>
          </p:nvPr>
        </p:nvSpPr>
        <p:spPr>
          <a:xfrm>
            <a:off x="609599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11. SELECT Pclass, Sex, Survived, count(Survived) AS Total, Avg(Age) FROM passenger AS p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ticket AS t ON p.PassengerId = t.PassengerId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INNER JOIN survived AS s ON p.PassengerId = s.PassengerId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GROUP BY Sex, Pclass, Survived 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25"/>
              <a:buFont typeface="Arial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ORDER By Pclass, Sex, Survived;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311020" y="26761"/>
            <a:ext cx="10972798" cy="7144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 제품별 SQL 문법 차이 비교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0" y="1595535"/>
            <a:ext cx="12192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</a:pPr>
            <a:r>
              <a:rPr lang="en-US" sz="2800"/>
              <a:t>원하는 정보를 찾아 n개의 결과를 오름차순으로 정렬하는 쿼리</a:t>
            </a:r>
            <a:endParaRPr sz="2800"/>
          </a:p>
          <a:p>
            <a:pPr indent="-300037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MySQL: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sz="2700">
              <a:solidFill>
                <a:srgbClr val="FF6600"/>
              </a:solidFill>
            </a:endParaRPr>
          </a:p>
          <a:p>
            <a:pPr indent="-286058" lvl="0" marL="328921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28921" lvl="0" marL="328921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PostgreSQL: SELECT columns FROM tablename ORDER BY key ASC </a:t>
            </a:r>
            <a:r>
              <a:rPr lang="en-US" sz="2700">
                <a:solidFill>
                  <a:srgbClr val="FF6600"/>
                </a:solidFill>
              </a:rPr>
              <a:t>LIMIT n</a:t>
            </a:r>
            <a:endParaRPr sz="2700">
              <a:solidFill>
                <a:srgbClr val="FF6600"/>
              </a:solidFill>
            </a:endParaRPr>
          </a:p>
          <a:p>
            <a:pPr indent="-300037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MSSQL: SELECT </a:t>
            </a:r>
            <a:r>
              <a:rPr lang="en-US" sz="2700">
                <a:solidFill>
                  <a:srgbClr val="FF6600"/>
                </a:solidFill>
              </a:rPr>
              <a:t>TOP n</a:t>
            </a:r>
            <a:r>
              <a:rPr lang="en-US" sz="2700"/>
              <a:t> columns FROM tablename ORDER BY key ASC </a:t>
            </a:r>
            <a:endParaRPr sz="2700"/>
          </a:p>
          <a:p>
            <a:pPr indent="-300037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</a:pPr>
            <a:r>
              <a:t/>
            </a:r>
            <a:endParaRPr sz="27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675"/>
              <a:buChar char="•"/>
            </a:pPr>
            <a:r>
              <a:rPr lang="en-US" sz="2700"/>
              <a:t>Oracle: SELECT * FROM (SELECT ROW_NUMBER() OVER (ORDER BY key ASC) AS rownumber, columns FROM tablename) </a:t>
            </a:r>
            <a:r>
              <a:rPr lang="en-US" sz="2700">
                <a:solidFill>
                  <a:srgbClr val="FF6600"/>
                </a:solidFill>
              </a:rPr>
              <a:t>WHERE rownumber &lt;= n</a:t>
            </a:r>
            <a:endParaRPr sz="2700">
              <a:solidFill>
                <a:srgbClr val="FF6600"/>
              </a:solidFill>
            </a:endParaRPr>
          </a:p>
        </p:txBody>
      </p:sp>
      <p:sp>
        <p:nvSpPr>
          <p:cNvPr id="150" name="Google Shape;150;p9"/>
          <p:cNvSpPr txBox="1"/>
          <p:nvPr>
            <p:ph idx="12" type="sldNum"/>
          </p:nvPr>
        </p:nvSpPr>
        <p:spPr>
          <a:xfrm>
            <a:off x="5483630" y="6508878"/>
            <a:ext cx="612370" cy="429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00" spcFirstLastPara="1" rIns="9140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동굴">
  <a:themeElements>
    <a:clrScheme name="동굴">
      <a:dk1>
        <a:srgbClr val="000000"/>
      </a:dk1>
      <a:lt1>
        <a:srgbClr val="ffffff"/>
      </a:lt1>
      <a:dk2>
        <a:srgbClr val="333333"/>
      </a:dk2>
      <a:lt2>
        <a:srgbClr val="daab00"/>
      </a:lt2>
      <a:accent1>
        <a:srgbClr val="49461b"/>
      </a:accent1>
      <a:accent2>
        <a:srgbClr val="a27f00"/>
      </a:accent2>
      <a:accent3>
        <a:srgbClr val="f9e03b"/>
      </a:accent3>
      <a:accent4>
        <a:srgbClr val="684100"/>
      </a:accent4>
      <a:accent5>
        <a:srgbClr val="ffae0d"/>
      </a:accent5>
      <a:accent6>
        <a:srgbClr val="8d8a00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2449</ep:Words>
  <ep:PresentationFormat/>
  <ep:Paragraphs>473</ep:Paragraphs>
  <ep:Slides>82</ep:Slides>
  <ep:Notes>78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82</vt:i4>
      </vt:variant>
    </vt:vector>
  </ep:HeadingPairs>
  <ep:TitlesOfParts>
    <vt:vector size="83" baseType="lpstr">
      <vt:lpstr>동굴</vt:lpstr>
      <vt:lpstr>데이터 분석을 위한 SQL입문</vt:lpstr>
      <vt:lpstr>Table of Contents</vt:lpstr>
      <vt:lpstr>1. DB? SQL?  데이터 분석에 SQL은 왜 필요할까?</vt:lpstr>
      <vt:lpstr>DB(DATABASE) 데이터 베이스</vt:lpstr>
      <vt:lpstr>DBMS의 특징</vt:lpstr>
      <vt:lpstr>관계형 DBMS(RDBMS)</vt:lpstr>
      <vt:lpstr>비관계형 데이터 베이스</vt:lpstr>
      <vt:lpstr>SQL(Structured Query Language)</vt:lpstr>
      <vt:lpstr>DATABASE 제품별 SQL 문법 차이 비교</vt:lpstr>
      <vt:lpstr>데이터분석에 SQL은 왜 필요할까?</vt:lpstr>
      <vt:lpstr>슬라이드 11</vt:lpstr>
      <vt:lpstr>MySQL</vt:lpstr>
      <vt:lpstr>2.Workbench 설치 및 DB 접속하기</vt:lpstr>
      <vt:lpstr>google 검색창에서 mysql windows installer 검색</vt:lpstr>
      <vt:lpstr>상단 탭의 Archives 클릭</vt:lpstr>
      <vt:lpstr>Product Version을 8.0.39로 변경 후 303.6M 파일 다운로드</vt:lpstr>
      <vt:lpstr>No thanks, just start my download 클릭</vt:lpstr>
      <vt:lpstr>Workbench 파일을 실행해 설치</vt:lpstr>
      <vt:lpstr>Workbench 실행 및 접속 설정</vt:lpstr>
      <vt:lpstr>Workbench 실행 및 접속 설정</vt:lpstr>
      <vt:lpstr>Workbench - Administration 탭</vt:lpstr>
      <vt:lpstr>Workbench - Server Status</vt:lpstr>
      <vt:lpstr>Workbench - Client Connections</vt:lpstr>
      <vt:lpstr>Workbench - Users and Privileges</vt:lpstr>
      <vt:lpstr>Workbench - Data Export/Import</vt:lpstr>
      <vt:lpstr>Workbench 화면 구성</vt:lpstr>
      <vt:lpstr>📌 DML (Data Manipulation Language)</vt:lpstr>
      <vt:lpstr>📌 DDL (Data Definition Language)</vt:lpstr>
      <vt:lpstr>📌 DCL (Data Control Language)</vt:lpstr>
      <vt:lpstr>SQL 언어 구성</vt:lpstr>
      <vt:lpstr>3. 보고 싶은 데이터 꺼내오기</vt:lpstr>
      <vt:lpstr>Workbench의 Quary창에 SQL명령 입력</vt:lpstr>
      <vt:lpstr>SHOW databases- DATABASE 목록 표시</vt:lpstr>
      <vt:lpstr>USE - 사용하고자 하는 DB 선택</vt:lpstr>
      <vt:lpstr>SHOW tables - TABLE 목록 표시</vt:lpstr>
      <vt:lpstr>SELECT  FROM - 테이블의 자료 검색하기</vt:lpstr>
      <vt:lpstr>SELECT  FROM  LIMIT- 검색 결과 제한</vt:lpstr>
      <vt:lpstr>4. 조건에 맞는 데이터 검색하기</vt:lpstr>
      <vt:lpstr>WHERE 원하는 조건에 맞는 결과 조회</vt:lpstr>
      <vt:lpstr>WHERE 원하는 조건에 맞는 결과 조회</vt:lpstr>
      <vt:lpstr>비교연산자</vt:lpstr>
      <vt:lpstr>논리연산자</vt:lpstr>
      <vt:lpstr>WHERE 비교, 논리연산자로 조회하기</vt:lpstr>
      <vt:lpstr>5. 조건에 맞는 데이터 검색하기 2</vt:lpstr>
      <vt:lpstr>기타연산자</vt:lpstr>
      <vt:lpstr>기타 연산자 in (찾을 값)</vt:lpstr>
      <vt:lpstr>기타 연산자 not in (찾을 값)</vt:lpstr>
      <vt:lpstr>기타 연산자 LIKE (찾을 값) - 문자열 검색</vt:lpstr>
      <vt:lpstr>기타 연산자 LIKE (찾을 값)</vt:lpstr>
      <vt:lpstr>기타 연산자 BETWEEN A AND B (범위)</vt:lpstr>
      <vt:lpstr>기타 연산자 IS NULL/IS NOT NULL (결측)</vt:lpstr>
      <vt:lpstr>WHERE 기타연산자로 조회하기</vt:lpstr>
      <vt:lpstr>6. 데이터 순서 정렬하기</vt:lpstr>
      <vt:lpstr>ORDER BY - 조회 된 결과를 정렬</vt:lpstr>
      <vt:lpstr>GROUP BY - 특정 컬럼 값을 기준으로 그룹 연산</vt:lpstr>
      <vt:lpstr>GROUP BY HAVING - 특정 컬럼 그룹 연산 결과에서 원하는 결과만 다시 추출할 때</vt:lpstr>
      <vt:lpstr>7. 여러 곳에 분산된 데이터를  모아서 가져오기</vt:lpstr>
      <vt:lpstr>JOIN - 2개 혹은 2개 이상의 테이블을 합쳐서 출력</vt:lpstr>
      <vt:lpstr>INNER JOIN - (교집합) 기준 컬럼을 비교해 양쪽에 데이터가 있는 행만 합쳐줌</vt:lpstr>
      <vt:lpstr>INNER JOIN - (교집합)</vt:lpstr>
      <vt:lpstr>LEFT JOIN - 왼쪽 테이블을 기준으로 합침</vt:lpstr>
      <vt:lpstr>LEFT JOIN</vt:lpstr>
      <vt:lpstr>RIGHT JOIN - 오른쪽 테이블을 기준으로 합침</vt:lpstr>
      <vt:lpstr>RIGHT JOIN</vt:lpstr>
      <vt:lpstr>FULL OUTER JOIN - 양쪽 테이블을 모두 합침</vt:lpstr>
      <vt:lpstr>FULL OUTER JOIN</vt:lpstr>
      <vt:lpstr>조인 후 원하는 컬럼 검색하기</vt:lpstr>
      <vt:lpstr>조인 후 원하는 컬럼 검색하기</vt:lpstr>
      <vt:lpstr>조인 후 원하는 컬럼 검색하기</vt:lpstr>
      <vt:lpstr>3개 이상의 테이블 조인하기</vt:lpstr>
      <vt:lpstr>3개 이상의 테이블 조인하기</vt:lpstr>
      <vt:lpstr>조인 후 원하는 조건의 컬럼 검색하기</vt:lpstr>
      <vt:lpstr>데이터 분석을 위한 SQL입문 연습문제 10</vt:lpstr>
      <vt:lpstr>슬라이드 74</vt:lpstr>
      <vt:lpstr>슬라이드 75</vt:lpstr>
      <vt:lpstr>슬라이드 76</vt:lpstr>
      <vt:lpstr>슬라이드 77</vt:lpstr>
      <vt:lpstr>슬라이드 78</vt:lpstr>
      <vt:lpstr>슬라이드 79</vt:lpstr>
      <vt:lpstr>슬라이드 80</vt:lpstr>
      <vt:lpstr>슬라이드 81</vt:lpstr>
      <vt:lpstr>슬라이드 82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2023-02-04T10:22:26.000</dcterms:created>
  <dc:creator>HSM</dc:creator>
  <cp:lastModifiedBy>haram4th</cp:lastModifiedBy>
  <dcterms:modified xsi:type="dcterms:W3CDTF">2025-09-05T04:55:57.852</dcterms:modified>
  <cp:revision>12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