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27D8C8D-6B63-444A-A912-C9907D1FBD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12EACF-DAE2-4021-AB7A-E008E5C118AC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7e3e6"/>
          </a:solidFill>
        </a:fill>
      </a:tcStyle>
    </a:wholeTbl>
    <a:band1H>
      <a:tcTxStyle b="off" i="off"/>
      <a:tcStyle>
        <a:tcBdr/>
        <a:fill>
          <a:solidFill>
            <a:srgbClr val="d0c7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c7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rgbClr val="4B3C4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" name="Google Shape;30;p19"/>
          <p:cNvGrpSpPr/>
          <p:nvPr/>
        </p:nvGrpSpPr>
        <p:grpSpPr>
          <a:xfrm>
            <a:off x="0" y="6248400"/>
            <a:ext cx="12191999" cy="609600"/>
            <a:chOff x="0" y="6248400"/>
            <a:chExt cx="9144000" cy="609600"/>
          </a:xfrm>
        </p:grpSpPr>
        <p:sp>
          <p:nvSpPr>
            <p:cNvPr id="31" name="Google Shape;31;p1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19"/>
          <p:cNvSpPr/>
          <p:nvPr/>
        </p:nvSpPr>
        <p:spPr>
          <a:xfrm>
            <a:off x="0" y="4038600"/>
            <a:ext cx="12191999" cy="101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0" y="4019549"/>
            <a:ext cx="12191999" cy="18000"/>
          </a:xfrm>
          <a:prstGeom prst="rect">
            <a:avLst/>
          </a:prstGeom>
          <a:solidFill>
            <a:srgbClr val="B54F3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19"/>
          <p:cNvSpPr txBox="1"/>
          <p:nvPr>
            <p:ph type="ctrTitle"/>
          </p:nvPr>
        </p:nvSpPr>
        <p:spPr>
          <a:xfrm>
            <a:off x="914399" y="1857364"/>
            <a:ext cx="10363199" cy="1112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1828799" y="3011258"/>
            <a:ext cx="8534399" cy="51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>
  <p:cSld name="OBJECT_ONLY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 rot="-5400000">
            <a:off x="5029152" y="-304609"/>
            <a:ext cx="2133600" cy="12191999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" name="Google Shape;117;p28"/>
          <p:cNvGrpSpPr/>
          <p:nvPr/>
        </p:nvGrpSpPr>
        <p:grpSpPr>
          <a:xfrm>
            <a:off x="0" y="4561114"/>
            <a:ext cx="12191999" cy="165100"/>
            <a:chOff x="0" y="4561114"/>
            <a:chExt cx="9144000" cy="165100"/>
          </a:xfrm>
        </p:grpSpPr>
        <p:sp>
          <p:nvSpPr>
            <p:cNvPr id="118" name="Google Shape;118;p28"/>
            <p:cNvSpPr/>
            <p:nvPr/>
          </p:nvSpPr>
          <p:spPr>
            <a:xfrm flipH="1" rot="10800000">
              <a:off x="2685472" y="4561114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 flipH="1" rot="10800000">
              <a:off x="2786743" y="4561114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 flipH="1" rot="10800000">
              <a:off x="0" y="4561114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 flipH="1" rot="10800000">
              <a:off x="990600" y="4561114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 flipH="1" rot="10800000">
              <a:off x="1701799" y="4561114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3" name="Google Shape;123;p28"/>
          <p:cNvSpPr txBox="1"/>
          <p:nvPr>
            <p:ph type="ctrTitle"/>
          </p:nvPr>
        </p:nvSpPr>
        <p:spPr>
          <a:xfrm>
            <a:off x="609599" y="1643050"/>
            <a:ext cx="10972799" cy="127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CE7E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CE7E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27" name="Google Shape;127;p28"/>
          <p:cNvGrpSpPr/>
          <p:nvPr/>
        </p:nvGrpSpPr>
        <p:grpSpPr>
          <a:xfrm>
            <a:off x="0" y="609600"/>
            <a:ext cx="12191999" cy="165100"/>
            <a:chOff x="0" y="0"/>
            <a:chExt cx="9144000" cy="165100"/>
          </a:xfrm>
        </p:grpSpPr>
        <p:sp>
          <p:nvSpPr>
            <p:cNvPr id="128" name="Google Shape;128;p28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3" name="Google Shape;133;p28"/>
          <p:cNvSpPr/>
          <p:nvPr/>
        </p:nvSpPr>
        <p:spPr>
          <a:xfrm rot="-5400000">
            <a:off x="5829287" y="-5752910"/>
            <a:ext cx="533402" cy="12191999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>
  <p:cSld name="CLIPART_AND_TEXT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190722" y="1214422"/>
            <a:ext cx="9334565" cy="10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2190722" y="2357438"/>
            <a:ext cx="5803899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1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40" name="Google Shape;140;p29"/>
          <p:cNvGrpSpPr/>
          <p:nvPr/>
        </p:nvGrpSpPr>
        <p:grpSpPr>
          <a:xfrm>
            <a:off x="0" y="0"/>
            <a:ext cx="12191999" cy="609600"/>
            <a:chOff x="0" y="6248400"/>
            <a:chExt cx="9144000" cy="609600"/>
          </a:xfrm>
        </p:grpSpPr>
        <p:sp>
          <p:nvSpPr>
            <p:cNvPr id="141" name="Google Shape;141;p29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" name="Google Shape;146;p29"/>
          <p:cNvGrpSpPr/>
          <p:nvPr/>
        </p:nvGrpSpPr>
        <p:grpSpPr>
          <a:xfrm>
            <a:off x="0" y="0"/>
            <a:ext cx="12191999" cy="609600"/>
            <a:chOff x="0" y="6248400"/>
            <a:chExt cx="9144000" cy="609600"/>
          </a:xfrm>
        </p:grpSpPr>
        <p:sp>
          <p:nvSpPr>
            <p:cNvPr id="147" name="Google Shape;147;p29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>
  <p:cSld name="VERTICAL_TITLE_AND_VERTICAL_TEX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10159999" y="0"/>
            <a:ext cx="2031999" cy="6858000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4" name="Google Shape;154;p30"/>
          <p:cNvGrpSpPr/>
          <p:nvPr/>
        </p:nvGrpSpPr>
        <p:grpSpPr>
          <a:xfrm>
            <a:off x="-1" y="-18000"/>
            <a:ext cx="220134" cy="6875999"/>
            <a:chOff x="-1" y="-18000"/>
            <a:chExt cx="165101" cy="6875999"/>
          </a:xfrm>
        </p:grpSpPr>
        <p:sp>
          <p:nvSpPr>
            <p:cNvPr id="155" name="Google Shape;155;p30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0" name="Google Shape;160;p30"/>
          <p:cNvSpPr txBox="1"/>
          <p:nvPr>
            <p:ph type="title"/>
          </p:nvPr>
        </p:nvSpPr>
        <p:spPr>
          <a:xfrm rot="5400000">
            <a:off x="8242979" y="2409373"/>
            <a:ext cx="5851525" cy="1582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 rot="5400000">
            <a:off x="2422749" y="-1538513"/>
            <a:ext cx="5851525" cy="947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>
  <p:cSld name="BLANK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1C3C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1C3C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52" name="Google Shape;52;p21"/>
          <p:cNvGrpSpPr/>
          <p:nvPr/>
        </p:nvGrpSpPr>
        <p:grpSpPr>
          <a:xfrm>
            <a:off x="11971865" y="1050"/>
            <a:ext cx="220134" cy="6858000"/>
            <a:chOff x="8978900" y="-18000"/>
            <a:chExt cx="165101" cy="6875999"/>
          </a:xfrm>
        </p:grpSpPr>
        <p:sp>
          <p:nvSpPr>
            <p:cNvPr id="53" name="Google Shape;53;p21"/>
            <p:cNvSpPr/>
            <p:nvPr/>
          </p:nvSpPr>
          <p:spPr>
            <a:xfrm rot="-5400000">
              <a:off x="8923657" y="4618267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 rot="-54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" name="Google Shape;55;p21"/>
            <p:cNvSpPr/>
            <p:nvPr/>
          </p:nvSpPr>
          <p:spPr>
            <a:xfrm rot="-54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 rot="-54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 rot="-5400000">
              <a:off x="8579609" y="501391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" name="Google Shape;58;p21"/>
          <p:cNvGrpSpPr/>
          <p:nvPr/>
        </p:nvGrpSpPr>
        <p:grpSpPr>
          <a:xfrm>
            <a:off x="-1" y="1050"/>
            <a:ext cx="220134" cy="6858000"/>
            <a:chOff x="-1" y="-18000"/>
            <a:chExt cx="165101" cy="6875999"/>
          </a:xfrm>
        </p:grpSpPr>
        <p:sp>
          <p:nvSpPr>
            <p:cNvPr id="59" name="Google Shape;59;p21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>
  <p:cSld name="SECTION_HEADER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2"/>
          <p:cNvGrpSpPr/>
          <p:nvPr/>
        </p:nvGrpSpPr>
        <p:grpSpPr>
          <a:xfrm>
            <a:off x="0" y="6248400"/>
            <a:ext cx="12191999" cy="609600"/>
            <a:chOff x="0" y="6248400"/>
            <a:chExt cx="9144000" cy="609600"/>
          </a:xfrm>
        </p:grpSpPr>
        <p:sp>
          <p:nvSpPr>
            <p:cNvPr id="66" name="Google Shape;66;p22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" name="Google Shape;71;p22"/>
          <p:cNvGrpSpPr/>
          <p:nvPr/>
        </p:nvGrpSpPr>
        <p:grpSpPr>
          <a:xfrm>
            <a:off x="0" y="0"/>
            <a:ext cx="12191999" cy="165100"/>
            <a:chOff x="0" y="0"/>
            <a:chExt cx="9144000" cy="165100"/>
          </a:xfrm>
        </p:grpSpPr>
        <p:sp>
          <p:nvSpPr>
            <p:cNvPr id="72" name="Google Shape;72;p22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7" name="Google Shape;77;p22"/>
          <p:cNvSpPr txBox="1"/>
          <p:nvPr>
            <p:ph type="title"/>
          </p:nvPr>
        </p:nvSpPr>
        <p:spPr>
          <a:xfrm>
            <a:off x="914399" y="2732314"/>
            <a:ext cx="10363199" cy="120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0" sz="5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914399" y="3929066"/>
            <a:ext cx="10363199" cy="477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6D596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A8A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A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609599" y="1349830"/>
            <a:ext cx="5384799" cy="47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6197599" y="1349830"/>
            <a:ext cx="5384799" cy="47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9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6197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9599" y="3829734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6197599" y="3829734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>
            <p:ph idx="2" type="pic"/>
          </p:nvPr>
        </p:nvSpPr>
        <p:spPr>
          <a:xfrm>
            <a:off x="1697567" y="1300163"/>
            <a:ext cx="8699498" cy="3910012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1697567" y="5257800"/>
            <a:ext cx="869949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12191999" cy="1143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CE7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Char char="🞆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3C4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35D6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3C48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6" name="Google Shape;16;p18"/>
          <p:cNvGrpSpPr/>
          <p:nvPr/>
        </p:nvGrpSpPr>
        <p:grpSpPr>
          <a:xfrm>
            <a:off x="11971865" y="1050"/>
            <a:ext cx="220134" cy="6858000"/>
            <a:chOff x="8978900" y="-18000"/>
            <a:chExt cx="165101" cy="6875999"/>
          </a:xfrm>
        </p:grpSpPr>
        <p:sp>
          <p:nvSpPr>
            <p:cNvPr id="17" name="Google Shape;17;p18"/>
            <p:cNvSpPr/>
            <p:nvPr/>
          </p:nvSpPr>
          <p:spPr>
            <a:xfrm rot="-5400000">
              <a:off x="8923657" y="4618267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 rot="-54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 rot="-54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rot="-54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5400000">
              <a:off x="8579609" y="501391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" name="Google Shape;22;p18"/>
          <p:cNvGrpSpPr/>
          <p:nvPr/>
        </p:nvGrpSpPr>
        <p:grpSpPr>
          <a:xfrm>
            <a:off x="-1" y="1050"/>
            <a:ext cx="220134" cy="6858000"/>
            <a:chOff x="-1" y="-18000"/>
            <a:chExt cx="165101" cy="6875999"/>
          </a:xfrm>
        </p:grpSpPr>
        <p:sp>
          <p:nvSpPr>
            <p:cNvPr id="23" name="Google Shape;23;p1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분석을 위한 SQL입문2</a:t>
            </a:r>
            <a:endParaRPr b="1"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053" y="3677242"/>
            <a:ext cx="7217894" cy="29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3489959" y="2674189"/>
            <a:ext cx="4973956" cy="850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DDL(Data Definition Language)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테이블생성(CREATE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자료형과 제약조건을 이용해 테이블 생성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Char char="●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스키마 정의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986403" y="2185907"/>
            <a:ext cx="10316060" cy="155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sampleDB 데이터베이스를 정의하고 생성하시오.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 컬럼으로 이름(Name), 주소(Address), 전화번호(Telephone)를 가지는 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BusinessCard 테이블을 정의하고 생성하시오.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단, 이름,주소,전화번호는 문자열(Varchar) 최대 길이 255자로 지정함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테이블생성(CREATE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자료형을 이용해 테이블 생성(CREATE table 테이블명;)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create table BusinessCard(Name varchar(255), Address varchar(255),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Telephone varchar (255));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생성된 테이블 목록 확인(SHOW tables;)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3. 테이블의 자료형과 제약사항 출력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DESC 테이블명;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DESC BusinessCard;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281" y="3079783"/>
            <a:ext cx="10107435" cy="20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184" y="5038471"/>
            <a:ext cx="4534532" cy="181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 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Name 컬럼에 NOT NULL 조건 추가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ALTER TABLE BusinessCard MODIFY Name VARCHAR(255) NOT NULL;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변경된 내용 확인(DESC BusinessCard;)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387" y="3109725"/>
            <a:ext cx="9669225" cy="2676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4621161" y="5110213"/>
            <a:ext cx="5119104" cy="36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 컬럼의 Null 부분이 NO로 변경 된 것 확인</a:t>
            </a:r>
            <a:endParaRPr b="1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 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테이블에 데이터 입력해보기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Null 값이 있는 데이터 입력해보기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1050979" y="1782305"/>
            <a:ext cx="10751948" cy="1092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BusinessCard values (’Bob’, ‘Seocho-dong 123’,’123-4567’); 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BusinessCard values (‘Sam’, ‘Sindang-dong 456’,’321-4321’); 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from BusinessCard;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1050978" y="3525760"/>
            <a:ext cx="10751948" cy="109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BusinessCard values (‘John’, ‘Sadang-dong 789’,’123-4568’); 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BusinessCard values (NULL,‘Seocho-dong 369’,’123-3333’);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from BusinessCard;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 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14"/>
          <p:cNvGraphicFramePr/>
          <p:nvPr/>
        </p:nvGraphicFramePr>
        <p:xfrm>
          <a:off x="223465" y="1120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{AC12EACF-DAE2-4021-AB7A-E008E5C118AC}</a:tableStyleId>
              </a:tblPr>
              <a:tblGrid>
                <a:gridCol w="2287500"/>
                <a:gridCol w="9457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작업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SQL 쿼리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NOT NULL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MODIFY Email VARCHAR(100) NOT NULL;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NOT NULL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MODIFY Email VARCHAR(100) NULL;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자동 증가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MODIFY idx INT AUTO_INCREMENT;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자동 증가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MODIFY idx INT;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PRIMARY KEY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ADD PRIMARY KEY (idx);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PRIMARY KEY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DROP PRIMARY KEY;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FOREIGN KEY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ADD CONSTRAINT fk_name FOREIGN KEY (col) REFERENCES other_table(id);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FOREIGN KEY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DROP FOREIGN KEY fk_name;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UNIQUE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ADD UNIQUE (Name);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UNIQUE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DROP INDEX Name;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DEFAULT 값 추가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ALTER Email SET DEFAULT 'unknown@example.com';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DEFAULT 값 제거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ALTER TABLE BusinessCard ALTER Email DROP DEFAULT;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 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BusinessCard 테이블에 idx 라는 인텍스 컬럼을 추가하고 Primary key, Auto_increment 속성을 추가하시오.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 txBox="1"/>
          <p:nvPr/>
        </p:nvSpPr>
        <p:spPr>
          <a:xfrm>
            <a:off x="750182" y="2118925"/>
            <a:ext cx="11159813" cy="143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BusinessCard ADD COLUMN idx INT;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BusinessCard MODIFY idx INT AUTO_INCREMENT PRIMARY KEY;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FROM BusinessCard;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 BusinessCard;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 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BusinessCard 테이블에 email 컬럼을 추가하시오.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BusinessCard 테이블의 email 컬럼에 default값으로 'unknown@example.com'을 지정하시오.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750182" y="2633275"/>
            <a:ext cx="11159813" cy="243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BusinessCard ADD COLUMN email varchar(100);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BusinessCard ALTER email SET DEFAULT 'unknown@example.com';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BusinessCard values ('John2', 'Sadang-dong 448','123-4587', default, default); 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FROM BusinessCard;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160" lvl="0" marL="3141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 BusinessCard;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테이블의 컬럼 추가/수정/삭제(ALTER 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7"/>
          <p:cNvGraphicFramePr/>
          <p:nvPr/>
        </p:nvGraphicFramePr>
        <p:xfrm>
          <a:off x="226700" y="1500475"/>
          <a:ext cx="11738600" cy="3857050"/>
        </p:xfrm>
        <a:graphic>
          <a:graphicData uri="http://schemas.openxmlformats.org/drawingml/2006/table">
            <a:tbl>
              <a:tblPr>
                <a:noFill/>
                <a:tableStyleId>{627D8C8D-6B63-444A-A912-C9907D1FBD4D}</a:tableStyleId>
              </a:tblPr>
              <a:tblGrid>
                <a:gridCol w="2287900"/>
                <a:gridCol w="9450700"/>
              </a:tblGrid>
              <a:tr h="370850"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작업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SQL 쿼리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64390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컬럼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테이블명 ADD COLUMN 컬럼명 자료형 속성</a:t>
                      </a:r>
                      <a:endParaRPr lang="ko-KR"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BusinessCard ADD COLUMN Age INT NOT NULL;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컬럼 순서 지정 (AFTER / FIRST)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테이블명 ADD COLUMN 컬럼명 자료형 AFTER 컬럼명;</a:t>
                      </a:r>
                      <a:endParaRPr lang="ko-KR"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BusinessCard ADD COLUMN BirthDate DATE AFTER Name;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컬럼 수정 (MODIFY COLUMN)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테이블명 MODIFY COLUMN 컬럼명 자료형 속성;</a:t>
                      </a:r>
                      <a:endParaRPr lang="ko-KR"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BusinessCard MODIFY COLUMN Name VARCHAR(100) NOT NULL;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컬럼 이름 변경 (CHANGE COLUMN)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테이블명 CHANGE COLUMN 기존컬럼명 새컬럼명 자료형;</a:t>
                      </a:r>
                      <a:endParaRPr lang="ko-KR"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BusinessCard CHANGE COLUMN Address Location VARCHAR(255);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컬럼 삭제 (DROP COLUMN)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테이블명 DROP COLUMN 컬럼명;</a:t>
                      </a:r>
                      <a:endParaRPr lang="ko-KR"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800" u="none" strike="noStrike" cap="none"/>
                        <a:t>ALTER TABLE BusinessCard DROP COLUMN Age;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데이터베이스(Database)/스키마(Schema)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테이블(Table)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데이터베이스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제약조건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 수정, 제약조건 추가/삭제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테이블의 컬럼 추가/수정/삭제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6840" lvl="0" marL="443999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1. 데이터베이스/스키마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609599" y="1285860"/>
            <a:ext cx="10972799" cy="5572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데이터베이스(Database): 데이터를 실제로 저장하고 관리하는 물리적 저장소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스키마(Schema):  데이터베이스 내부의 구조적 정의(설계)를 나타내는 개념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MySQL 에서는 둘을 같은 개념으로 사용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3"/>
          <p:cNvGrpSpPr/>
          <p:nvPr/>
        </p:nvGrpSpPr>
        <p:grpSpPr>
          <a:xfrm>
            <a:off x="3064387" y="3321460"/>
            <a:ext cx="5899355" cy="3375098"/>
            <a:chOff x="3064387" y="3321460"/>
            <a:chExt cx="5899355" cy="2499032"/>
          </a:xfrm>
        </p:grpSpPr>
        <p:sp>
          <p:nvSpPr>
            <p:cNvPr id="185" name="Google Shape;185;p3"/>
            <p:cNvSpPr/>
            <p:nvPr/>
          </p:nvSpPr>
          <p:spPr>
            <a:xfrm>
              <a:off x="3064387" y="3321460"/>
              <a:ext cx="5899355" cy="2499032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rgbClr val="3F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데이터베이스(Database)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300839" y="3457575"/>
              <a:ext cx="1710402" cy="98322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스키마2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00839" y="4704122"/>
              <a:ext cx="1710402" cy="98322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스키마4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109065" y="3429000"/>
              <a:ext cx="1710402" cy="98322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스키마1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09065" y="4704122"/>
              <a:ext cx="1710402" cy="983226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스키마3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테이블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테이블(Table): 스키마를 기반으로 정의한 데이터를 저장하는 기본단위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데이터를 행(Row)과 열(Column) 형태로 저장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행(Row)은 개별 데이터 레코드(Record)를,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열(Column)은 데이터의 속성(Attribute)을 나타낸다.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Excel의 Sheet 라고 생각하면 된다.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데이터베이스 생성(CREATE)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데이터베이스 생성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CREATE database 데이터베이스명;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CREATE database sampleDB;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870" y="2755102"/>
            <a:ext cx="11257250" cy="3760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데이터베이스 생성 확인(SHOW)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데이터베이스 생성 확인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SHOW databases;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217" y="2389270"/>
            <a:ext cx="5605565" cy="446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/>
              <a:t>자료형(Data Types)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lang="ko-KR"/>
              <a:t>정수형(부호있음/부호없음)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TINYINT(-128 – 127 / 255)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INT(-21억 – 21억 / 43억)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BIGINT(-9경 – 9경 / 18경)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lang="ko-KR"/>
              <a:t>실수형(길이, 소수점 이하 자리 수)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FLOAT(size, d)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DOUBLE(size, d)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DECIMAL(size, d)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/>
              <a:t>제약조건(Constraint)</a:t>
            </a:r>
            <a:endParaRPr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lang="ko-KR"/>
              <a:t>입력 데이터의 제약조건을 걸어 해당되지 않는 데이터는 입력되지 않음.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</a:t>
            </a:r>
            <a:endParaRPr/>
          </a:p>
        </p:txBody>
      </p:sp>
      <p:graphicFrame>
        <p:nvGraphicFramePr>
          <p:cNvPr id="228" name="Google Shape;228;p9"/>
          <p:cNvGraphicFramePr/>
          <p:nvPr/>
        </p:nvGraphicFramePr>
        <p:xfrm>
          <a:off x="609599" y="1941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{AC12EACF-DAE2-4021-AB7A-E008E5C118AC}</a:tableStyleId>
              </a:tblPr>
              <a:tblGrid>
                <a:gridCol w="3339225"/>
                <a:gridCol w="7631425"/>
              </a:tblGrid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제약조건</a:t>
                      </a:r>
                      <a:endParaRPr sz="2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2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데이터가 NULL 값을 받아들이지 않음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UNIQUE 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테이블에 동일한 값이 입력되어 있을 경우 받아들이지 않음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PRIMARY KEY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기본키 제약조건(UNIQUE, NOT NULL 조건)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FOREIGN KEY 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외래키 제약조건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컬럼값이 입력되지 않으면 기본값을 입력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6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 Increment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키(Primary Key)로 설정된 INT 타입 컬럼에 자동으로 증가하는 숫자를 부여하는 기능</a:t>
                      </a:r>
                      <a:endParaRPr b="1"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/>
              <a:t>자료형(Data Types)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lang="ko-KR"/>
              <a:t>문자열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CHAR 고정길이 문자열(최대 255자)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VARCHAR 가변길이 문자열(최대 255자)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TEXT (최대 65,535자)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MEDIUMTEXT(최대 16,777,215자)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LONGTEXT(최대 4,294,967,295자)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lang="ko-KR"/>
              <a:t>BLOB(Binary Large Object)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BLOB(최대 65,535 바이트)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MEDIUMBLOB(최대 16,777,215 바이트)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/>
              <a:t>    LARGEBLOB(최대 4,294,967,295 바이트)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직선">
  <a:themeElements>
    <a:clrScheme name="직선">
      <a:dk1>
        <a:srgbClr val="242424"/>
      </a:dk1>
      <a:lt1>
        <a:srgbClr val="ffffff"/>
      </a:lt1>
      <a:dk2>
        <a:srgbClr val="352b33"/>
      </a:dk2>
      <a:lt2>
        <a:srgbClr val="d6ccd4"/>
      </a:lt2>
      <a:accent1>
        <a:srgbClr val="846d7f"/>
      </a:accent1>
      <a:accent2>
        <a:srgbClr val="dc947e"/>
      </a:accent2>
      <a:accent3>
        <a:srgbClr val="d47a5e"/>
      </a:accent3>
      <a:accent4>
        <a:srgbClr val="e6cba0"/>
      </a:accent4>
      <a:accent5>
        <a:srgbClr val="cf9c49"/>
      </a:accent5>
      <a:accent6>
        <a:srgbClr val="ded97c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/>
  <ep:Paragraphs>170</ep:Paragraphs>
  <ep:Slides>17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직선</vt:lpstr>
      <vt:lpstr>데이터 분석을 위한 SQL입문2</vt:lpstr>
      <vt:lpstr>Table of Contents</vt:lpstr>
      <vt:lpstr>1. 데이터베이스/스키마</vt:lpstr>
      <vt:lpstr>2. 테이블</vt:lpstr>
      <vt:lpstr>3. 데이터베이스 생성(CREATE)</vt:lpstr>
      <vt:lpstr>3. 데이터베이스 생성 확인(SHOW)</vt:lpstr>
      <vt:lpstr>4. 자료형(Data Types)</vt:lpstr>
      <vt:lpstr>5. 제약조건(Constraint)</vt:lpstr>
      <vt:lpstr>4. 자료형(Data Types)</vt:lpstr>
      <vt:lpstr>6. 테이블생성(CREATE table)</vt:lpstr>
      <vt:lpstr>6. 테이블생성(CREATE table)</vt:lpstr>
      <vt:lpstr>7. 테이블 수정, 제약조건 추가 삭제(ALTER table)</vt:lpstr>
      <vt:lpstr>7. 테이블 수정, 제약조건 추가 삭제(ALTER table)</vt:lpstr>
      <vt:lpstr>7. 테이블 수정, 제약조건 추가 삭제(ALTER table)</vt:lpstr>
      <vt:lpstr>7. 테이블 수정, 제약조건 추가 삭제(ALTER table)</vt:lpstr>
      <vt:lpstr>7. 테이블 수정, 제약조건 추가 삭제(ALTER table)</vt:lpstr>
      <vt:lpstr>8. 테이블의 컬럼 추가/수정/삭제(ALTER table)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2025-01-27T22:50:14.763</dcterms:created>
  <dc:creator>HSM</dc:creator>
  <cp:lastModifiedBy>haram4th</cp:lastModifiedBy>
  <dcterms:modified xsi:type="dcterms:W3CDTF">2025-09-08T05:48:36.693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