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BB74B6D-7232-4433-A4DD-3196DFAA35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Comments="0">
  <p:normalViewPr snapVertSplitter="1">
    <p:restoredLeft sz="12579"/>
    <p:restoredTop sz="9000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presProps" Target="presProps.xml"  /><Relationship Id="rId38" Type="http://schemas.openxmlformats.org/officeDocument/2006/relationships/viewProps" Target="viewProps.xml"  /><Relationship Id="rId39" Type="http://schemas.openxmlformats.org/officeDocument/2006/relationships/theme" Target="theme/theme1.xml"  /><Relationship Id="rId4" Type="http://schemas.openxmlformats.org/officeDocument/2006/relationships/slide" Target="slides/slide2.xml"  /><Relationship Id="rId40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 noTextEdi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7" name="Google Shape;16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8" name="Google Shape;33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showMasterSp="0" type="title">
  <p:cSld name="TITLE">
    <p:bg>
      <p:bgPr>
        <a:gradFill>
          <a:gsLst>
            <a:gs pos="0">
              <a:srgbClr val="E0D5DE"/>
            </a:gs>
            <a:gs pos="100000">
              <a:srgbClr val="7C747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6"/>
          <p:cNvSpPr/>
          <p:nvPr/>
        </p:nvSpPr>
        <p:spPr>
          <a:xfrm>
            <a:off x="0" y="0"/>
            <a:ext cx="12191999" cy="4143380"/>
          </a:xfrm>
          <a:prstGeom prst="rect">
            <a:avLst/>
          </a:prstGeom>
          <a:solidFill>
            <a:srgbClr val="4B3C48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30" name="Google Shape;30;p36"/>
          <p:cNvGrpSpPr/>
          <p:nvPr/>
        </p:nvGrpSpPr>
        <p:grpSpPr>
          <a:xfrm>
            <a:off x="0" y="6248400"/>
            <a:ext cx="12191999" cy="609600"/>
            <a:chOff x="0" y="6248400"/>
            <a:chExt cx="9144000" cy="609600"/>
          </a:xfrm>
        </p:grpSpPr>
        <p:sp>
          <p:nvSpPr>
            <p:cNvPr id="31" name="Google Shape;31;p36"/>
            <p:cNvSpPr/>
            <p:nvPr/>
          </p:nvSpPr>
          <p:spPr>
            <a:xfrm>
              <a:off x="2786743" y="6248400"/>
              <a:ext cx="6357257" cy="609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" name="Google Shape;32;p36"/>
            <p:cNvSpPr/>
            <p:nvPr/>
          </p:nvSpPr>
          <p:spPr>
            <a:xfrm>
              <a:off x="0" y="6248400"/>
              <a:ext cx="1066800" cy="609600"/>
            </a:xfrm>
            <a:prstGeom prst="rect">
              <a:avLst/>
            </a:prstGeom>
            <a:solidFill>
              <a:srgbClr val="A28B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3" name="Google Shape;33;p36"/>
            <p:cNvSpPr/>
            <p:nvPr/>
          </p:nvSpPr>
          <p:spPr>
            <a:xfrm>
              <a:off x="990600" y="6248400"/>
              <a:ext cx="875145" cy="609600"/>
            </a:xfrm>
            <a:prstGeom prst="rect">
              <a:avLst/>
            </a:prstGeom>
            <a:solidFill>
              <a:srgbClr val="E9BEB1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4" name="Google Shape;34;p36"/>
            <p:cNvSpPr/>
            <p:nvPr/>
          </p:nvSpPr>
          <p:spPr>
            <a:xfrm>
              <a:off x="1701799" y="6248400"/>
              <a:ext cx="1281546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5" name="Google Shape;35;p36"/>
          <p:cNvSpPr/>
          <p:nvPr/>
        </p:nvSpPr>
        <p:spPr>
          <a:xfrm>
            <a:off x="0" y="4038600"/>
            <a:ext cx="12191999" cy="101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Google Shape;36;p36"/>
          <p:cNvSpPr/>
          <p:nvPr/>
        </p:nvSpPr>
        <p:spPr>
          <a:xfrm>
            <a:off x="0" y="4019549"/>
            <a:ext cx="12191999" cy="18000"/>
          </a:xfrm>
          <a:prstGeom prst="rect">
            <a:avLst/>
          </a:prstGeom>
          <a:solidFill>
            <a:srgbClr val="B54F3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" name="Google Shape;37;p36"/>
          <p:cNvSpPr txBox="1"/>
          <p:nvPr>
            <p:ph type="ctrTitle"/>
          </p:nvPr>
        </p:nvSpPr>
        <p:spPr>
          <a:xfrm>
            <a:off x="914399" y="1857364"/>
            <a:ext cx="10363199" cy="1112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" type="subTitle"/>
          </p:nvPr>
        </p:nvSpPr>
        <p:spPr>
          <a:xfrm>
            <a:off x="1828799" y="3011258"/>
            <a:ext cx="8534399" cy="5116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160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600"/>
              <a:buNone/>
              <a:defRPr>
                <a:solidFill>
                  <a:srgbClr val="8A8A8A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A8A8A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A8A8A"/>
                </a:solidFill>
              </a:defRPr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A8A8A"/>
                </a:solidFill>
              </a:defRPr>
            </a:lvl5pPr>
            <a:lvl6pPr lvl="5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A8A8A"/>
                </a:solidFill>
              </a:defRPr>
            </a:lvl6pPr>
            <a:lvl7pPr lvl="6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A8A8A"/>
                </a:solidFill>
              </a:defRPr>
            </a:lvl7pPr>
            <a:lvl8pPr lvl="7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A8A8A"/>
                </a:solidFill>
              </a:defRPr>
            </a:lvl8pPr>
            <a:lvl9pPr lvl="8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39" name="Google Shape;39;p36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간지" type="objOnly">
  <p:cSld name="OBJECT_ONLY">
    <p:bg>
      <p:bgPr shadeToTitle="0">
        <a:gradFill>
          <a:gsLst>
            <a:gs pos="0">
              <a:srgbClr val="e0d5de"/>
            </a:gs>
            <a:gs pos="100000">
              <a:srgbClr val="7c747a"/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5"/>
          <p:cNvSpPr/>
          <p:nvPr/>
        </p:nvSpPr>
        <p:spPr>
          <a:xfrm rot="-5400000">
            <a:off x="5029152" y="-304609"/>
            <a:ext cx="2133600" cy="12191999"/>
          </a:xfrm>
          <a:prstGeom prst="rect">
            <a:avLst/>
          </a:prstGeom>
          <a:solidFill>
            <a:srgbClr val="392E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7" name="Google Shape;117;p45"/>
          <p:cNvGrpSpPr/>
          <p:nvPr/>
        </p:nvGrpSpPr>
        <p:grpSpPr>
          <a:xfrm>
            <a:off x="0" y="4561114"/>
            <a:ext cx="12191999" cy="165100"/>
            <a:chOff x="0" y="4561114"/>
            <a:chExt cx="9144000" cy="165100"/>
          </a:xfrm>
        </p:grpSpPr>
        <p:sp>
          <p:nvSpPr>
            <p:cNvPr id="118" name="Google Shape;118;p45"/>
            <p:cNvSpPr/>
            <p:nvPr/>
          </p:nvSpPr>
          <p:spPr>
            <a:xfrm flipH="1" rot="10800000">
              <a:off x="2685472" y="4561114"/>
              <a:ext cx="366486" cy="1651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9" name="Google Shape;119;p45"/>
            <p:cNvSpPr/>
            <p:nvPr/>
          </p:nvSpPr>
          <p:spPr>
            <a:xfrm flipH="1" rot="10800000">
              <a:off x="2786743" y="4561114"/>
              <a:ext cx="6357257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0" name="Google Shape;120;p45"/>
            <p:cNvSpPr/>
            <p:nvPr/>
          </p:nvSpPr>
          <p:spPr>
            <a:xfrm flipH="1" rot="10800000">
              <a:off x="0" y="4561114"/>
              <a:ext cx="1066800" cy="165100"/>
            </a:xfrm>
            <a:prstGeom prst="rect">
              <a:avLst/>
            </a:prstGeom>
            <a:solidFill>
              <a:srgbClr val="A28B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" name="Google Shape;121;p45"/>
            <p:cNvSpPr/>
            <p:nvPr/>
          </p:nvSpPr>
          <p:spPr>
            <a:xfrm flipH="1" rot="10800000">
              <a:off x="990600" y="4561114"/>
              <a:ext cx="875145" cy="165100"/>
            </a:xfrm>
            <a:prstGeom prst="rect">
              <a:avLst/>
            </a:prstGeom>
            <a:solidFill>
              <a:srgbClr val="E9BEB1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" name="Google Shape;122;p45"/>
            <p:cNvSpPr/>
            <p:nvPr/>
          </p:nvSpPr>
          <p:spPr>
            <a:xfrm flipH="1" rot="10800000">
              <a:off x="1701799" y="4561114"/>
              <a:ext cx="1281546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23" name="Google Shape;123;p45"/>
          <p:cNvSpPr txBox="1"/>
          <p:nvPr>
            <p:ph type="ctrTitle"/>
          </p:nvPr>
        </p:nvSpPr>
        <p:spPr>
          <a:xfrm>
            <a:off x="609599" y="1643050"/>
            <a:ext cx="10972799" cy="1276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5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CE7E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CE7EC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CE7EC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CE7E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CE7E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CE7E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CE7E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CE7E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CE7E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CE7E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ECE7E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" name="Google Shape;127;p45"/>
          <p:cNvGrpSpPr/>
          <p:nvPr/>
        </p:nvGrpSpPr>
        <p:grpSpPr>
          <a:xfrm>
            <a:off x="0" y="609600"/>
            <a:ext cx="12191999" cy="165100"/>
            <a:chOff x="0" y="0"/>
            <a:chExt cx="9144000" cy="165100"/>
          </a:xfrm>
        </p:grpSpPr>
        <p:sp>
          <p:nvSpPr>
            <p:cNvPr id="128" name="Google Shape;128;p45"/>
            <p:cNvSpPr/>
            <p:nvPr/>
          </p:nvSpPr>
          <p:spPr>
            <a:xfrm rot="10800000">
              <a:off x="6092042" y="0"/>
              <a:ext cx="366486" cy="1651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9" name="Google Shape;129;p45"/>
            <p:cNvSpPr/>
            <p:nvPr/>
          </p:nvSpPr>
          <p:spPr>
            <a:xfrm rot="10800000">
              <a:off x="0" y="0"/>
              <a:ext cx="6357257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0" name="Google Shape;130;p45"/>
            <p:cNvSpPr/>
            <p:nvPr/>
          </p:nvSpPr>
          <p:spPr>
            <a:xfrm rot="10800000">
              <a:off x="8077200" y="0"/>
              <a:ext cx="1066800" cy="165100"/>
            </a:xfrm>
            <a:prstGeom prst="rect">
              <a:avLst/>
            </a:prstGeom>
            <a:solidFill>
              <a:srgbClr val="A28B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1" name="Google Shape;131;p45"/>
            <p:cNvSpPr/>
            <p:nvPr/>
          </p:nvSpPr>
          <p:spPr>
            <a:xfrm rot="10800000">
              <a:off x="7278255" y="0"/>
              <a:ext cx="875145" cy="165100"/>
            </a:xfrm>
            <a:prstGeom prst="rect">
              <a:avLst/>
            </a:prstGeom>
            <a:solidFill>
              <a:srgbClr val="E9BEB1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2" name="Google Shape;132;p45"/>
            <p:cNvSpPr/>
            <p:nvPr/>
          </p:nvSpPr>
          <p:spPr>
            <a:xfrm rot="10800000">
              <a:off x="6160655" y="0"/>
              <a:ext cx="1281546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33" name="Google Shape;133;p45"/>
          <p:cNvSpPr/>
          <p:nvPr/>
        </p:nvSpPr>
        <p:spPr>
          <a:xfrm rot="-5400000">
            <a:off x="5829287" y="-5752910"/>
            <a:ext cx="533402" cy="12191999"/>
          </a:xfrm>
          <a:prstGeom prst="rect">
            <a:avLst/>
          </a:prstGeom>
          <a:solidFill>
            <a:srgbClr val="392E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목차" type="clipArtAndTx">
  <p:cSld name="CLIPART_AND_TEXT">
    <p:bg>
      <p:bgPr shadeToTitle="0">
        <a:gradFill>
          <a:gsLst>
            <a:gs pos="0">
              <a:srgbClr val="e0d5de"/>
            </a:gs>
            <a:gs pos="100000">
              <a:srgbClr val="7c747a"/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6"/>
          <p:cNvSpPr txBox="1"/>
          <p:nvPr>
            <p:ph type="title"/>
          </p:nvPr>
        </p:nvSpPr>
        <p:spPr>
          <a:xfrm>
            <a:off x="2190722" y="1214422"/>
            <a:ext cx="9334565" cy="10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6"/>
          <p:cNvSpPr txBox="1"/>
          <p:nvPr>
            <p:ph idx="1" type="body"/>
          </p:nvPr>
        </p:nvSpPr>
        <p:spPr>
          <a:xfrm>
            <a:off x="2190722" y="2357438"/>
            <a:ext cx="5803899" cy="34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SzPts val="216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37" name="Google Shape;137;p46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6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6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0" name="Google Shape;140;p46"/>
          <p:cNvGrpSpPr/>
          <p:nvPr/>
        </p:nvGrpSpPr>
        <p:grpSpPr>
          <a:xfrm>
            <a:off x="0" y="0"/>
            <a:ext cx="12191999" cy="609600"/>
            <a:chOff x="0" y="6248400"/>
            <a:chExt cx="9144000" cy="609600"/>
          </a:xfrm>
        </p:grpSpPr>
        <p:sp>
          <p:nvSpPr>
            <p:cNvPr id="141" name="Google Shape;141;p46"/>
            <p:cNvSpPr/>
            <p:nvPr/>
          </p:nvSpPr>
          <p:spPr>
            <a:xfrm>
              <a:off x="2685472" y="6248400"/>
              <a:ext cx="366486" cy="6096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2" name="Google Shape;142;p46"/>
            <p:cNvSpPr/>
            <p:nvPr/>
          </p:nvSpPr>
          <p:spPr>
            <a:xfrm>
              <a:off x="2786743" y="6248400"/>
              <a:ext cx="6357257" cy="609600"/>
            </a:xfrm>
            <a:prstGeom prst="rect">
              <a:avLst/>
            </a:prstGeom>
            <a:solidFill>
              <a:srgbClr val="42363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3" name="Google Shape;143;p46"/>
            <p:cNvSpPr/>
            <p:nvPr/>
          </p:nvSpPr>
          <p:spPr>
            <a:xfrm>
              <a:off x="0" y="6248400"/>
              <a:ext cx="1066800" cy="609600"/>
            </a:xfrm>
            <a:prstGeom prst="rect">
              <a:avLst/>
            </a:prstGeom>
            <a:solidFill>
              <a:srgbClr val="A28B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4" name="Google Shape;144;p46"/>
            <p:cNvSpPr/>
            <p:nvPr/>
          </p:nvSpPr>
          <p:spPr>
            <a:xfrm>
              <a:off x="990600" y="6248400"/>
              <a:ext cx="875145" cy="609600"/>
            </a:xfrm>
            <a:prstGeom prst="rect">
              <a:avLst/>
            </a:prstGeom>
            <a:solidFill>
              <a:srgbClr val="E9BEB1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5" name="Google Shape;145;p46"/>
            <p:cNvSpPr/>
            <p:nvPr/>
          </p:nvSpPr>
          <p:spPr>
            <a:xfrm>
              <a:off x="1701799" y="6248400"/>
              <a:ext cx="1281546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6" name="Google Shape;146;p46"/>
          <p:cNvGrpSpPr/>
          <p:nvPr/>
        </p:nvGrpSpPr>
        <p:grpSpPr>
          <a:xfrm>
            <a:off x="0" y="0"/>
            <a:ext cx="12191999" cy="609600"/>
            <a:chOff x="0" y="6248400"/>
            <a:chExt cx="9144000" cy="609600"/>
          </a:xfrm>
        </p:grpSpPr>
        <p:sp>
          <p:nvSpPr>
            <p:cNvPr id="147" name="Google Shape;147;p46"/>
            <p:cNvSpPr/>
            <p:nvPr/>
          </p:nvSpPr>
          <p:spPr>
            <a:xfrm>
              <a:off x="2685472" y="6248400"/>
              <a:ext cx="366486" cy="6096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8" name="Google Shape;148;p46"/>
            <p:cNvSpPr/>
            <p:nvPr/>
          </p:nvSpPr>
          <p:spPr>
            <a:xfrm>
              <a:off x="2786743" y="6248400"/>
              <a:ext cx="6357257" cy="609600"/>
            </a:xfrm>
            <a:prstGeom prst="rect">
              <a:avLst/>
            </a:prstGeom>
            <a:solidFill>
              <a:srgbClr val="42363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9" name="Google Shape;149;p46"/>
            <p:cNvSpPr/>
            <p:nvPr/>
          </p:nvSpPr>
          <p:spPr>
            <a:xfrm>
              <a:off x="0" y="6248400"/>
              <a:ext cx="1066800" cy="609600"/>
            </a:xfrm>
            <a:prstGeom prst="rect">
              <a:avLst/>
            </a:prstGeom>
            <a:solidFill>
              <a:srgbClr val="A28B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0" name="Google Shape;150;p46"/>
            <p:cNvSpPr/>
            <p:nvPr/>
          </p:nvSpPr>
          <p:spPr>
            <a:xfrm>
              <a:off x="990600" y="6248400"/>
              <a:ext cx="875145" cy="609600"/>
            </a:xfrm>
            <a:prstGeom prst="rect">
              <a:avLst/>
            </a:prstGeom>
            <a:solidFill>
              <a:srgbClr val="E9BEB1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1" name="Google Shape;151;p46"/>
            <p:cNvSpPr/>
            <p:nvPr/>
          </p:nvSpPr>
          <p:spPr>
            <a:xfrm>
              <a:off x="1701799" y="6248400"/>
              <a:ext cx="1281546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세로 제목 및 본문" type="vertTitleAndTx">
  <p:cSld name="VERTICAL_TITLE_AND_VERTICAL_TEXT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7"/>
          <p:cNvSpPr/>
          <p:nvPr/>
        </p:nvSpPr>
        <p:spPr>
          <a:xfrm>
            <a:off x="10159999" y="0"/>
            <a:ext cx="2031999" cy="6858000"/>
          </a:xfrm>
          <a:prstGeom prst="rect">
            <a:avLst/>
          </a:prstGeom>
          <a:solidFill>
            <a:srgbClr val="392E3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54" name="Google Shape;154;p47"/>
          <p:cNvGrpSpPr/>
          <p:nvPr/>
        </p:nvGrpSpPr>
        <p:grpSpPr>
          <a:xfrm>
            <a:off x="-1" y="-18000"/>
            <a:ext cx="220134" cy="6875999"/>
            <a:chOff x="-1" y="-18000"/>
            <a:chExt cx="165101" cy="6875999"/>
          </a:xfrm>
        </p:grpSpPr>
        <p:sp>
          <p:nvSpPr>
            <p:cNvPr id="155" name="Google Shape;155;p47"/>
            <p:cNvSpPr/>
            <p:nvPr/>
          </p:nvSpPr>
          <p:spPr>
            <a:xfrm rot="5400000">
              <a:off x="-55243" y="2056633"/>
              <a:ext cx="275586" cy="1651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6" name="Google Shape;156;p47"/>
            <p:cNvSpPr/>
            <p:nvPr/>
          </p:nvSpPr>
          <p:spPr>
            <a:xfrm rot="5400000">
              <a:off x="-2307679" y="4385221"/>
              <a:ext cx="4780457" cy="165100"/>
            </a:xfrm>
            <a:prstGeom prst="rect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7" name="Google Shape;157;p47"/>
            <p:cNvSpPr/>
            <p:nvPr/>
          </p:nvSpPr>
          <p:spPr>
            <a:xfrm rot="5400000">
              <a:off x="-318550" y="300550"/>
              <a:ext cx="802200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8" name="Google Shape;158;p47"/>
            <p:cNvSpPr/>
            <p:nvPr/>
          </p:nvSpPr>
          <p:spPr>
            <a:xfrm rot="5400000">
              <a:off x="-246491" y="973391"/>
              <a:ext cx="658081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9" name="Google Shape;159;p47"/>
            <p:cNvSpPr/>
            <p:nvPr/>
          </p:nvSpPr>
          <p:spPr>
            <a:xfrm rot="5400000">
              <a:off x="-399291" y="1660990"/>
              <a:ext cx="963682" cy="165100"/>
            </a:xfrm>
            <a:prstGeom prst="rect">
              <a:avLst/>
            </a:prstGeom>
            <a:solidFill>
              <a:srgbClr val="E5AD9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60" name="Google Shape;160;p47"/>
          <p:cNvSpPr txBox="1"/>
          <p:nvPr>
            <p:ph type="title"/>
          </p:nvPr>
        </p:nvSpPr>
        <p:spPr>
          <a:xfrm rot="5400000">
            <a:off x="8242979" y="2409373"/>
            <a:ext cx="5851525" cy="15820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7"/>
          <p:cNvSpPr txBox="1"/>
          <p:nvPr>
            <p:ph idx="1" type="body"/>
          </p:nvPr>
        </p:nvSpPr>
        <p:spPr>
          <a:xfrm rot="5400000">
            <a:off x="2422749" y="-1538513"/>
            <a:ext cx="5851525" cy="94778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162" name="Google Shape;162;p47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4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7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7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360"/>
              </a:spcBef>
              <a:spcAft>
                <a:spcPts val="0"/>
              </a:spcAft>
              <a:buSzPts val="1620"/>
              <a:buChar char="🞆"/>
              <a:defRPr/>
            </a:lvl1pPr>
            <a:lvl2pPr indent="-320040" lvl="1" marL="914400" algn="l"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빈 화면" type="blank">
  <p:cSld name="BLANK">
    <p:bg>
      <p:bgPr shadeToTitle="0">
        <a:solidFill>
          <a:schemeClr val="dk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1C3C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8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D1C3CD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1C3CD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1C3CD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1C3CD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1C3CD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1C3CD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1C3CD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1C3CD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1C3CD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D1C3CD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2" name="Google Shape;52;p38"/>
          <p:cNvGrpSpPr/>
          <p:nvPr/>
        </p:nvGrpSpPr>
        <p:grpSpPr>
          <a:xfrm>
            <a:off x="11971865" y="1050"/>
            <a:ext cx="220134" cy="6858000"/>
            <a:chOff x="8978900" y="-18000"/>
            <a:chExt cx="165101" cy="6875999"/>
          </a:xfrm>
        </p:grpSpPr>
        <p:sp>
          <p:nvSpPr>
            <p:cNvPr id="53" name="Google Shape;53;p38"/>
            <p:cNvSpPr/>
            <p:nvPr/>
          </p:nvSpPr>
          <p:spPr>
            <a:xfrm rot="-5400000">
              <a:off x="8923657" y="4618267"/>
              <a:ext cx="275586" cy="1651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4" name="Google Shape;54;p38"/>
            <p:cNvSpPr/>
            <p:nvPr/>
          </p:nvSpPr>
          <p:spPr>
            <a:xfrm rot="-5400000">
              <a:off x="6671221" y="2289679"/>
              <a:ext cx="4780457" cy="165100"/>
            </a:xfrm>
            <a:prstGeom prst="rect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5" name="Google Shape;55;p38"/>
            <p:cNvSpPr/>
            <p:nvPr/>
          </p:nvSpPr>
          <p:spPr>
            <a:xfrm rot="-5400000">
              <a:off x="8660350" y="6374350"/>
              <a:ext cx="802200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6" name="Google Shape;56;p38"/>
            <p:cNvSpPr/>
            <p:nvPr/>
          </p:nvSpPr>
          <p:spPr>
            <a:xfrm rot="-5400000">
              <a:off x="8732409" y="5701509"/>
              <a:ext cx="658081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7" name="Google Shape;57;p38"/>
            <p:cNvSpPr/>
            <p:nvPr/>
          </p:nvSpPr>
          <p:spPr>
            <a:xfrm rot="-5400000">
              <a:off x="8579609" y="5013910"/>
              <a:ext cx="963682" cy="165100"/>
            </a:xfrm>
            <a:prstGeom prst="rect">
              <a:avLst/>
            </a:prstGeom>
            <a:solidFill>
              <a:srgbClr val="E5AD9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8" name="Google Shape;58;p38"/>
          <p:cNvGrpSpPr/>
          <p:nvPr/>
        </p:nvGrpSpPr>
        <p:grpSpPr>
          <a:xfrm>
            <a:off x="-1" y="1050"/>
            <a:ext cx="220134" cy="6858000"/>
            <a:chOff x="-1" y="-18000"/>
            <a:chExt cx="165101" cy="6875999"/>
          </a:xfrm>
        </p:grpSpPr>
        <p:sp>
          <p:nvSpPr>
            <p:cNvPr id="59" name="Google Shape;59;p38"/>
            <p:cNvSpPr/>
            <p:nvPr/>
          </p:nvSpPr>
          <p:spPr>
            <a:xfrm rot="5400000">
              <a:off x="-55243" y="2056633"/>
              <a:ext cx="275586" cy="1651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0" name="Google Shape;60;p38"/>
            <p:cNvSpPr/>
            <p:nvPr/>
          </p:nvSpPr>
          <p:spPr>
            <a:xfrm rot="5400000">
              <a:off x="-2307679" y="4385221"/>
              <a:ext cx="4780457" cy="165100"/>
            </a:xfrm>
            <a:prstGeom prst="rect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1" name="Google Shape;61;p38"/>
            <p:cNvSpPr/>
            <p:nvPr/>
          </p:nvSpPr>
          <p:spPr>
            <a:xfrm rot="5400000">
              <a:off x="-318550" y="300550"/>
              <a:ext cx="802200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2" name="Google Shape;62;p38"/>
            <p:cNvSpPr/>
            <p:nvPr/>
          </p:nvSpPr>
          <p:spPr>
            <a:xfrm rot="5400000">
              <a:off x="-246491" y="973391"/>
              <a:ext cx="658081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3" name="Google Shape;63;p38"/>
            <p:cNvSpPr/>
            <p:nvPr/>
          </p:nvSpPr>
          <p:spPr>
            <a:xfrm rot="5400000">
              <a:off x="-399291" y="1660990"/>
              <a:ext cx="963682" cy="165100"/>
            </a:xfrm>
            <a:prstGeom prst="rect">
              <a:avLst/>
            </a:prstGeom>
            <a:solidFill>
              <a:srgbClr val="E5AD9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1" matchingName="구역 머리글" type="secHead">
  <p:cSld name="SECTION_HEADER">
    <p:bg>
      <p:bgPr shadeToTitle="0">
        <a:gradFill>
          <a:gsLst>
            <a:gs pos="0">
              <a:srgbClr val="e0d5de"/>
            </a:gs>
            <a:gs pos="100000">
              <a:srgbClr val="7c747a"/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39"/>
          <p:cNvGrpSpPr/>
          <p:nvPr/>
        </p:nvGrpSpPr>
        <p:grpSpPr>
          <a:xfrm>
            <a:off x="0" y="6248400"/>
            <a:ext cx="12191999" cy="609600"/>
            <a:chOff x="0" y="6248400"/>
            <a:chExt cx="9144000" cy="609600"/>
          </a:xfrm>
        </p:grpSpPr>
        <p:sp>
          <p:nvSpPr>
            <p:cNvPr id="66" name="Google Shape;66;p39"/>
            <p:cNvSpPr/>
            <p:nvPr/>
          </p:nvSpPr>
          <p:spPr>
            <a:xfrm>
              <a:off x="2685472" y="6248400"/>
              <a:ext cx="366486" cy="6096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7" name="Google Shape;67;p39"/>
            <p:cNvSpPr/>
            <p:nvPr/>
          </p:nvSpPr>
          <p:spPr>
            <a:xfrm>
              <a:off x="2786743" y="6248400"/>
              <a:ext cx="6357257" cy="609600"/>
            </a:xfrm>
            <a:prstGeom prst="rect">
              <a:avLst/>
            </a:prstGeom>
            <a:solidFill>
              <a:srgbClr val="42363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8" name="Google Shape;68;p39"/>
            <p:cNvSpPr/>
            <p:nvPr/>
          </p:nvSpPr>
          <p:spPr>
            <a:xfrm>
              <a:off x="0" y="6248400"/>
              <a:ext cx="1066800" cy="609600"/>
            </a:xfrm>
            <a:prstGeom prst="rect">
              <a:avLst/>
            </a:prstGeom>
            <a:solidFill>
              <a:srgbClr val="A28B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69" name="Google Shape;69;p39"/>
            <p:cNvSpPr/>
            <p:nvPr/>
          </p:nvSpPr>
          <p:spPr>
            <a:xfrm>
              <a:off x="990600" y="6248400"/>
              <a:ext cx="875145" cy="609600"/>
            </a:xfrm>
            <a:prstGeom prst="rect">
              <a:avLst/>
            </a:prstGeom>
            <a:solidFill>
              <a:srgbClr val="E9BEB1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0" name="Google Shape;70;p39"/>
            <p:cNvSpPr/>
            <p:nvPr/>
          </p:nvSpPr>
          <p:spPr>
            <a:xfrm>
              <a:off x="1701799" y="6248400"/>
              <a:ext cx="1281546" cy="6096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71" name="Google Shape;71;p39"/>
          <p:cNvGrpSpPr/>
          <p:nvPr/>
        </p:nvGrpSpPr>
        <p:grpSpPr>
          <a:xfrm>
            <a:off x="0" y="0"/>
            <a:ext cx="12191999" cy="165100"/>
            <a:chOff x="0" y="0"/>
            <a:chExt cx="9144000" cy="165100"/>
          </a:xfrm>
        </p:grpSpPr>
        <p:sp>
          <p:nvSpPr>
            <p:cNvPr id="72" name="Google Shape;72;p39"/>
            <p:cNvSpPr/>
            <p:nvPr/>
          </p:nvSpPr>
          <p:spPr>
            <a:xfrm rot="10800000">
              <a:off x="6092042" y="0"/>
              <a:ext cx="366486" cy="1651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3" name="Google Shape;73;p39"/>
            <p:cNvSpPr/>
            <p:nvPr/>
          </p:nvSpPr>
          <p:spPr>
            <a:xfrm rot="10800000">
              <a:off x="0" y="0"/>
              <a:ext cx="6357257" cy="165100"/>
            </a:xfrm>
            <a:prstGeom prst="rect">
              <a:avLst/>
            </a:prstGeom>
            <a:solidFill>
              <a:srgbClr val="42363F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4" name="Google Shape;74;p39"/>
            <p:cNvSpPr/>
            <p:nvPr/>
          </p:nvSpPr>
          <p:spPr>
            <a:xfrm rot="10800000">
              <a:off x="8077200" y="0"/>
              <a:ext cx="1066800" cy="165100"/>
            </a:xfrm>
            <a:prstGeom prst="rect">
              <a:avLst/>
            </a:prstGeom>
            <a:solidFill>
              <a:srgbClr val="A28B9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5" name="Google Shape;75;p39"/>
            <p:cNvSpPr/>
            <p:nvPr/>
          </p:nvSpPr>
          <p:spPr>
            <a:xfrm rot="10800000">
              <a:off x="7278255" y="0"/>
              <a:ext cx="875145" cy="165100"/>
            </a:xfrm>
            <a:prstGeom prst="rect">
              <a:avLst/>
            </a:prstGeom>
            <a:solidFill>
              <a:srgbClr val="E9BEB1">
                <a:alpha val="69803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76" name="Google Shape;76;p39"/>
            <p:cNvSpPr/>
            <p:nvPr/>
          </p:nvSpPr>
          <p:spPr>
            <a:xfrm rot="10800000">
              <a:off x="6160655" y="0"/>
              <a:ext cx="1281546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77" name="Google Shape;77;p39"/>
          <p:cNvSpPr txBox="1"/>
          <p:nvPr>
            <p:ph type="title"/>
          </p:nvPr>
        </p:nvSpPr>
        <p:spPr>
          <a:xfrm>
            <a:off x="914399" y="2732314"/>
            <a:ext cx="10363199" cy="12015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b="0" sz="54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9"/>
          <p:cNvSpPr txBox="1"/>
          <p:nvPr>
            <p:ph idx="1" type="body"/>
          </p:nvPr>
        </p:nvSpPr>
        <p:spPr>
          <a:xfrm>
            <a:off x="914399" y="3929066"/>
            <a:ext cx="10363199" cy="4778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800"/>
              <a:buNone/>
              <a:defRPr sz="2000">
                <a:solidFill>
                  <a:srgbClr val="6D596A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A8A8A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A8A8A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A8A8A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A8A8A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A8A8A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A8A8A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A8A8A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A8A8A"/>
                </a:solidFill>
              </a:defRPr>
            </a:lvl9pPr>
          </a:lstStyle>
          <a:p/>
        </p:txBody>
      </p:sp>
      <p:sp>
        <p:nvSpPr>
          <p:cNvPr id="79" name="Google Shape;79;p39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9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9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2개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0"/>
          <p:cNvSpPr txBox="1"/>
          <p:nvPr>
            <p:ph idx="1" type="body"/>
          </p:nvPr>
        </p:nvSpPr>
        <p:spPr>
          <a:xfrm>
            <a:off x="609599" y="1349830"/>
            <a:ext cx="5384799" cy="4776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🞆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85" name="Google Shape;85;p40"/>
          <p:cNvSpPr txBox="1"/>
          <p:nvPr>
            <p:ph idx="2" type="body"/>
          </p:nvPr>
        </p:nvSpPr>
        <p:spPr>
          <a:xfrm>
            <a:off x="6197599" y="1349830"/>
            <a:ext cx="5384799" cy="4776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🞆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86" name="Google Shape;86;p40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0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0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1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1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1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1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표" type="tbl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2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2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42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2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 4개" type="fourObj">
  <p:cSld name="FOUR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3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3"/>
          <p:cNvSpPr txBox="1"/>
          <p:nvPr>
            <p:ph idx="1" type="body"/>
          </p:nvPr>
        </p:nvSpPr>
        <p:spPr>
          <a:xfrm>
            <a:off x="609599" y="1286190"/>
            <a:ext cx="5384799" cy="24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🞆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02" name="Google Shape;102;p43"/>
          <p:cNvSpPr txBox="1"/>
          <p:nvPr>
            <p:ph idx="2" type="body"/>
          </p:nvPr>
        </p:nvSpPr>
        <p:spPr>
          <a:xfrm>
            <a:off x="6197599" y="1286190"/>
            <a:ext cx="5384799" cy="24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🞆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03" name="Google Shape;103;p43"/>
          <p:cNvSpPr txBox="1"/>
          <p:nvPr>
            <p:ph idx="3" type="body"/>
          </p:nvPr>
        </p:nvSpPr>
        <p:spPr>
          <a:xfrm>
            <a:off x="609599" y="3829734"/>
            <a:ext cx="5384799" cy="24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🞆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04" name="Google Shape;104;p43"/>
          <p:cNvSpPr txBox="1"/>
          <p:nvPr>
            <p:ph idx="4" type="body"/>
          </p:nvPr>
        </p:nvSpPr>
        <p:spPr>
          <a:xfrm>
            <a:off x="6197599" y="3829734"/>
            <a:ext cx="5384799" cy="2400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480"/>
              </a:spcBef>
              <a:spcAft>
                <a:spcPts val="0"/>
              </a:spcAft>
              <a:buSzPts val="2160"/>
              <a:buChar char="🞆"/>
              <a:defRPr sz="2400"/>
            </a:lvl1pPr>
            <a:lvl2pPr indent="-330200" lvl="1" marL="914400" algn="l">
              <a:spcBef>
                <a:spcPts val="4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105" name="Google Shape;105;p43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3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4"/>
          <p:cNvSpPr/>
          <p:nvPr>
            <p:ph idx="2" type="pic"/>
          </p:nvPr>
        </p:nvSpPr>
        <p:spPr>
          <a:xfrm>
            <a:off x="1697567" y="1300163"/>
            <a:ext cx="8699498" cy="3910012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44"/>
          <p:cNvSpPr txBox="1"/>
          <p:nvPr>
            <p:ph idx="1" type="body"/>
          </p:nvPr>
        </p:nvSpPr>
        <p:spPr>
          <a:xfrm>
            <a:off x="1697567" y="5257800"/>
            <a:ext cx="8699498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1" name="Google Shape;111;p44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4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4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44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/>
          <p:nvPr/>
        </p:nvSpPr>
        <p:spPr>
          <a:xfrm>
            <a:off x="0" y="0"/>
            <a:ext cx="12191999" cy="11430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1" name="Google Shape;11;p35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ECE7E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35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oto Sans Symbols"/>
              <a:buChar char="🞆"/>
              <a:defRPr b="0" i="0" sz="2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302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4B3C48"/>
              </a:buClr>
              <a:buSzPts val="1600"/>
              <a:buFont typeface="Noto Sans Symbols"/>
              <a:buChar char="●"/>
              <a:defRPr b="0" i="0" sz="2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735D6F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4B3C48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Char char="»"/>
              <a:defRPr b="0" i="0" sz="16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idx="10" type="dt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idx="11" type="ftr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35"/>
          <p:cNvSpPr txBox="1"/>
          <p:nvPr>
            <p:ph idx="12" type="sldNum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" name="Google Shape;16;p35"/>
          <p:cNvGrpSpPr/>
          <p:nvPr/>
        </p:nvGrpSpPr>
        <p:grpSpPr>
          <a:xfrm>
            <a:off x="11971865" y="1050"/>
            <a:ext cx="220134" cy="6858000"/>
            <a:chOff x="8978900" y="-18000"/>
            <a:chExt cx="165101" cy="6875999"/>
          </a:xfrm>
        </p:grpSpPr>
        <p:sp>
          <p:nvSpPr>
            <p:cNvPr id="17" name="Google Shape;17;p35"/>
            <p:cNvSpPr/>
            <p:nvPr/>
          </p:nvSpPr>
          <p:spPr>
            <a:xfrm rot="-5400000">
              <a:off x="8923657" y="4618267"/>
              <a:ext cx="275586" cy="1651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Google Shape;18;p35"/>
            <p:cNvSpPr/>
            <p:nvPr/>
          </p:nvSpPr>
          <p:spPr>
            <a:xfrm rot="-5400000">
              <a:off x="6671221" y="2289679"/>
              <a:ext cx="4780457" cy="165100"/>
            </a:xfrm>
            <a:prstGeom prst="rect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Google Shape;19;p35"/>
            <p:cNvSpPr/>
            <p:nvPr/>
          </p:nvSpPr>
          <p:spPr>
            <a:xfrm rot="-5400000">
              <a:off x="8660350" y="6374350"/>
              <a:ext cx="802200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Google Shape;20;p35"/>
            <p:cNvSpPr/>
            <p:nvPr/>
          </p:nvSpPr>
          <p:spPr>
            <a:xfrm rot="-5400000">
              <a:off x="8732409" y="5701509"/>
              <a:ext cx="658081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" name="Google Shape;21;p35"/>
            <p:cNvSpPr/>
            <p:nvPr/>
          </p:nvSpPr>
          <p:spPr>
            <a:xfrm rot="-5400000">
              <a:off x="8579609" y="5013910"/>
              <a:ext cx="963682" cy="165100"/>
            </a:xfrm>
            <a:prstGeom prst="rect">
              <a:avLst/>
            </a:prstGeom>
            <a:solidFill>
              <a:srgbClr val="E5AD9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22" name="Google Shape;22;p35"/>
          <p:cNvGrpSpPr/>
          <p:nvPr/>
        </p:nvGrpSpPr>
        <p:grpSpPr>
          <a:xfrm>
            <a:off x="-1" y="1050"/>
            <a:ext cx="220134" cy="6858000"/>
            <a:chOff x="-1" y="-18000"/>
            <a:chExt cx="165101" cy="6875999"/>
          </a:xfrm>
        </p:grpSpPr>
        <p:sp>
          <p:nvSpPr>
            <p:cNvPr id="23" name="Google Shape;23;p35"/>
            <p:cNvSpPr/>
            <p:nvPr/>
          </p:nvSpPr>
          <p:spPr>
            <a:xfrm rot="5400000">
              <a:off x="-55243" y="2056633"/>
              <a:ext cx="275586" cy="165100"/>
            </a:xfrm>
            <a:prstGeom prst="rect">
              <a:avLst/>
            </a:prstGeom>
            <a:solidFill>
              <a:srgbClr val="EDC8B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Google Shape;24;p35"/>
            <p:cNvSpPr/>
            <p:nvPr/>
          </p:nvSpPr>
          <p:spPr>
            <a:xfrm rot="5400000">
              <a:off x="-2307679" y="4385221"/>
              <a:ext cx="4780457" cy="165100"/>
            </a:xfrm>
            <a:prstGeom prst="rect">
              <a:avLst/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Google Shape;25;p35"/>
            <p:cNvSpPr/>
            <p:nvPr/>
          </p:nvSpPr>
          <p:spPr>
            <a:xfrm rot="5400000">
              <a:off x="-318550" y="300550"/>
              <a:ext cx="802200" cy="165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" name="Google Shape;26;p35"/>
            <p:cNvSpPr/>
            <p:nvPr/>
          </p:nvSpPr>
          <p:spPr>
            <a:xfrm rot="5400000">
              <a:off x="-246491" y="973391"/>
              <a:ext cx="658081" cy="165100"/>
            </a:xfrm>
            <a:prstGeom prst="rect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Google Shape;27;p35"/>
            <p:cNvSpPr/>
            <p:nvPr/>
          </p:nvSpPr>
          <p:spPr>
            <a:xfrm rot="5400000">
              <a:off x="-399291" y="1660990"/>
              <a:ext cx="963682" cy="165100"/>
            </a:xfrm>
            <a:prstGeom prst="rect">
              <a:avLst/>
            </a:prstGeom>
            <a:solidFill>
              <a:srgbClr val="E5AD9C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Relationship Id="rId3" Type="http://schemas.openxmlformats.org/officeDocument/2006/relationships/image" Target="../media/image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5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6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7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7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0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1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2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3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4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"/>
          <p:cNvSpPr txBox="1"/>
          <p:nvPr>
            <p:ph type="ctrTitle"/>
          </p:nvPr>
        </p:nvSpPr>
        <p:spPr>
          <a:xfrm>
            <a:off x="914401" y="1324290"/>
            <a:ext cx="10363198" cy="14700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rPr b="1" lang="en-US" sz="5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 분석을 위한 SQL입문3</a:t>
            </a:r>
            <a:endParaRPr b="1" sz="5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70" name="Google Shape;17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7053" y="3677242"/>
            <a:ext cx="7217894" cy="2947307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"/>
          <p:cNvSpPr txBox="1"/>
          <p:nvPr/>
        </p:nvSpPr>
        <p:spPr>
          <a:xfrm>
            <a:off x="3347085" y="2674189"/>
            <a:ext cx="5374005" cy="8500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설계, ERD 다이어그램</a:t>
            </a:r>
            <a:endParaRPr b="1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ERD(Entity Relationship Diagram)</a:t>
            </a:r>
            <a:endParaRPr b="1" i="0" sz="25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7. ERD 실습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3" name="Google Shape;233;p10"/>
          <p:cNvGraphicFramePr/>
          <p:nvPr/>
        </p:nvGraphicFramePr>
        <p:xfrm>
          <a:off x="609599" y="1288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{4BB74B6D-7232-4433-A4DD-3196DFAA35F4}</a:tableStyleId>
              </a:tblPr>
              <a:tblGrid>
                <a:gridCol w="2203600"/>
                <a:gridCol w="2811775"/>
                <a:gridCol w="2385100"/>
                <a:gridCol w="2100350"/>
                <a:gridCol w="1473900"/>
              </a:tblGrid>
              <a:tr h="542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테이블 이름</a:t>
                      </a:r>
                      <a:endParaRPr b="1" i="0" sz="22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열 이름</a:t>
                      </a:r>
                      <a:endParaRPr b="1" i="0" sz="22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데이터형식</a:t>
                      </a:r>
                      <a:endParaRPr b="1" i="0" sz="22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Null 허용</a:t>
                      </a:r>
                      <a:endParaRPr b="1" i="0" sz="22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2200" u="none" cap="none" strike="noStrik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</a:t>
                      </a:r>
                      <a:endParaRPr b="1" i="0" sz="2200" u="none" cap="none" strike="noStrik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182D6"/>
                    </a:solidFill>
                  </a:tcPr>
                </a:tc>
              </a:tr>
              <a:tr h="68730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고객테이블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(user_table)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고객이름(user_name)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varchar(100)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PK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873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출생년도(birth_year)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2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주소(addr)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varchar(100)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2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연락처(phone)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varchar(13)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8730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구매테이블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22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(buy_table)</a:t>
                      </a:r>
                      <a:endParaRPr b="0" i="0" sz="22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고객이름(user_name)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varchar(100)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FK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873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구매한물건(prod_name)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varchar(100)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2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단가(price)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2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수량(amount)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int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7. ERD 실습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9" name="Google Shape;23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5258" y="990600"/>
            <a:ext cx="9241483" cy="583414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1"/>
          <p:cNvSpPr txBox="1"/>
          <p:nvPr/>
        </p:nvSpPr>
        <p:spPr>
          <a:xfrm>
            <a:off x="5645356" y="3429000"/>
            <a:ext cx="4434759" cy="417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File - New Model</a:t>
            </a:r>
            <a:endParaRPr b="0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7. ERD 실습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6" name="Google Shape;24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806" y="901283"/>
            <a:ext cx="11700387" cy="5956715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2"/>
          <p:cNvSpPr/>
          <p:nvPr/>
        </p:nvSpPr>
        <p:spPr>
          <a:xfrm>
            <a:off x="2101645" y="3014201"/>
            <a:ext cx="1054919" cy="41479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" name="Google Shape;248;p12"/>
          <p:cNvSpPr txBox="1"/>
          <p:nvPr/>
        </p:nvSpPr>
        <p:spPr>
          <a:xfrm>
            <a:off x="4242209" y="2973674"/>
            <a:ext cx="1741129" cy="365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마우스 우클릭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" name="Google Shape;249;p12"/>
          <p:cNvSpPr/>
          <p:nvPr/>
        </p:nvSpPr>
        <p:spPr>
          <a:xfrm>
            <a:off x="3361403" y="2883617"/>
            <a:ext cx="727177" cy="5453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7. ERD 실습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5" name="Google Shape;2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4924" y="936296"/>
            <a:ext cx="9342151" cy="5921704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13"/>
          <p:cNvSpPr txBox="1"/>
          <p:nvPr/>
        </p:nvSpPr>
        <p:spPr>
          <a:xfrm>
            <a:off x="6096000" y="3897148"/>
            <a:ext cx="2806291" cy="35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Edit Schema 클릭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4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7. ERD 실습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62" name="Google Shape;2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007" y="990600"/>
            <a:ext cx="9003986" cy="5867399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4"/>
          <p:cNvSpPr/>
          <p:nvPr/>
        </p:nvSpPr>
        <p:spPr>
          <a:xfrm>
            <a:off x="3822290" y="4806540"/>
            <a:ext cx="1577257" cy="22532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5522451" y="3429000"/>
            <a:ext cx="4569319" cy="636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하단에 생긴 창에서 Name 부분의 이름을 db_model_practice로 변경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14"/>
          <p:cNvSpPr/>
          <p:nvPr/>
        </p:nvSpPr>
        <p:spPr>
          <a:xfrm rot="7706911">
            <a:off x="4981984" y="4065376"/>
            <a:ext cx="727177" cy="5453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6" name="Google Shape;266;p14"/>
          <p:cNvSpPr/>
          <p:nvPr/>
        </p:nvSpPr>
        <p:spPr>
          <a:xfrm>
            <a:off x="2839064" y="2430410"/>
            <a:ext cx="1351935" cy="32774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7" name="Google Shape;267;p14"/>
          <p:cNvSpPr/>
          <p:nvPr/>
        </p:nvSpPr>
        <p:spPr>
          <a:xfrm>
            <a:off x="4395839" y="2430410"/>
            <a:ext cx="358467" cy="32774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8" name="Google Shape;268;p14"/>
          <p:cNvSpPr txBox="1"/>
          <p:nvPr/>
        </p:nvSpPr>
        <p:spPr>
          <a:xfrm>
            <a:off x="4905926" y="2276147"/>
            <a:ext cx="4569319" cy="3603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db_model_practice로 이름이 변경됨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9" name="Google Shape;269;p14"/>
          <p:cNvSpPr txBox="1"/>
          <p:nvPr/>
        </p:nvSpPr>
        <p:spPr>
          <a:xfrm>
            <a:off x="5785219" y="4156351"/>
            <a:ext cx="4080818" cy="3661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작업 완료후 창의 X표시를 눌러 창 닫기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5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7. ERD 실습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5" name="Google Shape;27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0970" y="990599"/>
            <a:ext cx="8640381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15"/>
          <p:cNvSpPr/>
          <p:nvPr/>
        </p:nvSpPr>
        <p:spPr>
          <a:xfrm>
            <a:off x="5706806" y="2183206"/>
            <a:ext cx="1362176" cy="41479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더블클릭</a:t>
            </a:r>
            <a:endParaRPr b="1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7" name="Google Shape;277;p15"/>
          <p:cNvSpPr/>
          <p:nvPr/>
        </p:nvSpPr>
        <p:spPr>
          <a:xfrm rot="10800000">
            <a:off x="4600677" y="2117914"/>
            <a:ext cx="932016" cy="5453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7. ERD 실습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3" name="Google Shape;2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90600"/>
            <a:ext cx="12192000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6"/>
          <p:cNvSpPr txBox="1"/>
          <p:nvPr/>
        </p:nvSpPr>
        <p:spPr>
          <a:xfrm>
            <a:off x="3212895" y="2435012"/>
            <a:ext cx="5766210" cy="35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ERD 다이어그램을 그릴 수 있는 새창이 열린다.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7. ERD 실습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0" name="Google Shape;2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4584" y="990600"/>
            <a:ext cx="8942831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7"/>
          <p:cNvSpPr/>
          <p:nvPr/>
        </p:nvSpPr>
        <p:spPr>
          <a:xfrm>
            <a:off x="3494548" y="3676372"/>
            <a:ext cx="373831" cy="24792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" name="Google Shape;292;p17"/>
          <p:cNvSpPr txBox="1"/>
          <p:nvPr/>
        </p:nvSpPr>
        <p:spPr>
          <a:xfrm>
            <a:off x="3975920" y="4040093"/>
            <a:ext cx="6421693" cy="1177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Entity(개체/테이블) 생성 아이콘 클릭 후 오른쪽 빈칸에서 마우스 왼쪽 클릭.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table1이 생기면 이것을 다시 더블클릭.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아랫쪽에 창이 열리면서 Attribute(속성/컬럼)을 편집할 수 있다.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3" name="Google Shape;293;p17"/>
          <p:cNvSpPr/>
          <p:nvPr/>
        </p:nvSpPr>
        <p:spPr>
          <a:xfrm rot="-1426772">
            <a:off x="3938619" y="3156308"/>
            <a:ext cx="935600" cy="5453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7. ERD 실습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9" name="Google Shape;2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34" y="965295"/>
            <a:ext cx="10264131" cy="5892705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8"/>
          <p:cNvSpPr/>
          <p:nvPr/>
        </p:nvSpPr>
        <p:spPr>
          <a:xfrm>
            <a:off x="2204065" y="4380541"/>
            <a:ext cx="4670322" cy="12648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1" name="Google Shape;301;p18"/>
          <p:cNvSpPr txBox="1"/>
          <p:nvPr/>
        </p:nvSpPr>
        <p:spPr>
          <a:xfrm>
            <a:off x="7898581" y="5005740"/>
            <a:ext cx="1741129" cy="365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user_tbl 작성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7017774" y="4915683"/>
            <a:ext cx="727177" cy="5453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7426" y="990600"/>
            <a:ext cx="9439084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9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7. ERD 실습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19"/>
          <p:cNvSpPr/>
          <p:nvPr/>
        </p:nvSpPr>
        <p:spPr>
          <a:xfrm>
            <a:off x="3484306" y="5789017"/>
            <a:ext cx="476250" cy="36058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3905106" y="4332562"/>
            <a:ext cx="6951404" cy="11805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Cardinality(관계)를  생성하기 위해서 스포이드모양과 1:n이라고 적힌 아이콘 클릭.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자식테이블(buy_tbl)의 FK부분인user_name 클릭. 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부모테이블(user_tbl)의 PK부분인 user_name 클릭. 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19"/>
          <p:cNvSpPr/>
          <p:nvPr/>
        </p:nvSpPr>
        <p:spPr>
          <a:xfrm rot="2495766">
            <a:off x="7817250" y="2667084"/>
            <a:ext cx="859478" cy="5453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19"/>
          <p:cNvSpPr/>
          <p:nvPr/>
        </p:nvSpPr>
        <p:spPr>
          <a:xfrm rot="9016058">
            <a:off x="6174665" y="2706387"/>
            <a:ext cx="859478" cy="54538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Table of Contents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2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3999" lvl="0" marL="443999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ERD(Entity Relationship Diagram)란?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3999" lvl="0" marL="443999" rtl="0" algn="l">
              <a:spcBef>
                <a:spcPts val="480"/>
              </a:spcBef>
              <a:spcAft>
                <a:spcPts val="0"/>
              </a:spcAft>
              <a:buSzPts val="2160"/>
              <a:buAutoNum type="arabicPeriod"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개체(Entity)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3999" lvl="0" marL="443999" rtl="0" algn="l">
              <a:spcBef>
                <a:spcPts val="480"/>
              </a:spcBef>
              <a:spcAft>
                <a:spcPts val="0"/>
              </a:spcAft>
              <a:buSzPts val="2160"/>
              <a:buAutoNum type="arabicPeriod"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속성(Attribute)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3999" lvl="0" marL="443999" rtl="0" algn="l">
              <a:spcBef>
                <a:spcPts val="480"/>
              </a:spcBef>
              <a:spcAft>
                <a:spcPts val="0"/>
              </a:spcAft>
              <a:buSzPts val="2160"/>
              <a:buAutoNum type="arabicPeriod"/>
            </a:pPr>
            <a:r>
              <a:rPr b="1" lang="en-US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관계(Relationship)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3999" lvl="0" marL="443999" rtl="0" algn="l">
              <a:spcBef>
                <a:spcPts val="480"/>
              </a:spcBef>
              <a:spcAft>
                <a:spcPts val="0"/>
              </a:spcAft>
              <a:buSzPts val="2160"/>
              <a:buAutoNum type="arabicPeriod"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ERD 작성의 목적 및 활용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3999" lvl="0" marL="443999" rtl="0" algn="l">
              <a:spcBef>
                <a:spcPts val="480"/>
              </a:spcBef>
              <a:spcAft>
                <a:spcPts val="0"/>
              </a:spcAft>
              <a:buSzPts val="2160"/>
              <a:buAutoNum type="arabicPeriod"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ERD 작성 시 고려 사항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3999" lvl="0" marL="443999" rtl="0" algn="l">
              <a:spcBef>
                <a:spcPts val="480"/>
              </a:spcBef>
              <a:spcAft>
                <a:spcPts val="0"/>
              </a:spcAft>
              <a:buSzPts val="2160"/>
              <a:buAutoNum type="arabicPeriod"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ERD 다이어그램 만들기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43999" lvl="0" marL="443999" rtl="0" algn="l">
              <a:spcBef>
                <a:spcPts val="480"/>
              </a:spcBef>
              <a:spcAft>
                <a:spcPts val="0"/>
              </a:spcAft>
              <a:buSzPts val="2160"/>
              <a:buAutoNum type="arabicPeriod"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ERD 다이어그램으로 DB, Table 만들기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7. ERD 실습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8" name="Google Shape;3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126" y="990599"/>
            <a:ext cx="8773749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0"/>
          <p:cNvSpPr txBox="1"/>
          <p:nvPr/>
        </p:nvSpPr>
        <p:spPr>
          <a:xfrm>
            <a:off x="4180758" y="4964773"/>
            <a:ext cx="6083710" cy="643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마우스를 다이어그램에 갖다대면 녹색으로 참조하는 key가 표시된다.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7. ERD 실습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25" name="Google Shape;32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6624" y="990599"/>
            <a:ext cx="9678751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1"/>
          <p:cNvSpPr/>
          <p:nvPr/>
        </p:nvSpPr>
        <p:spPr>
          <a:xfrm>
            <a:off x="1256624" y="2635571"/>
            <a:ext cx="2263468" cy="20739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27" name="Google Shape;327;p21"/>
          <p:cNvSpPr txBox="1"/>
          <p:nvPr/>
        </p:nvSpPr>
        <p:spPr>
          <a:xfrm>
            <a:off x="3975919" y="4438591"/>
            <a:ext cx="6513872" cy="3652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File - Save Model 을 클릭해 ERD 저장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7. ERD 실습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33" name="Google Shape;3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793" y="990600"/>
            <a:ext cx="10444414" cy="58674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2"/>
          <p:cNvSpPr/>
          <p:nvPr/>
        </p:nvSpPr>
        <p:spPr>
          <a:xfrm>
            <a:off x="2224551" y="5169172"/>
            <a:ext cx="1413387" cy="312379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3771082" y="4803903"/>
            <a:ext cx="5192661" cy="366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db_model_practice.mwb 파일로 ERD 저장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3"/>
          <p:cNvSpPr txBox="1"/>
          <p:nvPr>
            <p:ph type="ctrTitle"/>
          </p:nvPr>
        </p:nvSpPr>
        <p:spPr>
          <a:xfrm>
            <a:off x="914401" y="1324290"/>
            <a:ext cx="10363198" cy="2309863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 fontScale="90000"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5"/>
              <a:buFont typeface="Calibri"/>
              <a:buNone/>
            </a:pPr>
            <a:r>
              <a:rPr b="1" lang="en-US" sz="5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 다이어그램으로</a:t>
            </a:r>
            <a:br>
              <a:rPr b="1" lang="en-US" sz="5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en-US" sz="5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DB, Table 생성하기</a:t>
            </a:r>
            <a:endParaRPr b="1" sz="5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8. ERD 다이어그램으로 DB, Table 만들기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46" name="Google Shape;346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4819" y="1285860"/>
            <a:ext cx="8562358" cy="4913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5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8. ERD 다이어그램으로 DB, Table 만들기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2" name="Google Shape;35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1197" y="1285860"/>
            <a:ext cx="6289602" cy="4913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6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8. ERD 다이어그램으로 DB, Table 만들기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8" name="Google Shape;35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4162" y="1285860"/>
            <a:ext cx="6283672" cy="4913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8. ERD 다이어그램으로 DB, Table 만들기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4" name="Google Shape;364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6684" y="1285860"/>
            <a:ext cx="6258627" cy="4913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8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8. ERD 다이어그램으로 DB, Table 만들기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0" name="Google Shape;370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7102" y="1285860"/>
            <a:ext cx="6297793" cy="4913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9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8. ERD 다이어그램으로 DB, Table 만들기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6" name="Google Shape;376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2195" y="1285860"/>
            <a:ext cx="6267606" cy="4913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1. ERD(Entity Relationship Diagram)란?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3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61950" rtl="0" algn="l">
              <a:spcBef>
                <a:spcPts val="0"/>
              </a:spcBef>
              <a:spcAft>
                <a:spcPts val="0"/>
              </a:spcAft>
              <a:buSzPts val="2160"/>
              <a:buChar char="🞆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ERD(Entity Relationship Diagram, 개체-관계 다이어그램)는 데이터베이스 설계 및 분석에 사용되는 시각적 모델링 도구입니다. ERD는 데이터베이스에 저장될 주요 데이터(개체)와 그들 간의 관계를 이해하기 쉽게 도식화한 것입니다.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0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8. ERD 다이어그램으로 DB, Table 만들기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2" name="Google Shape;382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5519" y="2218633"/>
            <a:ext cx="7220958" cy="30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8. ERD 다이어그램으로 DB, Table 만들기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8" name="Google Shape;388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957" y="1285860"/>
            <a:ext cx="7804082" cy="4913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2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8. ERD 다이어그램으로 DB, Table 만들기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4" name="Google Shape;394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540" y="1285860"/>
            <a:ext cx="8588916" cy="4913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3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8. ERD 다이어그램으로 DB, Table 만들기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0" name="Google Shape;400;p3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1791089"/>
            <a:ext cx="10972799" cy="3903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8. ERD 다이어그램으로 DB, Table 만들기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6" name="Google Shape;406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1703031"/>
            <a:ext cx="10972799" cy="4079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"/>
          <p:cNvSpPr txBox="1"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맑은 고딕"/>
              <a:buNone/>
              <a:defRPr/>
            </a:pPr>
            <a:r>
              <a:rPr lang="en-US" b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2. 개체(Entity)</a:t>
            </a: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-</a:t>
            </a:r>
            <a:r>
              <a:rPr lang="ko-KR" altLang="en-US" b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 </a:t>
            </a:r>
            <a:r>
              <a:rPr lang="en-US" altLang="ko-KR" b="1">
                <a:solidFill>
                  <a:schemeClr val="lt1"/>
                </a:solidFill>
                <a:latin typeface="맑은 고딕"/>
                <a:ea typeface="맑은 고딕"/>
                <a:cs typeface="맑은 고딕"/>
                <a:sym typeface="맑은 고딕"/>
              </a:rPr>
              <a:t>table</a:t>
            </a:r>
            <a:endParaRPr lang="en-US" altLang="ko-KR" b="1">
              <a:solidFill>
                <a:schemeClr val="lt1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190" name="Google Shape;190;p4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61950" rtl="0" algn="l">
              <a:spcBef>
                <a:spcPts val="0"/>
              </a:spcBef>
              <a:spcAft>
                <a:spcPts val="0"/>
              </a:spcAft>
              <a:buSzPts val="2160"/>
              <a:buChar char="🞆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정의: 데이터베이스에서 관리하고자 하는 대상 또는 객체를 의미합니다. 예를 들어, 고객, 제품, 주문 등이 개체가 될 수 있습니다.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Char char="🞆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표현 방법: 일반적으로 사각형(Box)으로 표현되며, 내부에 개체의 이름이 들어갑니다.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Char char="🞆"/>
            </a:pPr>
            <a:r>
              <a:rPr lang="en-US">
                <a:latin typeface="Malgun Gothic"/>
                <a:ea typeface="Malgun Gothic"/>
                <a:cs typeface="Malgun Gothic"/>
                <a:sym typeface="Malgun Gothic"/>
              </a:rPr>
              <a:t>속성(Attribute): 각 개체는 여러 속성을 가질 수 있습니다. 예를 들어, 고객 개체는 고객ID, 이름, 주소, 전화번호 등의 속성을 가질 수 있습니다.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1" name="Google Shape;19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8303" y="3799995"/>
            <a:ext cx="3274196" cy="296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"/>
          <p:cNvSpPr/>
          <p:nvPr/>
        </p:nvSpPr>
        <p:spPr>
          <a:xfrm>
            <a:off x="2458303" y="3799995"/>
            <a:ext cx="3274196" cy="296667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5870677" y="3966701"/>
            <a:ext cx="829596" cy="63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4"/>
          <p:cNvSpPr txBox="1"/>
          <p:nvPr/>
        </p:nvSpPr>
        <p:spPr>
          <a:xfrm>
            <a:off x="6938399" y="4101565"/>
            <a:ext cx="2714113" cy="420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Box는 Entity(개체)</a:t>
            </a:r>
            <a:endParaRPr b="1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5" name="Google Shape;195;p4"/>
          <p:cNvCxnSpPr/>
          <p:nvPr/>
        </p:nvCxnSpPr>
        <p:spPr>
          <a:xfrm>
            <a:off x="2767371" y="4649326"/>
            <a:ext cx="2406854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4"/>
          <p:cNvCxnSpPr/>
          <p:nvPr/>
        </p:nvCxnSpPr>
        <p:spPr>
          <a:xfrm>
            <a:off x="2736645" y="5038519"/>
            <a:ext cx="2406854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7" name="Google Shape;197;p4"/>
          <p:cNvSpPr/>
          <p:nvPr/>
        </p:nvSpPr>
        <p:spPr>
          <a:xfrm rot="1373646">
            <a:off x="5143499" y="4765572"/>
            <a:ext cx="1444113" cy="69645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6666202" y="5283333"/>
            <a:ext cx="3308147" cy="420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컬럼 = Attibute(속성)</a:t>
            </a:r>
            <a:endParaRPr b="1" i="0" sz="2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>
            <a:spLocks noGrp="1"/>
          </p:cNvSpPr>
          <p:nvPr>
            <p:ph type="title" idx="0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ct val="25000"/>
              <a:buFont typeface="맑은 고딕"/>
              <a:buNone/>
              <a:defRPr/>
            </a:pPr>
            <a:r>
              <a:rPr lang="en-US" b="1">
                <a:latin typeface="맑은 고딕"/>
                <a:ea typeface="맑은 고딕"/>
                <a:cs typeface="맑은 고딕"/>
                <a:sym typeface="맑은 고딕"/>
              </a:rPr>
              <a:t>3. 속성(Attribute)</a:t>
            </a:r>
            <a:r>
              <a:rPr lang="en-US" altLang="ko-KR" b="1">
                <a:latin typeface="맑은 고딕"/>
                <a:ea typeface="맑은 고딕"/>
                <a:cs typeface="맑은 고딕"/>
                <a:sym typeface="맑은 고딕"/>
              </a:rPr>
              <a:t> - column</a:t>
            </a:r>
            <a:endParaRPr lang="en-US" altLang="ko-KR" b="1"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sp>
        <p:nvSpPr>
          <p:cNvPr id="204" name="Google Shape;204;p5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61950" rtl="0" algn="l">
              <a:spcBef>
                <a:spcPts val="0"/>
              </a:spcBef>
              <a:spcAft>
                <a:spcPts val="0"/>
              </a:spcAft>
              <a:buSzPts val="2160"/>
              <a:buChar char="🞆"/>
            </a:pPr>
            <a:r>
              <a:rPr b="1" lang="en-US"/>
              <a:t>정의:</a:t>
            </a:r>
            <a:r>
              <a:rPr lang="en-US"/>
              <a:t> 개체가 가지고 있는 특성이나 성질을 나타냅니다.</a:t>
            </a:r>
            <a:endParaRPr/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Char char="🞆"/>
            </a:pPr>
            <a:r>
              <a:rPr b="1" lang="en-US"/>
              <a:t>표현 방법:</a:t>
            </a:r>
            <a:r>
              <a:rPr lang="en-US"/>
              <a:t> 타원형 또는 개체 내부에 나열되며, 경우에 따라 기본키(PK)와 같은 중요한 속성은 밑줄로 표시합니다.</a:t>
            </a:r>
            <a:endParaRPr/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Char char="🞆"/>
            </a:pPr>
            <a:r>
              <a:rPr b="1" lang="en-US"/>
              <a:t>종류:</a:t>
            </a:r>
            <a:endParaRPr/>
          </a:p>
          <a:p>
            <a:pPr indent="-244475" lvl="1" marL="625475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 sz="2200"/>
              <a:t>단순 속성: 더 이상 분해할 수 없는 속성 (예: 주민등록번호).</a:t>
            </a:r>
            <a:endParaRPr sz="2200"/>
          </a:p>
          <a:p>
            <a:pPr indent="-244475" lvl="1" marL="625475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 sz="2200"/>
              <a:t>복합 속성: 여러 하위 속성으로 분해할 수 있는 속성 (예: 주소 → 시, 구, 동).</a:t>
            </a:r>
            <a:endParaRPr sz="2200"/>
          </a:p>
          <a:p>
            <a:pPr indent="-244475" lvl="1" marL="625475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 sz="2200"/>
              <a:t>다중 값 속성: 하나의 개체가 여러 값을 가질 수 있는 속성 (예: 전화번호 여러 개).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4. 관계(Relationship)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6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61950" rtl="0" algn="l">
              <a:spcBef>
                <a:spcPts val="0"/>
              </a:spcBef>
              <a:spcAft>
                <a:spcPts val="0"/>
              </a:spcAft>
              <a:buSzPts val="2160"/>
              <a:buChar char="🞆"/>
            </a:pPr>
            <a:r>
              <a:rPr b="1" lang="en-US"/>
              <a:t>정의:</a:t>
            </a:r>
            <a:r>
              <a:rPr lang="en-US"/>
              <a:t> 두 개체 간의 연관성을 나타냅니다. 예를 들어, 고객과 주문 간의 "주문한다"라는 관계가 있을 수 있습니다.</a:t>
            </a:r>
            <a:endParaRPr/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Char char="🞆"/>
            </a:pPr>
            <a:r>
              <a:rPr b="1" lang="en-US"/>
              <a:t>표현 방법:</a:t>
            </a:r>
            <a:r>
              <a:rPr lang="en-US"/>
              <a:t> 선(Line) 또는 다이아몬드 형태로 표현되며, 선 위나 옆에 관계의 이름을 기재합니다.</a:t>
            </a:r>
            <a:endParaRPr/>
          </a:p>
          <a:p>
            <a:pPr indent="-224790" lvl="0" marL="361950" rtl="0" algn="l">
              <a:spcBef>
                <a:spcPts val="48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/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Char char="🞆"/>
            </a:pPr>
            <a:r>
              <a:rPr b="1" lang="en-US"/>
              <a:t>카디널리티(Cardinality):</a:t>
            </a:r>
            <a:endParaRPr/>
          </a:p>
          <a:p>
            <a:pPr indent="-244475" lvl="1" marL="625475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 sz="2200"/>
              <a:t>일대일(1:1): 한 개체가 다른 개체와 1:1 관계를 가집니다.</a:t>
            </a:r>
            <a:endParaRPr sz="2200"/>
          </a:p>
          <a:p>
            <a:pPr indent="-244475" lvl="1" marL="625475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 sz="2200"/>
              <a:t>일대다(1:N) 또는 다대일(N:1): 한 개체가 여러 개체와 관계를 맺거나, 반대로 여러 개체가 한 개체와 관계를 맺습니다.</a:t>
            </a:r>
            <a:endParaRPr sz="2200"/>
          </a:p>
          <a:p>
            <a:pPr indent="-244475" lvl="1" marL="625475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 sz="2200"/>
              <a:t>다대다(N:M): 두 개체가 서로 다수의 관계를 맺습니다. 일반적으로 다대다 관계는 중간에 연결 테이블(조인 테이블)을 만들어 일대다 관계로 분해합니다.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5. ERD 작성의 목적 및 활용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7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3999" lvl="0" marL="443999" rtl="0" algn="l">
              <a:spcBef>
                <a:spcPts val="0"/>
              </a:spcBef>
              <a:spcAft>
                <a:spcPts val="0"/>
              </a:spcAft>
              <a:buSzPts val="2160"/>
              <a:buAutoNum type="arabicPeriod"/>
            </a:pPr>
            <a:r>
              <a:rPr b="1" lang="en-US"/>
              <a:t>데이터베이스 설계</a:t>
            </a:r>
            <a:endParaRPr b="1"/>
          </a:p>
          <a:p>
            <a:pPr indent="-244475" lvl="1" marL="625475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 sz="2200"/>
              <a:t>개념적 모델링: 시스템 요구사항을 바탕으로 데이터베이스에 저장될 정보와 그 관계를 시각적으로 표현하여, 데이터베이스 설계의 기초가 됩니다.</a:t>
            </a:r>
            <a:endParaRPr sz="2200"/>
          </a:p>
          <a:p>
            <a:pPr indent="-244475" lvl="1" marL="625475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 sz="2200"/>
              <a:t>논리적 모델링: 개념적 모델을 바탕으로 실제 데이터베이스의 구조(테이블, 칼럼 등)로 전환할 때 ERD를 참고합니다.</a:t>
            </a:r>
            <a:endParaRPr b="1"/>
          </a:p>
          <a:p>
            <a:pPr indent="-443999" lvl="0" marL="443999" rtl="0" algn="l">
              <a:spcBef>
                <a:spcPts val="480"/>
              </a:spcBef>
              <a:spcAft>
                <a:spcPts val="0"/>
              </a:spcAft>
              <a:buSzPts val="2160"/>
              <a:buAutoNum type="arabicPeriod"/>
            </a:pPr>
            <a:r>
              <a:rPr b="1" lang="en-US"/>
              <a:t>커뮤니케이션 도구</a:t>
            </a:r>
            <a:endParaRPr b="1"/>
          </a:p>
          <a:p>
            <a:pPr indent="-244475" lvl="1" marL="625475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 sz="2200"/>
              <a:t>팀 간 소통: 개발자, 데이터베이스 관리자, 비즈니스 분석가 등 다양한 이해관계자들이 시스템의 데이터 구조를 명확하게 이해할 수 있도록 도와줍니다.</a:t>
            </a:r>
            <a:endParaRPr sz="2200"/>
          </a:p>
          <a:p>
            <a:pPr indent="-244475" lvl="1" marL="625475" rtl="0" algn="l">
              <a:spcBef>
                <a:spcPts val="440"/>
              </a:spcBef>
              <a:spcAft>
                <a:spcPts val="0"/>
              </a:spcAft>
              <a:buSzPts val="1760"/>
              <a:buChar char="●"/>
            </a:pPr>
            <a:r>
              <a:rPr lang="en-US" sz="2200"/>
              <a:t>문서화: 시스템 개발 및 유지보수 과정에서 중요한 참고 자료로 사용됩니다.</a:t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 txBox="1"/>
          <p:nvPr>
            <p:ph type="title"/>
          </p:nvPr>
        </p:nvSpPr>
        <p:spPr>
          <a:xfrm>
            <a:off x="609599" y="188890"/>
            <a:ext cx="10972799" cy="8017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ECE7EC"/>
              </a:buClr>
              <a:buSzPts val="3600"/>
              <a:buFont typeface="Malgun Gothic"/>
              <a:buNone/>
            </a:pPr>
            <a:r>
              <a:rPr b="1" lang="en-US">
                <a:latin typeface="Malgun Gothic"/>
                <a:ea typeface="Malgun Gothic"/>
                <a:cs typeface="Malgun Gothic"/>
                <a:sym typeface="Malgun Gothic"/>
              </a:rPr>
              <a:t>6. ERD 작성 시 고려 사항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8"/>
          <p:cNvSpPr txBox="1"/>
          <p:nvPr>
            <p:ph idx="1" type="body"/>
          </p:nvPr>
        </p:nvSpPr>
        <p:spPr>
          <a:xfrm>
            <a:off x="609599" y="1285860"/>
            <a:ext cx="10972799" cy="49139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361950" rtl="0" algn="l">
              <a:spcBef>
                <a:spcPts val="0"/>
              </a:spcBef>
              <a:spcAft>
                <a:spcPts val="0"/>
              </a:spcAft>
              <a:buSzPts val="2160"/>
              <a:buChar char="🞆"/>
            </a:pPr>
            <a:r>
              <a:rPr b="1" lang="en-US"/>
              <a:t>명확한 개체 정의: </a:t>
            </a:r>
            <a:r>
              <a:rPr lang="en-US"/>
              <a:t>데이터베이스에 포함될 주요 개체를 명확하게 식별해야 합니다.</a:t>
            </a:r>
            <a:endParaRPr b="1"/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Char char="🞆"/>
            </a:pPr>
            <a:r>
              <a:rPr b="1" lang="en-US"/>
              <a:t>정확한 관계 설정: </a:t>
            </a:r>
            <a:r>
              <a:rPr lang="en-US"/>
              <a:t>각 개체 간의 관계를 올바르게 정의하고, 카디널리티(1:1, 1:N, N:M)를 명확히 해야 합니다.</a:t>
            </a:r>
            <a:endParaRPr b="1"/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Char char="🞆"/>
            </a:pPr>
            <a:r>
              <a:rPr b="1" lang="en-US"/>
              <a:t>속성 선택: </a:t>
            </a:r>
            <a:r>
              <a:rPr lang="en-US"/>
              <a:t>각 개체에 필요한 속성을 선택하고, 기본키(primary key)를 포함하여 식별 가능한 구조로 만들어야 합니다.</a:t>
            </a:r>
            <a:endParaRPr b="1"/>
          </a:p>
          <a:p>
            <a:pPr indent="-361950" lvl="0" marL="361950" rtl="0" algn="l">
              <a:spcBef>
                <a:spcPts val="480"/>
              </a:spcBef>
              <a:spcAft>
                <a:spcPts val="0"/>
              </a:spcAft>
              <a:buSzPts val="2160"/>
              <a:buChar char="🞆"/>
            </a:pPr>
            <a:r>
              <a:rPr b="1" lang="en-US"/>
              <a:t>정규화: </a:t>
            </a:r>
            <a:r>
              <a:rPr lang="en-US"/>
              <a:t>중복 데이터를 최소화하고 데이터 무결성을 유지하기 위해 논리적 모델 단계에서 정규화를 고려합니다.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type="ctrTitle"/>
          </p:nvPr>
        </p:nvSpPr>
        <p:spPr>
          <a:xfrm>
            <a:off x="914401" y="1324290"/>
            <a:ext cx="10363198" cy="1470025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00" spcFirstLastPara="1" rIns="91400" wrap="square" tIns="45700">
            <a:normAutofit/>
          </a:bodyPr>
          <a:lstStyle/>
          <a:p>
            <a:pPr indent="0" lvl="0" marL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Calibri"/>
              <a:buNone/>
            </a:pPr>
            <a:r>
              <a:rPr b="1" lang="en-US" sz="5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ERD 다이어그램 만들기</a:t>
            </a:r>
            <a:endParaRPr b="1" sz="5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직선">
  <a:themeElements>
    <a:clrScheme name="직선">
      <a:dk1>
        <a:srgbClr val="242424"/>
      </a:dk1>
      <a:lt1>
        <a:srgbClr val="ffffff"/>
      </a:lt1>
      <a:dk2>
        <a:srgbClr val="352b33"/>
      </a:dk2>
      <a:lt2>
        <a:srgbClr val="d6ccd4"/>
      </a:lt2>
      <a:accent1>
        <a:srgbClr val="846d7f"/>
      </a:accent1>
      <a:accent2>
        <a:srgbClr val="dc947e"/>
      </a:accent2>
      <a:accent3>
        <a:srgbClr val="d47a5e"/>
      </a:accent3>
      <a:accent4>
        <a:srgbClr val="e6cba0"/>
      </a:accent4>
      <a:accent5>
        <a:srgbClr val="cf9c49"/>
      </a:accent5>
      <a:accent6>
        <a:srgbClr val="ded97c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rgbClr val="000000"/>
      </a:dk1>
      <a:lt1>
        <a:srgbClr val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568</ep:Words>
  <ep:PresentationFormat/>
  <ep:Paragraphs>110</ep:Paragraphs>
  <ep:Slides>34</ep:Slides>
  <ep:Notes>34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ep:HeadingPairs>
  <ep:TitlesOfParts>
    <vt:vector size="35" baseType="lpstr">
      <vt:lpstr>직선</vt:lpstr>
      <vt:lpstr>데이터 분석을 위한 SQL입문3</vt:lpstr>
      <vt:lpstr>Table of Contents</vt:lpstr>
      <vt:lpstr>1. ERD(Entity Relationship Diagram)란?</vt:lpstr>
      <vt:lpstr>2. 개체(Entity) - table</vt:lpstr>
      <vt:lpstr>3. 속성(Attribute) - column</vt:lpstr>
      <vt:lpstr>4. 관계(Relationship)</vt:lpstr>
      <vt:lpstr>5. ERD 작성의 목적 및 활용</vt:lpstr>
      <vt:lpstr>6. ERD 작성 시 고려 사항</vt:lpstr>
      <vt:lpstr>ERD 다이어그램 만들기</vt:lpstr>
      <vt:lpstr>7. ERD 실습</vt:lpstr>
      <vt:lpstr>7. ERD 실습</vt:lpstr>
      <vt:lpstr>7. ERD 실습</vt:lpstr>
      <vt:lpstr>7. ERD 실습</vt:lpstr>
      <vt:lpstr>7. ERD 실습</vt:lpstr>
      <vt:lpstr>7. ERD 실습</vt:lpstr>
      <vt:lpstr>7. ERD 실습</vt:lpstr>
      <vt:lpstr>7. ERD 실습</vt:lpstr>
      <vt:lpstr>7. ERD 실습</vt:lpstr>
      <vt:lpstr>7. ERD 실습</vt:lpstr>
      <vt:lpstr>7. ERD 실습</vt:lpstr>
      <vt:lpstr>7. ERD 실습</vt:lpstr>
      <vt:lpstr>7. ERD 실습</vt:lpstr>
      <vt:lpstr>ERD 다이어그램으로 DB, Table 생성하기</vt:lpstr>
      <vt:lpstr>8. ERD 다이어그램으로 DB, Table 만들기</vt:lpstr>
      <vt:lpstr>8. ERD 다이어그램으로 DB, Table 만들기</vt:lpstr>
      <vt:lpstr>8. ERD 다이어그램으로 DB, Table 만들기</vt:lpstr>
      <vt:lpstr>8. ERD 다이어그램으로 DB, Table 만들기</vt:lpstr>
      <vt:lpstr>8. ERD 다이어그램으로 DB, Table 만들기</vt:lpstr>
      <vt:lpstr>8. ERD 다이어그램으로 DB, Table 만들기</vt:lpstr>
      <vt:lpstr>8. ERD 다이어그램으로 DB, Table 만들기</vt:lpstr>
      <vt:lpstr>8. ERD 다이어그램으로 DB, Table 만들기</vt:lpstr>
      <vt:lpstr>8. ERD 다이어그램으로 DB, Table 만들기</vt:lpstr>
      <vt:lpstr>8. ERD 다이어그램으로 DB, Table 만들기</vt:lpstr>
      <vt:lpstr>8. ERD 다이어그램으로 DB, Table 만들기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2025-02-02T00:09:47.161</dcterms:created>
  <dc:creator>HSM</dc:creator>
  <cp:lastModifiedBy>haram4th</cp:lastModifiedBy>
  <dcterms:modified xsi:type="dcterms:W3CDTF">2025-09-09T01:26:49.797</dcterms:modified>
  <cp:revision>4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