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5"/>
  </p:notesMasterIdLst>
  <p:sldIdLst>
    <p:sldId id="256" r:id="rId2"/>
    <p:sldId id="268" r:id="rId3"/>
    <p:sldId id="480" r:id="rId4"/>
    <p:sldId id="452" r:id="rId5"/>
    <p:sldId id="453" r:id="rId6"/>
    <p:sldId id="479" r:id="rId7"/>
    <p:sldId id="478" r:id="rId8"/>
    <p:sldId id="477" r:id="rId9"/>
    <p:sldId id="481" r:id="rId10"/>
    <p:sldId id="475" r:id="rId11"/>
    <p:sldId id="473" r:id="rId12"/>
    <p:sldId id="476" r:id="rId13"/>
    <p:sldId id="45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3ACEA2-2B5F-BC45-A057-D499A9777D6A}" v="3" dt="2025-04-18T20:15:24.7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5068" autoAdjust="0"/>
  </p:normalViewPr>
  <p:slideViewPr>
    <p:cSldViewPr snapToGrid="0">
      <p:cViewPr varScale="1">
        <p:scale>
          <a:sx n="127" d="100"/>
          <a:sy n="127" d="100"/>
        </p:scale>
        <p:origin x="51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4ED46-8FEC-1A4B-954E-63C768B7820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1453A-1C21-824B-88CF-9915AD66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6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453A-1C21-824B-88CF-9915AD66E5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453A-1C21-824B-88CF-9915AD66E5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1453A-1C21-824B-88CF-9915AD66E5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98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453A-1C21-824B-88CF-9915AD66E5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59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1453A-1C21-824B-88CF-9915AD66E5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7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1453A-1C21-824B-88CF-9915AD66E5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79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1453A-1C21-824B-88CF-9915AD66E5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2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1453A-1C21-824B-88CF-9915AD66E5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25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1453A-1C21-824B-88CF-9915AD66E5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1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77000" y="6416679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556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866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57158" y="1214423"/>
            <a:ext cx="4038600" cy="5082042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214423"/>
            <a:ext cx="4038600" cy="5082042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356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</a:defRPr>
            </a:lvl1pPr>
            <a:extLst/>
          </a:lstStyle>
          <a:p>
            <a:endParaRPr lang="en-US"/>
          </a:p>
        </p:txBody>
      </p:sp>
      <p:sp>
        <p:nvSpPr>
          <p:cNvPr id="6" name="제목 개체 틀 21"/>
          <p:cNvSpPr>
            <a:spLocks noGrp="1"/>
          </p:cNvSpPr>
          <p:nvPr>
            <p:ph type="title"/>
          </p:nvPr>
        </p:nvSpPr>
        <p:spPr>
          <a:xfrm>
            <a:off x="357159" y="285728"/>
            <a:ext cx="8329642" cy="642942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081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477000" y="6416679"/>
            <a:ext cx="2133600" cy="365125"/>
          </a:xfrm>
          <a:prstGeom prst="rect">
            <a:avLst/>
          </a:prstGeo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416679"/>
            <a:ext cx="457200" cy="365125"/>
          </a:xfrm>
          <a:prstGeom prst="rect">
            <a:avLst/>
          </a:prstGeo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9982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179390" y="764704"/>
            <a:ext cx="8713787" cy="547258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9162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357159" y="285728"/>
            <a:ext cx="8329642" cy="642942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357159" y="1142984"/>
            <a:ext cx="8329642" cy="52125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9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Garamond" pitchFamily="18" charset="0"/>
              </a:defRPr>
            </a:lvl1pPr>
            <a:extLst/>
          </a:lstStyle>
          <a:p>
            <a:pPr algn="ctr"/>
            <a:endParaRPr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9" name="Text Box 45"/>
          <p:cNvSpPr txBox="1">
            <a:spLocks noChangeArrowheads="1"/>
          </p:cNvSpPr>
          <p:nvPr userDrawn="1"/>
        </p:nvSpPr>
        <p:spPr bwMode="auto">
          <a:xfrm>
            <a:off x="3071802" y="6457273"/>
            <a:ext cx="2971800" cy="4007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2075" tIns="46039" rIns="92075" bIns="46039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kumimoji="1" lang="en-US" altLang="ko-KR" sz="1000" dirty="0">
                <a:latin typeface="Arial" pitchFamily="34" charset="0"/>
                <a:ea typeface="굴림" pitchFamily="50" charset="-127"/>
                <a:cs typeface="Arial" pitchFamily="34" charset="0"/>
              </a:rPr>
              <a:t>Intro to DB</a:t>
            </a:r>
          </a:p>
          <a:p>
            <a:pPr eaLnBrk="1" latin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kumimoji="1" lang="en-US" altLang="ko-KR" sz="1000" dirty="0">
                <a:latin typeface="Arial" pitchFamily="34" charset="0"/>
                <a:ea typeface="굴림" pitchFamily="50" charset="-127"/>
                <a:cs typeface="Arial" pitchFamily="34" charset="0"/>
              </a:rPr>
              <a:t>Copyright </a:t>
            </a:r>
            <a:r>
              <a:rPr kumimoji="1" lang="en-US" altLang="ko-KR" sz="1000" dirty="0">
                <a:latin typeface="Arial" pitchFamily="34" charset="0"/>
                <a:ea typeface="굴림" pitchFamily="50" charset="-127"/>
                <a:cs typeface="Arial" pitchFamily="34" charset="0"/>
                <a:sym typeface="Symbol" pitchFamily="18" charset="2"/>
              </a:rPr>
              <a:t></a:t>
            </a:r>
            <a:r>
              <a:rPr kumimoji="1" lang="en-US" altLang="ko-KR" sz="1000" dirty="0">
                <a:latin typeface="Arial" pitchFamily="34" charset="0"/>
                <a:ea typeface="굴림" pitchFamily="50" charset="-127"/>
                <a:cs typeface="Arial" pitchFamily="34" charset="0"/>
              </a:rPr>
              <a:t> by S.-g. Lee</a:t>
            </a:r>
          </a:p>
        </p:txBody>
      </p:sp>
    </p:spTree>
    <p:extLst>
      <p:ext uri="{BB962C8B-B14F-4D97-AF65-F5344CB8AC3E}">
        <p14:creationId xmlns:p14="http://schemas.microsoft.com/office/powerpoint/2010/main" val="325449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</p:sldLayoutIdLst>
  <p:txStyles>
    <p:titleStyle>
      <a:lvl1pPr algn="l" rtl="0" eaLnBrk="1" latinLnBrk="1" hangingPunct="1">
        <a:spcBef>
          <a:spcPct val="0"/>
        </a:spcBef>
        <a:buNone/>
        <a:defRPr kumimoji="0" sz="3200" b="1" kern="1200" spc="-100" baseline="0">
          <a:solidFill>
            <a:srgbClr val="00589A"/>
          </a:solidFill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411470" indent="-342891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0645" indent="-285744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6671" indent="-228594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61840" indent="-228594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1291" indent="-210307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09885" indent="-210307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04" indent="-182875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24" indent="-182875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43" indent="-182875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950" dirty="0"/>
              <a:t>Project 1-3</a:t>
            </a:r>
            <a:br>
              <a:rPr lang="en-US" altLang="ko-KR" sz="4950" dirty="0"/>
            </a:br>
            <a:r>
              <a:rPr lang="en-US" altLang="ko-KR" sz="4950" dirty="0"/>
              <a:t>Introduction</a:t>
            </a:r>
            <a:endParaRPr lang="ko-KR" altLang="en-US" sz="495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100584" tIns="45720" rIns="91440" bIns="45720" anchor="b">
            <a:normAutofit/>
          </a:bodyPr>
          <a:lstStyle/>
          <a:p>
            <a:r>
              <a:rPr lang="en-US" altLang="ko-KR" dirty="0">
                <a:latin typeface="Arial"/>
                <a:ea typeface="맑은 고딕"/>
                <a:cs typeface="Arial"/>
              </a:rPr>
              <a:t>2025 Fall Database</a:t>
            </a:r>
          </a:p>
        </p:txBody>
      </p:sp>
    </p:spTree>
    <p:extLst>
      <p:ext uri="{BB962C8B-B14F-4D97-AF65-F5344CB8AC3E}">
        <p14:creationId xmlns:p14="http://schemas.microsoft.com/office/powerpoint/2010/main" val="208928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Additional Assignment (</a:t>
            </a:r>
            <a:r>
              <a:rPr lang="en-US" altLang="ko-KR" u="sng"/>
              <a:t>Extra Credit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en-US" dirty="0"/>
              <a:t>문서의 </a:t>
            </a:r>
            <a:r>
              <a:rPr lang="en-US" altLang="ko-KR" b="1" dirty="0"/>
              <a:t>2.3. GROUP BY</a:t>
            </a:r>
            <a:r>
              <a:rPr lang="ko-KR" altLang="en-US" dirty="0"/>
              <a:t>를 구현한 학생들에게 </a:t>
            </a:r>
            <a:br>
              <a:rPr lang="en-US" altLang="ko-KR" dirty="0"/>
            </a:br>
            <a:r>
              <a:rPr lang="ko-KR" altLang="en-US" dirty="0"/>
              <a:t>프로젝트 </a:t>
            </a:r>
            <a:r>
              <a:rPr lang="en-US" altLang="ko-KR" dirty="0"/>
              <a:t>1-1 </a:t>
            </a:r>
            <a:r>
              <a:rPr lang="ko-KR" altLang="en-US" dirty="0"/>
              <a:t>및 </a:t>
            </a:r>
            <a:r>
              <a:rPr lang="en-US" altLang="ko-KR" dirty="0"/>
              <a:t>1-2 </a:t>
            </a:r>
            <a:r>
              <a:rPr lang="ko-KR" altLang="en-US" dirty="0"/>
              <a:t>성적을 만회할 수 있는 가산점을 최대 </a:t>
            </a:r>
            <a:r>
              <a:rPr lang="en-US" altLang="ko-KR" dirty="0"/>
              <a:t>20</a:t>
            </a:r>
            <a:r>
              <a:rPr lang="ko-KR" altLang="en-US" dirty="0"/>
              <a:t>점 제공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SELECT </a:t>
            </a:r>
            <a:r>
              <a:rPr lang="ko-KR" altLang="en-US" dirty="0"/>
              <a:t>구문에서 </a:t>
            </a:r>
            <a:r>
              <a:rPr lang="en-US" altLang="ko-KR" dirty="0"/>
              <a:t>GROUP BY</a:t>
            </a:r>
            <a:r>
              <a:rPr lang="ko-KR" altLang="en-US" dirty="0"/>
              <a:t>절 처리 기능 구현</a:t>
            </a:r>
            <a:endParaRPr lang="en-US" altLang="ko-KR" dirty="0"/>
          </a:p>
          <a:p>
            <a:pPr lvl="1" latinLnBrk="0"/>
            <a:r>
              <a:rPr lang="en-US" altLang="ko-KR" dirty="0"/>
              <a:t>Aggregate functions (MAX, MIN, SUM)</a:t>
            </a:r>
          </a:p>
          <a:p>
            <a:pPr lvl="1" latinLnBrk="0"/>
            <a:r>
              <a:rPr lang="ko-KR" altLang="en-US" dirty="0"/>
              <a:t>오류 처리 </a:t>
            </a:r>
            <a:r>
              <a:rPr lang="en-US" altLang="ko-KR" dirty="0"/>
              <a:t>(</a:t>
            </a:r>
            <a:r>
              <a:rPr lang="ko-KR" altLang="en-US" dirty="0"/>
              <a:t>메시지 출력</a:t>
            </a:r>
            <a:r>
              <a:rPr lang="en-US" altLang="ko-KR" dirty="0"/>
              <a:t>)</a:t>
            </a:r>
          </a:p>
          <a:p>
            <a:pPr latinLnBrk="0"/>
            <a:endParaRPr lang="en-US" altLang="ko-KR" dirty="0"/>
          </a:p>
          <a:p>
            <a:pPr marL="454901" lvl="1" indent="0" latinLnBrk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주의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pPr lvl="2" latinLnBrk="0"/>
            <a:r>
              <a:rPr lang="en-US" altLang="ko-KR" dirty="0"/>
              <a:t>Optional</a:t>
            </a:r>
            <a:r>
              <a:rPr lang="ko-KR" altLang="en-US" dirty="0"/>
              <a:t> 추가 구현으로 인해 본래 </a:t>
            </a:r>
            <a:r>
              <a:rPr lang="en-US" altLang="ko-KR" dirty="0"/>
              <a:t>SELECT </a:t>
            </a:r>
            <a:r>
              <a:rPr lang="ko-KR" altLang="en-US" dirty="0"/>
              <a:t>구문 기능 코드에 </a:t>
            </a:r>
            <a:br>
              <a:rPr lang="en-US" altLang="ko-KR" dirty="0"/>
            </a:br>
            <a:r>
              <a:rPr lang="ko-KR" altLang="en-US" dirty="0"/>
              <a:t>오류가 발생하여 본 점수에서 감점되지 않도록 주의</a:t>
            </a:r>
            <a:endParaRPr lang="en-US" altLang="ko-KR" dirty="0"/>
          </a:p>
          <a:p>
            <a:pPr lvl="2" latinLnBrk="0"/>
            <a:r>
              <a:rPr lang="en-US" altLang="ko-KR" dirty="0"/>
              <a:t>Optional</a:t>
            </a:r>
            <a:r>
              <a:rPr lang="ko-KR" altLang="en-US" dirty="0"/>
              <a:t> 문제 관련 </a:t>
            </a:r>
            <a:r>
              <a:rPr lang="en-US" altLang="ko-KR" dirty="0"/>
              <a:t>Q&amp;A</a:t>
            </a:r>
            <a:r>
              <a:rPr lang="ko-KR" altLang="en-US" dirty="0"/>
              <a:t>는 진행하지 않음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69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B8D3F-6753-4D05-BB11-99E47C25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FAQ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5BEFD-ECCC-48E7-BF25-547C3A2A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/>
              <a:t>Q. SELECT</a:t>
            </a:r>
            <a:r>
              <a:rPr lang="ko-KR" altLang="en-US" dirty="0"/>
              <a:t>에서 추가</a:t>
            </a:r>
            <a:r>
              <a:rPr lang="en-US" altLang="ko-KR" dirty="0"/>
              <a:t> </a:t>
            </a:r>
            <a:r>
              <a:rPr lang="ko-KR" altLang="en-US" dirty="0"/>
              <a:t>구현사항</a:t>
            </a:r>
            <a:r>
              <a:rPr lang="en-US" altLang="ko-KR" dirty="0"/>
              <a:t>(GROUP BY)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구현하지 않아도 감점이 없나요</a:t>
            </a:r>
            <a:r>
              <a:rPr lang="en-US" altLang="ko-KR" dirty="0"/>
              <a:t>?</a:t>
            </a:r>
          </a:p>
          <a:p>
            <a:pPr lvl="1" latinLnBrk="0"/>
            <a:r>
              <a:rPr lang="en-US" altLang="ko-KR" dirty="0"/>
              <a:t>2.1.Prerequisites</a:t>
            </a:r>
            <a:r>
              <a:rPr lang="ko-KR" altLang="en-US" dirty="0"/>
              <a:t>와 </a:t>
            </a:r>
            <a:r>
              <a:rPr lang="en-US" altLang="ko-KR" dirty="0"/>
              <a:t>2.2.SQL Queries</a:t>
            </a:r>
            <a:r>
              <a:rPr lang="ko-KR" altLang="en-US" dirty="0"/>
              <a:t>를 모두 구현한 경우</a:t>
            </a:r>
            <a:r>
              <a:rPr lang="en-US" altLang="ko-KR" dirty="0"/>
              <a:t>, </a:t>
            </a:r>
            <a:r>
              <a:rPr lang="ko-KR" altLang="en-US" dirty="0"/>
              <a:t>감점되지 않습니다</a:t>
            </a:r>
            <a:r>
              <a:rPr lang="en-US" altLang="ko-KR" dirty="0"/>
              <a:t>. </a:t>
            </a:r>
          </a:p>
          <a:p>
            <a:pPr lvl="1" latinLnBrk="0"/>
            <a:endParaRPr lang="en-US" altLang="ko-KR" dirty="0"/>
          </a:p>
          <a:p>
            <a:pPr latinLnBrk="0"/>
            <a:r>
              <a:rPr lang="en-US" altLang="ko-KR" dirty="0"/>
              <a:t>Q. </a:t>
            </a:r>
            <a:r>
              <a:rPr lang="ko-KR" altLang="en-US" dirty="0"/>
              <a:t>이번 프로젝트에서 만점을 받아야 가산점을 받을 수 있나요</a:t>
            </a:r>
            <a:r>
              <a:rPr lang="en-US" altLang="ko-KR" dirty="0"/>
              <a:t>?</a:t>
            </a:r>
          </a:p>
          <a:p>
            <a:pPr lvl="1" latinLnBrk="0"/>
            <a:r>
              <a:rPr lang="ko-KR" altLang="en-US" dirty="0"/>
              <a:t>아닙니다</a:t>
            </a:r>
            <a:r>
              <a:rPr lang="en-US" altLang="ko-KR" dirty="0"/>
              <a:t>. </a:t>
            </a:r>
            <a:r>
              <a:rPr lang="ko-KR" altLang="en-US" dirty="0"/>
              <a:t>본 프로젝트 결과와 관계없이 </a:t>
            </a:r>
            <a:r>
              <a:rPr lang="en-US" altLang="ko-KR" dirty="0"/>
              <a:t>Optional </a:t>
            </a:r>
            <a:r>
              <a:rPr lang="ko-KR" altLang="en-US" dirty="0"/>
              <a:t>문제 구현을 완성하면 그에 대한 점수를 받을 수 있습니다</a:t>
            </a:r>
            <a:r>
              <a:rPr lang="en-US" altLang="ko-KR" dirty="0"/>
              <a:t>.</a:t>
            </a:r>
          </a:p>
          <a:p>
            <a:pPr marL="512051" lvl="1" indent="0" latinLnBrk="0">
              <a:buNone/>
            </a:pPr>
            <a:endParaRPr lang="en-US" altLang="ko-KR" dirty="0"/>
          </a:p>
          <a:p>
            <a:pPr latinLnBrk="0"/>
            <a:r>
              <a:rPr lang="en-US" altLang="ko-KR" dirty="0"/>
              <a:t>Q. Optional </a:t>
            </a:r>
            <a:r>
              <a:rPr lang="ko-KR" altLang="en-US" dirty="0"/>
              <a:t>문제를 구현했는데 이미 </a:t>
            </a:r>
            <a:r>
              <a:rPr lang="en-US" altLang="ko-KR" dirty="0"/>
              <a:t>1-1, 1-2</a:t>
            </a:r>
            <a:r>
              <a:rPr lang="ko-KR" altLang="en-US" dirty="0"/>
              <a:t>에서 만점이면 어떻게 되나요</a:t>
            </a:r>
            <a:r>
              <a:rPr lang="en-US" altLang="ko-KR" dirty="0"/>
              <a:t>?</a:t>
            </a:r>
          </a:p>
          <a:p>
            <a:pPr lvl="1" latinLnBrk="0"/>
            <a:r>
              <a:rPr lang="ko-KR" altLang="en-US" dirty="0"/>
              <a:t>이미 두 프로젝트 모두 만점이거나 가산점 일부를 받아 모두 만점이 되는 경우 잔여 점수를 추가해 드리지는 않습니다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459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Query sequence</a:t>
            </a:r>
            <a:r>
              <a:rPr lang="ko-KR" altLang="en-US" dirty="0"/>
              <a:t>가 들어올 경우 어떻게 처리하나요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query1;query2;query3; </a:t>
            </a:r>
            <a:r>
              <a:rPr lang="ko-KR" altLang="en-US" dirty="0"/>
              <a:t>과 같이 들어온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query1, query2, query3 </a:t>
            </a:r>
            <a:r>
              <a:rPr lang="ko-KR" altLang="en-US" dirty="0"/>
              <a:t>을 순차적으로 처리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queryK</a:t>
            </a:r>
            <a:r>
              <a:rPr lang="en-US" altLang="ko-KR" dirty="0"/>
              <a:t>(K</a:t>
            </a:r>
            <a:r>
              <a:rPr lang="ko-KR" altLang="en-US" dirty="0"/>
              <a:t>번째 쿼리</a:t>
            </a:r>
            <a:r>
              <a:rPr lang="en-US" altLang="ko-KR" dirty="0"/>
              <a:t>)</a:t>
            </a:r>
            <a:r>
              <a:rPr lang="ko-KR" altLang="en-US" dirty="0"/>
              <a:t>에 에러가 있을 경우</a:t>
            </a:r>
            <a:r>
              <a:rPr lang="en-US" altLang="ko-KR" dirty="0"/>
              <a:t>, </a:t>
            </a:r>
          </a:p>
          <a:p>
            <a:pPr lvl="2"/>
            <a:r>
              <a:rPr lang="en-US" altLang="ko-KR" dirty="0"/>
              <a:t>query1</a:t>
            </a:r>
            <a:r>
              <a:rPr lang="ko-KR" altLang="en-US" dirty="0"/>
              <a:t>부터 </a:t>
            </a:r>
            <a:r>
              <a:rPr lang="en-US" altLang="ko-KR" dirty="0"/>
              <a:t>queryK-1</a:t>
            </a:r>
            <a:r>
              <a:rPr lang="ko-KR" altLang="en-US" dirty="0"/>
              <a:t>까지는 정상적으로 처리하고</a:t>
            </a:r>
            <a:r>
              <a:rPr lang="en-US" altLang="ko-KR" dirty="0"/>
              <a:t>, </a:t>
            </a:r>
          </a:p>
          <a:p>
            <a:pPr lvl="2"/>
            <a:r>
              <a:rPr lang="en-US" altLang="ko-KR" dirty="0" err="1"/>
              <a:t>queryK</a:t>
            </a:r>
            <a:r>
              <a:rPr lang="en-US" altLang="ko-KR" dirty="0"/>
              <a:t> </a:t>
            </a:r>
            <a:r>
              <a:rPr lang="ko-KR" altLang="en-US" dirty="0"/>
              <a:t>관련 에러 메시지를 출력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335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04994-6B24-4A97-A2E2-2EB0396D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관련 안내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B2A51-BD22-4A31-99C8-CC6B04D2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latinLnBrk="0"/>
            <a:r>
              <a:rPr lang="en-US" altLang="ko-KR" b="1" dirty="0">
                <a:solidFill>
                  <a:srgbClr val="FF0000"/>
                </a:solidFill>
              </a:rPr>
              <a:t>Due: 5/20(</a:t>
            </a:r>
            <a:r>
              <a:rPr lang="ko-KR" altLang="en-US" b="1" dirty="0">
                <a:solidFill>
                  <a:srgbClr val="FF0000"/>
                </a:solidFill>
              </a:rPr>
              <a:t>화</a:t>
            </a:r>
            <a:r>
              <a:rPr lang="en-US" altLang="ko-KR" b="1" dirty="0">
                <a:solidFill>
                  <a:srgbClr val="FF0000"/>
                </a:solidFill>
              </a:rPr>
              <a:t>) 23:59 P.M.</a:t>
            </a:r>
            <a:endParaRPr lang="en-US" altLang="ko-KR" b="1" dirty="0"/>
          </a:p>
          <a:p>
            <a:pPr latinLnBrk="0">
              <a:lnSpc>
                <a:spcPct val="170000"/>
              </a:lnSpc>
            </a:pPr>
            <a:r>
              <a:rPr lang="ko-KR" altLang="en-US" dirty="0"/>
              <a:t>자세한 설명은 </a:t>
            </a:r>
            <a:r>
              <a:rPr lang="ko-KR" altLang="en-US" b="1" dirty="0"/>
              <a:t>프로젝트 문서</a:t>
            </a:r>
            <a:r>
              <a:rPr lang="ko-KR" altLang="en-US" dirty="0"/>
              <a:t>를 참고</a:t>
            </a:r>
            <a:endParaRPr lang="en-US" altLang="ko-KR" dirty="0"/>
          </a:p>
          <a:p>
            <a:pPr latinLnBrk="0"/>
            <a:r>
              <a:rPr lang="ko-KR" altLang="en-US" dirty="0"/>
              <a:t>프로젝트 문서에 정의되지 않은 요소를 추가로 구현하고 싶다면</a:t>
            </a:r>
            <a:r>
              <a:rPr lang="en-US" altLang="ko-KR" dirty="0"/>
              <a:t>,</a:t>
            </a:r>
          </a:p>
          <a:p>
            <a:pPr lvl="1" latinLnBrk="0"/>
            <a:r>
              <a:rPr lang="en-US" altLang="ko-KR" b="1" dirty="0"/>
              <a:t>MySQL </a:t>
            </a:r>
            <a:r>
              <a:rPr lang="ko-KR" altLang="en-US" b="1" dirty="0"/>
              <a:t>기준</a:t>
            </a:r>
            <a:r>
              <a:rPr lang="ko-KR" altLang="en-US" dirty="0"/>
              <a:t>으로 구현</a:t>
            </a:r>
            <a:endParaRPr lang="en-US" altLang="ko-KR" dirty="0"/>
          </a:p>
          <a:p>
            <a:pPr lvl="1" latinLnBrk="0"/>
            <a:r>
              <a:rPr lang="ko-KR" altLang="en-US" dirty="0"/>
              <a:t>해당 내용을 리포트에 적어서 제출</a:t>
            </a:r>
            <a:endParaRPr lang="en-US" altLang="ko-KR" dirty="0"/>
          </a:p>
          <a:p>
            <a:pPr marL="410845" indent="-342265" latinLnBrk="0"/>
            <a:r>
              <a:rPr lang="ko-KR" altLang="en-US" b="1" u="sng" dirty="0">
                <a:latin typeface="Arial"/>
                <a:ea typeface="맑은 고딕"/>
                <a:cs typeface="Arial"/>
              </a:rPr>
              <a:t>프로젝트 관련 문의</a:t>
            </a:r>
            <a:r>
              <a:rPr lang="en-US" altLang="ko-KR" b="1" u="sng" dirty="0">
                <a:latin typeface="Arial"/>
                <a:ea typeface="맑은 고딕"/>
                <a:cs typeface="Arial"/>
              </a:rPr>
              <a:t>:</a:t>
            </a:r>
            <a:r>
              <a:rPr lang="ko-KR" altLang="en-US" b="1" u="sng" dirty="0">
                <a:latin typeface="Arial"/>
                <a:ea typeface="맑은 고딕"/>
                <a:cs typeface="Arial"/>
              </a:rPr>
              <a:t> ETL 게시판 사용</a:t>
            </a:r>
            <a:br>
              <a:rPr lang="en-US" altLang="ko-KR" b="1" u="sng" dirty="0">
                <a:latin typeface="Arial"/>
                <a:ea typeface="맑은 고딕"/>
                <a:cs typeface="Arial"/>
              </a:rPr>
            </a:br>
            <a:r>
              <a:rPr lang="ko-KR" altLang="en-US" sz="1800" b="1" u="sng" dirty="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제출 마감일에는 질문이 몰려 빠른 답변이 어려워질 수 있으니 </a:t>
            </a:r>
            <a:br>
              <a:rPr lang="en-US" altLang="ko-KR" sz="1800" b="1" u="sng" dirty="0">
                <a:solidFill>
                  <a:schemeClr val="tx2"/>
                </a:solidFill>
                <a:latin typeface="Arial"/>
                <a:ea typeface="맑은 고딕"/>
                <a:cs typeface="Arial"/>
              </a:rPr>
            </a:br>
            <a:r>
              <a:rPr lang="ko-KR" altLang="en-US" sz="1800" b="1" u="sng" dirty="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가능한 이틀 전까지 질문을 올려주시기 바랍니다</a:t>
            </a:r>
            <a:r>
              <a:rPr lang="en-US" altLang="ko-KR" sz="1800" b="1" u="sng" dirty="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.</a:t>
            </a:r>
            <a:endParaRPr lang="ko-KR" altLang="en-US" sz="1800" b="1" u="sng" dirty="0">
              <a:solidFill>
                <a:schemeClr val="tx2"/>
              </a:solidFill>
              <a:ea typeface="맑은 고딕"/>
            </a:endParaRPr>
          </a:p>
          <a:p>
            <a:pPr latinLnBrk="0">
              <a:lnSpc>
                <a:spcPct val="170000"/>
              </a:lnSpc>
            </a:pPr>
            <a:r>
              <a:rPr lang="ko-KR" altLang="en-US" b="1" u="sng" dirty="0"/>
              <a:t>개별 코드 구현에 대한 문의는 형평성에 따라 불가합니다</a:t>
            </a:r>
            <a:r>
              <a:rPr lang="en-US" altLang="ko-KR" b="1" u="sng" dirty="0"/>
              <a:t>.​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42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1-3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Project 1-1</a:t>
            </a:r>
            <a:r>
              <a:rPr lang="ko-KR" altLang="en-US" dirty="0"/>
              <a:t>및 </a:t>
            </a:r>
            <a:r>
              <a:rPr lang="en-US" altLang="ko-KR" dirty="0"/>
              <a:t>1-2 </a:t>
            </a:r>
            <a:r>
              <a:rPr lang="ko-KR" altLang="en-US" dirty="0"/>
              <a:t>코드에 기반하여</a:t>
            </a:r>
            <a:br>
              <a:rPr lang="en-US" altLang="ko-KR" dirty="0"/>
            </a:b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검색 기능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Prerequisites</a:t>
            </a:r>
          </a:p>
          <a:p>
            <a:pPr lvl="1"/>
            <a:r>
              <a:rPr lang="ko-KR" altLang="en-US" dirty="0"/>
              <a:t>테이블이 정상적으로 생성되는지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Implementing Queries</a:t>
            </a:r>
          </a:p>
          <a:p>
            <a:pPr lvl="1"/>
            <a:r>
              <a:rPr lang="en-US" altLang="ko-KR" dirty="0"/>
              <a:t>INSERT, DELETE, SELECT</a:t>
            </a:r>
            <a:r>
              <a:rPr lang="ko-KR" altLang="en-US" dirty="0"/>
              <a:t>문 구현</a:t>
            </a:r>
            <a:endParaRPr lang="en-US" altLang="ko-KR" dirty="0"/>
          </a:p>
          <a:p>
            <a:pPr lvl="1"/>
            <a:r>
              <a:rPr lang="ko-KR" altLang="en-US" dirty="0"/>
              <a:t>메시지 정의문서</a:t>
            </a:r>
            <a:r>
              <a:rPr lang="en-US" altLang="ko-KR" dirty="0"/>
              <a:t>(2025_1-3_Messages.pdf)</a:t>
            </a:r>
            <a:r>
              <a:rPr lang="ko-KR" altLang="en-US" dirty="0"/>
              <a:t> 참조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0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Prerequisites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en-US" dirty="0"/>
              <a:t>프로젝트 </a:t>
            </a:r>
            <a:r>
              <a:rPr lang="en-US" altLang="ko-KR" dirty="0"/>
              <a:t>1-2</a:t>
            </a:r>
            <a:r>
              <a:rPr lang="ko-KR" altLang="en-US" dirty="0"/>
              <a:t>에서 구현한 </a:t>
            </a:r>
            <a:r>
              <a:rPr lang="en-US" altLang="ko-KR" dirty="0"/>
              <a:t>CREATE </a:t>
            </a:r>
            <a:r>
              <a:rPr lang="ko-KR" altLang="en-US" dirty="0"/>
              <a:t>기능</a:t>
            </a:r>
            <a:endParaRPr lang="en-US" altLang="ko-KR" dirty="0"/>
          </a:p>
          <a:p>
            <a:pPr latinLnBrk="0"/>
            <a:r>
              <a:rPr lang="ko-KR" altLang="en-US" dirty="0"/>
              <a:t>아래 </a:t>
            </a:r>
            <a:r>
              <a:rPr lang="en-US" altLang="ko-KR" dirty="0"/>
              <a:t>3</a:t>
            </a:r>
            <a:r>
              <a:rPr lang="ko-KR" altLang="en-US" dirty="0"/>
              <a:t>가지 구문를 차례대로 입력 시</a:t>
            </a:r>
            <a:r>
              <a:rPr lang="en-US" altLang="ko-KR" dirty="0"/>
              <a:t>,</a:t>
            </a:r>
            <a:r>
              <a:rPr lang="ko-KR" altLang="en-US" dirty="0"/>
              <a:t> 정상적으로 </a:t>
            </a:r>
            <a:r>
              <a:rPr lang="en-US" altLang="ko-KR" dirty="0"/>
              <a:t>3</a:t>
            </a:r>
            <a:r>
              <a:rPr lang="ko-KR" altLang="en-US" dirty="0"/>
              <a:t>개의 스키마가 생성되어야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EDFBB-D8F1-4E42-05F2-ADB937150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6798"/>
            <a:ext cx="9144000" cy="33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5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예시 </a:t>
            </a:r>
            <a:r>
              <a:rPr lang="en-US" altLang="ko-KR" dirty="0"/>
              <a:t>–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INSERT</a:t>
            </a:r>
          </a:p>
          <a:p>
            <a:pPr lvl="1" latinLnBrk="0"/>
            <a:endParaRPr lang="en-US" sz="3200" dirty="0"/>
          </a:p>
          <a:p>
            <a:pPr lvl="1" latinLnBrk="0"/>
            <a:r>
              <a:rPr lang="ko-KR" altLang="en-US" dirty="0"/>
              <a:t>올바른 </a:t>
            </a:r>
            <a:r>
              <a:rPr lang="en-US" altLang="ko-KR" dirty="0"/>
              <a:t>INSERT</a:t>
            </a:r>
            <a:r>
              <a:rPr lang="ko-KR" altLang="en-US" dirty="0"/>
              <a:t>문의 실행</a:t>
            </a:r>
            <a:endParaRPr lang="en-US" altLang="ko-KR" dirty="0"/>
          </a:p>
          <a:p>
            <a:pPr lvl="1" latinLnBrk="0"/>
            <a:r>
              <a:rPr lang="ko-KR" altLang="en-US" dirty="0"/>
              <a:t>쿼리 오류에 대한 종류별 메시지 출력</a:t>
            </a:r>
            <a:endParaRPr lang="en-US" altLang="ko-KR" dirty="0"/>
          </a:p>
          <a:p>
            <a:pPr lvl="1" latinLnBrk="0"/>
            <a:endParaRPr lang="en-US" sz="2800" dirty="0"/>
          </a:p>
          <a:p>
            <a:pPr latinLnBrk="0"/>
            <a:r>
              <a:rPr lang="en-US" dirty="0"/>
              <a:t>DELETE</a:t>
            </a:r>
          </a:p>
          <a:p>
            <a:pPr lvl="1" latinLnBrk="0"/>
            <a:endParaRPr lang="en-US" altLang="ko-KR" dirty="0"/>
          </a:p>
          <a:p>
            <a:pPr lvl="1" latinLnBrk="0"/>
            <a:r>
              <a:rPr lang="ko-KR" altLang="en-US" dirty="0"/>
              <a:t>올바른 </a:t>
            </a:r>
            <a:r>
              <a:rPr lang="en-US" altLang="ko-KR" dirty="0"/>
              <a:t>DELETE</a:t>
            </a:r>
            <a:r>
              <a:rPr lang="ko-KR" altLang="en-US" dirty="0"/>
              <a:t>문의 실행</a:t>
            </a:r>
            <a:endParaRPr lang="en-US" altLang="ko-KR" dirty="0"/>
          </a:p>
          <a:p>
            <a:pPr lvl="1" latinLnBrk="0"/>
            <a:r>
              <a:rPr lang="ko-KR" altLang="en-US" dirty="0"/>
              <a:t>쿼리 오류에 대한 종류별 메시지 출력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1D22E-D0DC-EBEC-0066-1BD854B2E510}"/>
              </a:ext>
            </a:extLst>
          </p:cNvPr>
          <p:cNvSpPr txBox="1"/>
          <p:nvPr/>
        </p:nvSpPr>
        <p:spPr>
          <a:xfrm>
            <a:off x="1093306" y="5709229"/>
            <a:ext cx="5713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DML </a:t>
            </a:r>
            <a:r>
              <a:rPr lang="ko-KR" alt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처리 시 </a:t>
            </a:r>
            <a:r>
              <a:rPr lang="en-US" altLang="ko-K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PK/FK constraints</a:t>
            </a:r>
            <a:r>
              <a:rPr lang="ko-KR" alt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따라야 하지만</a:t>
            </a:r>
            <a:r>
              <a:rPr lang="en-US" altLang="ko-K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altLang="ko-K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본 프로젝트에서는 </a:t>
            </a:r>
            <a:r>
              <a:rPr lang="en-US" altLang="ko-K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PK</a:t>
            </a:r>
            <a:r>
              <a:rPr lang="ko-KR" alt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null constraint</a:t>
            </a:r>
            <a:r>
              <a:rPr lang="ko-KR" alt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 확인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FC444-61A1-1D7A-7433-9BFA2EE00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00" y="1728866"/>
            <a:ext cx="6096000" cy="44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E791F1-2418-1724-D1FC-1B47CAC4F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306" y="3819963"/>
            <a:ext cx="68453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8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예시 </a:t>
            </a:r>
            <a:r>
              <a:rPr lang="en-US" altLang="ko-KR" dirty="0"/>
              <a:t>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  <a:p>
            <a:pPr lvl="1"/>
            <a:r>
              <a:rPr lang="ko-KR" altLang="en-US" sz="1800" dirty="0"/>
              <a:t>출력 시 테두리</a:t>
            </a:r>
            <a:r>
              <a:rPr lang="en-US" altLang="ko-KR" sz="1800" dirty="0"/>
              <a:t>, </a:t>
            </a:r>
            <a:r>
              <a:rPr lang="ko-KR" altLang="en-US" sz="1800" dirty="0"/>
              <a:t>필드 공백 제한 없음</a:t>
            </a:r>
            <a:endParaRPr lang="en-US" altLang="ko-KR" sz="1800" dirty="0"/>
          </a:p>
          <a:p>
            <a:pPr lvl="1"/>
            <a:r>
              <a:rPr lang="ko-KR" altLang="en-US" sz="1800" dirty="0"/>
              <a:t>출력되는 </a:t>
            </a:r>
            <a:r>
              <a:rPr lang="en-US" altLang="ko-KR" sz="1800" dirty="0"/>
              <a:t>column name</a:t>
            </a:r>
            <a:r>
              <a:rPr lang="ko-KR" altLang="en-US" sz="1800" dirty="0"/>
              <a:t>과</a:t>
            </a:r>
            <a:r>
              <a:rPr lang="en-US" altLang="ko-KR" sz="1800" dirty="0"/>
              <a:t> data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기준으로 채점</a:t>
            </a:r>
            <a:endParaRPr lang="en-US" altLang="ko-KR" sz="1800" dirty="0"/>
          </a:p>
          <a:p>
            <a:pPr lvl="1"/>
            <a:r>
              <a:rPr lang="ko-KR" altLang="en-US" sz="1800" dirty="0"/>
              <a:t>출력 </a:t>
            </a:r>
            <a:r>
              <a:rPr lang="en-US" altLang="ko-KR" sz="1800" dirty="0"/>
              <a:t>column name </a:t>
            </a:r>
            <a:r>
              <a:rPr lang="ko-KR" altLang="en-US" sz="1800" dirty="0"/>
              <a:t>앞에 </a:t>
            </a:r>
            <a:r>
              <a:rPr lang="en-US" altLang="ko-KR" sz="1800" dirty="0"/>
              <a:t>table name</a:t>
            </a:r>
            <a:r>
              <a:rPr lang="ko-KR" altLang="en-US" sz="1800" dirty="0"/>
              <a:t>을 붙여도 무방</a:t>
            </a:r>
            <a:endParaRPr lang="en-US" altLang="ko-KR" sz="1800" dirty="0"/>
          </a:p>
          <a:p>
            <a:pPr marL="454901" lvl="1" indent="0">
              <a:buNone/>
            </a:pPr>
            <a:r>
              <a:rPr lang="en-US" sz="1800" dirty="0"/>
              <a:t>	e.g., </a:t>
            </a:r>
            <a:r>
              <a:rPr lang="ko-KR" altLang="en-US" sz="1800" dirty="0"/>
              <a:t>아래 예시에서</a:t>
            </a:r>
            <a:r>
              <a:rPr lang="en-US" altLang="ko-KR" sz="1800" dirty="0"/>
              <a:t>, </a:t>
            </a:r>
            <a:r>
              <a:rPr lang="ko-KR" altLang="en-US" sz="1800" dirty="0"/>
              <a:t>출력 </a:t>
            </a:r>
            <a:r>
              <a:rPr lang="en-US" altLang="ko-KR" sz="1800" dirty="0"/>
              <a:t>column</a:t>
            </a:r>
            <a:r>
              <a:rPr lang="ko-KR" altLang="en-US" sz="1800" dirty="0"/>
              <a:t>명으로 </a:t>
            </a:r>
            <a:br>
              <a:rPr lang="en-US" altLang="ko-KR" sz="1800" dirty="0"/>
            </a:br>
            <a:r>
              <a:rPr lang="en-US" altLang="ko-KR" sz="1800" dirty="0"/>
              <a:t>	</a:t>
            </a:r>
            <a:r>
              <a:rPr lang="en-US" altLang="ko-KR" sz="1800" dirty="0" err="1"/>
              <a:t>borrower.loan_number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loan_number</a:t>
            </a:r>
            <a:r>
              <a:rPr lang="en-US" altLang="ko-KR" sz="1800" dirty="0"/>
              <a:t> </a:t>
            </a:r>
            <a:r>
              <a:rPr lang="ko-KR" altLang="en-US" sz="1800" dirty="0"/>
              <a:t>모두 허용 </a:t>
            </a:r>
            <a:endParaRPr lang="en-US" sz="1800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CC2061-0712-E960-9522-125D94FB3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430" y="3192968"/>
            <a:ext cx="4344038" cy="329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1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FD3B1-ACEA-3895-FA1C-51FC6581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clause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8C398-3E24-87D5-8C78-6BE295A8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[where clause]</a:t>
            </a:r>
            <a:r>
              <a:rPr lang="ko-KR" altLang="en-US" dirty="0"/>
              <a:t>의 </a:t>
            </a:r>
            <a:r>
              <a:rPr lang="en-US" altLang="ko-KR" dirty="0"/>
              <a:t>conditions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개 이하의 </a:t>
            </a:r>
            <a:r>
              <a:rPr lang="en-US" altLang="ko-KR" dirty="0"/>
              <a:t>simple condition</a:t>
            </a:r>
            <a:r>
              <a:rPr lang="ko-KR" altLang="en-US" dirty="0"/>
              <a:t>으로 구성되는 경우만 상정한다</a:t>
            </a:r>
            <a:r>
              <a:rPr lang="en-US" altLang="ko-KR" dirty="0"/>
              <a:t>. </a:t>
            </a:r>
          </a:p>
          <a:p>
            <a:pPr marL="454901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condition</a:t>
            </a:r>
            <a:r>
              <a:rPr lang="ko-KR" altLang="en-US" dirty="0"/>
              <a:t>이 하나인 경우</a:t>
            </a:r>
            <a:br>
              <a:rPr lang="en-US" altLang="ko-KR" dirty="0"/>
            </a:b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where </a:t>
            </a:r>
            <a:r>
              <a:rPr lang="en-US" altLang="ko-KR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condition1</a:t>
            </a:r>
          </a:p>
          <a:p>
            <a:pPr lvl="1"/>
            <a:endParaRPr lang="en-US" altLang="ko-KR" u="sng" dirty="0"/>
          </a:p>
          <a:p>
            <a:pPr lvl="1"/>
            <a:r>
              <a:rPr lang="en-US" altLang="ko-KR" dirty="0"/>
              <a:t>condition</a:t>
            </a:r>
            <a:r>
              <a:rPr lang="ko-KR" altLang="en-US" dirty="0"/>
              <a:t>이 두 개인 경우</a:t>
            </a:r>
            <a:br>
              <a:rPr lang="en-US" altLang="ko-KR" dirty="0"/>
            </a:b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where </a:t>
            </a:r>
            <a:r>
              <a:rPr lang="en-US" altLang="ko-KR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condition1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altLang="ko-KR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condition2</a:t>
            </a:r>
            <a:br>
              <a:rPr lang="en-US" altLang="ko-KR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where </a:t>
            </a:r>
            <a:r>
              <a:rPr lang="en-US" altLang="ko-KR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condition1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US" altLang="ko-KR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condition2</a:t>
            </a:r>
            <a:endParaRPr lang="ko-KR" altLang="ko-KR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ko-KR" altLang="en-US" u="sng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346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clause </a:t>
            </a:r>
            <a:r>
              <a:rPr lang="ko-KR" altLang="en-US" dirty="0"/>
              <a:t>내 비교연산자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/>
              <a:t>WHERE</a:t>
            </a:r>
            <a:r>
              <a:rPr lang="ko-KR" altLang="en-US" dirty="0"/>
              <a:t>절에서는 아래 조건에 부합하는 경우에만 비교연산자로 두 값을 비교할 수 있다</a:t>
            </a:r>
            <a:r>
              <a:rPr lang="en-US" altLang="ko-KR" dirty="0"/>
              <a:t>.</a:t>
            </a:r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/>
          </a:p>
          <a:p>
            <a:pPr lvl="1" latinLnBrk="0"/>
            <a:r>
              <a:rPr lang="en-US" altLang="ko-KR" dirty="0"/>
              <a:t>char, int, date </a:t>
            </a:r>
            <a:r>
              <a:rPr lang="ko-KR" altLang="en-US" dirty="0"/>
              <a:t>타입의 값은 각각 동일한 타입의 값과 </a:t>
            </a:r>
            <a:r>
              <a:rPr lang="en-US" altLang="ko-KR" dirty="0"/>
              <a:t>Table 1</a:t>
            </a:r>
            <a:r>
              <a:rPr lang="ko-KR" altLang="en-US" dirty="0"/>
              <a:t>의 연산자를 사용하여 비교할수 있다</a:t>
            </a:r>
            <a:r>
              <a:rPr lang="en-US" altLang="ko-KR" dirty="0"/>
              <a:t>.</a:t>
            </a:r>
          </a:p>
          <a:p>
            <a:pPr lvl="1" latinLnBrk="0"/>
            <a:r>
              <a:rPr lang="en-US" altLang="ko-KR" dirty="0"/>
              <a:t>null</a:t>
            </a:r>
            <a:r>
              <a:rPr lang="ko-KR" altLang="en-US" dirty="0"/>
              <a:t>은 다른 모든 타입의 값과 비교</a:t>
            </a:r>
            <a:r>
              <a:rPr lang="en-US" altLang="ko-KR" dirty="0"/>
              <a:t>(is, is not)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8E394-745A-C571-19F5-D83BACCFB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1996916"/>
            <a:ext cx="6698343" cy="120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4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Type</a:t>
            </a:r>
            <a:endParaRPr lang="ko-KR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7159" y="1142984"/>
            <a:ext cx="8329642" cy="521257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11470" indent="-342891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0645" indent="-285744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6671" indent="-228594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61840" indent="-228594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81291" indent="-210307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709885" indent="-210307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04" indent="-182875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24" indent="-182875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5943" indent="-182875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defTabSz="914400"/>
            <a:r>
              <a:rPr lang="en-US" dirty="0"/>
              <a:t>char(n</a:t>
            </a:r>
            <a:r>
              <a:rPr lang="en-US" altLang="ko-KR" dirty="0"/>
              <a:t>)</a:t>
            </a:r>
            <a:endParaRPr lang="en-US" dirty="0"/>
          </a:p>
          <a:p>
            <a:pPr lvl="1" defTabSz="914400"/>
            <a:r>
              <a:rPr lang="ko-KR" altLang="en-US" dirty="0"/>
              <a:t>고정길이 문자열을 나타내는 데이터 타입</a:t>
            </a:r>
            <a:endParaRPr lang="en-US" altLang="ko-KR" dirty="0"/>
          </a:p>
          <a:p>
            <a:pPr lvl="1" defTabSz="914400"/>
            <a:r>
              <a:rPr lang="en-US" dirty="0"/>
              <a:t>E.g., ‘Word’, ’30’, …</a:t>
            </a:r>
          </a:p>
          <a:p>
            <a:pPr lvl="1" defTabSz="914400"/>
            <a:endParaRPr lang="en-US" dirty="0"/>
          </a:p>
          <a:p>
            <a:pPr defTabSz="914400"/>
            <a:r>
              <a:rPr lang="en-US" dirty="0"/>
              <a:t>int</a:t>
            </a:r>
          </a:p>
          <a:p>
            <a:pPr lvl="1" defTabSz="914400"/>
            <a:r>
              <a:rPr lang="ko-KR" altLang="en-US" dirty="0"/>
              <a:t>정수형 데이터 타입</a:t>
            </a:r>
            <a:endParaRPr lang="en-US" dirty="0"/>
          </a:p>
          <a:p>
            <a:pPr lvl="1" defTabSz="914400"/>
            <a:r>
              <a:rPr lang="ko-KR" altLang="en-US" dirty="0"/>
              <a:t>본 프로젝트에서는 </a:t>
            </a:r>
            <a:r>
              <a:rPr lang="en-US" dirty="0"/>
              <a:t>0</a:t>
            </a:r>
            <a:r>
              <a:rPr lang="ko-KR" altLang="en-US" dirty="0"/>
              <a:t>과 양의 정수만 포함</a:t>
            </a:r>
            <a:endParaRPr lang="en-US" altLang="ko-KR" dirty="0"/>
          </a:p>
          <a:p>
            <a:pPr lvl="1" defTabSz="914400"/>
            <a:r>
              <a:rPr lang="en-US" altLang="ko-KR" dirty="0"/>
              <a:t>E.g., 0, 1, 2, …</a:t>
            </a:r>
          </a:p>
          <a:p>
            <a:pPr lvl="1" defTabSz="914400"/>
            <a:endParaRPr lang="en-US" dirty="0"/>
          </a:p>
          <a:p>
            <a:pPr defTabSz="914400"/>
            <a:r>
              <a:rPr lang="en-US" dirty="0"/>
              <a:t>date</a:t>
            </a:r>
          </a:p>
          <a:p>
            <a:pPr lvl="1" defTabSz="914400"/>
            <a:r>
              <a:rPr lang="en-US" dirty="0"/>
              <a:t>YYYY-MM-DD</a:t>
            </a:r>
            <a:r>
              <a:rPr lang="ko-KR" altLang="en-US" dirty="0"/>
              <a:t>형식의 날짜를 나타내는 데이터 타입</a:t>
            </a:r>
            <a:endParaRPr lang="en-US" altLang="ko-KR" dirty="0"/>
          </a:p>
          <a:p>
            <a:pPr lvl="1" defTabSz="914400"/>
            <a:r>
              <a:rPr lang="ko-KR" altLang="en-US" dirty="0"/>
              <a:t>본 프로젝트에서는 아래의 범위 내의 날짜만 고려하면 된다</a:t>
            </a:r>
            <a:r>
              <a:rPr lang="en-US" altLang="ko-KR" dirty="0"/>
              <a:t>.</a:t>
            </a:r>
          </a:p>
          <a:p>
            <a:pPr lvl="2" defTabSz="914400"/>
            <a:r>
              <a:rPr lang="en-US" dirty="0"/>
              <a:t>YYYY: 2000~2030</a:t>
            </a:r>
          </a:p>
          <a:p>
            <a:pPr lvl="2" defTabSz="914400"/>
            <a:r>
              <a:rPr lang="en-US" dirty="0"/>
              <a:t>MM: 01~12</a:t>
            </a:r>
          </a:p>
          <a:p>
            <a:pPr lvl="2" defTabSz="914400"/>
            <a:r>
              <a:rPr lang="en-US" dirty="0"/>
              <a:t>DD: 01~31</a:t>
            </a:r>
          </a:p>
          <a:p>
            <a:pPr lvl="1" defTabSz="914400"/>
            <a:r>
              <a:rPr lang="en-US" dirty="0"/>
              <a:t>E.g., 2023-10-20</a:t>
            </a:r>
          </a:p>
          <a:p>
            <a:pPr lvl="2" defTabSz="914400"/>
            <a:endParaRPr lang="en-US" dirty="0"/>
          </a:p>
          <a:p>
            <a:pPr defTabSz="914400"/>
            <a:r>
              <a:rPr lang="ko-KR" altLang="en-US" dirty="0"/>
              <a:t>위 세 가지 데이터 타입 모두 </a:t>
            </a:r>
            <a:r>
              <a:rPr lang="en-US" altLang="ko-KR" dirty="0"/>
              <a:t>value</a:t>
            </a:r>
            <a:r>
              <a:rPr lang="ko-KR" altLang="en-US" dirty="0"/>
              <a:t>로 </a:t>
            </a:r>
            <a:r>
              <a:rPr lang="en-US" altLang="ko-KR" dirty="0"/>
              <a:t>null</a:t>
            </a:r>
            <a:r>
              <a:rPr lang="ko-KR" altLang="en-US" dirty="0"/>
              <a:t>을 허용</a:t>
            </a:r>
            <a:endParaRPr lang="en-US" altLang="ko-KR" dirty="0"/>
          </a:p>
          <a:p>
            <a:pPr lvl="1" defTabSz="914400"/>
            <a:r>
              <a:rPr lang="ko-KR" altLang="en-US" dirty="0"/>
              <a:t>데이터가 존재하지 않음을 나타냄</a:t>
            </a:r>
            <a:r>
              <a:rPr lang="en-US" altLang="ko-KR" dirty="0"/>
              <a:t>.</a:t>
            </a:r>
          </a:p>
          <a:p>
            <a:pPr lvl="1" defTabSz="914400"/>
            <a:r>
              <a:rPr lang="en-US" altLang="ko-KR" dirty="0"/>
              <a:t>E.g., null</a:t>
            </a:r>
          </a:p>
          <a:p>
            <a:pPr defTabSz="914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4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FD3B1-ACEA-3895-FA1C-51FC6581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 &amp; ORDER BY clause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8C398-3E24-87D5-8C78-6BE295A8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</a:p>
          <a:p>
            <a:pPr lvl="1"/>
            <a:r>
              <a:rPr lang="en-US" altLang="ko-KR" dirty="0"/>
              <a:t>INNER JOIN</a:t>
            </a:r>
            <a:r>
              <a:rPr lang="ko-KR" altLang="en-US" dirty="0"/>
              <a:t> 구현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“INNER”</a:t>
            </a:r>
            <a:r>
              <a:rPr lang="ko-KR" altLang="en-US" dirty="0"/>
              <a:t>는 항상 생략한다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개 이하의 테이블을 </a:t>
            </a:r>
            <a:r>
              <a:rPr lang="en-US" altLang="ko-KR" dirty="0"/>
              <a:t>JOIN</a:t>
            </a:r>
            <a:r>
              <a:rPr lang="ko-KR" altLang="en-US" dirty="0"/>
              <a:t>하는 경우만 고려</a:t>
            </a:r>
            <a:endParaRPr lang="en-US" altLang="ko-KR" dirty="0"/>
          </a:p>
          <a:p>
            <a:pPr lvl="1"/>
            <a:r>
              <a:rPr lang="en-US" altLang="ko-KR" dirty="0"/>
              <a:t>JOIN </a:t>
            </a:r>
            <a:r>
              <a:rPr lang="ko-KR" altLang="en-US" dirty="0"/>
              <a:t>대상을 가리킬 때 </a:t>
            </a:r>
            <a:r>
              <a:rPr lang="en-US" altLang="ko-KR" dirty="0"/>
              <a:t>ON</a:t>
            </a:r>
            <a:r>
              <a:rPr lang="ko-KR" altLang="en-US" dirty="0"/>
              <a:t>을 사용하는 경우만 고려</a:t>
            </a:r>
            <a:endParaRPr lang="en-US" altLang="ko-KR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ko-KR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ko-KR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/>
              <a:t>Order by</a:t>
            </a:r>
          </a:p>
          <a:p>
            <a:pPr lvl="1"/>
            <a:r>
              <a:rPr lang="en-US" altLang="ko-KR" dirty="0"/>
              <a:t>ASC </a:t>
            </a:r>
            <a:r>
              <a:rPr lang="ko-KR" altLang="en-US" dirty="0"/>
              <a:t>또는 </a:t>
            </a:r>
            <a:r>
              <a:rPr lang="en-US" altLang="ko-KR" dirty="0"/>
              <a:t>DESC</a:t>
            </a:r>
            <a:r>
              <a:rPr lang="ko-KR" altLang="en-US" dirty="0"/>
              <a:t>을 사용한 경우만 순서 고려</a:t>
            </a:r>
            <a:endParaRPr lang="en-US" altLang="ko-KR" dirty="0"/>
          </a:p>
          <a:p>
            <a:pPr lvl="1"/>
            <a:r>
              <a:rPr lang="ko-KR" altLang="en-US" dirty="0"/>
              <a:t>오류 처리</a:t>
            </a:r>
            <a:endParaRPr lang="ko-KR" altLang="ko-KR" dirty="0"/>
          </a:p>
          <a:p>
            <a:pPr lvl="1"/>
            <a:endParaRPr lang="ko-KR" altLang="en-US" u="sng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6901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7311</TotalTime>
  <Words>714</Words>
  <Application>Microsoft Macintosh PowerPoint</Application>
  <PresentationFormat>On-screen Show (4:3)</PresentationFormat>
  <Paragraphs>121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맑은 고딕</vt:lpstr>
      <vt:lpstr>Arial</vt:lpstr>
      <vt:lpstr>Calibri</vt:lpstr>
      <vt:lpstr>Garamond</vt:lpstr>
      <vt:lpstr>Wingdings</vt:lpstr>
      <vt:lpstr>Wingdings 2</vt:lpstr>
      <vt:lpstr>Wingdings 3</vt:lpstr>
      <vt:lpstr>메트로</vt:lpstr>
      <vt:lpstr>Project 1-3 Introduction</vt:lpstr>
      <vt:lpstr>Project 1-3</vt:lpstr>
      <vt:lpstr>Prerequisites</vt:lpstr>
      <vt:lpstr>실행 예시 – 1</vt:lpstr>
      <vt:lpstr>실행 예시 – 2</vt:lpstr>
      <vt:lpstr>WHERE clause</vt:lpstr>
      <vt:lpstr>WHERE clause 내 비교연산자</vt:lpstr>
      <vt:lpstr>Data Type</vt:lpstr>
      <vt:lpstr>JOIN &amp; ORDER BY clause</vt:lpstr>
      <vt:lpstr>Additional Assignment (Extra Credit)</vt:lpstr>
      <vt:lpstr>FAQ</vt:lpstr>
      <vt:lpstr>FAQ</vt:lpstr>
      <vt:lpstr>제출 관련 안내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1-3</dc:title>
  <dc:creator>skcheon</dc:creator>
  <cp:lastModifiedBy>안태현</cp:lastModifiedBy>
  <cp:revision>290</cp:revision>
  <cp:lastPrinted>2023-10-24T13:33:43Z</cp:lastPrinted>
  <dcterms:created xsi:type="dcterms:W3CDTF">2014-10-06T10:57:05Z</dcterms:created>
  <dcterms:modified xsi:type="dcterms:W3CDTF">2025-04-18T20:19:23Z</dcterms:modified>
</cp:coreProperties>
</file>