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74" r:id="rId6"/>
    <p:sldId id="266" r:id="rId7"/>
    <p:sldId id="293" r:id="rId8"/>
    <p:sldId id="275" r:id="rId9"/>
    <p:sldId id="276" r:id="rId10"/>
    <p:sldId id="277" r:id="rId11"/>
    <p:sldId id="273" r:id="rId12"/>
    <p:sldId id="286" r:id="rId13"/>
    <p:sldId id="269" r:id="rId14"/>
    <p:sldId id="285" r:id="rId15"/>
    <p:sldId id="291" r:id="rId16"/>
    <p:sldId id="284" r:id="rId17"/>
    <p:sldId id="294" r:id="rId18"/>
    <p:sldId id="27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2AC61E"/>
    <a:srgbClr val="FF00FF"/>
    <a:srgbClr val="FF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4" d="100"/>
          <a:sy n="104" d="100"/>
        </p:scale>
        <p:origin x="-79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6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6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1B31E72-E4A1-48E8-8EB5-A85F6C450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25BF560-B824-4778-98C0-673A807C1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7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213" y="617538"/>
            <a:ext cx="2047875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17538"/>
            <a:ext cx="5992813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4019550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981200"/>
            <a:ext cx="4021138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7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21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17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61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8193088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4"/>
          <p:cNvSpPr>
            <a:spLocks noChangeArrowheads="1"/>
          </p:cNvSpPr>
          <p:nvPr userDrawn="1"/>
        </p:nvSpPr>
        <p:spPr bwMode="auto">
          <a:xfrm>
            <a:off x="6553200" y="6553200"/>
            <a:ext cx="2362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619 Final Review</a:t>
            </a:r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ham.ac.uk/research/projects/lic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002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619 Final Review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616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Fall </a:t>
            </a:r>
            <a:r>
              <a:rPr lang="en-US" altLang="en-US" dirty="0" smtClean="0">
                <a:solidFill>
                  <a:schemeClr val="tx2"/>
                </a:solidFill>
              </a:rPr>
              <a:t>2017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729038" y="5562600"/>
            <a:ext cx="1890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Professor Ammann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Hierarchy (Liskov 7)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Reasoning About Subtypes</a:t>
            </a:r>
          </a:p>
          <a:p>
            <a:pPr lvl="1" eaLnBrk="1" hangingPunct="1"/>
            <a:r>
              <a:rPr lang="en-US" altLang="en-US" smtClean="0"/>
              <a:t>Signature Rule</a:t>
            </a:r>
          </a:p>
          <a:p>
            <a:pPr lvl="2" eaLnBrk="1" hangingPunct="1"/>
            <a:r>
              <a:rPr lang="en-US" altLang="en-US" smtClean="0"/>
              <a:t>Rules for Exceptions</a:t>
            </a:r>
          </a:p>
          <a:p>
            <a:pPr lvl="1" eaLnBrk="1" hangingPunct="1"/>
            <a:r>
              <a:rPr lang="en-US" altLang="en-US" smtClean="0"/>
              <a:t>Methods Rule</a:t>
            </a:r>
          </a:p>
          <a:p>
            <a:pPr lvl="2" eaLnBrk="1" hangingPunct="1"/>
            <a:r>
              <a:rPr lang="en-US" altLang="en-US" smtClean="0"/>
              <a:t>Preconditions/Postconditions</a:t>
            </a:r>
          </a:p>
          <a:p>
            <a:pPr lvl="2" eaLnBrk="1" hangingPunct="1"/>
            <a:r>
              <a:rPr lang="en-US" altLang="en-US" smtClean="0"/>
              <a:t>More Rules for Exceptions</a:t>
            </a:r>
          </a:p>
          <a:p>
            <a:pPr lvl="1" eaLnBrk="1" hangingPunct="1"/>
            <a:r>
              <a:rPr lang="en-US" altLang="en-US" smtClean="0"/>
              <a:t>Properties Rule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Polymorphic Abstraction (Liskov 8)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 Subtype vs. Related Subtype</a:t>
            </a:r>
          </a:p>
          <a:p>
            <a:pPr lvl="1" eaLnBrk="1" hangingPunct="1"/>
            <a:r>
              <a:rPr lang="en-US" altLang="en-US" smtClean="0"/>
              <a:t>Comparable vs Comparator</a:t>
            </a:r>
          </a:p>
          <a:p>
            <a:pPr lvl="1" eaLnBrk="1" hangingPunct="1"/>
            <a:r>
              <a:rPr lang="en-US" altLang="en-US" smtClean="0"/>
              <a:t>Addable vs. Adder</a:t>
            </a:r>
          </a:p>
          <a:p>
            <a:pPr eaLnBrk="1" hangingPunct="1"/>
            <a:r>
              <a:rPr lang="en-US" altLang="en-US" smtClean="0"/>
              <a:t>Be Prepared to Analyze, Complete, and/or Analyze an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Common to All Objects (Bloch 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equals()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Transitivity, Symmetry, Substitution for Subtypes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hashcode()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Consistency with equals()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toString()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clone()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Why is Liskov’s clone() (page 97) wrong?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Comparable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 and Interfaces (Bloch 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Immutability</a:t>
            </a:r>
          </a:p>
          <a:p>
            <a:pPr lvl="1" eaLnBrk="1" hangingPunct="1"/>
            <a:r>
              <a:rPr lang="en-US" altLang="en-US" smtClean="0"/>
              <a:t>Why it is Preferable</a:t>
            </a:r>
          </a:p>
          <a:p>
            <a:pPr lvl="1" eaLnBrk="1" hangingPunct="1"/>
            <a:r>
              <a:rPr lang="en-US" altLang="en-US" smtClean="0"/>
              <a:t>How to Achieve</a:t>
            </a:r>
          </a:p>
          <a:p>
            <a:pPr eaLnBrk="1" hangingPunct="1"/>
            <a:r>
              <a:rPr lang="en-US" altLang="en-US" smtClean="0"/>
              <a:t>Composition vs. Inheritance</a:t>
            </a:r>
          </a:p>
          <a:p>
            <a:pPr lvl="1" eaLnBrk="1" hangingPunct="1"/>
            <a:r>
              <a:rPr lang="en-US" altLang="en-US" smtClean="0"/>
              <a:t>Why is Composition Preferable?</a:t>
            </a:r>
          </a:p>
          <a:p>
            <a:pPr lvl="1" eaLnBrk="1" hangingPunct="1"/>
            <a:r>
              <a:rPr lang="en-US" altLang="en-US" smtClean="0"/>
              <a:t>Understand Bloch’s InstrumentedSet example</a:t>
            </a:r>
          </a:p>
          <a:p>
            <a:pPr eaLnBrk="1" hangingPunct="1"/>
            <a:r>
              <a:rPr lang="en-US" altLang="en-US" smtClean="0"/>
              <a:t>Potential Problems for Inheritance</a:t>
            </a:r>
          </a:p>
          <a:p>
            <a:pPr eaLnBrk="1" hangingPunct="1"/>
            <a:r>
              <a:rPr lang="en-US" altLang="en-US" smtClean="0"/>
              <a:t>Mechanisms to Prohibit Inheritance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Generics (Bloch 5)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Replacing raw types with generics</a:t>
            </a:r>
          </a:p>
          <a:p>
            <a:pPr eaLnBrk="1" hangingPunct="1"/>
            <a:r>
              <a:rPr lang="en-US" altLang="en-US" smtClean="0"/>
              <a:t>Eliminating unchecked warnings</a:t>
            </a:r>
          </a:p>
          <a:p>
            <a:pPr eaLnBrk="1" hangingPunct="1"/>
            <a:r>
              <a:rPr lang="en-US" altLang="en-US" smtClean="0"/>
              <a:t>Generic interactions with Lists vs. Arrays</a:t>
            </a:r>
          </a:p>
          <a:p>
            <a:pPr lvl="1" eaLnBrk="1" hangingPunct="1"/>
            <a:r>
              <a:rPr lang="en-US" altLang="en-US" smtClean="0"/>
              <a:t>Covariant Arrays vs. Invariant Generics</a:t>
            </a:r>
          </a:p>
          <a:p>
            <a:pPr eaLnBrk="1" hangingPunct="1"/>
            <a:r>
              <a:rPr lang="en-US" altLang="en-US" smtClean="0"/>
              <a:t>Generifying types and methods</a:t>
            </a:r>
          </a:p>
          <a:p>
            <a:pPr eaLnBrk="1" hangingPunct="1"/>
            <a:r>
              <a:rPr lang="en-US" altLang="en-US" smtClean="0"/>
              <a:t>Bounded wildcards</a:t>
            </a:r>
          </a:p>
          <a:p>
            <a:pPr lvl="1" eaLnBrk="1" hangingPunct="1"/>
            <a:r>
              <a:rPr lang="en-US" altLang="en-US" smtClean="0"/>
              <a:t>Relaxing the invariance of generics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Enums, Annotations (Bloch 6)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with C-Style Enums</a:t>
            </a:r>
          </a:p>
          <a:p>
            <a:pPr eaLnBrk="1" hangingPunct="1"/>
            <a:r>
              <a:rPr lang="en-US" altLang="en-US" smtClean="0"/>
              <a:t>Enums, EnumSet, EnumMap</a:t>
            </a:r>
          </a:p>
          <a:p>
            <a:pPr eaLnBrk="1" hangingPunct="1"/>
            <a:r>
              <a:rPr lang="en-US" altLang="en-US" smtClean="0"/>
              <a:t>Simple Annotations</a:t>
            </a:r>
          </a:p>
          <a:p>
            <a:pPr lvl="1" eaLnBrk="1" hangingPunct="1"/>
            <a:r>
              <a:rPr lang="en-US" altLang="en-US" smtClean="0"/>
              <a:t>@Test, @SuppressWarnings, @Override…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Specification Checking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Temporal </a:t>
            </a:r>
            <a:r>
              <a:rPr lang="en-US" altLang="en-US" dirty="0" smtClean="0"/>
              <a:t>Logic for Specification</a:t>
            </a:r>
          </a:p>
          <a:p>
            <a:pPr lvl="1" eaLnBrk="1" hangingPunct="1"/>
            <a:r>
              <a:rPr lang="en-US" altLang="en-US" dirty="0" smtClean="0"/>
              <a:t>Computational Tree Logic (CTL)</a:t>
            </a:r>
          </a:p>
          <a:p>
            <a:pPr eaLnBrk="1" hangingPunct="1"/>
            <a:r>
              <a:rPr lang="en-US" altLang="en-US" dirty="0" smtClean="0"/>
              <a:t>Kansas </a:t>
            </a:r>
            <a:r>
              <a:rPr lang="en-US" altLang="en-US" dirty="0" smtClean="0"/>
              <a:t>State University material</a:t>
            </a:r>
          </a:p>
          <a:p>
            <a:pPr lvl="1" eaLnBrk="1" hangingPunct="1"/>
            <a:r>
              <a:rPr lang="en-US" altLang="en-US" dirty="0" smtClean="0"/>
              <a:t>Links on course schedule</a:t>
            </a:r>
          </a:p>
          <a:p>
            <a:pPr eaLnBrk="1" hangingPunct="1"/>
            <a:r>
              <a:rPr lang="en-US" altLang="en-US" dirty="0" err="1" smtClean="0">
                <a:hlinkClick r:id="rId2"/>
              </a:rPr>
              <a:t>Huth</a:t>
            </a:r>
            <a:r>
              <a:rPr lang="en-US" altLang="en-US" dirty="0" smtClean="0">
                <a:hlinkClick r:id="rId2"/>
              </a:rPr>
              <a:t> and Ryan</a:t>
            </a:r>
            <a:r>
              <a:rPr lang="en-US" altLang="en-US" dirty="0" smtClean="0"/>
              <a:t> is also a excellent source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JUnit and JavaDoc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JUnit tests for a given JavaDoc description</a:t>
            </a:r>
          </a:p>
          <a:p>
            <a:pPr eaLnBrk="1" hangingPunct="1"/>
            <a:r>
              <a:rPr lang="en-US" altLang="en-US" smtClean="0"/>
              <a:t>JavaDoc and JUnit for exceptions</a:t>
            </a:r>
          </a:p>
          <a:p>
            <a:pPr eaLnBrk="1" hangingPunct="1"/>
            <a:r>
              <a:rPr lang="en-US" altLang="en-US" smtClean="0"/>
              <a:t>Contract model and Junit</a:t>
            </a:r>
          </a:p>
          <a:p>
            <a:pPr lvl="1" eaLnBrk="1" hangingPunct="1"/>
            <a:r>
              <a:rPr lang="en-US" altLang="en-US" smtClean="0"/>
              <a:t>JUnit theories</a:t>
            </a:r>
          </a:p>
          <a:p>
            <a:pPr lvl="2" eaLnBrk="1" hangingPunct="1"/>
            <a:r>
              <a:rPr lang="en-US" altLang="en-US" smtClean="0"/>
              <a:t>(typed) parameters in test methods</a:t>
            </a:r>
          </a:p>
          <a:p>
            <a:pPr lvl="2" eaLnBrk="1" hangingPunct="1"/>
            <a:r>
              <a:rPr lang="en-US" altLang="en-US" smtClean="0"/>
              <a:t>Data sources (JUnit)</a:t>
            </a:r>
          </a:p>
          <a:p>
            <a:pPr lvl="2" eaLnBrk="1" hangingPunct="1"/>
            <a:r>
              <a:rPr lang="en-US" altLang="en-US" smtClean="0"/>
              <a:t>preconditions:  assumeTrue(…)</a:t>
            </a:r>
          </a:p>
          <a:p>
            <a:pPr lvl="2" eaLnBrk="1" hangingPunct="1"/>
            <a:r>
              <a:rPr lang="en-US" altLang="en-US" smtClean="0"/>
              <a:t>postconditions:  assertTrue(…)</a:t>
            </a:r>
          </a:p>
          <a:p>
            <a:pPr lvl="2" eaLnBrk="1" hangingPunct="1"/>
            <a:r>
              <a:rPr lang="en-US" altLang="en-US" smtClean="0"/>
              <a:t>Can you count?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Wrap Up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26488" cy="46116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Final Exam</a:t>
            </a:r>
          </a:p>
          <a:p>
            <a:pPr lvl="1" eaLnBrk="1" hangingPunct="1"/>
            <a:r>
              <a:rPr lang="en-US" altLang="en-US" dirty="0" smtClean="0"/>
              <a:t>Closed Book/Closed Notes</a:t>
            </a:r>
          </a:p>
          <a:p>
            <a:pPr lvl="1" eaLnBrk="1" hangingPunct="1"/>
            <a:r>
              <a:rPr lang="en-US" altLang="en-US" dirty="0" smtClean="0"/>
              <a:t>But One (1) 8.5x11 sheet of paper, handwritten</a:t>
            </a:r>
          </a:p>
          <a:p>
            <a:pPr eaLnBrk="1" hangingPunct="1"/>
            <a:r>
              <a:rPr lang="en-US" altLang="en-US" dirty="0" smtClean="0"/>
              <a:t>Tuesday, December 19</a:t>
            </a:r>
          </a:p>
          <a:p>
            <a:pPr lvl="1" eaLnBrk="1" hangingPunct="1"/>
            <a:r>
              <a:rPr lang="en-US" altLang="en-US" dirty="0" smtClean="0"/>
              <a:t>4:30 PM</a:t>
            </a:r>
          </a:p>
          <a:p>
            <a:pPr lvl="1" eaLnBrk="1" hangingPunct="1"/>
            <a:r>
              <a:rPr lang="en-US" altLang="en-US" dirty="0" smtClean="0"/>
              <a:t>2 hours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Review Topics Covered</a:t>
            </a:r>
          </a:p>
          <a:p>
            <a:pPr eaLnBrk="1" hangingPunct="1"/>
            <a:r>
              <a:rPr lang="en-US" altLang="en-US" smtClean="0"/>
              <a:t>Highlight Key Technical Concepts</a:t>
            </a:r>
          </a:p>
          <a:p>
            <a:pPr eaLnBrk="1" hangingPunct="1"/>
            <a:r>
              <a:rPr lang="en-US" altLang="en-US" smtClean="0"/>
              <a:t>Identify Areas for Study on Final</a:t>
            </a:r>
          </a:p>
          <a:p>
            <a:pPr lvl="1" eaLnBrk="1" hangingPunct="1"/>
            <a:r>
              <a:rPr lang="en-US" altLang="en-US" smtClean="0"/>
              <a:t>Final May Test Several Concepts in a Given Question</a:t>
            </a:r>
          </a:p>
          <a:p>
            <a:pPr eaLnBrk="1" hangingPunct="1"/>
            <a:r>
              <a:rPr lang="en-US" altLang="en-US" smtClean="0"/>
              <a:t>Goal:</a:t>
            </a:r>
          </a:p>
          <a:p>
            <a:pPr lvl="1" eaLnBrk="1" hangingPunct="1"/>
            <a:r>
              <a:rPr lang="en-US" altLang="en-US" smtClean="0"/>
              <a:t>Strong Showing on 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Procedural Abstractions (Liskov 1-3)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2017713"/>
            <a:ext cx="82169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Specifications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Preconditions (Requires Clause)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Postconditions (Effects Clause)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Modifies Clause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You Can Read and Write Such Specifications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Issues: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Minimality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Underdetermined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Deterministic Implementations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Generality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Exceptions (Liskov 4, Bloch 9)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Rationale for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Total vs. Partial Specifications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Replacing Preconditions with Defined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Role of “FailureException”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Specifications Include Exception Returns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Checked vs. Unchecked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Bloch’s List of Standard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Masking vs. 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Abstraction (Liskov 5)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Fundamental Topic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Expect Significant Exam Coverage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Specifications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Overview (Typical “Object”)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Abstraction Function (toString())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Representation Invariant (repOk())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You Can Expect to Write/Modify Some or All of These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Understanding, not Formality, is the Focus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Data Abstraction (Liskov 5)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IntSet and Poly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Mutability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Reasoning about Data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Role of Abstraction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Value of Abstraction Function in Specific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Role of Representation Invariant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Value of Representation Invariant in Specific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How to Argue a that Method Meets its Contract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Other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Exposing the Rep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Adequacy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Mutability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0913" y="1905000"/>
            <a:ext cx="8193087" cy="4611688"/>
          </a:xfrm>
        </p:spPr>
        <p:txBody>
          <a:bodyPr/>
          <a:lstStyle/>
          <a:p>
            <a:pPr eaLnBrk="1" hangingPunct="1"/>
            <a:r>
              <a:rPr lang="en-US" altLang="en-US" smtClean="0"/>
              <a:t>Key topic</a:t>
            </a:r>
          </a:p>
          <a:p>
            <a:pPr lvl="1" eaLnBrk="1" hangingPunct="1"/>
            <a:r>
              <a:rPr lang="en-US" altLang="en-US" smtClean="0"/>
              <a:t>Should be comfortable converting between mutable and immutable types</a:t>
            </a:r>
          </a:p>
          <a:p>
            <a:pPr eaLnBrk="1" hangingPunct="1"/>
            <a:r>
              <a:rPr lang="en-US" altLang="en-US" smtClean="0"/>
              <a:t>Achieving mutability, using guidance from both Liskov and Bloch</a:t>
            </a:r>
          </a:p>
          <a:p>
            <a:pPr lvl="1" eaLnBrk="1" hangingPunct="1"/>
            <a:r>
              <a:rPr lang="en-US" altLang="en-US" smtClean="0"/>
              <a:t>Transforming mutators to producers</a:t>
            </a:r>
          </a:p>
          <a:p>
            <a:pPr lvl="1" eaLnBrk="1" hangingPunct="1"/>
            <a:r>
              <a:rPr lang="en-US" altLang="en-US" smtClean="0"/>
              <a:t>Limiting subtyping</a:t>
            </a:r>
          </a:p>
          <a:p>
            <a:pPr lvl="1" eaLnBrk="1" hangingPunct="1"/>
            <a:r>
              <a:rPr lang="en-US" altLang="en-US" smtClean="0"/>
              <a:t>Limiting changes to instance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Iteration Abstraction (Liskov 6)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Specifying 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Preconditions and Postconditions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Constraints on Modifications While Generator is in 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Implementing Iterators in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Abstraction Functions for 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Value of Abstraction Function in Specific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Abstraction Function For Extensions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Allowing a prev() as well as a next()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Allowing a remove() method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Hierarchy (Liskov 7)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Fundamental Topic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Substitution Principle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Uses of Type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Extending Behavior vs. Multiple Implementations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Extensions, Abstract Classes,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Understanding Overriding vs. Overloading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Dynamic Dispatching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Apparent Type vs. Actual Type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8020</TotalTime>
  <Words>638</Words>
  <Application>Microsoft Office PowerPoint</Application>
  <PresentationFormat>On-screen Show (4:3)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Blends</vt:lpstr>
      <vt:lpstr>619 Final Review</vt:lpstr>
      <vt:lpstr>Agenda</vt:lpstr>
      <vt:lpstr>Procedural Abstractions (Liskov 1-3)</vt:lpstr>
      <vt:lpstr>Exceptions (Liskov 4, Bloch 9)</vt:lpstr>
      <vt:lpstr>Data Abstraction (Liskov 5)</vt:lpstr>
      <vt:lpstr>More Data Abstraction (Liskov 5)</vt:lpstr>
      <vt:lpstr>Mutability</vt:lpstr>
      <vt:lpstr>Iteration Abstraction (Liskov 6)</vt:lpstr>
      <vt:lpstr>Type Hierarchy (Liskov 7)</vt:lpstr>
      <vt:lpstr>Type Hierarchy (Liskov 7)</vt:lpstr>
      <vt:lpstr>Polymorphic Abstraction (Liskov 8)</vt:lpstr>
      <vt:lpstr>Methods Common to All Objects (Bloch 3)</vt:lpstr>
      <vt:lpstr>Classes and Interfaces (Bloch 4)</vt:lpstr>
      <vt:lpstr>Generics (Bloch 5)</vt:lpstr>
      <vt:lpstr>Enums, Annotations (Bloch 6)</vt:lpstr>
      <vt:lpstr>Specification Checking</vt:lpstr>
      <vt:lpstr>JUnit and JavaDoc</vt:lpstr>
      <vt:lpstr>Wrap Up</vt:lpstr>
    </vt:vector>
  </TitlesOfParts>
  <Company>Abridge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619 Final Review</dc:title>
  <dc:creator>Paul Ammann</dc:creator>
  <cp:lastModifiedBy>Paul Ammann</cp:lastModifiedBy>
  <cp:revision>107</cp:revision>
  <dcterms:created xsi:type="dcterms:W3CDTF">2002-01-19T18:08:50Z</dcterms:created>
  <dcterms:modified xsi:type="dcterms:W3CDTF">2017-12-05T17:10:56Z</dcterms:modified>
</cp:coreProperties>
</file>