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8" r:id="rId2"/>
    <p:sldId id="308" r:id="rId3"/>
    <p:sldId id="310" r:id="rId4"/>
    <p:sldId id="309" r:id="rId5"/>
    <p:sldId id="312" r:id="rId6"/>
    <p:sldId id="314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FFFF00"/>
    <a:srgbClr val="0000FF"/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591" autoAdjust="0"/>
    <p:restoredTop sz="85068" autoAdjust="0"/>
  </p:normalViewPr>
  <p:slideViewPr>
    <p:cSldViewPr>
      <p:cViewPr>
        <p:scale>
          <a:sx n="93" d="100"/>
          <a:sy n="93" d="100"/>
        </p:scale>
        <p:origin x="-16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68" y="109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903" y="2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6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>
              <a:defRPr sz="1200"/>
            </a:lvl1pPr>
          </a:lstStyle>
          <a:p>
            <a:pPr>
              <a:defRPr/>
            </a:pPr>
            <a:fld id="{9095E4A3-7FA9-4B19-B524-9DC34DE5B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903" y="2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805" y="4416100"/>
            <a:ext cx="503039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6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903" y="8832196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>
              <a:defRPr sz="1200"/>
            </a:lvl1pPr>
          </a:lstStyle>
          <a:p>
            <a:pPr>
              <a:defRPr/>
            </a:pPr>
            <a:fld id="{DD0AE65D-7F1A-4732-AE56-EBF36B5FF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47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36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AE65D-7F1A-4732-AE56-EBF36B5FFDB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5855D-2FD2-4C21-BBE9-DF92A4642F81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F199-031E-4A19-A50A-A5400FC24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AB40C-03BA-484E-80AC-BB42687106DB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3D1B-6B48-4408-9D1C-57D91B484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526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6700" y="228600"/>
            <a:ext cx="63055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077AC-5DAB-4828-A4E1-AC520EB84FC0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5E58-443E-4691-999F-59F2B982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 sz="1800">
                <a:latin typeface="Gill Sans MT" panose="020B0502020104020203" pitchFamily="34" charset="0"/>
              </a:defRPr>
            </a:lvl4pPr>
            <a:lvl5pPr>
              <a:defRPr sz="18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0A12D617-C7F0-46C5-88CD-80DB48A326AE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5F9C1891-8797-470D-B212-3BF0F9581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420F7F4E-CF66-44B5-A3C2-50E2C345A20F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©  Ammann &amp; Offutt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73D9108-FDA0-4F4F-A452-27E41CDA1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229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8B212F31-9CA9-4992-96B2-E973FD40D412}" type="datetime5">
              <a:rPr lang="en-US" smtClean="0"/>
              <a:t>24-Oct-18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©  Ammann &amp; Offutt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C1C5AAC7-81DD-4486-9C41-F0C8D59E3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59F113B1-DCBB-4C73-9007-B5B4169995D2}" type="datetime5">
              <a:rPr lang="en-US" smtClean="0"/>
              <a:t>24-Oct-18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26B86D16-7B3B-46A8-AF20-7C00D6DAA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E13077D9-CB35-4063-8514-7FFF37C8CA68}" type="datetime5">
              <a:rPr lang="en-US" smtClean="0"/>
              <a:t>24-Oct-18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4770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40DB4AAF-9484-4D4D-A708-8B2780A2C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03BB78F6-9611-4E37-9BC0-D4947ADE2E2C}" type="datetime5">
              <a:rPr lang="en-US" smtClean="0"/>
              <a:t>24-Oct-18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 smtClean="0"/>
              <a:t>©  Ammann &amp; Offutt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00800"/>
            <a:ext cx="1905000" cy="304800"/>
          </a:xfrm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fld id="{B6B2BD84-C04A-4EAA-A476-8B952B8DC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28130-4DDC-412E-8451-C002AE6109A9}" type="datetime5">
              <a:rPr lang="en-US" smtClean="0"/>
              <a:t>24-Oct-18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84510-6743-4F5E-95F2-D4F90B119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C54C-E64C-4ACB-9392-C58D3E100331}" type="datetime5">
              <a:rPr lang="en-US" smtClean="0"/>
              <a:t>24-Oct-18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6CD81-0DA8-44A5-8104-5CC59D9CF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990600"/>
            <a:ext cx="8991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17F02CE8-BDD6-4F2F-84C0-C5486496EC00}" type="datetime5">
              <a:rPr lang="en-US" smtClean="0"/>
              <a:t>24-Oct-18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 Ammann &amp; Offutt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9A9D3E21-BDB1-4F8E-ACF6-C16E8262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lambdaexpress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</p:spPr>
        <p:txBody>
          <a:bodyPr/>
          <a:lstStyle/>
          <a:p>
            <a:r>
              <a:rPr lang="en-US" dirty="0" smtClean="0"/>
              <a:t>In-Class Exercise:  </a:t>
            </a:r>
            <a:br>
              <a:rPr lang="en-US" dirty="0" smtClean="0"/>
            </a:br>
            <a:r>
              <a:rPr lang="en-US" dirty="0" smtClean="0"/>
              <a:t>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181600"/>
          </a:xfrm>
        </p:spPr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r>
              <a:rPr lang="en-US" dirty="0" smtClean="0"/>
              <a:t>Form </a:t>
            </a:r>
            <a:r>
              <a:rPr lang="en-US" dirty="0" smtClean="0">
                <a:solidFill>
                  <a:schemeClr val="tx2"/>
                </a:solidFill>
              </a:rPr>
              <a:t>teams</a:t>
            </a:r>
            <a:r>
              <a:rPr lang="en-US" dirty="0" smtClean="0"/>
              <a:t> of two to three neighbors</a:t>
            </a:r>
          </a:p>
          <a:p>
            <a:r>
              <a:rPr lang="en-US" dirty="0"/>
              <a:t>F</a:t>
            </a:r>
            <a:r>
              <a:rPr lang="en-US" dirty="0" smtClean="0"/>
              <a:t>ully worked example is from the Oracle Java Tutorials: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hlinkClick r:id="rId3"/>
              </a:rPr>
              <a:t>https://docs.oracle.com/javase/tutorial/java/javaOO/lambdaexpressions.html</a:t>
            </a:r>
            <a:endParaRPr lang="en-US" sz="2000" dirty="0" smtClean="0"/>
          </a:p>
          <a:p>
            <a:r>
              <a:rPr lang="en-US" dirty="0" smtClean="0"/>
              <a:t>See how much code you can develop</a:t>
            </a:r>
          </a:p>
          <a:p>
            <a:r>
              <a:rPr lang="en-US" dirty="0" smtClean="0"/>
              <a:t>Focus on the relationship between each step</a:t>
            </a:r>
            <a:endParaRPr lang="en-US" dirty="0"/>
          </a:p>
          <a:p>
            <a:pPr lvl="1"/>
            <a:r>
              <a:rPr lang="en-US" dirty="0" smtClean="0"/>
              <a:t>We’ll do steps 1-7 and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0F255-24F7-4904-99FE-6E9D307413BA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1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1295400"/>
          </a:xfrm>
        </p:spPr>
        <p:txBody>
          <a:bodyPr/>
          <a:lstStyle/>
          <a:p>
            <a:r>
              <a:rPr lang="en-US" u="sng" dirty="0"/>
              <a:t>Approach 4: </a:t>
            </a:r>
            <a:r>
              <a:rPr lang="en-US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Replace named class with an anonymous class: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roster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CheckPerson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public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test(Person p) { </a:t>
            </a: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p.gender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Person.Sex.MALE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&amp;&amp; </a:t>
            </a:r>
            <a:r>
              <a:rPr 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&gt;= 18 </a:t>
            </a:r>
            <a:endParaRPr lang="en-US" sz="2000" dirty="0" smtClean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&amp;&amp;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25;   </a:t>
            </a: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20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16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1295400"/>
          </a:xfrm>
        </p:spPr>
        <p:txBody>
          <a:bodyPr/>
          <a:lstStyle/>
          <a:p>
            <a:r>
              <a:rPr lang="en-US" u="sng" dirty="0"/>
              <a:t>Approach 5: Specify Search </a:t>
            </a:r>
            <a:r>
              <a:rPr lang="en-US" u="sng" dirty="0" smtClean="0"/>
              <a:t>Criteria </a:t>
            </a:r>
            <a:r>
              <a:rPr lang="en-US" u="sng" dirty="0"/>
              <a:t>with a Lambda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Replace anonymous class with lambda expression: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roster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new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CheckPerson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{</a:t>
            </a: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public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test(Person p) { </a:t>
            </a: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p.gender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Person.Sex.MALE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&amp;&amp;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&gt;= 18 </a:t>
            </a: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&amp;&amp;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25;   </a:t>
            </a: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buFontTx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6096000" y="5334000"/>
            <a:ext cx="2590800" cy="76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work …</a:t>
            </a:r>
          </a:p>
        </p:txBody>
      </p:sp>
    </p:spTree>
    <p:extLst>
      <p:ext uri="{BB962C8B-B14F-4D97-AF65-F5344CB8AC3E}">
        <p14:creationId xmlns:p14="http://schemas.microsoft.com/office/powerpoint/2010/main" val="3146279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1295400"/>
          </a:xfrm>
        </p:spPr>
        <p:txBody>
          <a:bodyPr/>
          <a:lstStyle/>
          <a:p>
            <a:r>
              <a:rPr lang="en-US" u="sng" dirty="0"/>
              <a:t>Approach 5: </a:t>
            </a:r>
            <a:r>
              <a:rPr lang="en-US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Replace anonymous class with lambda expression: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roster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 p) -&gt;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p.getGender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Person.Sex.MALE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&gt;= 18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&lt;= 25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86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1295400"/>
          </a:xfrm>
        </p:spPr>
        <p:txBody>
          <a:bodyPr/>
          <a:lstStyle/>
          <a:p>
            <a:r>
              <a:rPr lang="en-US" u="sng" dirty="0"/>
              <a:t>Approach 6: Use Standard Functional Interfaces with Lambda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0772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Reconsider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CheckPerson</a:t>
            </a:r>
            <a:r>
              <a:rPr lang="en-US" dirty="0" smtClean="0"/>
              <a:t> interface: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CheckPerson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test(Person p);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6248400" y="3543300"/>
            <a:ext cx="2590800" cy="76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work …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35814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java.util.Function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smtClean="0"/>
              <a:t>defines: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Predicate&lt;T&gt; {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test(T t);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4425" y="5216703"/>
            <a:ext cx="8077200" cy="110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Rewrite </a:t>
            </a:r>
            <a:r>
              <a:rPr lang="en-US" kern="0" dirty="0" err="1" smtClean="0"/>
              <a:t>printPersons</a:t>
            </a:r>
            <a:r>
              <a:rPr lang="en-US" kern="0" dirty="0" smtClean="0"/>
              <a:t>  and make the call: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printPersonsWithPredicate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{…}</a:t>
            </a:r>
          </a:p>
          <a:p>
            <a:pPr marL="0" indent="0">
              <a:buFontTx/>
              <a:buNone/>
            </a:pP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83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1295400"/>
          </a:xfrm>
        </p:spPr>
        <p:txBody>
          <a:bodyPr/>
          <a:lstStyle/>
          <a:p>
            <a:r>
              <a:rPr lang="en-US" u="sng" dirty="0"/>
              <a:t>Approach </a:t>
            </a:r>
            <a:r>
              <a:rPr lang="en-US" u="sng" dirty="0" smtClean="0"/>
              <a:t>6: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0772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printPersonsWithPredicate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List&lt;Person&gt; roster,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Predicate&lt;Person&gt; tester)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(Person p : roster)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tester.test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p.printPerson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9460" y="4800600"/>
            <a:ext cx="807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printPersonsWithPredicate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(roster,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 -&gt;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p.getGender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Person.Sex.MALE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&amp;&amp;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&gt;= 18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&amp;&amp;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&lt;=25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74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1295400"/>
          </a:xfrm>
        </p:spPr>
        <p:txBody>
          <a:bodyPr/>
          <a:lstStyle/>
          <a:p>
            <a:r>
              <a:rPr lang="en-US" u="sng" dirty="0"/>
              <a:t>Approach </a:t>
            </a:r>
            <a:r>
              <a:rPr lang="en-US" u="sng" dirty="0" smtClean="0"/>
              <a:t>7: </a:t>
            </a:r>
            <a:r>
              <a:rPr lang="en-US" u="sng" dirty="0"/>
              <a:t>Use </a:t>
            </a:r>
            <a:r>
              <a:rPr lang="en-US" u="sng" dirty="0" smtClean="0"/>
              <a:t>Lambdas Throughout </a:t>
            </a:r>
            <a:r>
              <a:rPr lang="en-US" u="sng" dirty="0"/>
              <a:t>Your Application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0772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other function could we pass around?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6248400" y="3543300"/>
            <a:ext cx="2590800" cy="76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work …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68157" y="32004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What is the appropriate functional interface?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Consumer&lt;T&gt; {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void accept(T t);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4425" y="5216703"/>
            <a:ext cx="8077200" cy="110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Rewrite </a:t>
            </a:r>
            <a:r>
              <a:rPr lang="en-US" kern="0" dirty="0" err="1" smtClean="0"/>
              <a:t>printPersons</a:t>
            </a:r>
            <a:r>
              <a:rPr lang="en-US" kern="0" dirty="0" smtClean="0"/>
              <a:t>  and make the call: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processPersons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{…}</a:t>
            </a:r>
          </a:p>
          <a:p>
            <a:pPr marL="0" indent="0">
              <a:buFontTx/>
              <a:buNone/>
            </a:pP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7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0" y="-76200"/>
            <a:ext cx="8991600" cy="1066800"/>
          </a:xfrm>
        </p:spPr>
        <p:txBody>
          <a:bodyPr/>
          <a:lstStyle/>
          <a:p>
            <a:r>
              <a:rPr lang="en-US" u="sng" dirty="0"/>
              <a:t>Approach 7</a:t>
            </a:r>
            <a:r>
              <a:rPr lang="en-US" u="sng" dirty="0" smtClean="0"/>
              <a:t>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0772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processPersons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List&lt;Person&gt; roster,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Predicate&lt;Person&gt; tester,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Consumer&lt;Person&gt; block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(Person p : roster)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tester.test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block.accept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 } 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8878" y="4267200"/>
            <a:ext cx="807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processPersons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(roster,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 -&gt;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p.getGender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Person.Sex.MALE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&amp;&amp;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&gt;= 18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&amp;&amp;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&lt;=25,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-&gt; </a:t>
            </a:r>
            <a:r>
              <a:rPr lang="en-US" sz="2000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p.printPerson</a:t>
            </a:r>
            <a:r>
              <a:rPr lang="en-US" sz="2000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993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1295400"/>
          </a:xfrm>
        </p:spPr>
        <p:txBody>
          <a:bodyPr/>
          <a:lstStyle/>
          <a:p>
            <a:r>
              <a:rPr lang="en-US" u="sng" dirty="0" smtClean="0"/>
              <a:t>More Approach 7: Add a filter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0772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Instead of printing the whole Person, how about just the email?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6477000" y="5410200"/>
            <a:ext cx="2590800" cy="76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work …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2713" y="3370351"/>
            <a:ext cx="8077200" cy="110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Rewrite </a:t>
            </a:r>
            <a:r>
              <a:rPr lang="en-US" kern="0" dirty="0" err="1" smtClean="0"/>
              <a:t>processPersons</a:t>
            </a:r>
            <a:r>
              <a:rPr lang="en-US" kern="0" dirty="0" smtClean="0"/>
              <a:t>  and make the call: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processPersonsWithFunction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List&lt;Person&gt; roster,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Predicate&lt;Person&gt; tester,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Function&lt;Person, String&gt; mapper,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Consumer&lt;String&gt; block)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 marL="0" indent="0">
              <a:buFontTx/>
              <a:buNone/>
            </a:pP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93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0" y="-76200"/>
            <a:ext cx="8991600" cy="1066800"/>
          </a:xfrm>
        </p:spPr>
        <p:txBody>
          <a:bodyPr/>
          <a:lstStyle/>
          <a:p>
            <a:r>
              <a:rPr lang="en-US" u="sng" dirty="0" smtClean="0"/>
              <a:t>More Approach </a:t>
            </a:r>
            <a:r>
              <a:rPr lang="en-US" u="sng" dirty="0"/>
              <a:t>7</a:t>
            </a:r>
            <a:r>
              <a:rPr lang="en-US" u="sng" dirty="0" smtClean="0"/>
              <a:t>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processPersonsWithFunction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(,,,)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(Person p : roster)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tester.test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data = </a:t>
            </a:r>
            <a:r>
              <a:rPr 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mapper.apply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block.accept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 }  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8878" y="3581400"/>
            <a:ext cx="807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processPersonsWithFunction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roster,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 -&gt;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p.getGender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Person.Sex.MALE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&amp;&amp;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&gt;= 18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&amp;&amp;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&lt;=25,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-&gt; </a:t>
            </a:r>
            <a:r>
              <a:rPr lang="en-US" sz="2000" kern="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p.getEmailAddress</a:t>
            </a:r>
            <a:r>
              <a:rPr lang="en-US" sz="2000" kern="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email -&gt;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(email)</a:t>
            </a: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1295400"/>
          </a:xfrm>
        </p:spPr>
        <p:txBody>
          <a:bodyPr/>
          <a:lstStyle/>
          <a:p>
            <a:r>
              <a:rPr lang="en-US" u="sng" dirty="0" smtClean="0"/>
              <a:t>Approach </a:t>
            </a:r>
            <a:r>
              <a:rPr lang="en-US" u="sng" dirty="0"/>
              <a:t>9</a:t>
            </a:r>
            <a:r>
              <a:rPr lang="en-US" u="sng" dirty="0" smtClean="0"/>
              <a:t>: Use Aggregate Operations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2713" y="1676400"/>
            <a:ext cx="807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roster.stream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.filter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 -&gt;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p.getGender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Person.Sex.MALE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&amp;&amp;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&gt;= 18 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&amp;&amp;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25)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.map(p -&gt;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p.getEmailAddress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(email -&gt;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(email));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FontTx/>
              <a:buNone/>
            </a:pP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62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Person {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Sex { MALE, FEMALE }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birthday;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Sex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gender;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// ... }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printPerson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// ... }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implement actions on select Person objects in a static context where  we have a roster: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List&lt;Person&gt; roster;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2D617-C7F0-46C5-88CD-80DB48A326AE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8991600" cy="838200"/>
          </a:xfrm>
        </p:spPr>
        <p:txBody>
          <a:bodyPr/>
          <a:lstStyle/>
          <a:p>
            <a:r>
              <a:rPr lang="en-US" u="sng" dirty="0"/>
              <a:t>Approach 1: Create Methods That Search for Members That Match One Characteristic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6" y="2438400"/>
            <a:ext cx="8077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static method that prints members older than a certain 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printPersonsOlderThan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List&lt;Person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roster,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5257800" y="4876800"/>
            <a:ext cx="2590800" cy="76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work …</a:t>
            </a:r>
          </a:p>
        </p:txBody>
      </p:sp>
    </p:spTree>
    <p:extLst>
      <p:ext uri="{BB962C8B-B14F-4D97-AF65-F5344CB8AC3E}">
        <p14:creationId xmlns:p14="http://schemas.microsoft.com/office/powerpoint/2010/main" val="1242951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8991600" cy="838200"/>
          </a:xfrm>
        </p:spPr>
        <p:txBody>
          <a:bodyPr/>
          <a:lstStyle/>
          <a:p>
            <a:r>
              <a:rPr lang="en-US" u="sng" dirty="0"/>
              <a:t>Approach 1: </a:t>
            </a:r>
            <a:r>
              <a:rPr lang="en-US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6" y="2438400"/>
            <a:ext cx="8077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 static method that prints members older than a certain age: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printPersonsOlderThan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List&lt;Person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roster,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age)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3352800"/>
            <a:ext cx="8534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                         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{ 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 p : roster) 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&gt;= age) 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p.printPerson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91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8991600" cy="838200"/>
          </a:xfrm>
        </p:spPr>
        <p:txBody>
          <a:bodyPr/>
          <a:lstStyle/>
          <a:p>
            <a:r>
              <a:rPr lang="en-US" u="sng" dirty="0"/>
              <a:t>Approach 2: Create More Generalized Search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6" y="2438400"/>
            <a:ext cx="8077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print members </a:t>
            </a:r>
            <a:r>
              <a:rPr lang="en-US" dirty="0"/>
              <a:t>within a specified range of ages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WithinAgeRange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List&lt;Person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roster,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low, </a:t>
            </a:r>
            <a:r>
              <a:rPr 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high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5257800" y="4876800"/>
            <a:ext cx="2590800" cy="76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work …</a:t>
            </a:r>
          </a:p>
        </p:txBody>
      </p:sp>
    </p:spTree>
    <p:extLst>
      <p:ext uri="{BB962C8B-B14F-4D97-AF65-F5344CB8AC3E}">
        <p14:creationId xmlns:p14="http://schemas.microsoft.com/office/powerpoint/2010/main" val="1502363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914400"/>
            <a:ext cx="8991600" cy="838200"/>
          </a:xfrm>
        </p:spPr>
        <p:txBody>
          <a:bodyPr/>
          <a:lstStyle/>
          <a:p>
            <a:r>
              <a:rPr lang="en-US" u="sng" dirty="0"/>
              <a:t>Approach 2: </a:t>
            </a:r>
            <a:r>
              <a:rPr lang="en-US" u="sng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6" y="2438400"/>
            <a:ext cx="80772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print members </a:t>
            </a:r>
            <a:r>
              <a:rPr lang="en-US" dirty="0"/>
              <a:t>within a specified range of ages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WithinAgeRange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List&lt;Person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roster, 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low, </a:t>
            </a:r>
            <a:r>
              <a:rPr 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high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2971800"/>
            <a:ext cx="8763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                         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{ 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 p : roster) 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(low &lt;=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&amp;&amp;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 </a:t>
            </a: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p.printPerson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2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1295400"/>
          </a:xfrm>
        </p:spPr>
        <p:txBody>
          <a:bodyPr/>
          <a:lstStyle/>
          <a:p>
            <a:r>
              <a:rPr lang="en-US" u="sng" dirty="0"/>
              <a:t>Approach 3: Specify Search Criteria Code in a Local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0772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print members that satisfy a general test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List&lt;Person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roster, </a:t>
            </a:r>
            <a:r>
              <a:rPr lang="en-US" sz="20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CheckPerson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 p : roster) { 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tester.test</a:t>
            </a: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p.printPerson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 smtClean="0"/>
              <a:t>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CheckPerson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/>
              <a:t> implement with named class that filters members eligible for Selective Service (males, 18 to 25), and call this method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6248400" y="3733800"/>
            <a:ext cx="2590800" cy="76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work …</a:t>
            </a:r>
          </a:p>
        </p:txBody>
      </p:sp>
    </p:spTree>
    <p:extLst>
      <p:ext uri="{BB962C8B-B14F-4D97-AF65-F5344CB8AC3E}">
        <p14:creationId xmlns:p14="http://schemas.microsoft.com/office/powerpoint/2010/main" val="61441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7" y="609600"/>
            <a:ext cx="8991600" cy="838200"/>
          </a:xfrm>
        </p:spPr>
        <p:txBody>
          <a:bodyPr/>
          <a:lstStyle/>
          <a:p>
            <a:r>
              <a:rPr lang="en-US" u="sng" dirty="0"/>
              <a:t>Approach </a:t>
            </a:r>
            <a:r>
              <a:rPr lang="en-US" u="sng" dirty="0" smtClean="0"/>
              <a:t>3: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04" y="1600200"/>
            <a:ext cx="8077200" cy="1219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test(Person p);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16104" y="2786009"/>
            <a:ext cx="807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CheckPersonEligibleForSelectiveService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implements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CheckPerson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test(Person p) { 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p.gender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Person.Sex.MALE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&amp;&amp;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&gt;= 18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&lt;= 25;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0" indent="0">
              <a:buFontTx/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87676" y="5638800"/>
            <a:ext cx="8534400" cy="102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(roster, 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CheckPersonEligibleForSelectiveService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24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991600" cy="1295400"/>
          </a:xfrm>
        </p:spPr>
        <p:txBody>
          <a:bodyPr/>
          <a:lstStyle/>
          <a:p>
            <a:r>
              <a:rPr lang="en-US" u="sng" dirty="0"/>
              <a:t>Approach 4: Specify Search </a:t>
            </a:r>
            <a:r>
              <a:rPr lang="en-US" u="sng" dirty="0" smtClean="0"/>
              <a:t>Criteria </a:t>
            </a:r>
            <a:r>
              <a:rPr lang="en-US" u="sng" dirty="0"/>
              <a:t>in an Anonymous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Replace named class with an anonymous class: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roster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?????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00C80B-EE6D-4A60-A7B8-F716517F0E13}" type="datetime5">
              <a:rPr lang="en-US" smtClean="0"/>
              <a:t>24-Oct-18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9C1891-8797-470D-B212-3BF0F958134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1981200" y="4114800"/>
            <a:ext cx="2590800" cy="7620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work …</a:t>
            </a:r>
          </a:p>
        </p:txBody>
      </p:sp>
    </p:spTree>
    <p:extLst>
      <p:ext uri="{BB962C8B-B14F-4D97-AF65-F5344CB8AC3E}">
        <p14:creationId xmlns:p14="http://schemas.microsoft.com/office/powerpoint/2010/main" val="832582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Custom 2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99FF66"/>
      </a:hlink>
      <a:folHlink>
        <a:srgbClr val="99FFCC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808080"/>
        </a:dk1>
        <a:lt1>
          <a:srgbClr val="FFFFFF"/>
        </a:lt1>
        <a:dk2>
          <a:srgbClr val="00990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808080"/>
        </a:dk1>
        <a:lt1>
          <a:srgbClr val="FFFFFF"/>
        </a:lt1>
        <a:dk2>
          <a:srgbClr val="0099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C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4633</TotalTime>
  <Words>1187</Words>
  <Application>Microsoft Office PowerPoint</Application>
  <PresentationFormat>On-screen Show (4:3)</PresentationFormat>
  <Paragraphs>299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Blank Presentation</vt:lpstr>
      <vt:lpstr>In-Class Exercise:   Lambda Expressions</vt:lpstr>
      <vt:lpstr>Preliminaries</vt:lpstr>
      <vt:lpstr>Approach 1: Create Methods That Search for Members That Match One Characteristic</vt:lpstr>
      <vt:lpstr>Approach 1: Solution</vt:lpstr>
      <vt:lpstr>Approach 2: Create More Generalized Search Methods</vt:lpstr>
      <vt:lpstr>Approach 2: Solution</vt:lpstr>
      <vt:lpstr>Approach 3: Specify Search Criteria Code in a Local Class</vt:lpstr>
      <vt:lpstr>Approach 3: Solution</vt:lpstr>
      <vt:lpstr>Approach 4: Specify Search Criteria in an Anonymous Class</vt:lpstr>
      <vt:lpstr>Approach 4: Solution</vt:lpstr>
      <vt:lpstr>Approach 5: Specify Search Criteria with a Lambda Expression</vt:lpstr>
      <vt:lpstr>Approach 5: Solution</vt:lpstr>
      <vt:lpstr>Approach 6: Use Standard Functional Interfaces with Lambda Expressions</vt:lpstr>
      <vt:lpstr>Approach 6: Solution</vt:lpstr>
      <vt:lpstr>Approach 7: Use Lambdas Throughout Your Application </vt:lpstr>
      <vt:lpstr>Approach 7: Solution</vt:lpstr>
      <vt:lpstr>More Approach 7: Add a filter </vt:lpstr>
      <vt:lpstr>More Approach 7: Solution</vt:lpstr>
      <vt:lpstr>Approach 9: Use Aggregate Operations </vt:lpstr>
    </vt:vector>
  </TitlesOfParts>
  <Company>GMU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432 : Introduction</dc:title>
  <dc:subject>SWE 432</dc:subject>
  <dc:creator>Jeff Offutt</dc:creator>
  <cp:lastModifiedBy>Paul Ammann</cp:lastModifiedBy>
  <cp:revision>184</cp:revision>
  <cp:lastPrinted>2018-10-09T14:42:34Z</cp:lastPrinted>
  <dcterms:created xsi:type="dcterms:W3CDTF">1999-12-29T15:57:32Z</dcterms:created>
  <dcterms:modified xsi:type="dcterms:W3CDTF">2018-10-24T14:24:31Z</dcterms:modified>
</cp:coreProperties>
</file>