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56" r:id="rId3"/>
    <p:sldId id="312" r:id="rId4"/>
    <p:sldId id="325" r:id="rId5"/>
    <p:sldId id="322" r:id="rId6"/>
    <p:sldId id="323" r:id="rId7"/>
    <p:sldId id="324" r:id="rId8"/>
    <p:sldId id="326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76" autoAdjust="0"/>
  </p:normalViewPr>
  <p:slideViewPr>
    <p:cSldViewPr>
      <p:cViewPr>
        <p:scale>
          <a:sx n="67" d="100"/>
          <a:sy n="67" d="100"/>
        </p:scale>
        <p:origin x="12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22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US"/>
              <a:t>Solano Da Silva presentation to BITS Pilani 7th March 2012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7FD56D9-BCD0-477C-BD71-6CC9D6538FB3}" type="datetimeFigureOut">
              <a:rPr lang="en-GB" smtClean="0"/>
              <a:pPr/>
              <a:t>20/08/2019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6E45EC5-06E0-4205-9AF3-883693456D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3430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5BAD8F7-B8B8-432B-B380-A3C56F70FC8C}" type="datetimeFigureOut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8EA7E2B-6169-4C79-8E01-B44ECECFDE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2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4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67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4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6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04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6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134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7E2B-6169-4C79-8E01-B44ECECFDEC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Solano Da Silva presentation to BITS Pilani 7th March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46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C51-E7F9-454F-B6C6-B6B0AA4B8D13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CDA9-F671-4DFD-86D4-E96F6936DC26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55D-B385-498B-9409-757CF4351976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7F6D-E357-469F-9991-11DCE617AC06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095A-E35F-4B49-8134-1824EAB1DB7B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D71-1038-4287-B741-1AA8C04FC018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5CC7-46BC-47EB-A984-BCEB8C32FC42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7BE0-43F6-4C29-9424-2A9BEC4EB51F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3377-923A-46E3-8051-770BCBAE81B3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43B3-DC1A-4CFC-BC73-70DAFB0E99A8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0A18-66A1-45FC-BB98-7BAC07842C47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58F9-50C3-4B1E-9538-D764BF9E3B7B}" type="datetime1">
              <a:rPr lang="en-GB" smtClean="0"/>
              <a:pPr/>
              <a:t>20/08/2019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D92C-7C53-448E-8B88-30E8A7CD79D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b.ncsu.edu/tutorials/scholarly-articles/" TargetMode="External"/><Relationship Id="rId3" Type="http://schemas.openxmlformats.org/officeDocument/2006/relationships/hyperlink" Target="https://vimeo.com/44666462" TargetMode="External"/><Relationship Id="rId7" Type="http://schemas.openxmlformats.org/officeDocument/2006/relationships/hyperlink" Target="https://www.monash.edu/rlo/research-writing-assignments/writing/clear-communication/writing-clearly-concisely-and-precisel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eizmann.ac.il/mcb/UriAlon/sites/mcb.UriAlon/files/uploads/medawar.pdf" TargetMode="External"/><Relationship Id="rId5" Type="http://schemas.openxmlformats.org/officeDocument/2006/relationships/hyperlink" Target="https://www.englishskillsone.com/units-1-iv/c/0/i/21114864/unit-ii-genres-and-types-academic-writing" TargetMode="External"/><Relationship Id="rId10" Type="http://schemas.openxmlformats.org/officeDocument/2006/relationships/hyperlink" Target="https://sydney.edu.au/students/writing.html" TargetMode="External"/><Relationship Id="rId4" Type="http://schemas.openxmlformats.org/officeDocument/2006/relationships/hyperlink" Target="http://www.rcjournal.com/contents/10.04/10.04.1222.pdf" TargetMode="External"/><Relationship Id="rId9" Type="http://schemas.openxmlformats.org/officeDocument/2006/relationships/hyperlink" Target="http://www.uefap.com/writing/feature/precise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Garamond" pitchFamily="18" charset="0"/>
              </a:rPr>
              <a:t>Academic Writing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971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aramond" pitchFamily="18" charset="0"/>
              </a:rPr>
              <a:t>Technical Report Writing</a:t>
            </a:r>
          </a:p>
          <a:p>
            <a:r>
              <a:rPr lang="en-GB" dirty="0">
                <a:latin typeface="Garamond" pitchFamily="18" charset="0"/>
              </a:rPr>
              <a:t>Lectures 4 &amp; 5</a:t>
            </a:r>
          </a:p>
          <a:p>
            <a:r>
              <a:rPr lang="en-GB" dirty="0">
                <a:latin typeface="Garamond" pitchFamily="18" charset="0"/>
              </a:rPr>
              <a:t>20</a:t>
            </a:r>
            <a:r>
              <a:rPr lang="en-GB" baseline="30000" dirty="0">
                <a:latin typeface="Garamond" pitchFamily="18" charset="0"/>
              </a:rPr>
              <a:t>th</a:t>
            </a:r>
            <a:r>
              <a:rPr lang="en-GB" dirty="0">
                <a:latin typeface="Garamond" pitchFamily="18" charset="0"/>
              </a:rPr>
              <a:t> &amp; 22</a:t>
            </a:r>
            <a:r>
              <a:rPr lang="en-GB" baseline="30000" dirty="0">
                <a:latin typeface="Garamond" pitchFamily="18" charset="0"/>
              </a:rPr>
              <a:t>nd</a:t>
            </a:r>
            <a:r>
              <a:rPr lang="en-GB" dirty="0">
                <a:latin typeface="Garamond" pitchFamily="18" charset="0"/>
              </a:rPr>
              <a:t> August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665"/>
            <a:ext cx="396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The Classic Essay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498142"/>
            <a:ext cx="5181600" cy="61042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43600" y="6560507"/>
            <a:ext cx="2250936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Source: Monash University (</a:t>
            </a:r>
            <a:r>
              <a:rPr lang="en-GB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3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21610" y="378896"/>
            <a:ext cx="46698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The Academic Article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06476"/>
            <a:ext cx="7772400" cy="54863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79023" y="6463905"/>
            <a:ext cx="2379177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Source: NCSU Libraries (2009)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6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41193"/>
            <a:ext cx="601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lvl="1" indent="-449263"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Parts of an Academic Article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Title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Authors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Financial equipment Support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Abstract 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Introduction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Literature review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Main body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Conclusion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Acknowledgements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Garamond" pitchFamily="18" charset="0"/>
              </a:rPr>
              <a:t>References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02" y="567350"/>
            <a:ext cx="3904397" cy="34712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30311" y="4242133"/>
            <a:ext cx="2379177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Source: NCSU Libraries (2009)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0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665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lvl="1" indent="-449263">
              <a:buFont typeface="Wingdings" panose="05000000000000000000" pitchFamily="2" charset="2"/>
              <a:buChar char="§"/>
            </a:pPr>
            <a:r>
              <a:rPr lang="en-GB" sz="1200" dirty="0">
                <a:latin typeface="Garamond" pitchFamily="18" charset="0"/>
              </a:rPr>
              <a:t>Parts of an Academic Article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Title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Authors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Financial equipment Support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Abstract 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Introduction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Literature review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2400" b="1" dirty="0">
                <a:latin typeface="Garamond" pitchFamily="18" charset="0"/>
              </a:rPr>
              <a:t>Main body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Conclusion</a:t>
            </a:r>
          </a:p>
          <a:p>
            <a:pPr marL="982663" lvl="2" indent="-457200">
              <a:buFont typeface="Arial" panose="020B0604020202020204" pitchFamily="34" charset="0"/>
              <a:buChar char="•"/>
            </a:pPr>
            <a:r>
              <a:rPr lang="en-GB" sz="1200" dirty="0">
                <a:latin typeface="Garamond" pitchFamily="18" charset="0"/>
              </a:rPr>
              <a:t>References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12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49824" y="2526981"/>
            <a:ext cx="7969155" cy="4114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5600" y="2212895"/>
            <a:ext cx="534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Figure: Using </a:t>
            </a:r>
            <a:r>
              <a:rPr lang="en-GB" b="1" dirty="0" err="1">
                <a:latin typeface="Garamond" panose="02020404030301010803" pitchFamily="18" charset="0"/>
              </a:rPr>
              <a:t>TEEcL</a:t>
            </a:r>
            <a:r>
              <a:rPr lang="en-GB" b="1" dirty="0">
                <a:latin typeface="Garamond" panose="02020404030301010803" pitchFamily="18" charset="0"/>
              </a:rPr>
              <a:t> when Structuring a Paragraph</a:t>
            </a:r>
            <a:endParaRPr lang="en-GB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6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3. Genres of Academic Texts 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467352"/>
            <a:ext cx="624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Essays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paper/article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Proposal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literature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Dissertation/Thesis</a:t>
            </a:r>
            <a:endParaRPr lang="en-GB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6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4. Rhetorical Modes used in Academic Texts 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609600"/>
            <a:ext cx="4572000" cy="3241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1813" indent="-303213" algn="just">
              <a:lnSpc>
                <a:spcPct val="107000"/>
              </a:lnSpc>
              <a:spcAft>
                <a:spcPts val="0"/>
              </a:spcAft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lvl="2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lvl="2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Analytical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lvl="2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Critical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indent="-303213" algn="just">
              <a:lnSpc>
                <a:spcPct val="107000"/>
              </a:lnSpc>
              <a:spcAft>
                <a:spcPts val="0"/>
              </a:spcAft>
            </a:pP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1813" lvl="2" indent="-303213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Persuasive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9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References 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ASK Academic Skills (</a:t>
            </a:r>
            <a:r>
              <a:rPr lang="en-GB" sz="1400" dirty="0" err="1">
                <a:latin typeface="Garamond" panose="02020404030301010803" pitchFamily="18" charset="0"/>
              </a:rPr>
              <a:t>n.d.</a:t>
            </a:r>
            <a:r>
              <a:rPr lang="en-GB" sz="1400" dirty="0">
                <a:latin typeface="Garamond" panose="02020404030301010803" pitchFamily="18" charset="0"/>
              </a:rPr>
              <a:t>) 'The Power of the Paragraph', Available online: </a:t>
            </a:r>
            <a:r>
              <a:rPr lang="en-GB" sz="1400" u="sng" dirty="0">
                <a:latin typeface="Garamond" panose="02020404030301010803" pitchFamily="18" charset="0"/>
                <a:hlinkClick r:id="rId3"/>
              </a:rPr>
              <a:t>https://vimeo.com/44666462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Best Custom Writing (2018) 'The 4 Types of Academic Writing' Available </a:t>
            </a:r>
            <a:r>
              <a:rPr lang="en-GB" sz="1400" dirty="0" err="1">
                <a:latin typeface="Garamond" panose="02020404030301010803" pitchFamily="18" charset="0"/>
              </a:rPr>
              <a:t>online:https</a:t>
            </a:r>
            <a:r>
              <a:rPr lang="en-GB" sz="1400" dirty="0">
                <a:latin typeface="Garamond" panose="02020404030301010803" pitchFamily="18" charset="0"/>
              </a:rPr>
              <a:t>://www.bestcustomwriting.com/blog/types-of-academic-writing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Branson, R. D. (2004) ‘The Anatomy of an Academic Article’ in </a:t>
            </a:r>
            <a:r>
              <a:rPr lang="en-GB" sz="1400" i="1" dirty="0">
                <a:latin typeface="Garamond" panose="02020404030301010803" pitchFamily="18" charset="0"/>
              </a:rPr>
              <a:t>Respiratory Care</a:t>
            </a:r>
            <a:r>
              <a:rPr lang="en-GB" sz="1400" dirty="0">
                <a:latin typeface="Garamond" panose="02020404030301010803" pitchFamily="18" charset="0"/>
              </a:rPr>
              <a:t>, Vol. 49 (October), No. 10. Available online: </a:t>
            </a:r>
            <a:r>
              <a:rPr lang="en-GB" sz="1400" u="sng" dirty="0">
                <a:latin typeface="Garamond" panose="02020404030301010803" pitchFamily="18" charset="0"/>
                <a:hlinkClick r:id="rId4"/>
              </a:rPr>
              <a:t>http://www.rcjournal.com/contents/10.04/10.04.1222.pdf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English Skills One (2018) 'Unit II - Genres and Types of Academic Writing' Available online: </a:t>
            </a:r>
            <a:r>
              <a:rPr lang="en-GB" sz="1400" u="sng" dirty="0">
                <a:latin typeface="Garamond" panose="02020404030301010803" pitchFamily="18" charset="0"/>
                <a:hlinkClick r:id="rId5"/>
              </a:rPr>
              <a:t>https://www.englishskillsone.com/units-1-iv/c/0/i/21114864/unit-ii-genres-and-types-academic-writing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Hartley, J. (2008) Academic Writing and Publishing: A practical handbook. New York: Routledge.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Lund University (2011) 'Academic Writing in English', Available online: https://awelu.srv.lu.se/sources-and-referencing/writing-acknowledgements/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Medawar, P (1964) ‘Is the Scientific Paper a Fraud?’ Listener. 1963;70:377–378. Available Online: </a:t>
            </a:r>
            <a:r>
              <a:rPr lang="en-GB" sz="1400" u="sng" dirty="0">
                <a:latin typeface="Garamond" panose="02020404030301010803" pitchFamily="18" charset="0"/>
                <a:hlinkClick r:id="rId6"/>
              </a:rPr>
              <a:t>http://www.weizmann.ac.il/mcb/UriAlon/sites/mcb.UriAlon/files/uploads/medawar.pdf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Monash University (</a:t>
            </a:r>
            <a:r>
              <a:rPr lang="en-GB" sz="1400" dirty="0" err="1">
                <a:latin typeface="Garamond" panose="02020404030301010803" pitchFamily="18" charset="0"/>
              </a:rPr>
              <a:t>n.d.</a:t>
            </a:r>
            <a:r>
              <a:rPr lang="en-GB" sz="1400" dirty="0">
                <a:latin typeface="Garamond" panose="02020404030301010803" pitchFamily="18" charset="0"/>
              </a:rPr>
              <a:t>) 'Research and writing for assignments'. Available online: </a:t>
            </a:r>
            <a:r>
              <a:rPr lang="en-GB" sz="1400" u="sng" dirty="0">
                <a:latin typeface="Garamond" panose="02020404030301010803" pitchFamily="18" charset="0"/>
                <a:hlinkClick r:id="rId7"/>
              </a:rPr>
              <a:t>https://www.monash.edu/rlo/research-writing-assignments/writing/clear-communication/writing-clearly-concisely-and-precisely</a:t>
            </a:r>
            <a:r>
              <a:rPr lang="en-GB" sz="1400" dirty="0">
                <a:latin typeface="Garamond" panose="02020404030301010803" pitchFamily="18" charset="0"/>
              </a:rPr>
              <a:t> [Accessed on 6th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NCSU Libraries (2009) 'Anatomy of a Scholarly Article' Available online: </a:t>
            </a:r>
            <a:r>
              <a:rPr lang="en-GB" sz="1400" u="sng" dirty="0">
                <a:latin typeface="Garamond" panose="02020404030301010803" pitchFamily="18" charset="0"/>
                <a:hlinkClick r:id="rId8"/>
              </a:rPr>
              <a:t>https://www.lib.ncsu.edu/tutorials/scholarly-articles/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UEFAP (</a:t>
            </a:r>
            <a:r>
              <a:rPr lang="en-GB" sz="1400" dirty="0" err="1">
                <a:latin typeface="Garamond" panose="02020404030301010803" pitchFamily="18" charset="0"/>
              </a:rPr>
              <a:t>n.d.</a:t>
            </a:r>
            <a:r>
              <a:rPr lang="en-GB" sz="1400" dirty="0">
                <a:latin typeface="Garamond" panose="02020404030301010803" pitchFamily="18" charset="0"/>
              </a:rPr>
              <a:t>) 'Features of Academic Writing'. Available online: </a:t>
            </a:r>
            <a:r>
              <a:rPr lang="en-GB" sz="1400" u="sng" dirty="0">
                <a:latin typeface="Garamond" panose="02020404030301010803" pitchFamily="18" charset="0"/>
                <a:hlinkClick r:id="rId9"/>
              </a:rPr>
              <a:t>http://www.uefap.com/writing/feature/precise.htm</a:t>
            </a:r>
            <a:r>
              <a:rPr lang="en-GB" sz="1400" dirty="0">
                <a:latin typeface="Garamond" panose="02020404030301010803" pitchFamily="18" charset="0"/>
              </a:rPr>
              <a:t> [Accessed on 6th June 2019]</a:t>
            </a:r>
          </a:p>
          <a:p>
            <a:pPr marL="177800" indent="-177800"/>
            <a:r>
              <a:rPr lang="en-GB" sz="1400" dirty="0">
                <a:latin typeface="Garamond" panose="02020404030301010803" pitchFamily="18" charset="0"/>
              </a:rPr>
              <a:t>University of Sydney (2019) 'Writing' Available online: </a:t>
            </a:r>
            <a:r>
              <a:rPr lang="en-GB" sz="1400" u="sng" dirty="0">
                <a:latin typeface="Garamond" panose="02020404030301010803" pitchFamily="18" charset="0"/>
                <a:hlinkClick r:id="rId10"/>
              </a:rPr>
              <a:t>https://sydney.edu.au/students/writing.html</a:t>
            </a:r>
            <a:r>
              <a:rPr lang="en-GB" sz="1400" dirty="0">
                <a:latin typeface="Garamond" panose="02020404030301010803" pitchFamily="18" charset="0"/>
              </a:rPr>
              <a:t> [Accessed on 5th June 2019]</a:t>
            </a:r>
          </a:p>
        </p:txBody>
      </p:sp>
    </p:spTree>
    <p:extLst>
      <p:ext uri="{BB962C8B-B14F-4D97-AF65-F5344CB8AC3E}">
        <p14:creationId xmlns:p14="http://schemas.microsoft.com/office/powerpoint/2010/main" val="7405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685800"/>
            <a:ext cx="739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Garamond" panose="02020404030301010803" pitchFamily="18" charset="0"/>
              </a:rPr>
              <a:t>Objective: To understand the nature of academic texts </a:t>
            </a:r>
          </a:p>
          <a:p>
            <a:pPr algn="ctr"/>
            <a:endParaRPr lang="en-GB" sz="2400" dirty="0">
              <a:latin typeface="Garamond" panose="02020404030301010803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400" dirty="0">
                <a:latin typeface="Garamond" panose="02020404030301010803" pitchFamily="18" charset="0"/>
              </a:rPr>
              <a:t>Characteristics of an Academic Text</a:t>
            </a:r>
          </a:p>
          <a:p>
            <a:pPr marL="457200" indent="-457200">
              <a:buAutoNum type="arabicParenR"/>
            </a:pPr>
            <a:endParaRPr lang="en-GB" sz="2400" dirty="0">
              <a:latin typeface="Garamond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400" dirty="0">
                <a:latin typeface="Garamond" panose="02020404030301010803" pitchFamily="18" charset="0"/>
              </a:rPr>
              <a:t>The Anatomy of an Academic Article</a:t>
            </a:r>
          </a:p>
          <a:p>
            <a:pPr lvl="1"/>
            <a:endParaRPr lang="en-GB" sz="2400" dirty="0">
              <a:latin typeface="Garamond" panose="02020404030301010803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400" dirty="0">
                <a:latin typeface="Garamond" panose="02020404030301010803" pitchFamily="18" charset="0"/>
              </a:rPr>
              <a:t>Genres of Academic Texts</a:t>
            </a:r>
          </a:p>
          <a:p>
            <a:pPr lvl="1"/>
            <a:endParaRPr lang="en-GB" sz="2400" dirty="0">
              <a:latin typeface="Garamond" panose="02020404030301010803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400" dirty="0">
                <a:latin typeface="Garamond" panose="02020404030301010803" pitchFamily="18" charset="0"/>
              </a:rPr>
              <a:t>Rhetorical Modes used in Academic Texts</a:t>
            </a:r>
          </a:p>
          <a:p>
            <a:pPr marL="457200" indent="-457200">
              <a:buAutoNum type="arabicParenR"/>
            </a:pPr>
            <a:endParaRPr lang="en-GB" sz="24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19128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lvl="1" indent="-279400"/>
            <a:endParaRPr lang="en-GB" sz="2800" dirty="0">
              <a:latin typeface="Garamond" pitchFamily="18" charset="0"/>
            </a:endParaRPr>
          </a:p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Formal</a:t>
            </a:r>
          </a:p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Objective </a:t>
            </a:r>
          </a:p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Precise</a:t>
            </a:r>
          </a:p>
          <a:p>
            <a:pPr marL="900113" lvl="2">
              <a:lnSpc>
                <a:spcPct val="150000"/>
              </a:lnSpc>
            </a:pPr>
            <a:r>
              <a:rPr lang="en-GB" sz="2800" dirty="0">
                <a:latin typeface="Garamond" pitchFamily="18" charset="0"/>
              </a:rPr>
              <a:t> 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1. Characteristics of an Academic Text &gt;&gt;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51FC5A-948B-4E3D-B906-3C4AA6E4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FA82A-80F3-4E41-95DE-5BE2345DF61B}"/>
              </a:ext>
            </a:extLst>
          </p:cNvPr>
          <p:cNvSpPr/>
          <p:nvPr/>
        </p:nvSpPr>
        <p:spPr>
          <a:xfrm>
            <a:off x="1219200" y="1219201"/>
            <a:ext cx="7391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</a:rPr>
              <a:t>Academic texts avoid casual or conversational language and to do this they make use of formal vocabulary</a:t>
            </a:r>
            <a:r>
              <a:rPr lang="en-GB" sz="2400" dirty="0">
                <a:latin typeface="Garamond" panose="02020404030301010803" pitchFamily="18" charset="0"/>
                <a:ea typeface="Calibri" panose="020F0502020204030204" pitchFamily="34" charset="0"/>
              </a:rPr>
              <a:t>. </a:t>
            </a:r>
          </a:p>
          <a:p>
            <a:endParaRPr lang="en-GB" sz="2400" dirty="0">
              <a:latin typeface="Garamond" panose="02020404030301010803" pitchFamily="18" charset="0"/>
            </a:endParaRPr>
          </a:p>
          <a:p>
            <a:r>
              <a:rPr lang="en-GB" sz="2400" dirty="0">
                <a:latin typeface="Garamond" panose="02020404030301010803" pitchFamily="18" charset="0"/>
              </a:rPr>
              <a:t>Examples: (a) the use of ‘somewhat’ c.f. ‘a bit’; </a:t>
            </a:r>
            <a:endParaRPr lang="en-GB" sz="2400" i="1" dirty="0">
              <a:latin typeface="Garamond" panose="02020404030301010803" pitchFamily="18" charset="0"/>
            </a:endParaRPr>
          </a:p>
          <a:p>
            <a:r>
              <a:rPr lang="en-GB" sz="2400" dirty="0">
                <a:latin typeface="Garamond" panose="02020404030301010803" pitchFamily="18" charset="0"/>
              </a:rPr>
              <a:t>(b) avoiding contractions like didn’t and using ‘did not’ instead; 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(c) avoiding emotional tones such as ‘wonderful or ‘terrible’ and using moderate phrases such as ‘helpful’ or ‘problematic’; </a:t>
            </a:r>
          </a:p>
          <a:p>
            <a:r>
              <a:rPr lang="en-GB" sz="2400" dirty="0">
                <a:latin typeface="Garamond" panose="02020404030301010803" pitchFamily="18" charset="0"/>
              </a:rPr>
              <a:t>(d) avoiding the use of absolute positives and negative such as ‘wrong’ and opting instead for words like ‘less convincing’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D5D20A-D438-413A-B34D-7A417E182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9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EED28-ED45-49F3-8620-6AAD304B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E2E63-8571-469D-B08A-E86310E7AEAC}"/>
              </a:ext>
            </a:extLst>
          </p:cNvPr>
          <p:cNvSpPr/>
          <p:nvPr/>
        </p:nvSpPr>
        <p:spPr>
          <a:xfrm>
            <a:off x="685800" y="533400"/>
            <a:ext cx="6172200" cy="5419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Objective language</a:t>
            </a:r>
            <a:r>
              <a:rPr lang="en-IN" sz="32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Objective language focuses on the plain facts about a person or object. 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contrast, subjective language focuses on the attitudes, values, thoughts, feelings, or beliefs of the person who is doing the writing or speaking. </a:t>
            </a:r>
          </a:p>
        </p:txBody>
      </p:sp>
    </p:spTree>
    <p:extLst>
      <p:ext uri="{BB962C8B-B14F-4D97-AF65-F5344CB8AC3E}">
        <p14:creationId xmlns:p14="http://schemas.microsoft.com/office/powerpoint/2010/main" val="33443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ECC6D-118D-4121-99AA-160F365D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0C6870-F342-4552-9555-60D80EB1B361}"/>
              </a:ext>
            </a:extLst>
          </p:cNvPr>
          <p:cNvSpPr/>
          <p:nvPr/>
        </p:nvSpPr>
        <p:spPr>
          <a:xfrm>
            <a:off x="1219200" y="652856"/>
            <a:ext cx="7467600" cy="5978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Acetaminophen is sold over the counter as a pain medication</a:t>
            </a:r>
            <a:r>
              <a:rPr lang="en-IN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Acetaminophen is the most dangerous over-the-counter pain medication</a:t>
            </a:r>
            <a:r>
              <a:rPr lang="en-IN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2013 episode of </a:t>
            </a:r>
            <a:r>
              <a:rPr lang="en-IN" sz="2400" i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American Life</a:t>
            </a: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presented a number of studies that verified that acetaminophen has killed more people than any other over-the-counter pain medication.</a:t>
            </a:r>
            <a:endParaRPr lang="en-IN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 </a:t>
            </a:r>
            <a:r>
              <a:rPr lang="en-IN" sz="2400" i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American Life</a:t>
            </a: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episode on acetaminophen, one segment described the tragic death of a five-month-old baby and thus should convince listeners that the Federal Drug Administration (FDA) must take immediate action.</a:t>
            </a:r>
            <a:endParaRPr lang="en-IN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4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B52AAF-BD4B-4FB6-9886-169EE4B8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A823D-D122-440A-92B8-015BAD10D647}"/>
              </a:ext>
            </a:extLst>
          </p:cNvPr>
          <p:cNvSpPr/>
          <p:nvPr/>
        </p:nvSpPr>
        <p:spPr>
          <a:xfrm>
            <a:off x="685800" y="8382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</a:rPr>
              <a:t>1. </a:t>
            </a:r>
          </a:p>
          <a:p>
            <a:r>
              <a:rPr lang="en-IN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</a:rPr>
              <a:t>. In an Irish study, participants who exercised showed measurable improvement of their memory while participants who did not exercise showed no improvement.</a:t>
            </a:r>
          </a:p>
          <a:p>
            <a:r>
              <a:rPr lang="en-IN" sz="2400" dirty="0">
                <a:solidFill>
                  <a:srgbClr val="000000"/>
                </a:solidFill>
                <a:latin typeface="Garamond" panose="02020404030301010803" pitchFamily="18" charset="0"/>
              </a:rPr>
              <a:t>ii. All students should exercise, not just because exercise is fun, but also because it is good for the brain.</a:t>
            </a:r>
          </a:p>
          <a:p>
            <a:r>
              <a:rPr lang="en-IN" sz="2400" dirty="0">
                <a:latin typeface="Garamond" panose="02020404030301010803" pitchFamily="18" charset="0"/>
              </a:rPr>
              <a:t>2. </a:t>
            </a:r>
          </a:p>
          <a:p>
            <a:r>
              <a:rPr lang="en-IN" sz="2400" dirty="0" err="1">
                <a:latin typeface="Garamond" panose="02020404030301010803" pitchFamily="18" charset="0"/>
              </a:rPr>
              <a:t>i</a:t>
            </a:r>
            <a:r>
              <a:rPr lang="en-IN" sz="2400" dirty="0">
                <a:latin typeface="Garamond" panose="02020404030301010803" pitchFamily="18" charset="0"/>
              </a:rPr>
              <a:t>. An analysis of the results of case studies of six Chicago agencies shows that employers use information from candidates' job histories in order to make hiring decisions.</a:t>
            </a:r>
          </a:p>
          <a:p>
            <a:r>
              <a:rPr lang="en-IN" sz="2400" dirty="0">
                <a:latin typeface="Garamond" panose="02020404030301010803" pitchFamily="18" charset="0"/>
              </a:rPr>
              <a:t>ii. Job seekers can be unfairly discriminated against based on their past employment history.</a:t>
            </a:r>
          </a:p>
          <a:p>
            <a:pPr>
              <a:buFont typeface="+mj-lt"/>
              <a:buAutoNum type="arabicPeriod" startAt="2"/>
            </a:pPr>
            <a:endParaRPr lang="en-IN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0261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CC9E4-52B7-4B14-9447-9080AA1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D92C-7C53-448E-8B88-30E8A7CD79D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658BC-5E19-455F-88D4-DE27E8BEC477}"/>
              </a:ext>
            </a:extLst>
          </p:cNvPr>
          <p:cNvSpPr/>
          <p:nvPr/>
        </p:nvSpPr>
        <p:spPr>
          <a:xfrm>
            <a:off x="990600" y="351382"/>
            <a:ext cx="7162800" cy="651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  <a:ea typeface="Calibri" panose="020F0502020204030204" pitchFamily="34" charset="0"/>
              </a:rPr>
              <a:t>Precise Language: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aramond" panose="02020404030301010803" pitchFamily="18" charset="0"/>
                <a:ea typeface="Calibri" panose="020F0502020204030204" pitchFamily="34" charset="0"/>
              </a:rPr>
              <a:t>Academic writing makes committed efforts to be precise when presenting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aramond" panose="02020404030301010803" pitchFamily="18" charset="0"/>
                <a:ea typeface="Calibri" panose="020F0502020204030204" pitchFamily="34" charset="0"/>
              </a:rPr>
              <a:t>Imprecise or ambiguous terms such as “a lot of people” are generally avoided in favour of stating exact figures such as “50 million people”.</a:t>
            </a:r>
          </a:p>
          <a:p>
            <a:pPr marL="177800" marR="330835" algn="just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qualifications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77800" marR="330835"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 Chinese are Buddhist. They go to the temple five times a year, live simple lives, and give money to charity.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330835"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 Many Chinese are Buddhists. Practising Buddhists go to the temple about five times a year, generally try to live simple lives, and give money to charity when they can.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Garamond" panose="02020404030301010803" pitchFamily="18" charset="0"/>
              <a:ea typeface="Calibri" panose="020F0502020204030204" pitchFamily="34" charset="0"/>
            </a:endParaRPr>
          </a:p>
          <a:p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7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F60D92C-7C53-448E-8B88-30E8A7CD79D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1665"/>
            <a:ext cx="396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itchFamily="18" charset="0"/>
              </a:rPr>
              <a:t>The Classic Essay</a:t>
            </a:r>
          </a:p>
          <a:p>
            <a:pPr marL="722313" lvl="1" indent="-279400">
              <a:buFont typeface="Arial" pitchFamily="34" charset="0"/>
              <a:buChar char="•"/>
            </a:pPr>
            <a:endParaRPr lang="en-GB" sz="2800" dirty="0"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>
                <a:solidFill>
                  <a:srgbClr val="FFFF00"/>
                </a:solidFill>
              </a:rPr>
              <a:t>2. Anatomy of an Academic Text &gt;&gt;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"/>
          <a:stretch/>
        </p:blipFill>
        <p:spPr bwMode="auto">
          <a:xfrm>
            <a:off x="3962400" y="461665"/>
            <a:ext cx="4343400" cy="6031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81600" y="6514540"/>
            <a:ext cx="2299027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Source: English Skills One (2018)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1110</Words>
  <Application>Microsoft Office PowerPoint</Application>
  <PresentationFormat>On-screen Show (4:3)</PresentationFormat>
  <Paragraphs>144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Garamond</vt:lpstr>
      <vt:lpstr>Proxima Nova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solano</dc:creator>
  <cp:lastModifiedBy>geetha bakilapadavu</cp:lastModifiedBy>
  <cp:revision>565</cp:revision>
  <dcterms:created xsi:type="dcterms:W3CDTF">2012-03-06T08:41:43Z</dcterms:created>
  <dcterms:modified xsi:type="dcterms:W3CDTF">2019-08-20T08:15:11Z</dcterms:modified>
</cp:coreProperties>
</file>