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4DDE63-938E-4329-90FB-8F093625DB0D}"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391724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DDE63-938E-4329-90FB-8F093625DB0D}"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411081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DDE63-938E-4329-90FB-8F093625DB0D}"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84272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DDE63-938E-4329-90FB-8F093625DB0D}"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412415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DDE63-938E-4329-90FB-8F093625DB0D}"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54490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4DDE63-938E-4329-90FB-8F093625DB0D}"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70515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4DDE63-938E-4329-90FB-8F093625DB0D}"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334736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4DDE63-938E-4329-90FB-8F093625DB0D}"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283022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DDE63-938E-4329-90FB-8F093625DB0D}"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12783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DDE63-938E-4329-90FB-8F093625DB0D}"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409850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DDE63-938E-4329-90FB-8F093625DB0D}"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F3A4-747A-4E06-8796-F355EFC1532E}" type="slidenum">
              <a:rPr lang="en-US" smtClean="0"/>
              <a:t>‹#›</a:t>
            </a:fld>
            <a:endParaRPr lang="en-US"/>
          </a:p>
        </p:txBody>
      </p:sp>
    </p:spTree>
    <p:extLst>
      <p:ext uri="{BB962C8B-B14F-4D97-AF65-F5344CB8AC3E}">
        <p14:creationId xmlns:p14="http://schemas.microsoft.com/office/powerpoint/2010/main" val="342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DDE63-938E-4329-90FB-8F093625DB0D}" type="datetimeFigureOut">
              <a:rPr lang="en-US" smtClean="0"/>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F3A4-747A-4E06-8796-F355EFC1532E}" type="slidenum">
              <a:rPr lang="en-US" smtClean="0"/>
              <a:t>‹#›</a:t>
            </a:fld>
            <a:endParaRPr lang="en-US"/>
          </a:p>
        </p:txBody>
      </p:sp>
    </p:spTree>
    <p:extLst>
      <p:ext uri="{BB962C8B-B14F-4D97-AF65-F5344CB8AC3E}">
        <p14:creationId xmlns:p14="http://schemas.microsoft.com/office/powerpoint/2010/main" val="2861317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Academic Writing And Its Types</a:t>
            </a:r>
            <a:endParaRPr lang="en-US" dirty="0"/>
          </a:p>
        </p:txBody>
      </p:sp>
      <p:sp>
        <p:nvSpPr>
          <p:cNvPr id="3" name="Subtitle 2"/>
          <p:cNvSpPr>
            <a:spLocks noGrp="1"/>
          </p:cNvSpPr>
          <p:nvPr>
            <p:ph type="subTitle" idx="1"/>
          </p:nvPr>
        </p:nvSpPr>
        <p:spPr>
          <a:xfrm>
            <a:off x="1371600" y="5410200"/>
            <a:ext cx="6400800" cy="1447800"/>
          </a:xfrm>
        </p:spPr>
        <p:txBody>
          <a:bodyPr/>
          <a:lstStyle/>
          <a:p>
            <a:r>
              <a:rPr lang="en-US" dirty="0" smtClean="0"/>
              <a:t>Prof </a:t>
            </a:r>
            <a:r>
              <a:rPr lang="en-US" dirty="0" err="1" smtClean="0"/>
              <a:t>Shalini</a:t>
            </a:r>
            <a:r>
              <a:rPr lang="en-US" dirty="0" smtClean="0"/>
              <a:t> </a:t>
            </a:r>
            <a:r>
              <a:rPr lang="en-US" dirty="0" err="1" smtClean="0"/>
              <a:t>Upadhyay</a:t>
            </a:r>
            <a:r>
              <a:rPr lang="en-US" dirty="0" smtClean="0"/>
              <a:t>, 2020.</a:t>
            </a:r>
            <a:endParaRPr lang="en-US" dirty="0"/>
          </a:p>
        </p:txBody>
      </p:sp>
    </p:spTree>
    <p:extLst>
      <p:ext uri="{BB962C8B-B14F-4D97-AF65-F5344CB8AC3E}">
        <p14:creationId xmlns:p14="http://schemas.microsoft.com/office/powerpoint/2010/main" val="96236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Critical Writing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i="1" dirty="0"/>
              <a:t>You need to:</a:t>
            </a:r>
          </a:p>
          <a:p>
            <a:pPr lvl="0"/>
            <a:r>
              <a:rPr lang="en-US" dirty="0"/>
              <a:t>accurately </a:t>
            </a:r>
            <a:r>
              <a:rPr lang="en-US" dirty="0" err="1"/>
              <a:t>summarise</a:t>
            </a:r>
            <a:r>
              <a:rPr lang="en-US" dirty="0"/>
              <a:t> all or part of the work. This could include identifying the main interpretations, assumptions or methodology.</a:t>
            </a:r>
          </a:p>
          <a:p>
            <a:pPr lvl="0"/>
            <a:r>
              <a:rPr lang="en-US" dirty="0"/>
              <a:t>have an opinion about the work. Appropriate types of opinion could include pointing out some problems with it, proposing an alternative approach that would be better, and/or defending the work against the critiques of others.</a:t>
            </a:r>
          </a:p>
          <a:p>
            <a:pPr lvl="0"/>
            <a:r>
              <a:rPr lang="en-US" dirty="0"/>
              <a:t>provide evidence for your point of view. Depending on the specific assignment and the discipline, different types of evidence may be appropriate, such as logical reasoning, reference to authoritative sources and/or research data</a:t>
            </a:r>
            <a:r>
              <a:rPr lang="en-US" dirty="0" smtClean="0"/>
              <a:t>.</a:t>
            </a:r>
          </a:p>
          <a:p>
            <a:pPr marL="0" lvl="0" indent="0">
              <a:buNone/>
            </a:pPr>
            <a:r>
              <a:rPr lang="en-US" i="1" u="sng" dirty="0" err="1" smtClean="0"/>
              <a:t>Note:</a:t>
            </a:r>
            <a:r>
              <a:rPr lang="en-US" dirty="0" err="1"/>
              <a:t>Critical</a:t>
            </a:r>
            <a:r>
              <a:rPr lang="en-US" dirty="0"/>
              <a:t> writing requires strong writing skills. You need to thoroughly understand the topic and the issues. You need to </a:t>
            </a:r>
            <a:r>
              <a:rPr lang="en-US" dirty="0" smtClean="0"/>
              <a:t>develop essay/paragraph </a:t>
            </a:r>
            <a:r>
              <a:rPr lang="en-US" dirty="0"/>
              <a:t>structure that allows you to </a:t>
            </a:r>
            <a:r>
              <a:rPr lang="en-US" dirty="0" err="1"/>
              <a:t>analyse</a:t>
            </a:r>
            <a:r>
              <a:rPr lang="en-US" dirty="0"/>
              <a:t> different interpretations and develop your own argument, supported by </a:t>
            </a:r>
            <a:r>
              <a:rPr lang="en-US" dirty="0" smtClean="0"/>
              <a:t>evidence.</a:t>
            </a:r>
            <a:endParaRPr lang="en-US" i="1" u="sng" dirty="0"/>
          </a:p>
          <a:p>
            <a:endParaRPr lang="en-US" dirty="0"/>
          </a:p>
        </p:txBody>
      </p:sp>
    </p:spTree>
    <p:extLst>
      <p:ext uri="{BB962C8B-B14F-4D97-AF65-F5344CB8AC3E}">
        <p14:creationId xmlns:p14="http://schemas.microsoft.com/office/powerpoint/2010/main" val="1811323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Sample  Paragraphs</a:t>
            </a:r>
            <a:endParaRPr lang="en-US" dirty="0"/>
          </a:p>
        </p:txBody>
      </p:sp>
      <p:sp>
        <p:nvSpPr>
          <p:cNvPr id="3" name="Content Placeholder 2"/>
          <p:cNvSpPr>
            <a:spLocks noGrp="1"/>
          </p:cNvSpPr>
          <p:nvPr>
            <p:ph idx="1"/>
          </p:nvPr>
        </p:nvSpPr>
        <p:spPr/>
        <p:txBody>
          <a:bodyPr/>
          <a:lstStyle/>
          <a:p>
            <a:pPr marL="0" indent="0">
              <a:buNone/>
            </a:pPr>
            <a:r>
              <a:rPr lang="en-US" dirty="0" smtClean="0"/>
              <a:t>Critical: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620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008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a:t>
            </a:r>
            <a:endParaRPr lang="en-US" dirty="0"/>
          </a:p>
        </p:txBody>
      </p:sp>
      <p:pic>
        <p:nvPicPr>
          <p:cNvPr id="3074" name="Picture 2" descr="C:\Users\admin\Desktop\Analytical Para examp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9651" y="1600200"/>
            <a:ext cx="676469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7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a:t>
            </a:r>
            <a:endParaRPr lang="en-US" dirty="0"/>
          </a:p>
        </p:txBody>
      </p:sp>
      <p:pic>
        <p:nvPicPr>
          <p:cNvPr id="4099" name="Picture 3" descr="C:\Users\admin\Desktop\descriptive Para Examp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450" y="1440873"/>
            <a:ext cx="7277100" cy="434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3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Persuasive</a:t>
            </a:r>
            <a:endParaRPr lang="en-US" dirty="0"/>
          </a:p>
        </p:txBody>
      </p:sp>
      <p:pic>
        <p:nvPicPr>
          <p:cNvPr id="1027" name="Picture 3" descr="C:\Users\admin\Desktop\Captur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772400"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61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Analytical Paragraph</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Alexander the Great was a successful ruler because he created long lasting effects on cultures that still continue to this day</a:t>
            </a:r>
            <a:r>
              <a:rPr lang="en-US" dirty="0" smtClean="0"/>
              <a:t>.</a:t>
            </a:r>
            <a:r>
              <a:rPr lang="en-US" dirty="0"/>
              <a:t> An example of his legacy would be the creation of a Hellenistic Society</a:t>
            </a:r>
            <a:r>
              <a:rPr lang="en-US" dirty="0" smtClean="0"/>
              <a:t>.</a:t>
            </a:r>
            <a:r>
              <a:rPr lang="en-US" dirty="0"/>
              <a:t> Hellenistic is the combination of Greek, Persian, and Egyptian cultures. During this remarkable time, people were encouraged to pursue a formal education and develop many different kinds of art. New forms of math, science, and art design make a great impact on contemporary </a:t>
            </a:r>
            <a:r>
              <a:rPr lang="en-US" dirty="0" smtClean="0"/>
              <a:t>society.</a:t>
            </a:r>
            <a:r>
              <a:rPr lang="en-US" dirty="0"/>
              <a:t> If this new way of life hadn’t been as successful as it was, Alexander’s legacy wouldn’t be as memorable and groundbreaking</a:t>
            </a:r>
            <a:r>
              <a:rPr lang="en-US" dirty="0" smtClean="0"/>
              <a:t>.</a:t>
            </a:r>
            <a:r>
              <a:rPr lang="en-US" dirty="0"/>
              <a:t> By conquering many countries and merging cultures, Alexander the Great will be credited in history for his many achievements.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61095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5943600"/>
          </a:xfrm>
        </p:spPr>
        <p:txBody>
          <a:bodyPr>
            <a:normAutofit fontScale="92500" lnSpcReduction="10000"/>
          </a:bodyPr>
          <a:lstStyle/>
          <a:p>
            <a:pPr marL="0" indent="0">
              <a:buNone/>
            </a:pPr>
            <a:r>
              <a:rPr lang="en-US" sz="3800" i="1" dirty="0">
                <a:solidFill>
                  <a:srgbClr val="FF0000"/>
                </a:solidFill>
              </a:rPr>
              <a:t>A topic sentence, or thesis, that details the main point(s) of the paragraph:</a:t>
            </a:r>
            <a:endParaRPr lang="en-US" sz="3800" dirty="0">
              <a:solidFill>
                <a:srgbClr val="FF0000"/>
              </a:solidFill>
            </a:endParaRPr>
          </a:p>
          <a:p>
            <a:pPr marL="0" indent="0">
              <a:buNone/>
            </a:pPr>
            <a:r>
              <a:rPr lang="en-US" sz="3800" i="1" dirty="0">
                <a:solidFill>
                  <a:srgbClr val="FF0000"/>
                </a:solidFill>
              </a:rPr>
              <a:t> </a:t>
            </a:r>
            <a:r>
              <a:rPr lang="en-US" dirty="0"/>
              <a:t> </a:t>
            </a:r>
          </a:p>
          <a:p>
            <a:pPr marL="0" indent="0" algn="just">
              <a:buNone/>
            </a:pPr>
            <a:r>
              <a:rPr lang="en-US" dirty="0"/>
              <a:t>Alexander the Great was a successful ruler because he created long lasting effects on cultures that still continue to this day.</a:t>
            </a:r>
          </a:p>
          <a:p>
            <a:pPr marL="0" indent="0" algn="just">
              <a:buNone/>
            </a:pPr>
            <a:r>
              <a:rPr lang="en-US" dirty="0"/>
              <a:t> </a:t>
            </a:r>
          </a:p>
          <a:p>
            <a:pPr marL="0" indent="0" algn="just">
              <a:buNone/>
            </a:pPr>
            <a:r>
              <a:rPr lang="en-US" dirty="0"/>
              <a:t> </a:t>
            </a:r>
            <a:r>
              <a:rPr lang="en-US" sz="3600" dirty="0" smtClean="0">
                <a:solidFill>
                  <a:srgbClr val="FF0000"/>
                </a:solidFill>
              </a:rPr>
              <a:t>Example </a:t>
            </a:r>
            <a:r>
              <a:rPr lang="en-US" sz="3600" dirty="0">
                <a:solidFill>
                  <a:srgbClr val="FF0000"/>
                </a:solidFill>
              </a:rPr>
              <a:t>(Think of an example that helps support your thesis statement):</a:t>
            </a:r>
          </a:p>
          <a:p>
            <a:pPr marL="0" indent="0" algn="just">
              <a:buNone/>
            </a:pPr>
            <a:r>
              <a:rPr lang="en-US" dirty="0"/>
              <a:t> </a:t>
            </a:r>
          </a:p>
          <a:p>
            <a:pPr marL="0" indent="0" algn="just">
              <a:buNone/>
            </a:pPr>
            <a:r>
              <a:rPr lang="en-US" dirty="0"/>
              <a:t>An example of his legacy would be the creation of a Hellenistic Society.</a:t>
            </a:r>
          </a:p>
          <a:p>
            <a:endParaRPr lang="en-US" dirty="0"/>
          </a:p>
        </p:txBody>
      </p:sp>
    </p:spTree>
    <p:extLst>
      <p:ext uri="{BB962C8B-B14F-4D97-AF65-F5344CB8AC3E}">
        <p14:creationId xmlns:p14="http://schemas.microsoft.com/office/powerpoint/2010/main" val="2499648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55000" lnSpcReduction="20000"/>
          </a:bodyPr>
          <a:lstStyle/>
          <a:p>
            <a:pPr marL="0" indent="0">
              <a:buNone/>
            </a:pPr>
            <a:r>
              <a:rPr lang="en-US" sz="3600" i="1" dirty="0">
                <a:solidFill>
                  <a:srgbClr val="FF0000"/>
                </a:solidFill>
              </a:rPr>
              <a:t>Explanation of Example (What does this specific example mean? Be specific. Expand your example by providing additional important details):</a:t>
            </a:r>
          </a:p>
          <a:p>
            <a:pPr marL="0" indent="0">
              <a:buNone/>
            </a:pPr>
            <a:r>
              <a:rPr lang="en-US" sz="3600" dirty="0">
                <a:solidFill>
                  <a:srgbClr val="FF0000"/>
                </a:solidFill>
              </a:rPr>
              <a:t> </a:t>
            </a:r>
          </a:p>
          <a:p>
            <a:pPr marL="0" indent="0">
              <a:buNone/>
            </a:pPr>
            <a:r>
              <a:rPr lang="en-US" dirty="0" smtClean="0"/>
              <a:t>Hellenistic </a:t>
            </a:r>
            <a:r>
              <a:rPr lang="en-US" dirty="0"/>
              <a:t>is the combination of Greek, Persian, and Egyptian cultures. During this remarkable time, people were encouraged to pursue a formal education and develop many different kinds of art. New forms of math, science, and art design make a great impact on contemporary society</a:t>
            </a:r>
          </a:p>
          <a:p>
            <a:pPr marL="0" indent="0">
              <a:buNone/>
            </a:pPr>
            <a:r>
              <a:rPr lang="en-US" dirty="0"/>
              <a:t> </a:t>
            </a:r>
          </a:p>
          <a:p>
            <a:pPr marL="0" indent="0">
              <a:buNone/>
            </a:pPr>
            <a:r>
              <a:rPr lang="en-US" sz="3600" i="1" dirty="0">
                <a:solidFill>
                  <a:srgbClr val="FF0000"/>
                </a:solidFill>
              </a:rPr>
              <a:t>How does the example prove your thesis (Why is this example important? How does it support the main claim of your thesis statement?):</a:t>
            </a:r>
          </a:p>
          <a:p>
            <a:pPr marL="0" indent="0">
              <a:buNone/>
            </a:pPr>
            <a:r>
              <a:rPr lang="en-US" sz="3600" i="1" dirty="0">
                <a:solidFill>
                  <a:srgbClr val="FF0000"/>
                </a:solidFill>
              </a:rPr>
              <a:t> </a:t>
            </a:r>
            <a:endParaRPr lang="en-US" i="1" dirty="0"/>
          </a:p>
          <a:p>
            <a:pPr marL="0" indent="0">
              <a:buNone/>
            </a:pPr>
            <a:r>
              <a:rPr lang="en-US" dirty="0"/>
              <a:t> </a:t>
            </a:r>
          </a:p>
          <a:p>
            <a:pPr marL="0" indent="0">
              <a:buNone/>
            </a:pPr>
            <a:r>
              <a:rPr lang="en-US" dirty="0"/>
              <a:t>If this new way of life hadn’t been as successful as it was, Alexander’s legacy wouldn’t be as memorable and groundbreaking.</a:t>
            </a:r>
          </a:p>
          <a:p>
            <a:pPr marL="0" indent="0">
              <a:buNone/>
            </a:pPr>
            <a:r>
              <a:rPr lang="en-US" dirty="0"/>
              <a:t> </a:t>
            </a:r>
          </a:p>
          <a:p>
            <a:pPr marL="0" indent="0">
              <a:buNone/>
            </a:pPr>
            <a:r>
              <a:rPr lang="en-US" dirty="0"/>
              <a:t> </a:t>
            </a:r>
          </a:p>
          <a:p>
            <a:pPr marL="0" indent="0">
              <a:buNone/>
            </a:pPr>
            <a:r>
              <a:rPr lang="en-US" sz="3600" i="1" dirty="0">
                <a:solidFill>
                  <a:srgbClr val="FF0000"/>
                </a:solidFill>
              </a:rPr>
              <a:t>Conclusion Sentence (Sum up the main argument of your paragraph in one sentence):</a:t>
            </a:r>
          </a:p>
          <a:p>
            <a:pPr marL="0" indent="0">
              <a:buNone/>
            </a:pPr>
            <a:r>
              <a:rPr lang="en-US" sz="3600" dirty="0">
                <a:solidFill>
                  <a:srgbClr val="FF0000"/>
                </a:solidFill>
              </a:rPr>
              <a:t> </a:t>
            </a:r>
          </a:p>
          <a:p>
            <a:pPr marL="0" indent="0">
              <a:buNone/>
            </a:pPr>
            <a:r>
              <a:rPr lang="en-US" dirty="0"/>
              <a:t> </a:t>
            </a:r>
          </a:p>
          <a:p>
            <a:pPr marL="0" indent="0">
              <a:buNone/>
            </a:pPr>
            <a:r>
              <a:rPr lang="en-US" dirty="0"/>
              <a:t>By conquering many countries and merging cultures, Alexander the Great will be credited in history for his many achievements.</a:t>
            </a:r>
          </a:p>
          <a:p>
            <a:endParaRPr lang="en-US" dirty="0"/>
          </a:p>
        </p:txBody>
      </p:sp>
    </p:spTree>
    <p:extLst>
      <p:ext uri="{BB962C8B-B14F-4D97-AF65-F5344CB8AC3E}">
        <p14:creationId xmlns:p14="http://schemas.microsoft.com/office/powerpoint/2010/main" val="2782807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Apply Different Types of Writings in a Technical Report?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You will  use critical writing in the literature review to show where there is a gap or opportunity in the existing research</a:t>
            </a:r>
          </a:p>
          <a:p>
            <a:pPr lvl="0"/>
            <a:r>
              <a:rPr lang="en-US" dirty="0"/>
              <a:t>The methods section will be mostly descriptive to </a:t>
            </a:r>
            <a:r>
              <a:rPr lang="en-US" dirty="0" err="1"/>
              <a:t>summarise</a:t>
            </a:r>
            <a:r>
              <a:rPr lang="en-US" dirty="0"/>
              <a:t> the methods used to collect and </a:t>
            </a:r>
            <a:r>
              <a:rPr lang="en-US" dirty="0" err="1"/>
              <a:t>analyse</a:t>
            </a:r>
            <a:r>
              <a:rPr lang="en-US" dirty="0"/>
              <a:t> information</a:t>
            </a:r>
          </a:p>
          <a:p>
            <a:pPr lvl="0"/>
            <a:r>
              <a:rPr lang="en-US" dirty="0"/>
              <a:t>The results section will be mostly descriptive and analytical as you report on the data you collected</a:t>
            </a:r>
          </a:p>
          <a:p>
            <a:pPr lvl="0"/>
            <a:r>
              <a:rPr lang="en-US" dirty="0"/>
              <a:t>The discussion section is more analytical, as you relate your findings back to your research questions, and also persuasive, as you propose your interpretations of the findings.</a:t>
            </a:r>
          </a:p>
          <a:p>
            <a:endParaRPr lang="en-US" dirty="0"/>
          </a:p>
          <a:p>
            <a:endParaRPr lang="en-US" dirty="0"/>
          </a:p>
        </p:txBody>
      </p:sp>
    </p:spTree>
    <p:extLst>
      <p:ext uri="{BB962C8B-B14F-4D97-AF65-F5344CB8AC3E}">
        <p14:creationId xmlns:p14="http://schemas.microsoft.com/office/powerpoint/2010/main" val="3020984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295399"/>
          </a:xfrm>
        </p:spPr>
        <p:txBody>
          <a:bodyPr>
            <a:normAutofit fontScale="90000"/>
          </a:bodyPr>
          <a:lstStyle/>
          <a:p>
            <a:r>
              <a:rPr lang="en-US" dirty="0" smtClean="0"/>
              <a:t>Academic Writing: Definition and Characteristics</a:t>
            </a:r>
            <a:endParaRPr lang="en-US" dirty="0"/>
          </a:p>
        </p:txBody>
      </p:sp>
      <p:sp>
        <p:nvSpPr>
          <p:cNvPr id="3" name="Subtitle 2"/>
          <p:cNvSpPr>
            <a:spLocks noGrp="1"/>
          </p:cNvSpPr>
          <p:nvPr>
            <p:ph type="subTitle" idx="1"/>
          </p:nvPr>
        </p:nvSpPr>
        <p:spPr>
          <a:xfrm>
            <a:off x="1371600" y="1676400"/>
            <a:ext cx="6400800" cy="3581400"/>
          </a:xfrm>
        </p:spPr>
        <p:txBody>
          <a:bodyPr>
            <a:normAutofit fontScale="62500" lnSpcReduction="20000"/>
          </a:bodyPr>
          <a:lstStyle/>
          <a:p>
            <a:pPr algn="l"/>
            <a:r>
              <a:rPr lang="en-US" b="1" dirty="0"/>
              <a:t>Academic writing refers to a style of expression that researchers use to define the intellectual boundaries of their disciplines and their specific areas of expertise. </a:t>
            </a:r>
            <a:endParaRPr lang="en-US" b="1" dirty="0" smtClean="0"/>
          </a:p>
          <a:p>
            <a:pPr algn="l"/>
            <a:endParaRPr lang="en-US" b="1" dirty="0" smtClean="0"/>
          </a:p>
          <a:p>
            <a:pPr algn="l"/>
            <a:r>
              <a:rPr lang="en-US" b="1" dirty="0" smtClean="0">
                <a:solidFill>
                  <a:srgbClr val="C00000"/>
                </a:solidFill>
              </a:rPr>
              <a:t>Characteristics </a:t>
            </a:r>
            <a:r>
              <a:rPr lang="en-US" b="1" dirty="0">
                <a:solidFill>
                  <a:srgbClr val="C00000"/>
                </a:solidFill>
              </a:rPr>
              <a:t>of academic writing include a formal tone, use of the third-person rather than first-person perspective (usually), a clear focus on the research problem under investigation, and precise word choice. </a:t>
            </a:r>
            <a:endParaRPr lang="en-US" b="1" dirty="0" smtClean="0">
              <a:solidFill>
                <a:srgbClr val="C00000"/>
              </a:solidFill>
            </a:endParaRPr>
          </a:p>
          <a:p>
            <a:pPr algn="l"/>
            <a:endParaRPr lang="en-US" b="1" dirty="0">
              <a:solidFill>
                <a:srgbClr val="C00000"/>
              </a:solidFill>
            </a:endParaRPr>
          </a:p>
          <a:p>
            <a:pPr algn="l"/>
            <a:r>
              <a:rPr lang="en-US" b="1" dirty="0" smtClean="0"/>
              <a:t>Like </a:t>
            </a:r>
            <a:r>
              <a:rPr lang="en-US" b="1" dirty="0"/>
              <a:t>specialist languages adopted in other professions, such as, law or medicine, academic writing is designed to convey agreed meaning about complex ideas or concepts for a group of scholarly experts.</a:t>
            </a:r>
          </a:p>
        </p:txBody>
      </p:sp>
    </p:spTree>
    <p:extLst>
      <p:ext uri="{BB962C8B-B14F-4D97-AF65-F5344CB8AC3E}">
        <p14:creationId xmlns:p14="http://schemas.microsoft.com/office/powerpoint/2010/main" val="3372686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Academic Writing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Descriptive</a:t>
            </a:r>
          </a:p>
          <a:p>
            <a:pPr marL="514350" indent="-514350">
              <a:buFont typeface="+mj-lt"/>
              <a:buAutoNum type="arabicPeriod"/>
            </a:pPr>
            <a:endParaRPr lang="en-US" dirty="0" smtClean="0"/>
          </a:p>
          <a:p>
            <a:pPr marL="514350" indent="-514350">
              <a:buFont typeface="+mj-lt"/>
              <a:buAutoNum type="arabicPeriod"/>
            </a:pPr>
            <a:r>
              <a:rPr lang="en-US" dirty="0" smtClean="0"/>
              <a:t>Analytical</a:t>
            </a:r>
          </a:p>
          <a:p>
            <a:pPr marL="514350" indent="-514350">
              <a:buFont typeface="+mj-lt"/>
              <a:buAutoNum type="arabicPeriod"/>
            </a:pPr>
            <a:endParaRPr lang="en-US" dirty="0" smtClean="0"/>
          </a:p>
          <a:p>
            <a:pPr marL="514350" indent="-514350">
              <a:buFont typeface="+mj-lt"/>
              <a:buAutoNum type="arabicPeriod"/>
            </a:pPr>
            <a:r>
              <a:rPr lang="en-US" dirty="0" smtClean="0"/>
              <a:t>Persuasive</a:t>
            </a:r>
          </a:p>
          <a:p>
            <a:pPr marL="514350" indent="-514350">
              <a:buFont typeface="+mj-lt"/>
              <a:buAutoNum type="arabicPeriod"/>
            </a:pPr>
            <a:endParaRPr lang="en-US" dirty="0" smtClean="0"/>
          </a:p>
          <a:p>
            <a:pPr marL="514350" indent="-514350">
              <a:buFont typeface="+mj-lt"/>
              <a:buAutoNum type="arabicPeriod"/>
            </a:pPr>
            <a:r>
              <a:rPr lang="en-US" dirty="0" smtClean="0"/>
              <a:t>Critical</a:t>
            </a:r>
            <a:endParaRPr lang="en-US" dirty="0"/>
          </a:p>
        </p:txBody>
      </p:sp>
    </p:spTree>
    <p:extLst>
      <p:ext uri="{BB962C8B-B14F-4D97-AF65-F5344CB8AC3E}">
        <p14:creationId xmlns:p14="http://schemas.microsoft.com/office/powerpoint/2010/main" val="3572219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a:t>
            </a:r>
            <a:endParaRPr lang="en-US" dirty="0"/>
          </a:p>
        </p:txBody>
      </p:sp>
      <p:sp>
        <p:nvSpPr>
          <p:cNvPr id="3" name="Content Placeholder 2"/>
          <p:cNvSpPr>
            <a:spLocks noGrp="1"/>
          </p:cNvSpPr>
          <p:nvPr>
            <p:ph idx="1"/>
          </p:nvPr>
        </p:nvSpPr>
        <p:spPr/>
        <p:txBody>
          <a:bodyPr/>
          <a:lstStyle/>
          <a:p>
            <a:r>
              <a:rPr lang="en-US" dirty="0"/>
              <a:t>The simplest type of academic writing is descriptive. Its purpose is to provide facts or information. An example would be a summary of an article or a report of the results of an experiment.</a:t>
            </a:r>
          </a:p>
          <a:p>
            <a:r>
              <a:rPr lang="en-US" dirty="0"/>
              <a:t>The kinds of instructions for a purely descriptive assignment include: 'identify', 'report', 'record', '</a:t>
            </a:r>
            <a:r>
              <a:rPr lang="en-US" dirty="0" err="1"/>
              <a:t>summarise</a:t>
            </a:r>
            <a:r>
              <a:rPr lang="en-US" dirty="0"/>
              <a:t>' and 'define'.</a:t>
            </a:r>
          </a:p>
          <a:p>
            <a:endParaRPr lang="en-US" dirty="0"/>
          </a:p>
        </p:txBody>
      </p:sp>
    </p:spTree>
    <p:extLst>
      <p:ext uri="{BB962C8B-B14F-4D97-AF65-F5344CB8AC3E}">
        <p14:creationId xmlns:p14="http://schemas.microsoft.com/office/powerpoint/2010/main" val="1460575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Analytical writing includes descriptive writing, but also requires you to re-</a:t>
            </a:r>
            <a:r>
              <a:rPr lang="en-US" dirty="0" err="1"/>
              <a:t>organise</a:t>
            </a:r>
            <a:r>
              <a:rPr lang="en-US" dirty="0"/>
              <a:t> the facts and information you describe into categories, groups, parts, types or relationships.</a:t>
            </a:r>
          </a:p>
          <a:p>
            <a:r>
              <a:rPr lang="en-US" dirty="0"/>
              <a:t>If you’re comparing two theories, you might break your comparison into several parts, for example: how each theory deals with social context, how each theory deals with language learning, and how each theory can be used in practice.</a:t>
            </a:r>
          </a:p>
          <a:p>
            <a:r>
              <a:rPr lang="en-US" dirty="0"/>
              <a:t>The kinds of instructions for an analytical assignment include: '</a:t>
            </a:r>
            <a:r>
              <a:rPr lang="en-US" dirty="0" err="1"/>
              <a:t>analyse</a:t>
            </a:r>
            <a:r>
              <a:rPr lang="en-US" dirty="0"/>
              <a:t>', 'compare', 'contrast', 'relate', and 'examine'.</a:t>
            </a:r>
          </a:p>
          <a:p>
            <a:endParaRPr lang="en-US" dirty="0"/>
          </a:p>
        </p:txBody>
      </p:sp>
    </p:spTree>
    <p:extLst>
      <p:ext uri="{BB962C8B-B14F-4D97-AF65-F5344CB8AC3E}">
        <p14:creationId xmlns:p14="http://schemas.microsoft.com/office/powerpoint/2010/main" val="2673597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Analytical Writing</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spend plenty of time planning. Brainstorm the facts and ideas, and try different ways of grouping them, according to patterns, parts, similarities and differences. You could use </a:t>
            </a:r>
            <a:r>
              <a:rPr lang="en-US" dirty="0" err="1"/>
              <a:t>colour</a:t>
            </a:r>
            <a:r>
              <a:rPr lang="en-US" dirty="0"/>
              <a:t>-coding, flow charts, tree diagrams or tables.</a:t>
            </a:r>
          </a:p>
          <a:p>
            <a:pPr lvl="0"/>
            <a:r>
              <a:rPr lang="en-US" dirty="0"/>
              <a:t>create a name for the relationships and categories you find. For example, advantages and disadvantages.</a:t>
            </a:r>
          </a:p>
          <a:p>
            <a:pPr lvl="0"/>
            <a:r>
              <a:rPr lang="en-US" dirty="0"/>
              <a:t>build </a:t>
            </a:r>
            <a:r>
              <a:rPr lang="en-US" dirty="0" smtClean="0"/>
              <a:t>your </a:t>
            </a:r>
            <a:r>
              <a:rPr lang="en-US" dirty="0"/>
              <a:t>paragraph around one of the analytical categories</a:t>
            </a:r>
            <a:r>
              <a:rPr lang="en-US" dirty="0" smtClean="0"/>
              <a:t>.</a:t>
            </a:r>
          </a:p>
          <a:p>
            <a:pPr lvl="0"/>
            <a:r>
              <a:rPr lang="en-US" dirty="0"/>
              <a:t>m</a:t>
            </a:r>
            <a:r>
              <a:rPr lang="en-US" dirty="0" smtClean="0"/>
              <a:t>ake the structure of your composition clear to your reader, by using topic sentences and a clear introduction.</a:t>
            </a:r>
            <a:endParaRPr lang="en-US" dirty="0"/>
          </a:p>
        </p:txBody>
      </p:sp>
    </p:spTree>
    <p:extLst>
      <p:ext uri="{BB962C8B-B14F-4D97-AF65-F5344CB8AC3E}">
        <p14:creationId xmlns:p14="http://schemas.microsoft.com/office/powerpoint/2010/main" val="771788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Persuasive Writing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Persuasive writing has all the features of analytical writing (that is, information plus re-</a:t>
            </a:r>
            <a:r>
              <a:rPr lang="en-US" dirty="0" err="1"/>
              <a:t>organising</a:t>
            </a:r>
            <a:r>
              <a:rPr lang="en-US" dirty="0"/>
              <a:t> the information), with the addition of your own point of view. Most essays are persuasive, and there is a persuasive element in at least the discussion and conclusion of a research article.</a:t>
            </a:r>
          </a:p>
          <a:p>
            <a:r>
              <a:rPr lang="en-US" dirty="0"/>
              <a:t>Points of view in academic writing can include an argument, recommendation, interpretation of findings or evaluation of the work of others. In persuasive writing, each claim you make needs to be supported by some evidence, for example a reference to research findings or published sources.</a:t>
            </a:r>
          </a:p>
          <a:p>
            <a:r>
              <a:rPr lang="en-US" dirty="0"/>
              <a:t>The kinds of instructions for a persuasive assignment include: 'argue', 'evaluate', 'discuss', and 'take a position'.</a:t>
            </a:r>
          </a:p>
          <a:p>
            <a:endParaRPr lang="en-US" dirty="0"/>
          </a:p>
        </p:txBody>
      </p:sp>
    </p:spTree>
    <p:extLst>
      <p:ext uri="{BB962C8B-B14F-4D97-AF65-F5344CB8AC3E}">
        <p14:creationId xmlns:p14="http://schemas.microsoft.com/office/powerpoint/2010/main" val="204731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persuasive Writing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To present your argument, make sure</a:t>
            </a:r>
            <a:r>
              <a:rPr lang="en-US" dirty="0"/>
              <a:t>:</a:t>
            </a:r>
          </a:p>
          <a:p>
            <a:pPr lvl="0"/>
            <a:r>
              <a:rPr lang="en-US" dirty="0"/>
              <a:t>your text develops a coherent argument where all the individual claims work together to support your overall point of view</a:t>
            </a:r>
          </a:p>
          <a:p>
            <a:pPr lvl="0"/>
            <a:r>
              <a:rPr lang="en-US" dirty="0"/>
              <a:t>your reasoning for each claim is clear to the reader</a:t>
            </a:r>
          </a:p>
          <a:p>
            <a:pPr lvl="0"/>
            <a:r>
              <a:rPr lang="en-US" dirty="0"/>
              <a:t>your assumptions are valid</a:t>
            </a:r>
          </a:p>
          <a:p>
            <a:pPr lvl="0"/>
            <a:r>
              <a:rPr lang="en-US" dirty="0"/>
              <a:t>you have evidence for every claim you make</a:t>
            </a:r>
          </a:p>
          <a:p>
            <a:pPr lvl="0"/>
            <a:r>
              <a:rPr lang="en-US" dirty="0"/>
              <a:t>you use evidence that is convincing and directly relevant.</a:t>
            </a:r>
          </a:p>
          <a:p>
            <a:endParaRPr lang="en-US" dirty="0"/>
          </a:p>
        </p:txBody>
      </p:sp>
    </p:spTree>
    <p:extLst>
      <p:ext uri="{BB962C8B-B14F-4D97-AF65-F5344CB8AC3E}">
        <p14:creationId xmlns:p14="http://schemas.microsoft.com/office/powerpoint/2010/main" val="1168189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Writing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persuasive writing requires you to have your own point of view on an issue or topic, </a:t>
            </a:r>
            <a:r>
              <a:rPr lang="en-US" i="1" dirty="0"/>
              <a:t>critical writing requires you to consider at least two points of view, including your own.</a:t>
            </a:r>
          </a:p>
          <a:p>
            <a:r>
              <a:rPr lang="en-US" dirty="0"/>
              <a:t>For example, you may explain a researcher's interpretation or argument and then evaluate the merits of the argument, or give your own alternative interpretation.</a:t>
            </a:r>
          </a:p>
          <a:p>
            <a:r>
              <a:rPr lang="en-US" dirty="0"/>
              <a:t>Examples of critical writing assignments include a critique of a journal article, or a literature review that identifies the strengths and weaknesses of existing research. The kinds of instructions for critical writing include: 'critique', 'debate', 'disagree' and 'evaluate'.</a:t>
            </a:r>
          </a:p>
          <a:p>
            <a:endParaRPr lang="en-US" dirty="0"/>
          </a:p>
        </p:txBody>
      </p:sp>
    </p:spTree>
    <p:extLst>
      <p:ext uri="{BB962C8B-B14F-4D97-AF65-F5344CB8AC3E}">
        <p14:creationId xmlns:p14="http://schemas.microsoft.com/office/powerpoint/2010/main" val="392634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1099</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Academic Writing And Its Types</vt:lpstr>
      <vt:lpstr>Academic Writing: Definition and Characteristics</vt:lpstr>
      <vt:lpstr>Types Of Academic Writing</vt:lpstr>
      <vt:lpstr>Descriptive</vt:lpstr>
      <vt:lpstr>Analytical</vt:lpstr>
      <vt:lpstr>Tips for Analytical Writing</vt:lpstr>
      <vt:lpstr>Persuasive Writing</vt:lpstr>
      <vt:lpstr>Tips for persuasive Writing</vt:lpstr>
      <vt:lpstr>Critical Writing</vt:lpstr>
      <vt:lpstr>Tips for Critical Writing</vt:lpstr>
      <vt:lpstr>Sample  Paragraphs</vt:lpstr>
      <vt:lpstr>Analytical</vt:lpstr>
      <vt:lpstr>Descriptive</vt:lpstr>
      <vt:lpstr>Persuasive</vt:lpstr>
      <vt:lpstr>More On Analytical Paragraph</vt:lpstr>
      <vt:lpstr>PowerPoint Presentation</vt:lpstr>
      <vt:lpstr>PowerPoint Presentation</vt:lpstr>
      <vt:lpstr>How to Apply Different Types of Writings in a Technical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admin</dc:creator>
  <cp:lastModifiedBy>admin</cp:lastModifiedBy>
  <cp:revision>18</cp:revision>
  <dcterms:created xsi:type="dcterms:W3CDTF">2020-02-11T05:12:01Z</dcterms:created>
  <dcterms:modified xsi:type="dcterms:W3CDTF">2020-02-18T10:24:39Z</dcterms:modified>
</cp:coreProperties>
</file>