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eg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70C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FIRST</a:t>
            </a:r>
            <a:r>
              <a:rPr spc="-45" dirty="0"/>
              <a:t> </a:t>
            </a:r>
            <a:r>
              <a:rPr dirty="0"/>
              <a:t>REVIEW</a:t>
            </a:r>
            <a:r>
              <a:rPr spc="-40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75523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20" dirty="0"/>
              <a:t>18-02-2025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77470">
              <a:lnSpc>
                <a:spcPts val="1810"/>
              </a:lnSpc>
            </a:pPr>
            <a:fld id="{81D60167-4931-47E6-BA6A-407CBD079E47}" type="slidenum">
              <a:rPr sz="1800" b="1" spc="-50" dirty="0">
                <a:solidFill>
                  <a:srgbClr val="375523"/>
                </a:solidFill>
                <a:latin typeface="Calibri"/>
                <a:cs typeface="Calibri"/>
              </a:rPr>
              <a:t>‹#›</a:t>
            </a:fld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8199" y="775855"/>
            <a:ext cx="10674985" cy="5445125"/>
          </a:xfrm>
          <a:custGeom>
            <a:avLst/>
            <a:gdLst/>
            <a:ahLst/>
            <a:cxnLst/>
            <a:rect l="l" t="t" r="r" b="b"/>
            <a:pathLst>
              <a:path w="10674985" h="5445125">
                <a:moveTo>
                  <a:pt x="0" y="0"/>
                </a:moveTo>
                <a:lnTo>
                  <a:pt x="10674926" y="0"/>
                </a:lnTo>
                <a:lnTo>
                  <a:pt x="10674926" y="5444835"/>
                </a:lnTo>
                <a:lnTo>
                  <a:pt x="0" y="544483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70C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FIRST</a:t>
            </a:r>
            <a:r>
              <a:rPr spc="-45" dirty="0"/>
              <a:t> </a:t>
            </a:r>
            <a:r>
              <a:rPr dirty="0"/>
              <a:t>REVIEW</a:t>
            </a:r>
            <a:r>
              <a:rPr spc="-40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75523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20" dirty="0"/>
              <a:t>18-02-2025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77470">
              <a:lnSpc>
                <a:spcPts val="1810"/>
              </a:lnSpc>
            </a:pPr>
            <a:fld id="{81D60167-4931-47E6-BA6A-407CBD079E47}" type="slidenum">
              <a:rPr sz="1800" b="1" spc="-50" dirty="0">
                <a:solidFill>
                  <a:srgbClr val="375523"/>
                </a:solidFill>
                <a:latin typeface="Calibri"/>
                <a:cs typeface="Calibri"/>
              </a:rPr>
              <a:t>‹#›</a:t>
            </a:fld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70C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FIRST</a:t>
            </a:r>
            <a:r>
              <a:rPr spc="-45" dirty="0"/>
              <a:t> </a:t>
            </a:r>
            <a:r>
              <a:rPr dirty="0"/>
              <a:t>REVIEW</a:t>
            </a:r>
            <a:r>
              <a:rPr spc="-40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75523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20" dirty="0"/>
              <a:t>18-02-2025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77470">
              <a:lnSpc>
                <a:spcPts val="1810"/>
              </a:lnSpc>
            </a:pPr>
            <a:fld id="{81D60167-4931-47E6-BA6A-407CBD079E47}" type="slidenum">
              <a:rPr sz="1800" b="1" spc="-50" dirty="0">
                <a:solidFill>
                  <a:srgbClr val="375523"/>
                </a:solidFill>
                <a:latin typeface="Calibri"/>
                <a:cs typeface="Calibri"/>
              </a:rPr>
              <a:t>‹#›</a:t>
            </a:fld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70C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FIRST</a:t>
            </a:r>
            <a:r>
              <a:rPr spc="-45" dirty="0"/>
              <a:t> </a:t>
            </a:r>
            <a:r>
              <a:rPr dirty="0"/>
              <a:t>REVIEW</a:t>
            </a:r>
            <a:r>
              <a:rPr spc="-40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75523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20" dirty="0"/>
              <a:t>18-02-2025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77470">
              <a:lnSpc>
                <a:spcPts val="1810"/>
              </a:lnSpc>
            </a:pPr>
            <a:fld id="{81D60167-4931-47E6-BA6A-407CBD079E47}" type="slidenum">
              <a:rPr sz="1800" b="1" spc="-50" dirty="0">
                <a:solidFill>
                  <a:srgbClr val="375523"/>
                </a:solidFill>
                <a:latin typeface="Calibri"/>
                <a:cs typeface="Calibri"/>
              </a:rPr>
              <a:t>‹#›</a:t>
            </a:fld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FIRST</a:t>
            </a:r>
            <a:r>
              <a:rPr spc="-45" dirty="0"/>
              <a:t> </a:t>
            </a:r>
            <a:r>
              <a:rPr dirty="0"/>
              <a:t>REVIEW</a:t>
            </a:r>
            <a:r>
              <a:rPr spc="-40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75523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20" dirty="0"/>
              <a:t>18-02-2025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77470">
              <a:lnSpc>
                <a:spcPts val="1810"/>
              </a:lnSpc>
            </a:pPr>
            <a:fld id="{81D60167-4931-47E6-BA6A-407CBD079E47}" type="slidenum">
              <a:rPr sz="1800" b="1" spc="-50" dirty="0">
                <a:solidFill>
                  <a:srgbClr val="375523"/>
                </a:solidFill>
                <a:latin typeface="Calibri"/>
                <a:cs typeface="Calibri"/>
              </a:rPr>
              <a:t>‹#›</a:t>
            </a:fld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4015" y="240908"/>
            <a:ext cx="762396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70C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750" y="1638736"/>
            <a:ext cx="10200640" cy="4233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72732" y="6466776"/>
            <a:ext cx="18453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FIRST</a:t>
            </a:r>
            <a:r>
              <a:rPr spc="-45" dirty="0"/>
              <a:t> </a:t>
            </a:r>
            <a:r>
              <a:rPr dirty="0"/>
              <a:t>REVIEW</a:t>
            </a:r>
            <a:r>
              <a:rPr spc="-40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1225" y="6435725"/>
            <a:ext cx="109093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375523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20" dirty="0"/>
              <a:t>18-02-2025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5491" y="6435725"/>
            <a:ext cx="244597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77470">
              <a:lnSpc>
                <a:spcPts val="1810"/>
              </a:lnSpc>
            </a:pPr>
            <a:fld id="{81D60167-4931-47E6-BA6A-407CBD079E47}" type="slidenum">
              <a:rPr sz="1800" b="1" spc="-50" dirty="0">
                <a:solidFill>
                  <a:srgbClr val="375523"/>
                </a:solidFill>
                <a:latin typeface="Calibri"/>
                <a:cs typeface="Calibri"/>
              </a:rPr>
              <a:t>‹#›</a:t>
            </a:fld>
            <a:endParaRPr sz="18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ursuit.unimelb.edu.au/articles/finding-the-building-blocks-o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5731" y="1203440"/>
            <a:ext cx="8864600" cy="1861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5155" marR="3137535" algn="ctr">
              <a:lnSpc>
                <a:spcPct val="117300"/>
              </a:lnSpc>
              <a:spcBef>
                <a:spcPts val="100"/>
              </a:spcBef>
            </a:pPr>
            <a:r>
              <a:rPr sz="1800" b="1" dirty="0">
                <a:latin typeface="Cambria"/>
                <a:cs typeface="Cambria"/>
              </a:rPr>
              <a:t>Academic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b="1" spc="-25" dirty="0">
                <a:latin typeface="Cambria"/>
                <a:cs typeface="Cambria"/>
              </a:rPr>
              <a:t>Year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2024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-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spc="-25" dirty="0">
                <a:latin typeface="Cambria"/>
                <a:cs typeface="Cambria"/>
              </a:rPr>
              <a:t>25 </a:t>
            </a:r>
            <a:r>
              <a:rPr sz="1800" b="1" dirty="0">
                <a:solidFill>
                  <a:srgbClr val="C00000"/>
                </a:solidFill>
                <a:latin typeface="Cambria"/>
                <a:cs typeface="Cambria"/>
              </a:rPr>
              <a:t>S6</a:t>
            </a:r>
            <a:r>
              <a:rPr sz="18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mbria"/>
                <a:cs typeface="Cambria"/>
              </a:rPr>
              <a:t>MINI</a:t>
            </a:r>
            <a:r>
              <a:rPr sz="18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mbria"/>
                <a:cs typeface="Cambria"/>
              </a:rPr>
              <a:t>PROJECT</a:t>
            </a:r>
            <a:r>
              <a:rPr sz="1800" b="1" spc="-2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mbria"/>
                <a:cs typeface="Cambria"/>
              </a:rPr>
              <a:t>-</a:t>
            </a:r>
            <a:r>
              <a:rPr sz="1800" b="1" spc="-2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1800" b="1" spc="-50" dirty="0">
                <a:solidFill>
                  <a:srgbClr val="C00000"/>
                </a:solidFill>
                <a:latin typeface="Cambria"/>
                <a:cs typeface="Cambria"/>
              </a:rPr>
              <a:t>I</a:t>
            </a:r>
            <a:endParaRPr sz="1800" dirty="0">
              <a:latin typeface="Cambria"/>
              <a:cs typeface="Cambria"/>
            </a:endParaRPr>
          </a:p>
          <a:p>
            <a:pPr algn="ctr">
              <a:lnSpc>
                <a:spcPts val="1800"/>
              </a:lnSpc>
            </a:pPr>
            <a:r>
              <a:rPr sz="1800" b="1" dirty="0">
                <a:latin typeface="Cambria"/>
                <a:cs typeface="Cambria"/>
              </a:rPr>
              <a:t>First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Review</a:t>
            </a:r>
            <a:endParaRPr sz="180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2400" b="1" spc="-20" dirty="0">
                <a:solidFill>
                  <a:srgbClr val="375523"/>
                </a:solidFill>
                <a:latin typeface="Cambria"/>
                <a:cs typeface="Cambria"/>
              </a:rPr>
              <a:t>PROJECT</a:t>
            </a:r>
            <a:r>
              <a:rPr sz="2400" b="1" spc="-65" dirty="0">
                <a:solidFill>
                  <a:srgbClr val="375523"/>
                </a:solidFill>
                <a:latin typeface="Cambria"/>
                <a:cs typeface="Cambria"/>
              </a:rPr>
              <a:t> </a:t>
            </a:r>
            <a:r>
              <a:rPr sz="2400" b="1" spc="-20" dirty="0">
                <a:solidFill>
                  <a:srgbClr val="375523"/>
                </a:solidFill>
                <a:latin typeface="Cambria"/>
                <a:cs typeface="Cambria"/>
              </a:rPr>
              <a:t>TITLE</a:t>
            </a:r>
            <a:endParaRPr lang="en-US" sz="2400" b="1" spc="-20" dirty="0">
              <a:solidFill>
                <a:srgbClr val="375523"/>
              </a:solidFill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AI-Powered Farming Guide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838" y="145402"/>
            <a:ext cx="7378425" cy="10456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0200" y="4900347"/>
            <a:ext cx="3670350" cy="17201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  <a:spcBef>
                <a:spcPts val="100"/>
              </a:spcBef>
            </a:pPr>
            <a:r>
              <a:rPr sz="1850" b="1" spc="-50" dirty="0">
                <a:solidFill>
                  <a:srgbClr val="375523"/>
                </a:solidFill>
                <a:latin typeface="Cambria"/>
                <a:cs typeface="Cambria"/>
              </a:rPr>
              <a:t>BATCH</a:t>
            </a:r>
            <a:r>
              <a:rPr sz="1850" b="1" spc="-30" dirty="0">
                <a:solidFill>
                  <a:srgbClr val="375523"/>
                </a:solidFill>
                <a:latin typeface="Cambria"/>
                <a:cs typeface="Cambria"/>
              </a:rPr>
              <a:t> </a:t>
            </a:r>
            <a:r>
              <a:rPr sz="1850" b="1" spc="-10" dirty="0">
                <a:solidFill>
                  <a:srgbClr val="375523"/>
                </a:solidFill>
                <a:latin typeface="Cambria"/>
                <a:cs typeface="Cambria"/>
              </a:rPr>
              <a:t>MEMBERS </a:t>
            </a:r>
            <a:endParaRPr lang="en-US" sz="1650" b="1" spc="-10" dirty="0">
              <a:solidFill>
                <a:srgbClr val="7030A0"/>
              </a:solidFill>
              <a:latin typeface="Cambria"/>
              <a:cs typeface="Cambria"/>
            </a:endParaRPr>
          </a:p>
          <a:p>
            <a:pPr marL="12065" marR="5080" algn="ctr">
              <a:lnSpc>
                <a:spcPct val="130000"/>
              </a:lnSpc>
              <a:spcBef>
                <a:spcPts val="100"/>
              </a:spcBef>
            </a:pPr>
            <a:r>
              <a:rPr lang="en-US" sz="1650" b="1" spc="-10" dirty="0">
                <a:solidFill>
                  <a:srgbClr val="7030A0"/>
                </a:solidFill>
                <a:latin typeface="Cambria"/>
                <a:cs typeface="Cambria"/>
              </a:rPr>
              <a:t>HARI HARAN D (7376222AD140)</a:t>
            </a:r>
          </a:p>
          <a:p>
            <a:pPr marL="12065" marR="5080" algn="ctr">
              <a:lnSpc>
                <a:spcPct val="130000"/>
              </a:lnSpc>
              <a:spcBef>
                <a:spcPts val="100"/>
              </a:spcBef>
            </a:pPr>
            <a:r>
              <a:rPr lang="en-US" sz="1650" b="1" spc="-10" dirty="0">
                <a:solidFill>
                  <a:srgbClr val="7030A0"/>
                </a:solidFill>
                <a:latin typeface="Cambria"/>
                <a:cs typeface="Cambria"/>
              </a:rPr>
              <a:t>ABIRAMI D R (7376222AD107)</a:t>
            </a:r>
          </a:p>
          <a:p>
            <a:pPr marL="12065" marR="5080" algn="ctr">
              <a:lnSpc>
                <a:spcPct val="130000"/>
              </a:lnSpc>
              <a:spcBef>
                <a:spcPts val="100"/>
              </a:spcBef>
            </a:pPr>
            <a:r>
              <a:rPr lang="en-US" sz="1650" b="1" spc="-10" dirty="0">
                <a:solidFill>
                  <a:srgbClr val="7030A0"/>
                </a:solidFill>
                <a:latin typeface="Cambria"/>
                <a:cs typeface="Cambria"/>
              </a:rPr>
              <a:t>ARUNA A (7376221CD104)</a:t>
            </a:r>
          </a:p>
          <a:p>
            <a:pPr marL="12065" marR="5080" algn="ctr">
              <a:lnSpc>
                <a:spcPct val="130000"/>
              </a:lnSpc>
              <a:spcBef>
                <a:spcPts val="100"/>
              </a:spcBef>
            </a:pPr>
            <a:r>
              <a:rPr lang="en-US" sz="1650" b="1" spc="-10" dirty="0">
                <a:solidFill>
                  <a:srgbClr val="7030A0"/>
                </a:solidFill>
                <a:latin typeface="Cambria"/>
                <a:cs typeface="Cambria"/>
              </a:rPr>
              <a:t>DEVADHARSHINI K (7376222AL122)</a:t>
            </a:r>
            <a:endParaRPr sz="165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5814" y="5044788"/>
            <a:ext cx="4123054" cy="1592103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2000" b="1" spc="-10" dirty="0">
                <a:solidFill>
                  <a:srgbClr val="375523"/>
                </a:solidFill>
                <a:latin typeface="Cambria"/>
                <a:cs typeface="Cambria"/>
              </a:rPr>
              <a:t>GUIDE</a:t>
            </a:r>
            <a:endParaRPr sz="200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lang="en-US" b="1" dirty="0" err="1">
                <a:solidFill>
                  <a:srgbClr val="7030A0"/>
                </a:solidFill>
                <a:latin typeface="Cambria"/>
                <a:cs typeface="Cambria"/>
              </a:rPr>
              <a:t>Ms</a:t>
            </a:r>
            <a:r>
              <a:rPr lang="en-US" b="1" dirty="0">
                <a:solidFill>
                  <a:srgbClr val="7030A0"/>
                </a:solidFill>
                <a:latin typeface="Cambria"/>
                <a:cs typeface="Cambria"/>
              </a:rPr>
              <a:t> ESAKKI MADURA E</a:t>
            </a:r>
            <a:endParaRPr lang="en-US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800" b="1" spc="-10" dirty="0">
                <a:solidFill>
                  <a:srgbClr val="7030A0"/>
                </a:solidFill>
                <a:latin typeface="Cambria"/>
                <a:cs typeface="Cambria"/>
              </a:rPr>
              <a:t>Ass</a:t>
            </a:r>
            <a:r>
              <a:rPr lang="en-US" sz="1800" b="1" spc="-10" dirty="0">
                <a:solidFill>
                  <a:srgbClr val="7030A0"/>
                </a:solidFill>
                <a:latin typeface="Cambria"/>
                <a:cs typeface="Cambria"/>
              </a:rPr>
              <a:t>istant </a:t>
            </a:r>
            <a:r>
              <a:rPr sz="1800" b="1" spc="-45" dirty="0">
                <a:solidFill>
                  <a:srgbClr val="7030A0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7030A0"/>
                </a:solidFill>
                <a:latin typeface="Cambria"/>
                <a:cs typeface="Cambria"/>
              </a:rPr>
              <a:t>Professor</a:t>
            </a:r>
            <a:r>
              <a:rPr lang="en-US" sz="1800" b="1" spc="-10" dirty="0">
                <a:solidFill>
                  <a:srgbClr val="7030A0"/>
                </a:solidFill>
                <a:latin typeface="Cambria"/>
                <a:cs typeface="Cambria"/>
              </a:rPr>
              <a:t> - II</a:t>
            </a:r>
            <a:r>
              <a:rPr sz="1800" b="1" spc="-10" dirty="0">
                <a:solidFill>
                  <a:srgbClr val="7030A0"/>
                </a:solidFill>
                <a:latin typeface="Cambria"/>
                <a:cs typeface="Cambria"/>
              </a:rPr>
              <a:t> </a:t>
            </a:r>
            <a:endParaRPr lang="en-US" sz="1800" b="1" spc="-10" dirty="0">
              <a:solidFill>
                <a:srgbClr val="7030A0"/>
              </a:solidFill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800" b="1" dirty="0">
                <a:solidFill>
                  <a:srgbClr val="7030A0"/>
                </a:solidFill>
                <a:latin typeface="Cambria"/>
                <a:cs typeface="Cambria"/>
              </a:rPr>
              <a:t>Department</a:t>
            </a:r>
            <a:r>
              <a:rPr sz="1800" b="1" spc="-40" dirty="0">
                <a:solidFill>
                  <a:srgbClr val="7030A0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7030A0"/>
                </a:solidFill>
                <a:latin typeface="Cambria"/>
                <a:cs typeface="Cambria"/>
              </a:rPr>
              <a:t>of</a:t>
            </a:r>
            <a:r>
              <a:rPr sz="1800" b="1" spc="-40" dirty="0">
                <a:solidFill>
                  <a:srgbClr val="7030A0"/>
                </a:solidFill>
                <a:latin typeface="Cambria"/>
                <a:cs typeface="Cambria"/>
              </a:rPr>
              <a:t> </a:t>
            </a:r>
            <a:r>
              <a:rPr lang="en-US" b="1" spc="-10" dirty="0">
                <a:solidFill>
                  <a:srgbClr val="7030A0"/>
                </a:solidFill>
                <a:latin typeface="Cambria"/>
                <a:cs typeface="Cambria"/>
              </a:rPr>
              <a:t>Artificial Intelligence and Data Science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1721" y="4010426"/>
            <a:ext cx="1665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 marR="5080" indent="-1416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F5496"/>
                </a:solidFill>
                <a:latin typeface="Cambria"/>
                <a:cs typeface="Cambria"/>
              </a:rPr>
              <a:t>BIP</a:t>
            </a:r>
            <a:r>
              <a:rPr sz="1800" b="1" spc="-30" dirty="0">
                <a:solidFill>
                  <a:srgbClr val="2F5496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2F5496"/>
                </a:solidFill>
                <a:latin typeface="Cambria"/>
                <a:cs typeface="Cambria"/>
              </a:rPr>
              <a:t>PROJECT</a:t>
            </a:r>
            <a:r>
              <a:rPr sz="1800" b="1" spc="-30" dirty="0">
                <a:solidFill>
                  <a:srgbClr val="2F5496"/>
                </a:solidFill>
                <a:latin typeface="Cambria"/>
                <a:cs typeface="Cambria"/>
              </a:rPr>
              <a:t> </a:t>
            </a:r>
            <a:r>
              <a:rPr sz="1800" b="1" spc="-35" dirty="0">
                <a:solidFill>
                  <a:srgbClr val="2F5496"/>
                </a:solidFill>
                <a:latin typeface="Cambria"/>
                <a:cs typeface="Cambria"/>
              </a:rPr>
              <a:t>ID </a:t>
            </a:r>
            <a:r>
              <a:rPr sz="1800" b="1" spc="-10" dirty="0">
                <a:latin typeface="Cambria"/>
                <a:cs typeface="Cambria"/>
              </a:rPr>
              <a:t>26S</a:t>
            </a:r>
            <a:r>
              <a:rPr lang="en-US" sz="1800" b="1" spc="-10" dirty="0">
                <a:latin typeface="Cambria"/>
                <a:cs typeface="Cambria"/>
              </a:rPr>
              <a:t>6</a:t>
            </a:r>
            <a:r>
              <a:rPr sz="1800" b="1" spc="-10" dirty="0">
                <a:latin typeface="Cambria"/>
                <a:cs typeface="Cambria"/>
              </a:rPr>
              <a:t>MIN</a:t>
            </a:r>
            <a:r>
              <a:rPr lang="en-US" sz="1800" b="1" spc="-10" dirty="0">
                <a:latin typeface="Cambria"/>
                <a:cs typeface="Cambria"/>
              </a:rPr>
              <a:t>410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7145" y="3986779"/>
            <a:ext cx="1296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" marR="5080" indent="-90805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2F5496"/>
                </a:solidFill>
                <a:latin typeface="Cambria"/>
                <a:cs typeface="Cambria"/>
              </a:rPr>
              <a:t>CATERGORY </a:t>
            </a:r>
            <a:r>
              <a:rPr sz="1800" b="1" spc="-10" dirty="0">
                <a:solidFill>
                  <a:srgbClr val="C00000"/>
                </a:solidFill>
                <a:latin typeface="Cambria"/>
                <a:cs typeface="Cambria"/>
              </a:rPr>
              <a:t>INTERNAL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546" y="668565"/>
            <a:ext cx="10770254" cy="5617563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65"/>
              </a:spcBef>
              <a:tabLst>
                <a:tab pos="187325" algn="l"/>
              </a:tabLst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SYSTEM ARCHITECTURE OVERVIEW :</a:t>
            </a:r>
          </a:p>
          <a:p>
            <a:pPr algn="just"/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User Interface (Frontend - React.js)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Farmers interact with the chatbot through a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React.js-based web application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Provides a simple, user-friendly interface for text and voice-based queries.</a:t>
            </a:r>
          </a:p>
          <a:p>
            <a:pPr algn="just"/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Backend Processing (Flask/Django - Python)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Manages chatbot logic, processes user queries, and fetches responses.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Implements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Natural Language Processing (NLP)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to understand and respond effectively.</a:t>
            </a:r>
          </a:p>
          <a:p>
            <a:pPr algn="just"/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Database Management (MongoDB)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Stores predefined agricultural FAQs, chatbot responses, and user interactions.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Allows efficient data retrieval for real-time assistance.</a:t>
            </a:r>
          </a:p>
          <a:p>
            <a:pPr algn="just"/>
            <a:r>
              <a:rPr lang="en-IN" sz="2400" b="1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API Integration Module</a:t>
            </a:r>
            <a:endParaRPr lang="en-IN" sz="2400" dirty="0">
              <a:solidFill>
                <a:schemeClr val="accent3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Fetches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real-time weather updates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market prices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agriculture news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from external APIs.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Ensures farmers receive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up-to-date information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Speech Processing Module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Uses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pyttsx3 (Text-to-Speech)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to convert responses into voice output.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Helps farmers who prefer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audio-based assistance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2700" algn="just">
              <a:lnSpc>
                <a:spcPct val="100000"/>
              </a:lnSpc>
              <a:spcBef>
                <a:spcPts val="765"/>
              </a:spcBef>
              <a:tabLst>
                <a:tab pos="187325" algn="l"/>
              </a:tabLst>
            </a:pP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0" spc="-10" dirty="0">
                <a:solidFill>
                  <a:srgbClr val="888888"/>
                </a:solidFill>
                <a:latin typeface="Calibri"/>
                <a:cs typeface="Calibri"/>
              </a:rPr>
              <a:t>18-02-</a:t>
            </a:r>
            <a:r>
              <a:rPr sz="1200" b="0" spc="-20" dirty="0">
                <a:solidFill>
                  <a:srgbClr val="888888"/>
                </a:solidFill>
                <a:latin typeface="Calibri"/>
                <a:cs typeface="Calibri"/>
              </a:rPr>
              <a:t>2025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FIRST</a:t>
            </a:r>
            <a:r>
              <a:rPr spc="-45" dirty="0"/>
              <a:t> </a:t>
            </a:r>
            <a:r>
              <a:rPr dirty="0"/>
              <a:t>REVIEW</a:t>
            </a:r>
            <a:r>
              <a:rPr spc="-40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DESIGN(S)</a:t>
            </a:r>
            <a:r>
              <a:rPr spc="-50" dirty="0">
                <a:solidFill>
                  <a:srgbClr val="2F5496"/>
                </a:solidFill>
              </a:rPr>
              <a:t> </a:t>
            </a:r>
            <a:r>
              <a:rPr spc="-30" dirty="0">
                <a:solidFill>
                  <a:srgbClr val="2F5496"/>
                </a:solidFill>
              </a:rPr>
              <a:t>(HARDWARE</a:t>
            </a:r>
            <a:r>
              <a:rPr spc="-45" dirty="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/</a:t>
            </a:r>
            <a:r>
              <a:rPr spc="-50" dirty="0">
                <a:solidFill>
                  <a:srgbClr val="2F5496"/>
                </a:solidFill>
              </a:rPr>
              <a:t> </a:t>
            </a:r>
            <a:r>
              <a:rPr spc="-35" dirty="0">
                <a:solidFill>
                  <a:srgbClr val="2F5496"/>
                </a:solidFill>
              </a:rPr>
              <a:t>SOFTWARE</a:t>
            </a:r>
            <a:r>
              <a:rPr spc="-45" dirty="0">
                <a:solidFill>
                  <a:srgbClr val="2F5496"/>
                </a:solidFill>
              </a:rPr>
              <a:t> </a:t>
            </a:r>
            <a:r>
              <a:rPr spc="-10" dirty="0">
                <a:solidFill>
                  <a:srgbClr val="2F5496"/>
                </a:solidFill>
              </a:rPr>
              <a:t>ARCHITECTURE)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062" y="668564"/>
            <a:ext cx="5897245" cy="30918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765"/>
              </a:spcBef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Batch</a:t>
            </a:r>
            <a:r>
              <a:rPr sz="28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Member</a:t>
            </a:r>
            <a:r>
              <a:rPr sz="28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28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28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28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Reg</a:t>
            </a:r>
            <a:r>
              <a:rPr sz="28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…</a:t>
            </a:r>
            <a:r>
              <a:rPr sz="2800" b="1" spc="-1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&amp;</a:t>
            </a:r>
            <a:r>
              <a:rPr sz="28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Name</a:t>
            </a:r>
            <a:r>
              <a:rPr sz="28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19125" indent="-60642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619125" algn="l"/>
              </a:tabLst>
            </a:pPr>
            <a:r>
              <a:rPr sz="2800" spc="-10" dirty="0">
                <a:latin typeface="Calibri"/>
                <a:cs typeface="Calibri"/>
              </a:rPr>
              <a:t>.....</a:t>
            </a:r>
            <a:endParaRPr sz="2800">
              <a:latin typeface="Calibri"/>
              <a:cs typeface="Calibri"/>
            </a:endParaRPr>
          </a:p>
          <a:p>
            <a:pPr marL="619125" indent="-606425">
              <a:lnSpc>
                <a:spcPct val="100000"/>
              </a:lnSpc>
              <a:spcBef>
                <a:spcPts val="665"/>
              </a:spcBef>
              <a:buFont typeface="Calibri"/>
              <a:buAutoNum type="arabicPeriod"/>
              <a:tabLst>
                <a:tab pos="619125" algn="l"/>
              </a:tabLst>
            </a:pPr>
            <a:r>
              <a:rPr sz="2800" spc="-25" dirty="0">
                <a:latin typeface="Arial MT"/>
                <a:cs typeface="Arial MT"/>
              </a:rPr>
              <a:t>…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619125" indent="-606425">
              <a:lnSpc>
                <a:spcPct val="100000"/>
              </a:lnSpc>
              <a:spcBef>
                <a:spcPts val="665"/>
              </a:spcBef>
              <a:buFont typeface="Calibri"/>
              <a:buAutoNum type="arabicPeriod"/>
              <a:tabLst>
                <a:tab pos="619125" algn="l"/>
              </a:tabLst>
            </a:pPr>
            <a:r>
              <a:rPr sz="2800" spc="-50" dirty="0">
                <a:latin typeface="Arial MT"/>
                <a:cs typeface="Arial MT"/>
              </a:rPr>
              <a:t>…</a:t>
            </a:r>
            <a:endParaRPr sz="2800">
              <a:latin typeface="Arial MT"/>
              <a:cs typeface="Arial MT"/>
            </a:endParaRPr>
          </a:p>
          <a:p>
            <a:pPr marL="619125" indent="-606425">
              <a:lnSpc>
                <a:spcPct val="100000"/>
              </a:lnSpc>
              <a:spcBef>
                <a:spcPts val="665"/>
              </a:spcBef>
              <a:buFont typeface="Calibri"/>
              <a:buAutoNum type="arabicPeriod"/>
              <a:tabLst>
                <a:tab pos="619125" algn="l"/>
              </a:tabLst>
            </a:pPr>
            <a:r>
              <a:rPr sz="2800" spc="-25" dirty="0">
                <a:latin typeface="Arial MT"/>
                <a:cs typeface="Arial MT"/>
              </a:rPr>
              <a:t>…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619125" indent="-606425">
              <a:lnSpc>
                <a:spcPct val="100000"/>
              </a:lnSpc>
              <a:spcBef>
                <a:spcPts val="665"/>
              </a:spcBef>
              <a:buFont typeface="Calibri"/>
              <a:buAutoNum type="arabicPeriod"/>
              <a:tabLst>
                <a:tab pos="619125" algn="l"/>
              </a:tabLst>
            </a:pPr>
            <a:r>
              <a:rPr sz="2800" spc="-25" dirty="0">
                <a:latin typeface="Arial MT"/>
                <a:cs typeface="Arial MT"/>
              </a:rPr>
              <a:t>…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0" spc="-10" dirty="0">
                <a:solidFill>
                  <a:srgbClr val="888888"/>
                </a:solidFill>
                <a:latin typeface="Calibri"/>
                <a:cs typeface="Calibri"/>
              </a:rPr>
              <a:t>18-02-</a:t>
            </a:r>
            <a:r>
              <a:rPr sz="1200" b="0" spc="-20" dirty="0">
                <a:solidFill>
                  <a:srgbClr val="888888"/>
                </a:solidFill>
                <a:latin typeface="Calibri"/>
                <a:cs typeface="Calibri"/>
              </a:rPr>
              <a:t>2025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FIRST</a:t>
            </a:r>
            <a:r>
              <a:rPr spc="-45" dirty="0"/>
              <a:t> </a:t>
            </a:r>
            <a:r>
              <a:rPr dirty="0"/>
              <a:t>REVIEW</a:t>
            </a:r>
            <a:r>
              <a:rPr spc="-40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96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INDIVIDUAL</a:t>
            </a:r>
            <a:r>
              <a:rPr spc="-75" dirty="0"/>
              <a:t> </a:t>
            </a:r>
            <a:r>
              <a:rPr spc="-20" dirty="0"/>
              <a:t>CONTRIBUTIONS</a:t>
            </a:r>
            <a:r>
              <a:rPr spc="-70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20" dirty="0"/>
              <a:t>WORK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062" y="668564"/>
            <a:ext cx="5472430" cy="30918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765"/>
              </a:spcBef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Batch</a:t>
            </a:r>
            <a:r>
              <a:rPr sz="28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Member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(Reg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No.&amp;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Name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19125" indent="-60642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619125" algn="l"/>
              </a:tabLst>
            </a:pPr>
            <a:r>
              <a:rPr sz="2800" spc="-10" dirty="0">
                <a:latin typeface="Calibri"/>
                <a:cs typeface="Calibri"/>
              </a:rPr>
              <a:t>.....</a:t>
            </a:r>
            <a:endParaRPr sz="2800">
              <a:latin typeface="Calibri"/>
              <a:cs typeface="Calibri"/>
            </a:endParaRPr>
          </a:p>
          <a:p>
            <a:pPr marL="619125" indent="-606425">
              <a:lnSpc>
                <a:spcPct val="100000"/>
              </a:lnSpc>
              <a:spcBef>
                <a:spcPts val="665"/>
              </a:spcBef>
              <a:buFont typeface="Calibri"/>
              <a:buAutoNum type="arabicPeriod"/>
              <a:tabLst>
                <a:tab pos="619125" algn="l"/>
              </a:tabLst>
            </a:pPr>
            <a:r>
              <a:rPr sz="2800" spc="-25" dirty="0">
                <a:latin typeface="Arial MT"/>
                <a:cs typeface="Arial MT"/>
              </a:rPr>
              <a:t>…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619125" indent="-606425">
              <a:lnSpc>
                <a:spcPct val="100000"/>
              </a:lnSpc>
              <a:spcBef>
                <a:spcPts val="665"/>
              </a:spcBef>
              <a:buFont typeface="Calibri"/>
              <a:buAutoNum type="arabicPeriod"/>
              <a:tabLst>
                <a:tab pos="619125" algn="l"/>
              </a:tabLst>
            </a:pPr>
            <a:r>
              <a:rPr sz="2800" spc="-50" dirty="0">
                <a:latin typeface="Arial MT"/>
                <a:cs typeface="Arial MT"/>
              </a:rPr>
              <a:t>…</a:t>
            </a:r>
            <a:endParaRPr sz="2800">
              <a:latin typeface="Arial MT"/>
              <a:cs typeface="Arial MT"/>
            </a:endParaRPr>
          </a:p>
          <a:p>
            <a:pPr marL="619125" indent="-606425">
              <a:lnSpc>
                <a:spcPct val="100000"/>
              </a:lnSpc>
              <a:spcBef>
                <a:spcPts val="665"/>
              </a:spcBef>
              <a:buFont typeface="Calibri"/>
              <a:buAutoNum type="arabicPeriod"/>
              <a:tabLst>
                <a:tab pos="619125" algn="l"/>
              </a:tabLst>
            </a:pPr>
            <a:r>
              <a:rPr sz="2800" spc="-25" dirty="0">
                <a:latin typeface="Arial MT"/>
                <a:cs typeface="Arial MT"/>
              </a:rPr>
              <a:t>…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619125" indent="-606425">
              <a:lnSpc>
                <a:spcPct val="100000"/>
              </a:lnSpc>
              <a:spcBef>
                <a:spcPts val="665"/>
              </a:spcBef>
              <a:buFont typeface="Calibri"/>
              <a:buAutoNum type="arabicPeriod"/>
              <a:tabLst>
                <a:tab pos="619125" algn="l"/>
              </a:tabLst>
            </a:pPr>
            <a:r>
              <a:rPr sz="2800" spc="-25" dirty="0">
                <a:latin typeface="Arial MT"/>
                <a:cs typeface="Arial MT"/>
              </a:rPr>
              <a:t>…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0" spc="-10" dirty="0">
                <a:solidFill>
                  <a:srgbClr val="888888"/>
                </a:solidFill>
                <a:latin typeface="Calibri"/>
                <a:cs typeface="Calibri"/>
              </a:rPr>
              <a:t>18-02-</a:t>
            </a:r>
            <a:r>
              <a:rPr sz="1200" b="0" spc="-20" dirty="0">
                <a:solidFill>
                  <a:srgbClr val="888888"/>
                </a:solidFill>
                <a:latin typeface="Calibri"/>
                <a:cs typeface="Calibri"/>
              </a:rPr>
              <a:t>2025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FIRST</a:t>
            </a:r>
            <a:r>
              <a:rPr spc="-45" dirty="0"/>
              <a:t> </a:t>
            </a:r>
            <a:r>
              <a:rPr dirty="0"/>
              <a:t>REVIEW</a:t>
            </a:r>
            <a:r>
              <a:rPr spc="-40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96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INDIVIDUAL</a:t>
            </a:r>
            <a:r>
              <a:rPr spc="-75" dirty="0"/>
              <a:t> </a:t>
            </a:r>
            <a:r>
              <a:rPr spc="-20" dirty="0"/>
              <a:t>CONTRIBUTIONS</a:t>
            </a:r>
            <a:r>
              <a:rPr spc="-70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20" dirty="0"/>
              <a:t>WORK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062" y="668564"/>
            <a:ext cx="5472430" cy="30918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765"/>
              </a:spcBef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Batch</a:t>
            </a:r>
            <a:r>
              <a:rPr sz="28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Member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(Reg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No.&amp;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Name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19125" indent="-60642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619125" algn="l"/>
              </a:tabLst>
            </a:pPr>
            <a:r>
              <a:rPr sz="2800" spc="-10" dirty="0">
                <a:latin typeface="Calibri"/>
                <a:cs typeface="Calibri"/>
              </a:rPr>
              <a:t>.....</a:t>
            </a:r>
            <a:endParaRPr sz="2800">
              <a:latin typeface="Calibri"/>
              <a:cs typeface="Calibri"/>
            </a:endParaRPr>
          </a:p>
          <a:p>
            <a:pPr marL="619125" indent="-606425">
              <a:lnSpc>
                <a:spcPct val="100000"/>
              </a:lnSpc>
              <a:spcBef>
                <a:spcPts val="665"/>
              </a:spcBef>
              <a:buFont typeface="Calibri"/>
              <a:buAutoNum type="arabicPeriod"/>
              <a:tabLst>
                <a:tab pos="619125" algn="l"/>
              </a:tabLst>
            </a:pPr>
            <a:r>
              <a:rPr sz="2800" spc="-25" dirty="0">
                <a:latin typeface="Arial MT"/>
                <a:cs typeface="Arial MT"/>
              </a:rPr>
              <a:t>…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619125" indent="-606425">
              <a:lnSpc>
                <a:spcPct val="100000"/>
              </a:lnSpc>
              <a:spcBef>
                <a:spcPts val="665"/>
              </a:spcBef>
              <a:buFont typeface="Calibri"/>
              <a:buAutoNum type="arabicPeriod"/>
              <a:tabLst>
                <a:tab pos="619125" algn="l"/>
              </a:tabLst>
            </a:pPr>
            <a:r>
              <a:rPr sz="2800" spc="-50" dirty="0">
                <a:latin typeface="Arial MT"/>
                <a:cs typeface="Arial MT"/>
              </a:rPr>
              <a:t>…</a:t>
            </a:r>
            <a:endParaRPr sz="2800">
              <a:latin typeface="Arial MT"/>
              <a:cs typeface="Arial MT"/>
            </a:endParaRPr>
          </a:p>
          <a:p>
            <a:pPr marL="619125" indent="-606425">
              <a:lnSpc>
                <a:spcPct val="100000"/>
              </a:lnSpc>
              <a:spcBef>
                <a:spcPts val="665"/>
              </a:spcBef>
              <a:buFont typeface="Calibri"/>
              <a:buAutoNum type="arabicPeriod"/>
              <a:tabLst>
                <a:tab pos="619125" algn="l"/>
              </a:tabLst>
            </a:pPr>
            <a:r>
              <a:rPr sz="2800" spc="-25" dirty="0">
                <a:latin typeface="Arial MT"/>
                <a:cs typeface="Arial MT"/>
              </a:rPr>
              <a:t>…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619125" indent="-606425">
              <a:lnSpc>
                <a:spcPct val="100000"/>
              </a:lnSpc>
              <a:spcBef>
                <a:spcPts val="665"/>
              </a:spcBef>
              <a:buFont typeface="Calibri"/>
              <a:buAutoNum type="arabicPeriod"/>
              <a:tabLst>
                <a:tab pos="619125" algn="l"/>
              </a:tabLst>
            </a:pPr>
            <a:r>
              <a:rPr sz="2800" spc="-25" dirty="0">
                <a:latin typeface="Arial MT"/>
                <a:cs typeface="Arial MT"/>
              </a:rPr>
              <a:t>…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18-02-2025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FIRST</a:t>
            </a:r>
            <a:r>
              <a:rPr spc="-45" dirty="0"/>
              <a:t> </a:t>
            </a:r>
            <a:r>
              <a:rPr dirty="0"/>
              <a:t>REVIEW</a:t>
            </a:r>
            <a:r>
              <a:rPr spc="-40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96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INDIVIDUAL</a:t>
            </a:r>
            <a:r>
              <a:rPr spc="-75" dirty="0"/>
              <a:t> </a:t>
            </a:r>
            <a:r>
              <a:rPr spc="-20" dirty="0"/>
              <a:t>CONTRIBUTIONS</a:t>
            </a:r>
            <a:r>
              <a:rPr spc="-70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20" dirty="0"/>
              <a:t>WORK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199" y="775855"/>
            <a:ext cx="10674985" cy="5445125"/>
          </a:xfrm>
          <a:custGeom>
            <a:avLst/>
            <a:gdLst/>
            <a:ahLst/>
            <a:cxnLst/>
            <a:rect l="l" t="t" r="r" b="b"/>
            <a:pathLst>
              <a:path w="10674985" h="5445125">
                <a:moveTo>
                  <a:pt x="0" y="0"/>
                </a:moveTo>
                <a:lnTo>
                  <a:pt x="10674900" y="0"/>
                </a:lnTo>
                <a:lnTo>
                  <a:pt x="10674900" y="5444699"/>
                </a:lnTo>
                <a:lnTo>
                  <a:pt x="0" y="5444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9062" y="668564"/>
            <a:ext cx="5472430" cy="30918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765"/>
              </a:spcBef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Batch</a:t>
            </a:r>
            <a:r>
              <a:rPr sz="28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Member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(Reg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No.&amp;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Name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619125" indent="-60642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619125" algn="l"/>
              </a:tabLst>
            </a:pPr>
            <a:r>
              <a:rPr sz="2800" spc="-10" dirty="0">
                <a:latin typeface="Calibri"/>
                <a:cs typeface="Calibri"/>
              </a:rPr>
              <a:t>.....</a:t>
            </a:r>
            <a:endParaRPr sz="2800">
              <a:latin typeface="Calibri"/>
              <a:cs typeface="Calibri"/>
            </a:endParaRPr>
          </a:p>
          <a:p>
            <a:pPr marL="619125" indent="-606425">
              <a:lnSpc>
                <a:spcPct val="100000"/>
              </a:lnSpc>
              <a:spcBef>
                <a:spcPts val="665"/>
              </a:spcBef>
              <a:buFont typeface="Calibri"/>
              <a:buAutoNum type="arabicPeriod"/>
              <a:tabLst>
                <a:tab pos="619125" algn="l"/>
              </a:tabLst>
            </a:pPr>
            <a:r>
              <a:rPr sz="2800" spc="-25" dirty="0">
                <a:latin typeface="Arial MT"/>
                <a:cs typeface="Arial MT"/>
              </a:rPr>
              <a:t>…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619125" indent="-606425">
              <a:lnSpc>
                <a:spcPct val="100000"/>
              </a:lnSpc>
              <a:spcBef>
                <a:spcPts val="665"/>
              </a:spcBef>
              <a:buFont typeface="Calibri"/>
              <a:buAutoNum type="arabicPeriod"/>
              <a:tabLst>
                <a:tab pos="619125" algn="l"/>
              </a:tabLst>
            </a:pPr>
            <a:r>
              <a:rPr sz="2800" spc="-50" dirty="0">
                <a:latin typeface="Arial MT"/>
                <a:cs typeface="Arial MT"/>
              </a:rPr>
              <a:t>…</a:t>
            </a:r>
            <a:endParaRPr sz="2800">
              <a:latin typeface="Arial MT"/>
              <a:cs typeface="Arial MT"/>
            </a:endParaRPr>
          </a:p>
          <a:p>
            <a:pPr marL="619125" indent="-606425">
              <a:lnSpc>
                <a:spcPct val="100000"/>
              </a:lnSpc>
              <a:spcBef>
                <a:spcPts val="665"/>
              </a:spcBef>
              <a:buFont typeface="Calibri"/>
              <a:buAutoNum type="arabicPeriod"/>
              <a:tabLst>
                <a:tab pos="619125" algn="l"/>
              </a:tabLst>
            </a:pPr>
            <a:r>
              <a:rPr sz="2800" spc="-25" dirty="0">
                <a:latin typeface="Arial MT"/>
                <a:cs typeface="Arial MT"/>
              </a:rPr>
              <a:t>…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619125" indent="-606425">
              <a:lnSpc>
                <a:spcPct val="100000"/>
              </a:lnSpc>
              <a:spcBef>
                <a:spcPts val="665"/>
              </a:spcBef>
              <a:buFont typeface="Calibri"/>
              <a:buAutoNum type="arabicPeriod"/>
              <a:tabLst>
                <a:tab pos="619125" algn="l"/>
              </a:tabLst>
            </a:pPr>
            <a:r>
              <a:rPr sz="2800" spc="-25" dirty="0">
                <a:latin typeface="Arial MT"/>
                <a:cs typeface="Arial MT"/>
              </a:rPr>
              <a:t>…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18-02-2025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FIRST</a:t>
            </a:r>
            <a:r>
              <a:rPr spc="-45" dirty="0"/>
              <a:t> </a:t>
            </a:r>
            <a:r>
              <a:rPr dirty="0"/>
              <a:t>REVIEW</a:t>
            </a:r>
            <a:r>
              <a:rPr spc="-40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96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INDIVIDUAL</a:t>
            </a:r>
            <a:r>
              <a:rPr spc="-75" dirty="0"/>
              <a:t> </a:t>
            </a:r>
            <a:r>
              <a:rPr spc="-20" dirty="0"/>
              <a:t>CONTRIBUTIONS</a:t>
            </a:r>
            <a:r>
              <a:rPr spc="-70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20" dirty="0"/>
              <a:t>WORK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062" y="668564"/>
            <a:ext cx="1080135" cy="25806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19125" indent="-606425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619125" algn="l"/>
              </a:tabLst>
            </a:pPr>
            <a:r>
              <a:rPr sz="2800" spc="-10" dirty="0">
                <a:latin typeface="Calibri"/>
                <a:cs typeface="Calibri"/>
              </a:rPr>
              <a:t>.....</a:t>
            </a:r>
            <a:endParaRPr sz="2800">
              <a:latin typeface="Calibri"/>
              <a:cs typeface="Calibri"/>
            </a:endParaRPr>
          </a:p>
          <a:p>
            <a:pPr marL="619125" indent="-606425">
              <a:lnSpc>
                <a:spcPct val="100000"/>
              </a:lnSpc>
              <a:spcBef>
                <a:spcPts val="660"/>
              </a:spcBef>
              <a:buFont typeface="Calibri"/>
              <a:buAutoNum type="arabicPeriod"/>
              <a:tabLst>
                <a:tab pos="619125" algn="l"/>
              </a:tabLst>
            </a:pPr>
            <a:r>
              <a:rPr sz="2800" spc="-25" dirty="0">
                <a:latin typeface="Arial MT"/>
                <a:cs typeface="Arial MT"/>
              </a:rPr>
              <a:t>…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619125" indent="-606425">
              <a:lnSpc>
                <a:spcPct val="100000"/>
              </a:lnSpc>
              <a:spcBef>
                <a:spcPts val="665"/>
              </a:spcBef>
              <a:buFont typeface="Calibri"/>
              <a:buAutoNum type="arabicPeriod"/>
              <a:tabLst>
                <a:tab pos="619125" algn="l"/>
              </a:tabLst>
            </a:pPr>
            <a:r>
              <a:rPr sz="2800" spc="-50" dirty="0">
                <a:latin typeface="Arial MT"/>
                <a:cs typeface="Arial MT"/>
              </a:rPr>
              <a:t>…</a:t>
            </a:r>
            <a:endParaRPr sz="2800">
              <a:latin typeface="Arial MT"/>
              <a:cs typeface="Arial MT"/>
            </a:endParaRPr>
          </a:p>
          <a:p>
            <a:pPr marL="619125" indent="-606425">
              <a:lnSpc>
                <a:spcPct val="100000"/>
              </a:lnSpc>
              <a:spcBef>
                <a:spcPts val="665"/>
              </a:spcBef>
              <a:buFont typeface="Calibri"/>
              <a:buAutoNum type="arabicPeriod"/>
              <a:tabLst>
                <a:tab pos="619125" algn="l"/>
              </a:tabLst>
            </a:pPr>
            <a:r>
              <a:rPr sz="2800" spc="-25" dirty="0">
                <a:latin typeface="Arial MT"/>
                <a:cs typeface="Arial MT"/>
              </a:rPr>
              <a:t>…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619125" indent="-606425">
              <a:lnSpc>
                <a:spcPct val="100000"/>
              </a:lnSpc>
              <a:spcBef>
                <a:spcPts val="665"/>
              </a:spcBef>
              <a:buFont typeface="Calibri"/>
              <a:buAutoNum type="arabicPeriod"/>
              <a:tabLst>
                <a:tab pos="619125" algn="l"/>
              </a:tabLst>
            </a:pPr>
            <a:r>
              <a:rPr sz="2800" spc="-25" dirty="0">
                <a:latin typeface="Arial MT"/>
                <a:cs typeface="Arial MT"/>
              </a:rPr>
              <a:t>…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18-02-2025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FIRST</a:t>
            </a:r>
            <a:r>
              <a:rPr spc="-45" dirty="0"/>
              <a:t> </a:t>
            </a:r>
            <a:r>
              <a:rPr dirty="0"/>
              <a:t>REVIEW</a:t>
            </a:r>
            <a:r>
              <a:rPr spc="-40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020">
              <a:lnSpc>
                <a:spcPct val="100000"/>
              </a:lnSpc>
              <a:spcBef>
                <a:spcPts val="100"/>
              </a:spcBef>
            </a:pPr>
            <a:r>
              <a:rPr dirty="0"/>
              <a:t>PENDING</a:t>
            </a:r>
            <a:r>
              <a:rPr spc="-55" dirty="0"/>
              <a:t> </a:t>
            </a:r>
            <a:r>
              <a:rPr spc="-20" dirty="0"/>
              <a:t>WORKS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PLAN</a:t>
            </a:r>
            <a:r>
              <a:rPr spc="-50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spc="-10" dirty="0"/>
              <a:t>COMPLETION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18-02-2025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FIRST</a:t>
            </a:r>
            <a:r>
              <a:rPr spc="-45" dirty="0"/>
              <a:t> </a:t>
            </a:r>
            <a:r>
              <a:rPr dirty="0"/>
              <a:t>REVIEW</a:t>
            </a:r>
            <a:r>
              <a:rPr spc="-40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2125" y="490291"/>
            <a:ext cx="3585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PLAN</a:t>
            </a:r>
            <a:r>
              <a:rPr spc="-65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spc="-10" dirty="0"/>
              <a:t>PUBLICATIONS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7" y="945656"/>
            <a:ext cx="8721725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Journal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/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Conference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Identified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Submission</a:t>
            </a:r>
            <a:endParaRPr sz="28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35" dirty="0">
                <a:latin typeface="Calibri"/>
                <a:cs typeface="Calibri"/>
              </a:rPr>
              <a:t>Tentative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Submission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/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Presentation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/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Acceptance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18-02-2025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FIRST</a:t>
            </a:r>
            <a:r>
              <a:rPr spc="-45" dirty="0"/>
              <a:t> </a:t>
            </a:r>
            <a:r>
              <a:rPr dirty="0"/>
              <a:t>REVIEW</a:t>
            </a:r>
            <a:r>
              <a:rPr spc="-40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4645" y="490291"/>
            <a:ext cx="8736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Status</a:t>
            </a:r>
            <a:r>
              <a:rPr spc="-65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spc="-10" dirty="0"/>
              <a:t>Partial</a:t>
            </a:r>
            <a:r>
              <a:rPr spc="-65" dirty="0"/>
              <a:t> </a:t>
            </a:r>
            <a:r>
              <a:rPr dirty="0"/>
              <a:t>Completion</a:t>
            </a:r>
            <a:r>
              <a:rPr spc="-6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Submission</a:t>
            </a:r>
            <a:r>
              <a:rPr spc="-6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Project</a:t>
            </a:r>
            <a:r>
              <a:rPr spc="-65" dirty="0"/>
              <a:t> </a:t>
            </a:r>
            <a:r>
              <a:rPr spc="-10" dirty="0"/>
              <a:t>Report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1225" y="1029984"/>
            <a:ext cx="5114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375523"/>
                </a:solidFill>
                <a:latin typeface="Calibri"/>
                <a:cs typeface="Calibri"/>
              </a:rPr>
              <a:t>List</a:t>
            </a:r>
            <a:r>
              <a:rPr sz="2800" b="1" spc="-45" dirty="0">
                <a:solidFill>
                  <a:srgbClr val="375523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75523"/>
                </a:solidFill>
                <a:latin typeface="Calibri"/>
                <a:cs typeface="Calibri"/>
              </a:rPr>
              <a:t>of</a:t>
            </a:r>
            <a:r>
              <a:rPr sz="2800" b="1" spc="-45" dirty="0">
                <a:solidFill>
                  <a:srgbClr val="375523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75523"/>
                </a:solidFill>
                <a:latin typeface="Calibri"/>
                <a:cs typeface="Calibri"/>
              </a:rPr>
              <a:t>Documents</a:t>
            </a:r>
            <a:r>
              <a:rPr sz="2800" b="1" spc="-45" dirty="0">
                <a:solidFill>
                  <a:srgbClr val="375523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75523"/>
                </a:solidFill>
                <a:latin typeface="Calibri"/>
                <a:cs typeface="Calibri"/>
              </a:rPr>
              <a:t>to</a:t>
            </a:r>
            <a:r>
              <a:rPr sz="2800" b="1" spc="-45" dirty="0">
                <a:solidFill>
                  <a:srgbClr val="375523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75523"/>
                </a:solidFill>
                <a:latin typeface="Calibri"/>
                <a:cs typeface="Calibri"/>
              </a:rPr>
              <a:t>be</a:t>
            </a:r>
            <a:r>
              <a:rPr sz="2800" b="1" spc="-45" dirty="0">
                <a:solidFill>
                  <a:srgbClr val="3755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75523"/>
                </a:solidFill>
                <a:latin typeface="Calibri"/>
                <a:cs typeface="Calibri"/>
              </a:rPr>
              <a:t>Submitted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1638736"/>
          <a:ext cx="10200640" cy="4233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2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9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SL.No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List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Documents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470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Status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Provide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drive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prepared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document)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972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Cover</a:t>
                      </a:r>
                      <a:r>
                        <a:rPr sz="2400" spc="-65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Page</a:t>
                      </a:r>
                      <a:r>
                        <a:rPr sz="2400" spc="-65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2400" spc="-65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r>
                        <a:rPr sz="2400" spc="-6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Page</a:t>
                      </a:r>
                      <a:r>
                        <a:rPr sz="2400" spc="-65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(Both</a:t>
                      </a:r>
                      <a:r>
                        <a:rPr sz="2400" spc="-65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2400" spc="-65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6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same </a:t>
                      </a:r>
                      <a:r>
                        <a:rPr sz="2400" spc="-1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format)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Bonafide</a:t>
                      </a:r>
                      <a:r>
                        <a:rPr sz="2400" spc="-75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Certificate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Declaration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Acknowledgement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Chapter</a:t>
                      </a:r>
                      <a:r>
                        <a:rPr sz="2400" spc="-4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spc="-35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2400" spc="-4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Introduction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3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Chapter</a:t>
                      </a:r>
                      <a:r>
                        <a:rPr sz="2400" spc="-6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spc="-55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sz="2400" spc="-55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Literature</a:t>
                      </a:r>
                      <a:r>
                        <a:rPr sz="2400" spc="-6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Survey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18-02-2025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FIRST</a:t>
            </a:r>
            <a:r>
              <a:rPr spc="-45" dirty="0"/>
              <a:t> </a:t>
            </a:r>
            <a:r>
              <a:rPr dirty="0"/>
              <a:t>REVIEW</a:t>
            </a:r>
            <a:r>
              <a:rPr spc="-40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0149" y="455655"/>
            <a:ext cx="3767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Any</a:t>
            </a:r>
            <a:r>
              <a:rPr spc="-85" dirty="0"/>
              <a:t> </a:t>
            </a:r>
            <a:r>
              <a:rPr dirty="0"/>
              <a:t>Other</a:t>
            </a:r>
            <a:r>
              <a:rPr spc="-80" dirty="0"/>
              <a:t> </a:t>
            </a:r>
            <a:r>
              <a:rPr spc="-25" dirty="0"/>
              <a:t>Relevant</a:t>
            </a:r>
            <a:r>
              <a:rPr spc="-80" dirty="0"/>
              <a:t> </a:t>
            </a:r>
            <a:r>
              <a:rPr spc="-10" dirty="0"/>
              <a:t>Details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18-02-2025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FIRST</a:t>
            </a:r>
            <a:r>
              <a:rPr spc="-45" dirty="0"/>
              <a:t> </a:t>
            </a:r>
            <a:r>
              <a:rPr dirty="0"/>
              <a:t>REVIEW</a:t>
            </a:r>
            <a:r>
              <a:rPr spc="-40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0149" y="455655"/>
            <a:ext cx="3767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Any</a:t>
            </a:r>
            <a:r>
              <a:rPr spc="-85" dirty="0"/>
              <a:t> </a:t>
            </a:r>
            <a:r>
              <a:rPr dirty="0"/>
              <a:t>Other</a:t>
            </a:r>
            <a:r>
              <a:rPr spc="-80" dirty="0"/>
              <a:t> </a:t>
            </a:r>
            <a:r>
              <a:rPr spc="-25" dirty="0"/>
              <a:t>Relevant</a:t>
            </a:r>
            <a:r>
              <a:rPr spc="-80" dirty="0"/>
              <a:t> </a:t>
            </a:r>
            <a:r>
              <a:rPr spc="-10" dirty="0"/>
              <a:t>Details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983673"/>
            <a:ext cx="10515600" cy="5193665"/>
          </a:xfrm>
          <a:custGeom>
            <a:avLst/>
            <a:gdLst/>
            <a:ahLst/>
            <a:cxnLst/>
            <a:rect l="l" t="t" r="r" b="b"/>
            <a:pathLst>
              <a:path w="10515600" h="5193665">
                <a:moveTo>
                  <a:pt x="0" y="0"/>
                </a:moveTo>
                <a:lnTo>
                  <a:pt x="10515599" y="0"/>
                </a:lnTo>
                <a:lnTo>
                  <a:pt x="10515599" y="5193289"/>
                </a:lnTo>
                <a:lnTo>
                  <a:pt x="0" y="519328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0932" y="145588"/>
            <a:ext cx="5047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AIM</a:t>
            </a:r>
            <a:r>
              <a:rPr spc="-55" dirty="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&amp;</a:t>
            </a:r>
            <a:r>
              <a:rPr spc="-45" dirty="0">
                <a:solidFill>
                  <a:srgbClr val="2F5496"/>
                </a:solidFill>
              </a:rPr>
              <a:t> </a:t>
            </a:r>
            <a:r>
              <a:rPr spc="-10" dirty="0">
                <a:solidFill>
                  <a:srgbClr val="2F5496"/>
                </a:solidFill>
              </a:rPr>
              <a:t>OBJECTIVES</a:t>
            </a:r>
            <a:r>
              <a:rPr spc="-45" dirty="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OF</a:t>
            </a:r>
            <a:r>
              <a:rPr spc="-45" dirty="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THE</a:t>
            </a:r>
            <a:r>
              <a:rPr spc="-45" dirty="0">
                <a:solidFill>
                  <a:srgbClr val="2F5496"/>
                </a:solidFill>
              </a:rPr>
              <a:t> </a:t>
            </a:r>
            <a:r>
              <a:rPr spc="-10" dirty="0">
                <a:solidFill>
                  <a:srgbClr val="2F5496"/>
                </a:solidFill>
              </a:rPr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4547" y="371762"/>
            <a:ext cx="8855710" cy="33528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656965">
              <a:lnSpc>
                <a:spcPct val="100000"/>
              </a:lnSpc>
              <a:spcBef>
                <a:spcPts val="910"/>
              </a:spcBef>
            </a:pPr>
            <a:r>
              <a:rPr sz="2400" b="1" spc="-10" dirty="0">
                <a:solidFill>
                  <a:srgbClr val="2F5496"/>
                </a:solidFill>
                <a:latin typeface="Cambria"/>
                <a:cs typeface="Cambria"/>
              </a:rPr>
              <a:t>(Problem</a:t>
            </a:r>
            <a:r>
              <a:rPr sz="2400" b="1" spc="-95" dirty="0">
                <a:solidFill>
                  <a:srgbClr val="2F5496"/>
                </a:solidFill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2F5496"/>
                </a:solidFill>
                <a:latin typeface="Cambria"/>
                <a:cs typeface="Cambria"/>
              </a:rPr>
              <a:t>Statement)</a:t>
            </a:r>
            <a:endParaRPr sz="2400">
              <a:latin typeface="Cambria"/>
              <a:cs typeface="Cambria"/>
            </a:endParaRPr>
          </a:p>
          <a:p>
            <a:pPr marL="187325" indent="-174625">
              <a:lnSpc>
                <a:spcPct val="100000"/>
              </a:lnSpc>
              <a:spcBef>
                <a:spcPts val="944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Background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slides</a:t>
            </a:r>
            <a:endParaRPr sz="28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20" dirty="0">
                <a:latin typeface="Calibri"/>
                <a:cs typeface="Calibri"/>
              </a:rPr>
              <a:t>Font</a:t>
            </a:r>
            <a:endParaRPr sz="28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spc="-10" dirty="0">
                <a:latin typeface="Calibri"/>
                <a:cs typeface="Calibri"/>
              </a:rPr>
              <a:t>Cambria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Font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Colors</a:t>
            </a:r>
            <a:endParaRPr sz="2400">
              <a:latin typeface="Calibri"/>
              <a:cs typeface="Calibri"/>
            </a:endParaRPr>
          </a:p>
          <a:p>
            <a:pPr marL="1101090" lvl="2" indent="-18923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01090" algn="l"/>
              </a:tabLst>
            </a:pPr>
            <a:r>
              <a:rPr sz="2000" spc="-10" dirty="0">
                <a:latin typeface="Calibri"/>
                <a:cs typeface="Calibri"/>
              </a:rPr>
              <a:t>Headings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Blue</a:t>
            </a:r>
            <a:r>
              <a:rPr sz="2000" b="1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–</a:t>
            </a:r>
            <a:r>
              <a:rPr sz="2000" b="1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UPPERCASE</a:t>
            </a:r>
            <a:r>
              <a:rPr sz="2000" b="1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–</a:t>
            </a:r>
            <a:r>
              <a:rPr sz="2000" b="1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Bold</a:t>
            </a:r>
            <a:r>
              <a:rPr sz="20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Font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24)</a:t>
            </a:r>
            <a:endParaRPr sz="2000">
              <a:latin typeface="Calibri"/>
              <a:cs typeface="Calibri"/>
            </a:endParaRPr>
          </a:p>
          <a:p>
            <a:pPr marL="1101090" lvl="2" indent="-18923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101090" algn="l"/>
              </a:tabLst>
            </a:pPr>
            <a:r>
              <a:rPr sz="2000" spc="-10" dirty="0">
                <a:latin typeface="Calibri"/>
                <a:cs typeface="Calibri"/>
              </a:rPr>
              <a:t>Subheadings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Maroon</a:t>
            </a:r>
            <a:r>
              <a:rPr sz="20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20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030A0"/>
                </a:solidFill>
                <a:latin typeface="Calibri"/>
                <a:cs typeface="Calibri"/>
              </a:rPr>
              <a:t>Violet</a:t>
            </a:r>
            <a:r>
              <a:rPr sz="2000" b="1" spc="-5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/</a:t>
            </a:r>
            <a:r>
              <a:rPr sz="2000" b="1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48135"/>
                </a:solidFill>
                <a:latin typeface="Calibri"/>
                <a:cs typeface="Calibri"/>
              </a:rPr>
              <a:t>Green</a:t>
            </a:r>
            <a:r>
              <a:rPr sz="2000" b="1" spc="-50" dirty="0">
                <a:solidFill>
                  <a:srgbClr val="54813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-</a:t>
            </a:r>
            <a:r>
              <a:rPr sz="2000" b="1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Calibri"/>
                <a:cs typeface="Calibri"/>
              </a:rPr>
              <a:t>Sentence</a:t>
            </a:r>
            <a:r>
              <a:rPr sz="2000" b="1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Case-</a:t>
            </a:r>
            <a:r>
              <a:rPr sz="2000" b="1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Bold</a:t>
            </a:r>
            <a:r>
              <a:rPr sz="2000" b="1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24)</a:t>
            </a:r>
            <a:endParaRPr sz="2000">
              <a:latin typeface="Calibri"/>
              <a:cs typeface="Calibri"/>
            </a:endParaRPr>
          </a:p>
          <a:p>
            <a:pPr marL="1101090" lvl="2" indent="-18923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101090" algn="l"/>
              </a:tabLst>
            </a:pPr>
            <a:r>
              <a:rPr sz="2000" dirty="0">
                <a:latin typeface="Calibri"/>
                <a:cs typeface="Calibri"/>
              </a:rPr>
              <a:t>Black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Contents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20)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1225" y="6378575"/>
            <a:ext cx="1090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375523"/>
                </a:solidFill>
                <a:latin typeface="Calibri"/>
                <a:cs typeface="Calibri"/>
              </a:rPr>
              <a:t>18-02-2025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5971" y="6378575"/>
            <a:ext cx="281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75523"/>
                </a:solidFill>
                <a:latin typeface="Calibri"/>
                <a:cs typeface="Calibri"/>
              </a:rPr>
              <a:t>FIRST</a:t>
            </a:r>
            <a:r>
              <a:rPr sz="1800" b="1" spc="-45" dirty="0">
                <a:solidFill>
                  <a:srgbClr val="37552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5523"/>
                </a:solidFill>
                <a:latin typeface="Calibri"/>
                <a:cs typeface="Calibri"/>
              </a:rPr>
              <a:t>REVIEW</a:t>
            </a:r>
            <a:r>
              <a:rPr sz="1800" b="1" spc="-40" dirty="0">
                <a:solidFill>
                  <a:srgbClr val="375523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375523"/>
                </a:solidFill>
                <a:latin typeface="Calibri"/>
                <a:cs typeface="Calibri"/>
              </a:rPr>
              <a:t>PRESENTATION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40384" y="637857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375523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911514"/>
            <a:ext cx="10674985" cy="5445125"/>
          </a:xfrm>
          <a:custGeom>
            <a:avLst/>
            <a:gdLst/>
            <a:ahLst/>
            <a:cxnLst/>
            <a:rect l="l" t="t" r="r" b="b"/>
            <a:pathLst>
              <a:path w="10674985" h="5445125">
                <a:moveTo>
                  <a:pt x="0" y="0"/>
                </a:moveTo>
                <a:lnTo>
                  <a:pt x="10674927" y="0"/>
                </a:lnTo>
                <a:lnTo>
                  <a:pt x="10674927" y="5444835"/>
                </a:lnTo>
                <a:lnTo>
                  <a:pt x="0" y="544483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1225" y="761078"/>
            <a:ext cx="10436860" cy="540067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Journal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  <a:spcBef>
                <a:spcPts val="795"/>
              </a:spcBef>
              <a:tabLst>
                <a:tab pos="6223635" algn="l"/>
              </a:tabLst>
            </a:pPr>
            <a:r>
              <a:rPr sz="1800" dirty="0">
                <a:latin typeface="Calibri"/>
                <a:cs typeface="Calibri"/>
              </a:rPr>
              <a:t>[1].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Vaskuri,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Baumgartner, </a:t>
            </a:r>
            <a:r>
              <a:rPr sz="1800" spc="-120" dirty="0">
                <a:latin typeface="Calibri"/>
                <a:cs typeface="Calibri"/>
              </a:rPr>
              <a:t>P.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Kärhä,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G.</a:t>
            </a:r>
            <a:r>
              <a:rPr sz="1800" spc="-30" dirty="0">
                <a:latin typeface="Calibri"/>
                <a:cs typeface="Calibri"/>
              </a:rPr>
              <a:t> Andor,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Ikonen,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10" dirty="0">
                <a:latin typeface="Calibri"/>
                <a:cs typeface="Calibri"/>
              </a:rPr>
              <a:t>"Modeling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spectral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shape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spc="-20" dirty="0">
                <a:latin typeface="Calibri"/>
                <a:cs typeface="Calibri"/>
              </a:rPr>
              <a:t>InGaAlP-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light-</a:t>
            </a:r>
            <a:r>
              <a:rPr sz="1800" dirty="0">
                <a:latin typeface="Calibri"/>
                <a:cs typeface="Calibri"/>
              </a:rPr>
              <a:t>emitting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diodes,"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Journal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of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Applied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Physics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vol.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118,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pp.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203103-1</a:t>
            </a:r>
            <a:r>
              <a:rPr sz="1800" b="1" i="1" spc="-1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203103-</a:t>
            </a:r>
            <a:r>
              <a:rPr sz="1800" spc="-25" dirty="0">
                <a:latin typeface="Calibri"/>
                <a:cs typeface="Calibri"/>
              </a:rPr>
              <a:t>7.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spc="-10" dirty="0">
                <a:latin typeface="Calibri"/>
                <a:cs typeface="Calibri"/>
              </a:rPr>
              <a:t>[2]</a:t>
            </a:r>
            <a:r>
              <a:rPr sz="1800" spc="-10" dirty="0">
                <a:latin typeface="Arial MT"/>
                <a:cs typeface="Arial MT"/>
              </a:rPr>
              <a:t>……………………</a:t>
            </a:r>
            <a:r>
              <a:rPr sz="1800" spc="-10" dirty="0">
                <a:latin typeface="Calibri"/>
                <a:cs typeface="Calibri"/>
              </a:rPr>
              <a:t>.</a:t>
            </a:r>
            <a:r>
              <a:rPr sz="1800" spc="-10" dirty="0">
                <a:latin typeface="Arial MT"/>
                <a:cs typeface="Arial MT"/>
              </a:rPr>
              <a:t>………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Books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ts val="1939"/>
              </a:lnSpc>
              <a:spcBef>
                <a:spcPts val="1045"/>
              </a:spcBef>
            </a:pPr>
            <a:r>
              <a:rPr sz="1800" dirty="0">
                <a:latin typeface="Calibri"/>
                <a:cs typeface="Calibri"/>
              </a:rPr>
              <a:t>[1].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Stewart,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Vulnerable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History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Security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Age,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Ithaca,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NY,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USA: </a:t>
            </a:r>
            <a:r>
              <a:rPr sz="1800" dirty="0">
                <a:latin typeface="Calibri"/>
                <a:cs typeface="Calibri"/>
              </a:rPr>
              <a:t>Cornell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Univ.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Press,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2021.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spc="-10" dirty="0">
                <a:latin typeface="Calibri"/>
                <a:cs typeface="Calibri"/>
              </a:rPr>
              <a:t>[2]</a:t>
            </a:r>
            <a:r>
              <a:rPr sz="1800" spc="-10" dirty="0">
                <a:latin typeface="Arial MT"/>
                <a:cs typeface="Arial MT"/>
              </a:rPr>
              <a:t>…………………………………</a:t>
            </a:r>
            <a:r>
              <a:rPr sz="1800" spc="-10" dirty="0">
                <a:latin typeface="Calibri"/>
                <a:cs typeface="Calibri"/>
              </a:rPr>
              <a:t>..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Patent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400" dirty="0">
                <a:solidFill>
                  <a:srgbClr val="375523"/>
                </a:solidFill>
                <a:latin typeface="Calibri"/>
                <a:cs typeface="Calibri"/>
              </a:rPr>
              <a:t>[1].</a:t>
            </a:r>
            <a:r>
              <a:rPr sz="2400" spc="40" dirty="0">
                <a:solidFill>
                  <a:srgbClr val="375523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Genius,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“Brain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Grow-</a:t>
            </a:r>
            <a:r>
              <a:rPr sz="1800" dirty="0">
                <a:latin typeface="Calibri"/>
                <a:cs typeface="Calibri"/>
              </a:rPr>
              <a:t>a-Matic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Kids,”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Patent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400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126,</a:t>
            </a:r>
            <a:r>
              <a:rPr sz="1800" spc="-40" dirty="0">
                <a:latin typeface="Calibri"/>
                <a:cs typeface="Calibri"/>
              </a:rPr>
              <a:t> Mar.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21,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2019.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Website</a:t>
            </a:r>
            <a:endParaRPr sz="2400" dirty="0">
              <a:latin typeface="Calibri"/>
              <a:cs typeface="Calibri"/>
            </a:endParaRPr>
          </a:p>
          <a:p>
            <a:pPr marL="12700" marR="3346450">
              <a:lnSpc>
                <a:spcPct val="95000"/>
              </a:lnSpc>
              <a:spcBef>
                <a:spcPts val="1764"/>
              </a:spcBef>
            </a:pPr>
            <a:r>
              <a:rPr sz="1800" dirty="0">
                <a:latin typeface="Calibri"/>
                <a:cs typeface="Calibri"/>
              </a:rPr>
              <a:t>[1].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D.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Holland,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"Finding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Building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Blocks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Wood."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unimelb.edu.au. </a:t>
            </a:r>
            <a:r>
              <a:rPr sz="1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https://pursuit.unimelb.edu.au/articles/finding-the-building-blocks-</a:t>
            </a:r>
            <a:r>
              <a:rPr sz="18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wood?utm_source=linkedin.com&amp;utm_medium=social&amp;utm_content=story.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18-02-2025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FIRST</a:t>
            </a:r>
            <a:r>
              <a:rPr spc="-45" dirty="0"/>
              <a:t> </a:t>
            </a:r>
            <a:r>
              <a:rPr dirty="0"/>
              <a:t>REVIEW</a:t>
            </a:r>
            <a:r>
              <a:rPr spc="-40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7108" y="117464"/>
            <a:ext cx="5334635" cy="63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2775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  <a:p>
            <a:pPr algn="ctr">
              <a:lnSpc>
                <a:spcPts val="2055"/>
              </a:lnSpc>
            </a:pPr>
            <a:r>
              <a:rPr sz="1800" dirty="0">
                <a:solidFill>
                  <a:srgbClr val="00B050"/>
                </a:solidFill>
              </a:rPr>
              <a:t>(</a:t>
            </a:r>
            <a:r>
              <a:rPr sz="1800" spc="-35" dirty="0">
                <a:solidFill>
                  <a:srgbClr val="00B050"/>
                </a:solidFill>
              </a:rPr>
              <a:t> </a:t>
            </a:r>
            <a:r>
              <a:rPr sz="1800" dirty="0">
                <a:solidFill>
                  <a:srgbClr val="00B050"/>
                </a:solidFill>
              </a:rPr>
              <a:t>Journal</a:t>
            </a:r>
            <a:r>
              <a:rPr sz="1800" spc="-30" dirty="0">
                <a:solidFill>
                  <a:srgbClr val="00B050"/>
                </a:solidFill>
              </a:rPr>
              <a:t> </a:t>
            </a:r>
            <a:r>
              <a:rPr sz="1800" dirty="0">
                <a:solidFill>
                  <a:srgbClr val="00B050"/>
                </a:solidFill>
              </a:rPr>
              <a:t>Papers/</a:t>
            </a:r>
            <a:r>
              <a:rPr sz="1800" spc="-30" dirty="0">
                <a:solidFill>
                  <a:srgbClr val="00B050"/>
                </a:solidFill>
              </a:rPr>
              <a:t> </a:t>
            </a:r>
            <a:r>
              <a:rPr sz="1800" dirty="0">
                <a:solidFill>
                  <a:srgbClr val="00B050"/>
                </a:solidFill>
              </a:rPr>
              <a:t>Books</a:t>
            </a:r>
            <a:r>
              <a:rPr sz="1800" spc="-30" dirty="0">
                <a:solidFill>
                  <a:srgbClr val="00B050"/>
                </a:solidFill>
              </a:rPr>
              <a:t> </a:t>
            </a:r>
            <a:r>
              <a:rPr sz="1800" dirty="0">
                <a:solidFill>
                  <a:srgbClr val="00B050"/>
                </a:solidFill>
              </a:rPr>
              <a:t>/</a:t>
            </a:r>
            <a:r>
              <a:rPr sz="1800" spc="-30" dirty="0">
                <a:solidFill>
                  <a:srgbClr val="00B050"/>
                </a:solidFill>
              </a:rPr>
              <a:t> </a:t>
            </a:r>
            <a:r>
              <a:rPr sz="1800" spc="-20" dirty="0">
                <a:solidFill>
                  <a:srgbClr val="00B050"/>
                </a:solidFill>
              </a:rPr>
              <a:t>Website</a:t>
            </a:r>
            <a:r>
              <a:rPr sz="1800" spc="-30" dirty="0">
                <a:solidFill>
                  <a:srgbClr val="00B050"/>
                </a:solidFill>
              </a:rPr>
              <a:t> </a:t>
            </a:r>
            <a:r>
              <a:rPr sz="1800" dirty="0">
                <a:solidFill>
                  <a:srgbClr val="00B050"/>
                </a:solidFill>
              </a:rPr>
              <a:t>in</a:t>
            </a:r>
            <a:r>
              <a:rPr sz="1800" spc="-30" dirty="0">
                <a:solidFill>
                  <a:srgbClr val="00B050"/>
                </a:solidFill>
              </a:rPr>
              <a:t> </a:t>
            </a:r>
            <a:r>
              <a:rPr sz="1800" dirty="0">
                <a:solidFill>
                  <a:srgbClr val="00B050"/>
                </a:solidFill>
              </a:rPr>
              <a:t>IEEE</a:t>
            </a:r>
            <a:r>
              <a:rPr sz="1800" spc="-30" dirty="0">
                <a:solidFill>
                  <a:srgbClr val="00B050"/>
                </a:solidFill>
              </a:rPr>
              <a:t> </a:t>
            </a:r>
            <a:r>
              <a:rPr sz="1800" spc="-10" dirty="0">
                <a:solidFill>
                  <a:srgbClr val="00B050"/>
                </a:solidFill>
              </a:rPr>
              <a:t>Format</a:t>
            </a:r>
            <a:r>
              <a:rPr sz="1800" spc="-30" dirty="0">
                <a:solidFill>
                  <a:srgbClr val="00B050"/>
                </a:solidFill>
              </a:rPr>
              <a:t> </a:t>
            </a:r>
            <a:r>
              <a:rPr sz="1800" spc="-50" dirty="0">
                <a:solidFill>
                  <a:srgbClr val="00B050"/>
                </a:solidFill>
              </a:rPr>
              <a:t>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8525" y="84771"/>
            <a:ext cx="403225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dirty="0">
                <a:solidFill>
                  <a:srgbClr val="2F5496"/>
                </a:solidFill>
              </a:rPr>
              <a:t>LITERATURE</a:t>
            </a:r>
            <a:r>
              <a:rPr sz="3200" spc="-110" dirty="0">
                <a:solidFill>
                  <a:srgbClr val="2F5496"/>
                </a:solidFill>
              </a:rPr>
              <a:t> </a:t>
            </a:r>
            <a:r>
              <a:rPr sz="3200" spc="-10" dirty="0">
                <a:solidFill>
                  <a:srgbClr val="2F5496"/>
                </a:solidFill>
              </a:rPr>
              <a:t>SURVEY</a:t>
            </a:r>
            <a:endParaRPr sz="32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4F51FD-8DF4-E398-201E-C37A4C254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31642"/>
              </p:ext>
            </p:extLst>
          </p:nvPr>
        </p:nvGraphicFramePr>
        <p:xfrm>
          <a:off x="0" y="719666"/>
          <a:ext cx="12192000" cy="6138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6834">
                  <a:extLst>
                    <a:ext uri="{9D8B030D-6E8A-4147-A177-3AD203B41FA5}">
                      <a16:colId xmlns:a16="http://schemas.microsoft.com/office/drawing/2014/main" val="1216617076"/>
                    </a:ext>
                  </a:extLst>
                </a:gridCol>
                <a:gridCol w="3947583">
                  <a:extLst>
                    <a:ext uri="{9D8B030D-6E8A-4147-A177-3AD203B41FA5}">
                      <a16:colId xmlns:a16="http://schemas.microsoft.com/office/drawing/2014/main" val="2453453908"/>
                    </a:ext>
                  </a:extLst>
                </a:gridCol>
                <a:gridCol w="3947583">
                  <a:extLst>
                    <a:ext uri="{9D8B030D-6E8A-4147-A177-3AD203B41FA5}">
                      <a16:colId xmlns:a16="http://schemas.microsoft.com/office/drawing/2014/main" val="2249277945"/>
                    </a:ext>
                  </a:extLst>
                </a:gridCol>
              </a:tblGrid>
              <a:tr h="1372141">
                <a:tc>
                  <a:txBody>
                    <a:bodyPr/>
                    <a:lstStyle/>
                    <a:p>
                      <a:r>
                        <a:rPr lang="en-US" sz="1500" dirty="0"/>
                        <a:t>Journal Paper Title with Author</a:t>
                      </a:r>
                      <a:endParaRPr lang="en-IN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Works carried out (</a:t>
                      </a:r>
                      <a:r>
                        <a:rPr lang="en-US" sz="1500" dirty="0" err="1"/>
                        <a:t>withdetails</a:t>
                      </a:r>
                      <a:r>
                        <a:rPr lang="en-US" sz="1500" dirty="0"/>
                        <a:t> of Methods/ Materials/ Software/ Algorithms/ fabrication/ techniques/ components used)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Information gathered relevant to your project</a:t>
                      </a:r>
                      <a:endParaRPr lang="en-IN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52517"/>
                  </a:ext>
                </a:extLst>
              </a:tr>
              <a:tr h="2328138">
                <a:tc>
                  <a:txBody>
                    <a:bodyPr/>
                    <a:lstStyle/>
                    <a:p>
                      <a:endParaRPr lang="en-US" sz="1400" b="1" dirty="0"/>
                    </a:p>
                    <a:p>
                      <a:endParaRPr lang="en-US" sz="1400" b="1" dirty="0"/>
                    </a:p>
                    <a:p>
                      <a:r>
                        <a:rPr lang="en-US" sz="1500" b="1" dirty="0"/>
                        <a:t>AI Based Farmer’s Assistance Chatbot</a:t>
                      </a:r>
                      <a:r>
                        <a:rPr lang="en-US" sz="1500" dirty="0"/>
                        <a:t> </a:t>
                      </a:r>
                      <a:r>
                        <a:rPr lang="en-US" sz="1500" b="1" dirty="0"/>
                        <a:t>Patha </a:t>
                      </a:r>
                      <a:r>
                        <a:rPr lang="en-US" sz="1500" b="1" dirty="0" err="1"/>
                        <a:t>Druva</a:t>
                      </a:r>
                      <a:r>
                        <a:rPr lang="en-US" sz="1500" dirty="0"/>
                        <a:t>, </a:t>
                      </a:r>
                      <a:r>
                        <a:rPr lang="en-US" sz="1500" i="1" dirty="0"/>
                        <a:t>International Journal for Research in Applied Science and Engineering Technology (IJRASET), 2023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Developed a chatbot using </a:t>
                      </a:r>
                      <a:r>
                        <a:rPr lang="en-US" sz="1500" b="1" dirty="0"/>
                        <a:t>Natural Language Processing (NLP)</a:t>
                      </a:r>
                      <a:r>
                        <a:rPr lang="en-US" sz="1500" dirty="0"/>
                        <a:t> to assist farmers. - Provides predictions on </a:t>
                      </a:r>
                      <a:r>
                        <a:rPr lang="en-US" sz="1500" b="1" dirty="0"/>
                        <a:t>fertilizer requirements</a:t>
                      </a:r>
                      <a:r>
                        <a:rPr lang="en-US" sz="1500" dirty="0"/>
                        <a:t> and </a:t>
                      </a:r>
                      <a:r>
                        <a:rPr lang="en-US" sz="1500" b="1" dirty="0"/>
                        <a:t>nutrient levels</a:t>
                      </a:r>
                      <a:r>
                        <a:rPr lang="en-US" sz="1500" dirty="0"/>
                        <a:t>. - Uses pre-determined data sources, including </a:t>
                      </a:r>
                      <a:r>
                        <a:rPr lang="en-US" sz="1500" i="1" dirty="0"/>
                        <a:t>The Indian Council of Agricultural Research</a:t>
                      </a:r>
                      <a:r>
                        <a:rPr lang="en-US" sz="1500" dirty="0"/>
                        <a:t>, for accuracy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Helps farmers manage crops efficiently. - Provides real-time assistance for agricultural queries. - Enhances </a:t>
                      </a:r>
                      <a:r>
                        <a:rPr lang="en-US" sz="1500" b="1" dirty="0"/>
                        <a:t>agricultural productivity</a:t>
                      </a:r>
                      <a:r>
                        <a:rPr lang="en-US" sz="1500" dirty="0"/>
                        <a:t> using AI.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609026"/>
                  </a:ext>
                </a:extLst>
              </a:tr>
              <a:tr h="2438055">
                <a:tc>
                  <a:txBody>
                    <a:bodyPr/>
                    <a:lstStyle/>
                    <a:p>
                      <a:r>
                        <a:rPr lang="en-US" sz="1500" b="1" dirty="0"/>
                        <a:t>"Farmer’s Assistant using AI Voice Bot"</a:t>
                      </a:r>
                      <a:r>
                        <a:rPr lang="en-US" sz="1500" dirty="0"/>
                        <a:t> </a:t>
                      </a:r>
                      <a:r>
                        <a:rPr lang="en-US" sz="1500" b="1" dirty="0"/>
                        <a:t>A. B. Author, C. D. Researcher, E. F. Scientist</a:t>
                      </a:r>
                      <a:r>
                        <a:rPr lang="en-US" sz="1500" dirty="0"/>
                        <a:t>, </a:t>
                      </a:r>
                      <a:r>
                        <a:rPr lang="en-US" sz="1500" i="1" dirty="0"/>
                        <a:t>International Journal of Advanced Research in Science, Communication, and Technology (IJARSCT), April 2023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 Developed an </a:t>
                      </a:r>
                      <a:r>
                        <a:rPr lang="en-US" sz="1500" b="1" dirty="0"/>
                        <a:t>AI-based chatbot</a:t>
                      </a:r>
                      <a:r>
                        <a:rPr lang="en-US" sz="1500" dirty="0"/>
                        <a:t> to assist farmers in multiple languages (</a:t>
                      </a:r>
                      <a:r>
                        <a:rPr lang="en-US" sz="1500" b="1" dirty="0"/>
                        <a:t>English, Hindi, Marathi</a:t>
                      </a:r>
                      <a:r>
                        <a:rPr lang="en-US" sz="1500" dirty="0"/>
                        <a:t>). - Utilized </a:t>
                      </a:r>
                      <a:r>
                        <a:rPr lang="en-US" sz="1500" b="1" dirty="0"/>
                        <a:t>Natural Language Processing (NLP)</a:t>
                      </a:r>
                      <a:r>
                        <a:rPr lang="en-US" sz="1500" dirty="0"/>
                        <a:t> to process and respond to user queries. - Designed to improve </a:t>
                      </a:r>
                      <a:r>
                        <a:rPr lang="en-US" sz="1500" b="1" dirty="0"/>
                        <a:t>agricultural productivity</a:t>
                      </a:r>
                      <a:r>
                        <a:rPr lang="en-US" sz="1500" dirty="0"/>
                        <a:t> by providing information on crop management, fertilizers, and best practices. - Integrated with AI voice recognition for a user-friendly experience.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farmers to get real-time guidance in multiple languages. - Enhances accessibility and ease of use with </a:t>
                      </a:r>
                      <a:r>
                        <a:rPr lang="en-US" b="1" dirty="0"/>
                        <a:t>voice-based interactions</a:t>
                      </a:r>
                      <a:r>
                        <a:rPr lang="en-US" dirty="0"/>
                        <a:t>. - Supports better decision-making in </a:t>
                      </a:r>
                      <a:r>
                        <a:rPr lang="en-US" b="1" dirty="0"/>
                        <a:t>crop selection, fertilizers, and irrigation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678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8525" y="84771"/>
            <a:ext cx="403225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dirty="0">
                <a:solidFill>
                  <a:srgbClr val="2F5496"/>
                </a:solidFill>
              </a:rPr>
              <a:t>LITERATURE</a:t>
            </a:r>
            <a:r>
              <a:rPr sz="3200" spc="-110" dirty="0">
                <a:solidFill>
                  <a:srgbClr val="2F5496"/>
                </a:solidFill>
              </a:rPr>
              <a:t> </a:t>
            </a:r>
            <a:r>
              <a:rPr sz="3200" spc="-10" dirty="0">
                <a:solidFill>
                  <a:srgbClr val="2F5496"/>
                </a:solidFill>
              </a:rPr>
              <a:t>SURVEY</a:t>
            </a:r>
            <a:endParaRPr sz="32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F9631A-4B98-9C16-D53A-616BD156C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96576"/>
              </p:ext>
            </p:extLst>
          </p:nvPr>
        </p:nvGraphicFramePr>
        <p:xfrm>
          <a:off x="0" y="604201"/>
          <a:ext cx="12192001" cy="6253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9339">
                  <a:extLst>
                    <a:ext uri="{9D8B030D-6E8A-4147-A177-3AD203B41FA5}">
                      <a16:colId xmlns:a16="http://schemas.microsoft.com/office/drawing/2014/main" val="1995942182"/>
                    </a:ext>
                  </a:extLst>
                </a:gridCol>
                <a:gridCol w="4099339">
                  <a:extLst>
                    <a:ext uri="{9D8B030D-6E8A-4147-A177-3AD203B41FA5}">
                      <a16:colId xmlns:a16="http://schemas.microsoft.com/office/drawing/2014/main" val="2147307147"/>
                    </a:ext>
                  </a:extLst>
                </a:gridCol>
                <a:gridCol w="3993323">
                  <a:extLst>
                    <a:ext uri="{9D8B030D-6E8A-4147-A177-3AD203B41FA5}">
                      <a16:colId xmlns:a16="http://schemas.microsoft.com/office/drawing/2014/main" val="4144845172"/>
                    </a:ext>
                  </a:extLst>
                </a:gridCol>
              </a:tblGrid>
              <a:tr h="1338123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Paper Title with Author</a:t>
                      </a:r>
                      <a:endParaRPr lang="en-IN" sz="140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Works carried out (</a:t>
                      </a:r>
                      <a:r>
                        <a:rPr lang="en-US" sz="1400" dirty="0" err="1"/>
                        <a:t>withdetails</a:t>
                      </a:r>
                      <a:r>
                        <a:rPr lang="en-US" sz="1400" dirty="0"/>
                        <a:t> of Methods/ Materials/ Software/ Algorithms/ fabrication/ techniques/ components used)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Information gathered relevant to your project</a:t>
                      </a:r>
                      <a:endParaRPr lang="en-IN" sz="14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21276"/>
                  </a:ext>
                </a:extLst>
              </a:tr>
              <a:tr h="2255000">
                <a:tc>
                  <a:txBody>
                    <a:bodyPr/>
                    <a:lstStyle/>
                    <a:p>
                      <a:r>
                        <a:rPr lang="en-IN" sz="1400" b="1" dirty="0"/>
                        <a:t>"Farmer-Bot: An Interactive Bot for Farmers"</a:t>
                      </a:r>
                      <a:r>
                        <a:rPr lang="en-IN" sz="1400" dirty="0"/>
                        <a:t> </a:t>
                      </a:r>
                      <a:r>
                        <a:rPr lang="en-IN" sz="1400" b="1" dirty="0"/>
                        <a:t>Narayana </a:t>
                      </a:r>
                      <a:r>
                        <a:rPr lang="en-IN" sz="1400" b="1" dirty="0" err="1"/>
                        <a:t>Darapaneni</a:t>
                      </a:r>
                      <a:r>
                        <a:rPr lang="en-IN" sz="1400" b="1" dirty="0"/>
                        <a:t>, Rajiv Tiwari, </a:t>
                      </a:r>
                      <a:r>
                        <a:rPr lang="en-IN" sz="1400" b="1" dirty="0" err="1"/>
                        <a:t>Anwesh</a:t>
                      </a:r>
                      <a:r>
                        <a:rPr lang="en-IN" sz="1400" b="1" dirty="0"/>
                        <a:t> </a:t>
                      </a:r>
                      <a:r>
                        <a:rPr lang="en-IN" sz="1400" b="1" dirty="0" err="1"/>
                        <a:t>Paduri</a:t>
                      </a:r>
                      <a:r>
                        <a:rPr lang="en-IN" sz="1400" b="1" dirty="0"/>
                        <a:t>, Suman Saurav, Rohit </a:t>
                      </a:r>
                      <a:r>
                        <a:rPr lang="en-IN" sz="1400" b="1" dirty="0" err="1"/>
                        <a:t>Chaoji</a:t>
                      </a:r>
                      <a:r>
                        <a:rPr lang="en-IN" sz="1400" b="1" dirty="0"/>
                        <a:t>, Sohil</a:t>
                      </a:r>
                      <a:r>
                        <a:rPr lang="en-IN" sz="1400" dirty="0"/>
                        <a:t>, </a:t>
                      </a:r>
                      <a:r>
                        <a:rPr lang="en-IN" sz="1400" i="1" dirty="0" err="1"/>
                        <a:t>arXiv</a:t>
                      </a:r>
                      <a:r>
                        <a:rPr lang="en-IN" sz="1400" i="1" dirty="0"/>
                        <a:t>, April 2022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Developed an </a:t>
                      </a:r>
                      <a:r>
                        <a:rPr lang="en-US" sz="1400" b="1" dirty="0"/>
                        <a:t>AI-based chatbot</a:t>
                      </a:r>
                      <a:r>
                        <a:rPr lang="en-US" sz="1400" dirty="0"/>
                        <a:t> specifically designed for farmers. - Utilized </a:t>
                      </a:r>
                      <a:r>
                        <a:rPr lang="en-US" sz="1400" b="1" dirty="0"/>
                        <a:t>Natural Language Processing (NLP)</a:t>
                      </a:r>
                      <a:r>
                        <a:rPr lang="en-US" sz="1400" dirty="0"/>
                        <a:t> to provide interactive support. - Implemented </a:t>
                      </a:r>
                      <a:r>
                        <a:rPr lang="en-US" sz="1400" b="1" dirty="0"/>
                        <a:t>machine learning techniques</a:t>
                      </a:r>
                      <a:r>
                        <a:rPr lang="en-US" sz="1400" dirty="0"/>
                        <a:t> to enhance recommendations. - Designed to offer </a:t>
                      </a:r>
                      <a:r>
                        <a:rPr lang="en-US" sz="1400" b="1" dirty="0"/>
                        <a:t>agricultural guidance, weather updates, and farming tips</a:t>
                      </a:r>
                      <a:r>
                        <a:rPr lang="en-US" sz="1400" dirty="0"/>
                        <a:t>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Helps farmers make informed decisions using AI. - Provides </a:t>
                      </a:r>
                      <a:r>
                        <a:rPr lang="en-US" sz="1400" b="1" dirty="0"/>
                        <a:t>real-time information on farming techniques, weather conditions, and crop recommendations</a:t>
                      </a:r>
                      <a:r>
                        <a:rPr lang="en-US" sz="1400" dirty="0"/>
                        <a:t>. - Enhances agricultural efficiency through </a:t>
                      </a:r>
                      <a:r>
                        <a:rPr lang="en-US" sz="1400" b="1" dirty="0"/>
                        <a:t>automated assistance</a:t>
                      </a:r>
                      <a:r>
                        <a:rPr lang="en-US" sz="1400" dirty="0"/>
                        <a:t>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28977"/>
                  </a:ext>
                </a:extLst>
              </a:tr>
              <a:tr h="2660676">
                <a:tc>
                  <a:txBody>
                    <a:bodyPr/>
                    <a:lstStyle/>
                    <a:p>
                      <a:r>
                        <a:rPr lang="en-IN" b="1" dirty="0"/>
                        <a:t>Chatbot in Python</a:t>
                      </a:r>
                      <a:r>
                        <a:rPr lang="en-IN" dirty="0"/>
                        <a:t> </a:t>
                      </a:r>
                      <a:br>
                        <a:rPr lang="en-IN" dirty="0"/>
                      </a:br>
                      <a:r>
                        <a:rPr lang="en-IN" i="1" dirty="0"/>
                        <a:t>By Sneha S, Sneha M, Shashank S, Soundarya C, Venkatesh R</a:t>
                      </a:r>
                      <a:r>
                        <a:rPr lang="en-IN" dirty="0"/>
                        <a:t> </a:t>
                      </a:r>
                      <a:br>
                        <a:rPr lang="en-IN" dirty="0"/>
                      </a:br>
                      <a:r>
                        <a:rPr lang="en-IN" i="1" dirty="0"/>
                        <a:t>IRJET (Volume 06, Issue 11, Nov 2019)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 </a:t>
                      </a:r>
                      <a:r>
                        <a:rPr lang="en-US" sz="1400" b="1" dirty="0"/>
                        <a:t>AIML (Artificial Intelligence Markup Language)</a:t>
                      </a:r>
                      <a:r>
                        <a:rPr lang="en-US" sz="1400" dirty="0"/>
                        <a:t> for pattern-based query responses. </a:t>
                      </a:r>
                      <a:r>
                        <a:rPr lang="en-US" sz="1400" b="1" dirty="0"/>
                        <a:t>Latent Semantic Analysis (LSA)</a:t>
                      </a:r>
                      <a:r>
                        <a:rPr lang="en-US" sz="1400" dirty="0"/>
                        <a:t> to find word similarities and generate responses.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 Implemented using </a:t>
                      </a:r>
                      <a:r>
                        <a:rPr lang="en-US" sz="1400" b="1" dirty="0"/>
                        <a:t>Python</a:t>
                      </a:r>
                      <a:r>
                        <a:rPr lang="en-US" sz="1400" dirty="0"/>
                        <a:t> and </a:t>
                      </a:r>
                      <a:r>
                        <a:rPr lang="en-US" sz="1400" b="1" dirty="0"/>
                        <a:t>Flask Web Framework</a:t>
                      </a:r>
                      <a:r>
                        <a:rPr lang="en-US" sz="1400" dirty="0"/>
                        <a:t>.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 Integrated APIs like </a:t>
                      </a:r>
                      <a:r>
                        <a:rPr lang="en-US" sz="1400" b="1" dirty="0"/>
                        <a:t>Wikipedia, Weather Forecast, News, and Government Services</a:t>
                      </a:r>
                      <a:r>
                        <a:rPr lang="en-US" sz="1400" dirty="0"/>
                        <a:t> for real-time data.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Demonstrates chatbot implementation using </a:t>
                      </a:r>
                      <a:r>
                        <a:rPr lang="en-IN" sz="1400" b="1" dirty="0"/>
                        <a:t>AIML and </a:t>
                      </a:r>
                      <a:r>
                        <a:rPr lang="en-IN" sz="1400" b="1" dirty="0" err="1"/>
                        <a:t>LSA</a:t>
                      </a:r>
                      <a:r>
                        <a:rPr lang="en-IN" sz="1400" dirty="0" err="1"/>
                        <a:t>.Explores</a:t>
                      </a:r>
                      <a:r>
                        <a:rPr lang="en-IN" sz="1400" dirty="0"/>
                        <a:t> how chatbots handle queries </a:t>
                      </a:r>
                      <a:r>
                        <a:rPr lang="en-IN" sz="1400" dirty="0" err="1"/>
                        <a:t>efficiently.Provides</a:t>
                      </a:r>
                      <a:r>
                        <a:rPr lang="en-IN" sz="1400" dirty="0"/>
                        <a:t> insights into integrating external APIs to improve chatbot intelligence.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7091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546" y="668564"/>
            <a:ext cx="8855710" cy="284797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Background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slides</a:t>
            </a:r>
            <a:endParaRPr sz="2800" dirty="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20" dirty="0">
                <a:latin typeface="Calibri"/>
                <a:cs typeface="Calibri"/>
              </a:rPr>
              <a:t>Font</a:t>
            </a:r>
            <a:endParaRPr sz="2800" dirty="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spc="-10" dirty="0">
                <a:latin typeface="Calibri"/>
                <a:cs typeface="Calibri"/>
              </a:rPr>
              <a:t>Cambria</a:t>
            </a:r>
            <a:endParaRPr sz="2400" dirty="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Font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Colors</a:t>
            </a:r>
            <a:endParaRPr sz="2400" dirty="0">
              <a:latin typeface="Calibri"/>
              <a:cs typeface="Calibri"/>
            </a:endParaRPr>
          </a:p>
          <a:p>
            <a:pPr marL="1101090" lvl="2" indent="-18923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1101090" algn="l"/>
              </a:tabLst>
            </a:pPr>
            <a:r>
              <a:rPr sz="2000" spc="-10" dirty="0">
                <a:latin typeface="Calibri"/>
                <a:cs typeface="Calibri"/>
              </a:rPr>
              <a:t>Headings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Blue</a:t>
            </a:r>
            <a:r>
              <a:rPr sz="2000" b="1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–</a:t>
            </a:r>
            <a:r>
              <a:rPr sz="2000" b="1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UPPERCASE</a:t>
            </a:r>
            <a:r>
              <a:rPr sz="2000" b="1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–</a:t>
            </a:r>
            <a:r>
              <a:rPr sz="2000" b="1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Bold</a:t>
            </a:r>
            <a:r>
              <a:rPr sz="20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Font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24)</a:t>
            </a:r>
            <a:endParaRPr sz="2000" dirty="0">
              <a:latin typeface="Calibri"/>
              <a:cs typeface="Calibri"/>
            </a:endParaRPr>
          </a:p>
          <a:p>
            <a:pPr marL="1101090" lvl="2" indent="-18923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1101090" algn="l"/>
              </a:tabLst>
            </a:pPr>
            <a:r>
              <a:rPr sz="2000" spc="-10" dirty="0">
                <a:latin typeface="Calibri"/>
                <a:cs typeface="Calibri"/>
              </a:rPr>
              <a:t>Subheadings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Maroon</a:t>
            </a:r>
            <a:r>
              <a:rPr sz="20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20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030A0"/>
                </a:solidFill>
                <a:latin typeface="Calibri"/>
                <a:cs typeface="Calibri"/>
              </a:rPr>
              <a:t>Violet</a:t>
            </a:r>
            <a:r>
              <a:rPr sz="2000" b="1" spc="-5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/</a:t>
            </a:r>
            <a:r>
              <a:rPr sz="2000" b="1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48135"/>
                </a:solidFill>
                <a:latin typeface="Calibri"/>
                <a:cs typeface="Calibri"/>
              </a:rPr>
              <a:t>Green</a:t>
            </a:r>
            <a:r>
              <a:rPr sz="2000" b="1" spc="-50" dirty="0">
                <a:solidFill>
                  <a:srgbClr val="54813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-</a:t>
            </a:r>
            <a:r>
              <a:rPr sz="2000" b="1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Calibri"/>
                <a:cs typeface="Calibri"/>
              </a:rPr>
              <a:t>Sentence</a:t>
            </a:r>
            <a:r>
              <a:rPr sz="2000" b="1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Case-</a:t>
            </a:r>
            <a:r>
              <a:rPr sz="2000" b="1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Bold</a:t>
            </a:r>
            <a:r>
              <a:rPr sz="2000" b="1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24)</a:t>
            </a:r>
            <a:endParaRPr sz="2000" dirty="0">
              <a:latin typeface="Calibri"/>
              <a:cs typeface="Calibri"/>
            </a:endParaRPr>
          </a:p>
          <a:p>
            <a:pPr marL="1101090" lvl="2" indent="-18923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1101090" algn="l"/>
              </a:tabLst>
            </a:pPr>
            <a:r>
              <a:rPr sz="2000" dirty="0">
                <a:latin typeface="Calibri"/>
                <a:cs typeface="Calibri"/>
              </a:rPr>
              <a:t>Black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Contents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20)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18-02-2025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85971" y="6435725"/>
            <a:ext cx="281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375523"/>
                </a:solidFill>
                <a:latin typeface="Calibri"/>
                <a:cs typeface="Calibri"/>
              </a:rPr>
              <a:t>FIRST</a:t>
            </a:r>
            <a:r>
              <a:rPr sz="1800" b="1" spc="-45" dirty="0">
                <a:solidFill>
                  <a:srgbClr val="37552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5523"/>
                </a:solidFill>
                <a:latin typeface="Calibri"/>
                <a:cs typeface="Calibri"/>
              </a:rPr>
              <a:t>REVIEW</a:t>
            </a:r>
            <a:r>
              <a:rPr sz="1800" b="1" spc="-40" dirty="0">
                <a:solidFill>
                  <a:srgbClr val="375523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375523"/>
                </a:solidFill>
                <a:latin typeface="Calibri"/>
                <a:cs typeface="Calibri"/>
              </a:rPr>
              <a:t>PRESENTATION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1810"/>
              </a:lnSpc>
            </a:pPr>
            <a:fld id="{81D60167-4931-47E6-BA6A-407CBD079E47}" type="slidenum">
              <a:rPr sz="1800" b="1" spc="-50" dirty="0">
                <a:solidFill>
                  <a:srgbClr val="375523"/>
                </a:solidFill>
                <a:latin typeface="Calibri"/>
                <a:cs typeface="Calibri"/>
              </a:rPr>
              <a:t>5</a:t>
            </a:fld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455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SCOPE</a:t>
            </a:r>
            <a:r>
              <a:rPr spc="-80" dirty="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OF</a:t>
            </a:r>
            <a:r>
              <a:rPr spc="-75" dirty="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THE</a:t>
            </a:r>
            <a:r>
              <a:rPr spc="-75" dirty="0">
                <a:solidFill>
                  <a:srgbClr val="2F5496"/>
                </a:solidFill>
              </a:rPr>
              <a:t> </a:t>
            </a:r>
            <a:r>
              <a:rPr spc="-10" dirty="0">
                <a:solidFill>
                  <a:srgbClr val="2F5496"/>
                </a:solidFill>
              </a:rPr>
              <a:t>PROJECT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546" y="668564"/>
            <a:ext cx="8855710" cy="284797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dirty="0">
                <a:latin typeface="Calibri"/>
                <a:cs typeface="Calibri"/>
              </a:rPr>
              <a:t>Background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slides</a:t>
            </a:r>
            <a:endParaRPr sz="28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187325" algn="l"/>
              </a:tabLst>
            </a:pPr>
            <a:r>
              <a:rPr sz="2800" spc="-20" dirty="0">
                <a:latin typeface="Calibri"/>
                <a:cs typeface="Calibri"/>
              </a:rPr>
              <a:t>Font</a:t>
            </a:r>
            <a:endParaRPr sz="28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spc="-10" dirty="0">
                <a:latin typeface="Calibri"/>
                <a:cs typeface="Calibri"/>
              </a:rPr>
              <a:t>Cambria</a:t>
            </a:r>
            <a:endParaRPr sz="2400">
              <a:latin typeface="Calibri"/>
              <a:cs typeface="Calibri"/>
            </a:endParaRPr>
          </a:p>
          <a:p>
            <a:pPr marL="643255" lvl="1" indent="-181610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43255" algn="l"/>
              </a:tabLst>
            </a:pPr>
            <a:r>
              <a:rPr sz="2400" dirty="0">
                <a:latin typeface="Calibri"/>
                <a:cs typeface="Calibri"/>
              </a:rPr>
              <a:t>Font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Colors</a:t>
            </a:r>
            <a:endParaRPr sz="2400">
              <a:latin typeface="Calibri"/>
              <a:cs typeface="Calibri"/>
            </a:endParaRPr>
          </a:p>
          <a:p>
            <a:pPr marL="1101090" lvl="2" indent="-18923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1101090" algn="l"/>
              </a:tabLst>
            </a:pPr>
            <a:r>
              <a:rPr sz="2000" spc="-10" dirty="0">
                <a:latin typeface="Calibri"/>
                <a:cs typeface="Calibri"/>
              </a:rPr>
              <a:t>Headings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Blue</a:t>
            </a:r>
            <a:r>
              <a:rPr sz="2000" b="1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–</a:t>
            </a:r>
            <a:r>
              <a:rPr sz="2000" b="1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UPPERCASE</a:t>
            </a:r>
            <a:r>
              <a:rPr sz="2000" b="1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–</a:t>
            </a:r>
            <a:r>
              <a:rPr sz="2000" b="1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Bold</a:t>
            </a:r>
            <a:r>
              <a:rPr sz="20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Font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24)</a:t>
            </a:r>
            <a:endParaRPr sz="2000">
              <a:latin typeface="Calibri"/>
              <a:cs typeface="Calibri"/>
            </a:endParaRPr>
          </a:p>
          <a:p>
            <a:pPr marL="1101090" lvl="2" indent="-18923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1101090" algn="l"/>
              </a:tabLst>
            </a:pPr>
            <a:r>
              <a:rPr sz="2000" spc="-10" dirty="0">
                <a:latin typeface="Calibri"/>
                <a:cs typeface="Calibri"/>
              </a:rPr>
              <a:t>Subheadings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Maroon</a:t>
            </a:r>
            <a:r>
              <a:rPr sz="20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20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7030A0"/>
                </a:solidFill>
                <a:latin typeface="Calibri"/>
                <a:cs typeface="Calibri"/>
              </a:rPr>
              <a:t>Violet</a:t>
            </a:r>
            <a:r>
              <a:rPr sz="2000" b="1" spc="-5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/</a:t>
            </a:r>
            <a:r>
              <a:rPr sz="2000" b="1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48135"/>
                </a:solidFill>
                <a:latin typeface="Calibri"/>
                <a:cs typeface="Calibri"/>
              </a:rPr>
              <a:t>Green</a:t>
            </a:r>
            <a:r>
              <a:rPr sz="2000" b="1" spc="-50" dirty="0">
                <a:solidFill>
                  <a:srgbClr val="54813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-</a:t>
            </a:r>
            <a:r>
              <a:rPr sz="2000" b="1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Calibri"/>
                <a:cs typeface="Calibri"/>
              </a:rPr>
              <a:t>Sentence</a:t>
            </a:r>
            <a:r>
              <a:rPr sz="2000" b="1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Case-</a:t>
            </a:r>
            <a:r>
              <a:rPr sz="2000" b="1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Bold</a:t>
            </a:r>
            <a:r>
              <a:rPr sz="2000" b="1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24)</a:t>
            </a:r>
            <a:endParaRPr sz="2000">
              <a:latin typeface="Calibri"/>
              <a:cs typeface="Calibri"/>
            </a:endParaRPr>
          </a:p>
          <a:p>
            <a:pPr marL="1101090" lvl="2" indent="-18923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1101090" algn="l"/>
              </a:tabLst>
            </a:pPr>
            <a:r>
              <a:rPr sz="2000" dirty="0">
                <a:latin typeface="Calibri"/>
                <a:cs typeface="Calibri"/>
              </a:rPr>
              <a:t>Black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Contents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20)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/>
              <a:t>18-02-2025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85971" y="6435725"/>
            <a:ext cx="2818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375523"/>
                </a:solidFill>
                <a:latin typeface="Calibri"/>
                <a:cs typeface="Calibri"/>
              </a:rPr>
              <a:t>FIRST</a:t>
            </a:r>
            <a:r>
              <a:rPr sz="1800" b="1" spc="-45" dirty="0">
                <a:solidFill>
                  <a:srgbClr val="37552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375523"/>
                </a:solidFill>
                <a:latin typeface="Calibri"/>
                <a:cs typeface="Calibri"/>
              </a:rPr>
              <a:t>REVIEW</a:t>
            </a:r>
            <a:r>
              <a:rPr sz="1800" b="1" spc="-40" dirty="0">
                <a:solidFill>
                  <a:srgbClr val="375523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375523"/>
                </a:solidFill>
                <a:latin typeface="Calibri"/>
                <a:cs typeface="Calibri"/>
              </a:rPr>
              <a:t>PRESENTATION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>
              <a:lnSpc>
                <a:spcPts val="1810"/>
              </a:lnSpc>
            </a:pPr>
            <a:fld id="{81D60167-4931-47E6-BA6A-407CBD079E47}" type="slidenum">
              <a:rPr sz="1800" b="1" spc="-50" dirty="0">
                <a:solidFill>
                  <a:srgbClr val="375523"/>
                </a:solidFill>
                <a:latin typeface="Calibri"/>
                <a:cs typeface="Calibri"/>
              </a:rPr>
              <a:t>6</a:t>
            </a:fld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44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NEED</a:t>
            </a:r>
            <a:r>
              <a:rPr spc="-60" dirty="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FOR</a:t>
            </a:r>
            <a:r>
              <a:rPr spc="-55" dirty="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THE</a:t>
            </a:r>
            <a:r>
              <a:rPr spc="-55" dirty="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CURRENT</a:t>
            </a:r>
            <a:r>
              <a:rPr spc="-55" dirty="0">
                <a:solidFill>
                  <a:srgbClr val="2F5496"/>
                </a:solidFill>
              </a:rPr>
              <a:t> </a:t>
            </a:r>
            <a:r>
              <a:rPr spc="-10" dirty="0">
                <a:solidFill>
                  <a:srgbClr val="2F5496"/>
                </a:solidFill>
              </a:rPr>
              <a:t>STUDY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5515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2F5496"/>
                </a:solidFill>
              </a:rPr>
              <a:t>PROPOSED</a:t>
            </a:r>
            <a:r>
              <a:rPr spc="-50" dirty="0">
                <a:solidFill>
                  <a:srgbClr val="2F5496"/>
                </a:solidFill>
              </a:rPr>
              <a:t> </a:t>
            </a:r>
            <a:r>
              <a:rPr spc="-25" dirty="0">
                <a:solidFill>
                  <a:srgbClr val="2F5496"/>
                </a:solidFill>
              </a:rPr>
              <a:t>METHODOLOGY</a:t>
            </a:r>
            <a:r>
              <a:rPr spc="-50" dirty="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(</a:t>
            </a:r>
            <a:r>
              <a:rPr spc="-50" dirty="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Flow</a:t>
            </a:r>
            <a:r>
              <a:rPr spc="-45" dirty="0">
                <a:solidFill>
                  <a:srgbClr val="2F5496"/>
                </a:solidFill>
              </a:rPr>
              <a:t> </a:t>
            </a:r>
            <a:r>
              <a:rPr spc="-10" dirty="0">
                <a:solidFill>
                  <a:srgbClr val="2F5496"/>
                </a:solidFill>
              </a:rPr>
              <a:t>Chart)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0" spc="-10" dirty="0">
                <a:solidFill>
                  <a:srgbClr val="888888"/>
                </a:solidFill>
                <a:latin typeface="Calibri"/>
                <a:cs typeface="Calibri"/>
              </a:rPr>
              <a:t>18-02-</a:t>
            </a:r>
            <a:r>
              <a:rPr sz="1200" b="0" spc="-20" dirty="0">
                <a:solidFill>
                  <a:srgbClr val="888888"/>
                </a:solidFill>
                <a:latin typeface="Calibri"/>
                <a:cs typeface="Calibri"/>
              </a:rPr>
              <a:t>2025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FIRST</a:t>
            </a:r>
            <a:r>
              <a:rPr spc="-45" dirty="0"/>
              <a:t> </a:t>
            </a:r>
            <a:r>
              <a:rPr dirty="0"/>
              <a:t>REVIEW</a:t>
            </a:r>
            <a:r>
              <a:rPr spc="-40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778C92-375A-2ABB-3159-6EEC95DF4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00" y="750887"/>
            <a:ext cx="9141999" cy="50911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789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2F5496"/>
                </a:solidFill>
              </a:rPr>
              <a:t>PROPOSED</a:t>
            </a:r>
            <a:r>
              <a:rPr spc="-40" dirty="0">
                <a:solidFill>
                  <a:srgbClr val="2F5496"/>
                </a:solidFill>
              </a:rPr>
              <a:t> </a:t>
            </a:r>
            <a:r>
              <a:rPr spc="-25" dirty="0">
                <a:solidFill>
                  <a:srgbClr val="2F5496"/>
                </a:solidFill>
              </a:rPr>
              <a:t>METHODOLOGY</a:t>
            </a:r>
            <a:r>
              <a:rPr spc="-40" dirty="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(</a:t>
            </a:r>
            <a:r>
              <a:rPr spc="-40" dirty="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Gantt</a:t>
            </a:r>
            <a:r>
              <a:rPr spc="-35" dirty="0">
                <a:solidFill>
                  <a:srgbClr val="2F5496"/>
                </a:solidFill>
              </a:rPr>
              <a:t> </a:t>
            </a:r>
            <a:r>
              <a:rPr spc="-10" dirty="0">
                <a:solidFill>
                  <a:srgbClr val="2F5496"/>
                </a:solidFill>
              </a:rPr>
              <a:t>Chart)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0" spc="-10" dirty="0">
                <a:solidFill>
                  <a:srgbClr val="888888"/>
                </a:solidFill>
                <a:latin typeface="Calibri"/>
                <a:cs typeface="Calibri"/>
              </a:rPr>
              <a:t>18-02-</a:t>
            </a:r>
            <a:r>
              <a:rPr sz="1200" b="0" spc="-20" dirty="0">
                <a:solidFill>
                  <a:srgbClr val="888888"/>
                </a:solidFill>
                <a:latin typeface="Calibri"/>
                <a:cs typeface="Calibri"/>
              </a:rPr>
              <a:t>2025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FIRST</a:t>
            </a:r>
            <a:r>
              <a:rPr spc="-45" dirty="0"/>
              <a:t> </a:t>
            </a:r>
            <a:r>
              <a:rPr dirty="0"/>
              <a:t>REVIEW</a:t>
            </a:r>
            <a:r>
              <a:rPr spc="-40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4F5092-8094-FE36-97DD-961473656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01" y="1194271"/>
            <a:ext cx="826777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546" y="668564"/>
            <a:ext cx="10541654" cy="61920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187325" algn="l"/>
              </a:tabLst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COMPONENTS &amp; MODULES:</a:t>
            </a:r>
          </a:p>
          <a:p>
            <a:pPr marL="469900" indent="-457200">
              <a:lnSpc>
                <a:spcPct val="100000"/>
              </a:lnSpc>
              <a:spcBef>
                <a:spcPts val="765"/>
              </a:spcBef>
              <a:buFont typeface="+mj-lt"/>
              <a:buAutoNum type="arabicPeriod"/>
              <a:tabLst>
                <a:tab pos="187325" algn="l"/>
              </a:tabLst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User Interface (Frontend)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– Website for farmers to interact with the chatbot.</a:t>
            </a:r>
          </a:p>
          <a:p>
            <a:pPr marL="469900" indent="-457200">
              <a:lnSpc>
                <a:spcPct val="100000"/>
              </a:lnSpc>
              <a:spcBef>
                <a:spcPts val="765"/>
              </a:spcBef>
              <a:buFont typeface="+mj-lt"/>
              <a:buAutoNum type="arabicPeriod"/>
              <a:tabLst>
                <a:tab pos="187325" algn="l"/>
              </a:tabLst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Chatbot Engine (Backend)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– AI-powered chatbot built using Python.</a:t>
            </a:r>
          </a:p>
          <a:p>
            <a:pPr marL="469900" indent="-457200">
              <a:lnSpc>
                <a:spcPct val="100000"/>
              </a:lnSpc>
              <a:spcBef>
                <a:spcPts val="765"/>
              </a:spcBef>
              <a:buFont typeface="+mj-lt"/>
              <a:buAutoNum type="arabicPeriod"/>
              <a:tabLst>
                <a:tab pos="187325" algn="l"/>
              </a:tabLst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Database Module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– MongoDB for storing agricultural queries and responses.</a:t>
            </a:r>
          </a:p>
          <a:p>
            <a:pPr marL="469900" indent="-457200">
              <a:lnSpc>
                <a:spcPct val="100000"/>
              </a:lnSpc>
              <a:spcBef>
                <a:spcPts val="765"/>
              </a:spcBef>
              <a:buFont typeface="+mj-lt"/>
              <a:buAutoNum type="arabicPeriod"/>
              <a:tabLst>
                <a:tab pos="187325" algn="l"/>
              </a:tabLst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API Integration Module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– Fetches real-time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weather, market prices, and agricultural updates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765"/>
              </a:spcBef>
              <a:buFont typeface="+mj-lt"/>
              <a:buAutoNum type="arabicPeriod"/>
              <a:tabLst>
                <a:tab pos="187325" algn="l"/>
              </a:tabLst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Speech Processing Module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– Converts text to speech using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pyttsx3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for voice responses.</a:t>
            </a:r>
          </a:p>
          <a:p>
            <a:pPr marL="12700">
              <a:spcBef>
                <a:spcPts val="765"/>
              </a:spcBef>
              <a:tabLst>
                <a:tab pos="187325" algn="l"/>
              </a:tabLst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marL="12700">
              <a:spcBef>
                <a:spcPts val="765"/>
              </a:spcBef>
              <a:tabLst>
                <a:tab pos="187325" algn="l"/>
              </a:tabLst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METHODS &amp; TECHNIQUES:</a:t>
            </a:r>
          </a:p>
          <a:p>
            <a:pPr marL="469900" indent="-457200" algn="l">
              <a:spcBef>
                <a:spcPts val="765"/>
              </a:spcBef>
              <a:buFont typeface="+mj-lt"/>
              <a:buAutoNum type="arabicPeriod"/>
              <a:tabLst>
                <a:tab pos="187325" algn="l"/>
              </a:tabLst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Natural Language Processing (NLP):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Helps chatbot understand user queries.</a:t>
            </a:r>
          </a:p>
          <a:p>
            <a:pPr marL="469900" indent="-457200" algn="l">
              <a:spcBef>
                <a:spcPts val="765"/>
              </a:spcBef>
              <a:buFont typeface="+mj-lt"/>
              <a:buAutoNum type="arabicPeriod"/>
              <a:tabLst>
                <a:tab pos="187325" algn="l"/>
              </a:tabLst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Machine Learning (Optional):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Can improve chatbot responses over time.</a:t>
            </a:r>
          </a:p>
          <a:p>
            <a:pPr marL="469900" indent="-457200" algn="l">
              <a:spcBef>
                <a:spcPts val="765"/>
              </a:spcBef>
              <a:buFont typeface="+mj-lt"/>
              <a:buAutoNum type="arabicPeriod"/>
              <a:tabLst>
                <a:tab pos="187325" algn="l"/>
              </a:tabLst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Web Development: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React.js for frontend and Flask/Django for backend.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69900" indent="-457200" algn="l">
              <a:spcBef>
                <a:spcPts val="765"/>
              </a:spcBef>
              <a:buFont typeface="+mj-lt"/>
              <a:buAutoNum type="arabicPeriod"/>
              <a:tabLst>
                <a:tab pos="187325" algn="l"/>
              </a:tabLst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 Storage &amp; Retrieval: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Efficient handling of user queries with MongoDB.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187325" algn="l"/>
              </a:tabLst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187325" algn="l"/>
              </a:tabLst>
            </a:pPr>
            <a:endParaRPr sz="2400" dirty="0">
              <a:solidFill>
                <a:schemeClr val="tx2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b="0" spc="-10" dirty="0">
                <a:solidFill>
                  <a:srgbClr val="888888"/>
                </a:solidFill>
                <a:latin typeface="Calibri"/>
                <a:cs typeface="Calibri"/>
              </a:rPr>
              <a:t>18-02-</a:t>
            </a:r>
            <a:r>
              <a:rPr sz="1200" b="0" spc="-20" dirty="0">
                <a:solidFill>
                  <a:srgbClr val="888888"/>
                </a:solidFill>
                <a:latin typeface="Calibri"/>
                <a:cs typeface="Calibri"/>
              </a:rPr>
              <a:t>2025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2732" y="6464300"/>
            <a:ext cx="19221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FIRST</a:t>
            </a: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REVIEW</a:t>
            </a:r>
            <a:r>
              <a:rPr sz="12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PRESENTATION9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9015" y="76316"/>
            <a:ext cx="928878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21105" marR="5080" indent="-1209040">
              <a:lnSpc>
                <a:spcPts val="2590"/>
              </a:lnSpc>
              <a:spcBef>
                <a:spcPts val="425"/>
              </a:spcBef>
              <a:tabLst>
                <a:tab pos="1209040" algn="l"/>
                <a:tab pos="1723389" algn="l"/>
                <a:tab pos="3075305" algn="l"/>
                <a:tab pos="3831590" algn="l"/>
                <a:tab pos="4119245" algn="l"/>
                <a:tab pos="4605020" algn="l"/>
                <a:tab pos="5644515" algn="l"/>
              </a:tabLst>
            </a:pPr>
            <a:r>
              <a:rPr spc="-10" dirty="0">
                <a:solidFill>
                  <a:srgbClr val="2F5496"/>
                </a:solidFill>
              </a:rPr>
              <a:t>CHOICE</a:t>
            </a:r>
            <a:r>
              <a:rPr dirty="0">
                <a:solidFill>
                  <a:srgbClr val="2F5496"/>
                </a:solidFill>
              </a:rPr>
              <a:t>	</a:t>
            </a:r>
            <a:r>
              <a:rPr spc="-25" dirty="0">
                <a:solidFill>
                  <a:srgbClr val="2F5496"/>
                </a:solidFill>
              </a:rPr>
              <a:t>OF</a:t>
            </a:r>
            <a:r>
              <a:rPr dirty="0">
                <a:solidFill>
                  <a:srgbClr val="2F5496"/>
                </a:solidFill>
              </a:rPr>
              <a:t>	</a:t>
            </a:r>
            <a:r>
              <a:rPr spc="-10" dirty="0">
                <a:solidFill>
                  <a:srgbClr val="2F5496"/>
                </a:solidFill>
              </a:rPr>
              <a:t>COMPONENTS</a:t>
            </a:r>
            <a:r>
              <a:rPr dirty="0">
                <a:solidFill>
                  <a:srgbClr val="2F5496"/>
                </a:solidFill>
              </a:rPr>
              <a:t>	</a:t>
            </a:r>
            <a:r>
              <a:rPr spc="-50" dirty="0">
                <a:solidFill>
                  <a:srgbClr val="2F5496"/>
                </a:solidFill>
              </a:rPr>
              <a:t>/</a:t>
            </a:r>
            <a:r>
              <a:rPr dirty="0">
                <a:solidFill>
                  <a:srgbClr val="2F5496"/>
                </a:solidFill>
              </a:rPr>
              <a:t>	</a:t>
            </a:r>
            <a:r>
              <a:rPr spc="-10" dirty="0">
                <a:solidFill>
                  <a:srgbClr val="2F5496"/>
                </a:solidFill>
              </a:rPr>
              <a:t>MODULES</a:t>
            </a:r>
            <a:r>
              <a:rPr dirty="0">
                <a:solidFill>
                  <a:srgbClr val="2F5496"/>
                </a:solidFill>
              </a:rPr>
              <a:t>	/</a:t>
            </a:r>
            <a:r>
              <a:rPr spc="-5" dirty="0">
                <a:solidFill>
                  <a:srgbClr val="2F5496"/>
                </a:solidFill>
              </a:rPr>
              <a:t> </a:t>
            </a:r>
            <a:r>
              <a:rPr spc="-10" dirty="0">
                <a:solidFill>
                  <a:srgbClr val="2F5496"/>
                </a:solidFill>
              </a:rPr>
              <a:t>METHODS/TECHNIQUES EQUIPMENT</a:t>
            </a:r>
            <a:r>
              <a:rPr dirty="0">
                <a:solidFill>
                  <a:srgbClr val="2F5496"/>
                </a:solidFill>
              </a:rPr>
              <a:t>	USED</a:t>
            </a:r>
            <a:r>
              <a:rPr spc="-80" dirty="0">
                <a:solidFill>
                  <a:srgbClr val="2F5496"/>
                </a:solidFill>
              </a:rPr>
              <a:t> </a:t>
            </a:r>
            <a:r>
              <a:rPr spc="-25" dirty="0">
                <a:solidFill>
                  <a:srgbClr val="2F5496"/>
                </a:solidFill>
              </a:rPr>
              <a:t>FOR</a:t>
            </a:r>
            <a:r>
              <a:rPr dirty="0">
                <a:solidFill>
                  <a:srgbClr val="2F5496"/>
                </a:solidFill>
              </a:rPr>
              <a:t>	</a:t>
            </a:r>
            <a:r>
              <a:rPr spc="-20" dirty="0">
                <a:solidFill>
                  <a:srgbClr val="2F5496"/>
                </a:solidFill>
              </a:rPr>
              <a:t>PROJECT</a:t>
            </a:r>
            <a:r>
              <a:rPr spc="-65" dirty="0">
                <a:solidFill>
                  <a:srgbClr val="2F5496"/>
                </a:solidFill>
              </a:rPr>
              <a:t> </a:t>
            </a:r>
            <a:r>
              <a:rPr spc="-10" dirty="0">
                <a:solidFill>
                  <a:srgbClr val="2F5496"/>
                </a:solidFill>
              </a:rPr>
              <a:t>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1512</Words>
  <Application>Microsoft Office PowerPoint</Application>
  <PresentationFormat>Widescreen</PresentationFormat>
  <Paragraphs>214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MT</vt:lpstr>
      <vt:lpstr>Calibri</vt:lpstr>
      <vt:lpstr>Cambria</vt:lpstr>
      <vt:lpstr>Times New Roman</vt:lpstr>
      <vt:lpstr>Office Theme</vt:lpstr>
      <vt:lpstr>PowerPoint Presentation</vt:lpstr>
      <vt:lpstr>AIM &amp; OBJECTIVES OF THE PROJECT</vt:lpstr>
      <vt:lpstr>LITERATURE SURVEY</vt:lpstr>
      <vt:lpstr>LITERATURE SURVEY</vt:lpstr>
      <vt:lpstr>SCOPE OF THE PROJECT</vt:lpstr>
      <vt:lpstr>NEED FOR THE CURRENT STUDY</vt:lpstr>
      <vt:lpstr>PROPOSED METHODOLOGY ( Flow Chart)</vt:lpstr>
      <vt:lpstr>PROPOSED METHODOLOGY ( Gantt Chart)</vt:lpstr>
      <vt:lpstr>CHOICE OF COMPONENTS / MODULES / METHODS/TECHNIQUES EQUIPMENT USED FOR PROJECT DEVELOPMENT</vt:lpstr>
      <vt:lpstr>DESIGN(S) (HARDWARE / SOFTWARE ARCHITECTURE)</vt:lpstr>
      <vt:lpstr>INDIVIDUAL CONTRIBUTIONS TO THE WORK</vt:lpstr>
      <vt:lpstr>INDIVIDUAL CONTRIBUTIONS TO THE WORK</vt:lpstr>
      <vt:lpstr>INDIVIDUAL CONTRIBUTIONS TO THE WORK</vt:lpstr>
      <vt:lpstr>INDIVIDUAL CONTRIBUTIONS TO THE WORK</vt:lpstr>
      <vt:lpstr>PENDING WORKS AND PLAN FOR COMPLETION</vt:lpstr>
      <vt:lpstr>PLAN FOR PUBLICATIONS</vt:lpstr>
      <vt:lpstr>Status on Partial Completion and Submission of Project Report</vt:lpstr>
      <vt:lpstr>Any Other Relevant Details</vt:lpstr>
      <vt:lpstr>Any Other Relevant Details</vt:lpstr>
      <vt:lpstr>REFERENCES ( Journal Papers/ Books / Website in IEEE Format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Format to be followed for Ist Review .pptx</dc:title>
  <dc:creator>Star</dc:creator>
  <cp:lastModifiedBy>HARI HARAN</cp:lastModifiedBy>
  <cp:revision>2</cp:revision>
  <dcterms:created xsi:type="dcterms:W3CDTF">2025-02-18T08:57:32Z</dcterms:created>
  <dcterms:modified xsi:type="dcterms:W3CDTF">2025-02-18T16:12:38Z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2025-02-18T00:00:00Z</vt:filetime>
  </property>
  <property fmtid="{D5CDD505-2E9C-101B-9397-08002B2CF9AE}" pid="3" name="Creator">
    <vt:lpwstr>Google</vt:lpwstr>
  </property>
  <property fmtid="{D5CDD505-2E9C-101B-9397-08002B2CF9AE}" pid="4" name="LastSaved">
    <vt:filetime>2025-02-18T00:00:00Z</vt:filetime>
  </property>
</Properties>
</file>