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94" d="100"/>
          <a:sy n="94" d="100"/>
        </p:scale>
        <p:origin x="-38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3800" y="2039863"/>
            <a:ext cx="7334250" cy="774065"/>
          </a:xfrm>
          <a:prstGeom prst="rect">
            <a:avLst/>
          </a:prstGeom>
        </p:spPr>
        <p:txBody>
          <a:bodyPr vert="horz" wrap="square" lIns="0" tIns="12700" rIns="0" bIns="0" rtlCol="0">
            <a:noAutofit/>
          </a:bodyPr>
          <a:lstStyle/>
          <a:p>
            <a:pPr marL="12700" algn="ctr">
              <a:spcBef>
                <a:spcPts val="100"/>
              </a:spcBef>
            </a:pPr>
            <a:r>
              <a:rPr lang="en-IN" sz="3600" dirty="0" err="1">
                <a:latin typeface="Franklin Gothic Heavy" pitchFamily="34" charset="0"/>
              </a:rPr>
              <a:t>R.Hariharan</a:t>
            </a:r>
            <a:endParaRPr lang="en-IN" sz="3600" dirty="0">
              <a:latin typeface="Franklin Gothic Heavy" pitchFamily="34" charset="0"/>
            </a:endParaRPr>
          </a:p>
          <a:p>
            <a:pPr marL="12700" algn="ctr">
              <a:spcBef>
                <a:spcPts val="100"/>
              </a:spcBef>
            </a:pPr>
            <a:r>
              <a:rPr lang="en-IN" sz="2800" dirty="0">
                <a:latin typeface="Arial Black" panose="020B0A04020102020204" pitchFamily="34" charset="0"/>
              </a:rPr>
              <a:t>au211521243060</a:t>
            </a:r>
          </a:p>
          <a:p>
            <a:pPr marL="12700">
              <a:lnSpc>
                <a:spcPct val="100000"/>
              </a:lnSpc>
              <a:spcBef>
                <a:spcPts val="100"/>
              </a:spcBef>
            </a:pP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248400" y="3187065"/>
            <a:ext cx="6369050" cy="930275"/>
          </a:xfrm>
          <a:prstGeom prst="rect">
            <a:avLst/>
          </a:prstGeom>
          <a:noFill/>
        </p:spPr>
        <p:txBody>
          <a:bodyPr wrap="square" rtlCol="0" anchor="ctr">
            <a:noAutofit/>
          </a:bodyPr>
          <a:lstStyle/>
          <a:p>
            <a:r>
              <a:rPr lang="en-IN" sz="2800" b="1" spc="10" dirty="0">
                <a:solidFill>
                  <a:srgbClr val="2D936B"/>
                </a:solidFill>
                <a:latin typeface="Trebuchet MS" panose="020B0603020202020204"/>
                <a:cs typeface="Trebuchet MS" panose="020B0603020202020204"/>
              </a:rPr>
              <a:t>Final</a:t>
            </a:r>
            <a:r>
              <a:rPr lang="en-IN" sz="2800" b="1" spc="-165" dirty="0">
                <a:solidFill>
                  <a:srgbClr val="2D936B"/>
                </a:solidFill>
                <a:latin typeface="Trebuchet MS" panose="020B0603020202020204"/>
                <a:cs typeface="Trebuchet MS" panose="020B0603020202020204"/>
              </a:rPr>
              <a:t> </a:t>
            </a:r>
            <a:r>
              <a:rPr lang="en-IN" sz="2800" b="1" spc="-5" dirty="0">
                <a:solidFill>
                  <a:srgbClr val="2D936B"/>
                </a:solidFill>
                <a:latin typeface="Trebuchet MS" panose="020B0603020202020204"/>
                <a:cs typeface="Trebuchet MS" panose="020B0603020202020204"/>
              </a:rPr>
              <a:t>Project</a:t>
            </a:r>
            <a:endParaRPr lang="en-IN" sz="2800" dirty="0">
              <a:latin typeface="Trebuchet MS" panose="020B0603020202020204"/>
              <a:cs typeface="Trebuchet MS" panose="020B0603020202020204"/>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70636" y="784700"/>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latin typeface="Sitka Text Semibold" pitchFamily="2"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3"/>
              </a:rPr>
              <a:t>Demo</a:t>
            </a:r>
            <a:r>
              <a:rPr sz="2000" u="sng" spc="10" dirty="0">
                <a:solidFill>
                  <a:srgbClr val="006FC0"/>
                </a:solidFill>
                <a:uFill>
                  <a:solidFill>
                    <a:srgbClr val="006FC0"/>
                  </a:solidFill>
                </a:uFill>
                <a:latin typeface="Trebuchet MS" panose="020B0603020202020204"/>
                <a:cs typeface="Trebuchet MS" panose="020B0603020202020204"/>
                <a:hlinkClick r:id="rId3"/>
              </a:rPr>
              <a:t> </a:t>
            </a:r>
            <a:r>
              <a:rPr sz="2000" u="sng" spc="-20" dirty="0">
                <a:solidFill>
                  <a:srgbClr val="006FC0"/>
                </a:solidFill>
                <a:uFill>
                  <a:solidFill>
                    <a:srgbClr val="006FC0"/>
                  </a:solidFill>
                </a:uFill>
                <a:latin typeface="Trebuchet MS" panose="020B0603020202020204"/>
                <a:cs typeface="Trebuchet MS" panose="020B0603020202020204"/>
                <a:hlinkClick r:id="rId3"/>
              </a:rPr>
              <a:t>Link</a:t>
            </a:r>
            <a:endParaRPr sz="2000">
              <a:latin typeface="Trebuchet MS" panose="020B0603020202020204"/>
              <a:cs typeface="Trebuchet MS" panose="020B0603020202020204"/>
            </a:endParaRPr>
          </a:p>
        </p:txBody>
      </p:sp>
      <p:sp>
        <p:nvSpPr>
          <p:cNvPr id="11" name="Rectangle 1"/>
          <p:cNvSpPr>
            <a:spLocks noChangeArrowheads="1"/>
          </p:cNvSpPr>
          <p:nvPr/>
        </p:nvSpPr>
        <p:spPr bwMode="auto">
          <a:xfrm>
            <a:off x="670637" y="1548222"/>
            <a:ext cx="931156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entury Gothic" pitchFamily="34" charset="0"/>
              </a:rPr>
              <a:t>Result of Generating Abstract </a:t>
            </a:r>
            <a:r>
              <a:rPr kumimoji="0" lang="en-US" altLang="en-US" sz="2000" b="0" i="0" u="none" strike="noStrike" cap="none" normalizeH="0" baseline="0" dirty="0" smtClean="0">
                <a:ln>
                  <a:noFill/>
                </a:ln>
                <a:solidFill>
                  <a:schemeClr val="tx1"/>
                </a:solidFill>
                <a:effectLst/>
                <a:latin typeface="Century Gothic" pitchFamily="34" charset="0"/>
              </a:rPr>
              <a:t>Landscapes: Our </a:t>
            </a:r>
            <a:r>
              <a:rPr kumimoji="0" lang="en-US" altLang="en-US" sz="2000" b="0" i="0" u="none" strike="noStrike" cap="none" normalizeH="0" baseline="0" dirty="0">
                <a:ln>
                  <a:noFill/>
                </a:ln>
                <a:solidFill>
                  <a:schemeClr val="tx1"/>
                </a:solidFill>
                <a:effectLst/>
                <a:latin typeface="Century Gothic" pitchFamily="34" charset="0"/>
              </a:rPr>
              <a:t>model seamlessly blends procedural generation techniques, fractal algorithms, and dynamic color palettes to produce captivating abstract landscapes. Natural terrain features like mountains and valleys are realistically rendered, while abstract elements such as rivers and forests add complexity and visual interest. Users have granular control over the abstraction level, enabling customization of detail and complexity. Real-time interaction allows for intuitive exploration and manipulation of the landscapes. Machine learning enhancements ensure the generation of diverse and visually appealing landscapes. Performance optimization ensures smooth rendering, even for intricate scenes. Continuous feedback loops refine the modeling process, enhancing user satisfaction and overall experience.</a:t>
            </a:r>
          </a:p>
        </p:txBody>
      </p:sp>
      <p:sp>
        <p:nvSpPr>
          <p:cNvPr id="12" name="Rectangle 2"/>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074" y="-14147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305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latin typeface="Sitka Subheading Semibold" pitchFamily="2" charset="0"/>
              </a:rPr>
              <a:t>PROJECT</a:t>
            </a:r>
            <a:r>
              <a:rPr sz="4250" spc="-90" dirty="0">
                <a:latin typeface="Sitka Subheading Semibold" pitchFamily="2" charset="0"/>
              </a:rPr>
              <a:t> </a:t>
            </a:r>
            <a:r>
              <a:rPr sz="4250" spc="-10" dirty="0">
                <a:latin typeface="Sitka Subheading Semibold" pitchFamily="2" charset="0"/>
              </a:rPr>
              <a:t>TITLE</a:t>
            </a:r>
            <a:endParaRPr sz="4250" dirty="0">
              <a:latin typeface="Sitka Subheading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980950" y="2217390"/>
            <a:ext cx="9110788" cy="2308324"/>
          </a:xfrm>
          <a:prstGeom prst="rect">
            <a:avLst/>
          </a:prstGeom>
          <a:noFill/>
        </p:spPr>
        <p:txBody>
          <a:bodyPr wrap="square" rtlCol="0">
            <a:spAutoFit/>
          </a:bodyPr>
          <a:lstStyle/>
          <a:p>
            <a:pPr algn="ctr"/>
            <a:r>
              <a:rPr lang="en-IN" sz="7200" dirty="0">
                <a:latin typeface="Franklin Gothic Heavy" pitchFamily="34" charset="0"/>
              </a:rPr>
              <a:t> Generating Abstract Landscapes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Sitka Subheading Semibold" pitchFamily="2"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p:cNvSpPr txBox="1"/>
          <p:nvPr/>
        </p:nvSpPr>
        <p:spPr>
          <a:xfrm>
            <a:off x="1738470" y="1405765"/>
            <a:ext cx="9047798"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Century Gothic" pitchFamily="34" charset="0"/>
              </a:rPr>
              <a:t>PROBLEM STATEMENT</a:t>
            </a:r>
          </a:p>
          <a:p>
            <a:pPr marL="285750" indent="-285750">
              <a:buFont typeface="Arial" panose="020B0604020202020204" pitchFamily="34" charset="0"/>
              <a:buChar char="•"/>
            </a:pPr>
            <a:r>
              <a:rPr lang="en-US" sz="3200" dirty="0" smtClean="0">
                <a:latin typeface="Century Gothic" pitchFamily="34" charset="0"/>
              </a:rPr>
              <a:t>PROJECT OVERVIEW</a:t>
            </a:r>
          </a:p>
          <a:p>
            <a:pPr marL="285750" indent="-285750">
              <a:buFont typeface="Arial" panose="020B0604020202020204" pitchFamily="34" charset="0"/>
              <a:buChar char="•"/>
            </a:pPr>
            <a:r>
              <a:rPr lang="en-US" sz="3200" dirty="0" smtClean="0">
                <a:latin typeface="Century Gothic" pitchFamily="34" charset="0"/>
              </a:rPr>
              <a:t>WHO </a:t>
            </a:r>
            <a:r>
              <a:rPr lang="en-US" sz="3200" dirty="0">
                <a:latin typeface="Century Gothic" pitchFamily="34" charset="0"/>
              </a:rPr>
              <a:t>ARE THE END USERS?</a:t>
            </a:r>
          </a:p>
          <a:p>
            <a:pPr marL="285750" indent="-285750">
              <a:buFont typeface="Arial" panose="020B0604020202020204" pitchFamily="34" charset="0"/>
              <a:buChar char="•"/>
            </a:pPr>
            <a:r>
              <a:rPr lang="en-US" sz="3200" dirty="0">
                <a:latin typeface="Century Gothic" pitchFamily="34" charset="0"/>
              </a:rPr>
              <a:t>YOUR SOLUTION AND ITS VALUE PROPOSITION</a:t>
            </a:r>
          </a:p>
          <a:p>
            <a:pPr marL="285750" indent="-285750">
              <a:buFont typeface="Arial" panose="020B0604020202020204" pitchFamily="34" charset="0"/>
              <a:buChar char="•"/>
            </a:pPr>
            <a:r>
              <a:rPr lang="en-US" sz="3200" dirty="0">
                <a:latin typeface="Century Gothic" pitchFamily="34" charset="0"/>
              </a:rPr>
              <a:t>THE WOW IN YOUR SOLUTION</a:t>
            </a:r>
          </a:p>
          <a:p>
            <a:pPr marL="285750" indent="-285750">
              <a:buFont typeface="Arial" panose="020B0604020202020204" pitchFamily="34" charset="0"/>
              <a:buChar char="•"/>
            </a:pPr>
            <a:r>
              <a:rPr lang="en-US" sz="3200" dirty="0">
                <a:latin typeface="Century Gothic" pitchFamily="34" charset="0"/>
              </a:rPr>
              <a:t>MODELLING</a:t>
            </a:r>
          </a:p>
          <a:p>
            <a:pPr marL="285750" indent="-285750">
              <a:buFont typeface="Arial" panose="020B0604020202020204" pitchFamily="34" charset="0"/>
              <a:buChar char="•"/>
            </a:pPr>
            <a:r>
              <a:rPr lang="en-US" sz="3200" dirty="0">
                <a:latin typeface="Century Gothic" pitchFamily="34" charset="0"/>
              </a:rPr>
              <a:t>RESULT</a:t>
            </a:r>
            <a:endParaRPr lang="en-IN" sz="3200" dirty="0">
              <a:latin typeface="Century 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3755" y="575310"/>
            <a:ext cx="765746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smtClean="0">
                <a:latin typeface="Sitka Subheading Semibold" pitchFamily="2" charset="0"/>
              </a:rPr>
              <a:t>PROBLEM</a:t>
            </a:r>
            <a:r>
              <a:rPr lang="en-IN" sz="4250" spc="-10" dirty="0">
                <a:latin typeface="Sitka Subheading Semibold" pitchFamily="2" charset="0"/>
              </a:rPr>
              <a:t> </a:t>
            </a:r>
            <a:r>
              <a:rPr sz="4250" spc="-75" dirty="0" smtClean="0">
                <a:latin typeface="Sitka Subheading Semibold" pitchFamily="2" charset="0"/>
                <a:sym typeface="+mn-ea"/>
              </a:rPr>
              <a:t>STATEMENT</a:t>
            </a:r>
            <a:endParaRPr sz="4250" dirty="0">
              <a:latin typeface="Sitka Subheading Semibold"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3755" y="1393086"/>
            <a:ext cx="5937844" cy="461665"/>
          </a:xfrm>
          <a:prstGeom prst="rect">
            <a:avLst/>
          </a:prstGeom>
          <a:noFill/>
        </p:spPr>
        <p:txBody>
          <a:bodyPr wrap="none" rtlCol="0">
            <a:spAutoFit/>
          </a:bodyPr>
          <a:lstStyle/>
          <a:p>
            <a:pPr algn="l"/>
            <a:r>
              <a:rPr lang="en-US" sz="2400" dirty="0"/>
              <a:t>TOPIC: Generating Abstract Landscapes</a:t>
            </a:r>
            <a:r>
              <a:rPr lang="en-US" sz="2400" b="0" i="0" dirty="0">
                <a:solidFill>
                  <a:srgbClr val="444444"/>
                </a:solidFill>
                <a:effectLst/>
                <a:latin typeface="Georgia" panose="02040502050405020303" pitchFamily="18" charset="0"/>
              </a:rPr>
              <a:t> </a:t>
            </a:r>
          </a:p>
        </p:txBody>
      </p:sp>
      <p:sp>
        <p:nvSpPr>
          <p:cNvPr id="12" name="TextBox 11"/>
          <p:cNvSpPr txBox="1"/>
          <p:nvPr/>
        </p:nvSpPr>
        <p:spPr>
          <a:xfrm>
            <a:off x="990600" y="1850453"/>
            <a:ext cx="6938328" cy="4524315"/>
          </a:xfrm>
          <a:prstGeom prst="rect">
            <a:avLst/>
          </a:prstGeom>
          <a:noFill/>
        </p:spPr>
        <p:txBody>
          <a:bodyPr wrap="square" rtlCol="0">
            <a:spAutoFit/>
          </a:bodyPr>
          <a:lstStyle/>
          <a:p>
            <a:r>
              <a:rPr lang="en-US" dirty="0">
                <a:solidFill>
                  <a:schemeClr val="tx1">
                    <a:lumMod val="95000"/>
                    <a:lumOff val="5000"/>
                  </a:schemeClr>
                </a:solidFill>
                <a:latin typeface="Century Gothic" pitchFamily="34" charset="0"/>
              </a:rPr>
              <a:t>Developing an automated system capable of generating visually striking abstract landscapes poses a unique challenge at the intersection of computer graphics and artistic expression. The objective is to design algorithms that can autonomously create landscapes featuring diverse elements such as mountains, valleys, and rivers. The system should offer users extensive customization options to control parameters like color palette and abstraction level. Balancing realism and aesthetics is crucial to ensure the landscapes are visually captivating.  Optimizing performance to efficiently generate landscapes of varying complexity is essential. Continuous evaluation and feedback are necessary to refine the system iteratively and meet user expectations. Ultimately, the goal is to empower users to unleash their creativity and create mesmerizing abstract landscapes through innovative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05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7636" y="381000"/>
            <a:ext cx="526478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smtClean="0">
                <a:latin typeface="Sitka Subheading Semibold" pitchFamily="2" charset="0"/>
              </a:rPr>
              <a:t>PROJECT</a:t>
            </a:r>
            <a:r>
              <a:rPr lang="en-US" sz="4000" dirty="0">
                <a:latin typeface="Sitka Subheading Semibold" pitchFamily="2" charset="0"/>
              </a:rPr>
              <a:t> </a:t>
            </a:r>
            <a:r>
              <a:rPr sz="4000" spc="-10" dirty="0" smtClean="0">
                <a:latin typeface="Sitka Subheading Semibold" pitchFamily="2" charset="0"/>
              </a:rPr>
              <a:t>OVERVIEW</a:t>
            </a:r>
            <a:endParaRPr sz="4000" dirty="0">
              <a:latin typeface="Sitka Subheading Semibold"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6275" y="1032796"/>
            <a:ext cx="7659400" cy="5632311"/>
          </a:xfrm>
          <a:prstGeom prst="rect">
            <a:avLst/>
          </a:prstGeom>
          <a:noFill/>
        </p:spPr>
        <p:txBody>
          <a:bodyPr wrap="square" rtlCol="0">
            <a:spAutoFit/>
          </a:bodyPr>
          <a:lstStyle/>
          <a:p>
            <a:r>
              <a:rPr lang="en-US" dirty="0">
                <a:latin typeface="Century Gothic" pitchFamily="34" charset="0"/>
              </a:rPr>
              <a:t>Our project focuses on developing a cutting-edge system for generating abstract landscapes, blending computer graphics with artistic expression. Leveraging advanced algorithms and techniques from procedural generation and machine learning, our system will autonomously create visually stunning landscapes with diverse features such as mountains, valleys, and rivers. Users will have extensive customization options to control parameters like abstraction level, color palette, and terrain shape, tailoring the landscapes to their artistic vision. We prioritize achieving a balance between realism and aesthetics, ensuring the landscapes are visually captivating. Interactive features will allow users to explore and manipulate the landscapes in real-time, enhancing user engagement. Performance optimization will ensure efficient generation of landscapes of varying complexity. Continuous evaluation and feedback loops will drive iterative refinement, ensuring the system meets the needs and expectations of users and artists alike. Ultimately, our project aims to push the boundaries of digital art, empowering users to unleash their creativity and create mesmerizing abstract landscapes.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41683" y="-39206"/>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latin typeface="Sitka Text Semibold" pitchFamily="2" charset="0"/>
              </a:rPr>
              <a:t>WHO</a:t>
            </a:r>
            <a:r>
              <a:rPr sz="3200" spc="-245" dirty="0">
                <a:latin typeface="Sitka Text Semibold" pitchFamily="2" charset="0"/>
              </a:rPr>
              <a:t> </a:t>
            </a:r>
            <a:r>
              <a:rPr sz="3200" dirty="0">
                <a:latin typeface="Sitka Text Semibold" pitchFamily="2" charset="0"/>
              </a:rPr>
              <a:t>ARE</a:t>
            </a:r>
            <a:r>
              <a:rPr sz="3200" spc="-70" dirty="0">
                <a:latin typeface="Sitka Text Semibold" pitchFamily="2" charset="0"/>
              </a:rPr>
              <a:t> </a:t>
            </a:r>
            <a:r>
              <a:rPr sz="3200" dirty="0">
                <a:latin typeface="Sitka Text Semibold" pitchFamily="2" charset="0"/>
              </a:rPr>
              <a:t>THE</a:t>
            </a:r>
            <a:r>
              <a:rPr sz="3200" spc="-55" dirty="0">
                <a:latin typeface="Sitka Text Semibold" pitchFamily="2" charset="0"/>
              </a:rPr>
              <a:t> </a:t>
            </a:r>
            <a:r>
              <a:rPr sz="3200" dirty="0">
                <a:latin typeface="Sitka Text Semibold" pitchFamily="2" charset="0"/>
              </a:rPr>
              <a:t>END</a:t>
            </a:r>
            <a:r>
              <a:rPr sz="3200" spc="-70" dirty="0">
                <a:latin typeface="Sitka Text Semibold" pitchFamily="2" charset="0"/>
              </a:rPr>
              <a:t> </a:t>
            </a:r>
            <a:r>
              <a:rPr sz="3200" spc="-10" dirty="0">
                <a:latin typeface="Sitka Text Semibold" pitchFamily="2" charset="0"/>
              </a:rPr>
              <a:t>USERS?</a:t>
            </a:r>
            <a:endParaRPr sz="3200" dirty="0">
              <a:latin typeface="Sitka Text Semibold"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562927" y="1059775"/>
            <a:ext cx="7519035" cy="5355312"/>
          </a:xfrm>
          <a:prstGeom prst="rect">
            <a:avLst/>
          </a:prstGeom>
          <a:noFill/>
        </p:spPr>
        <p:txBody>
          <a:bodyPr wrap="square" rtlCol="0">
            <a:spAutoFit/>
          </a:bodyPr>
          <a:lstStyle/>
          <a:p>
            <a:r>
              <a:rPr lang="en-US" dirty="0">
                <a:solidFill>
                  <a:schemeClr val="tx1">
                    <a:lumMod val="95000"/>
                    <a:lumOff val="5000"/>
                  </a:schemeClr>
                </a:solidFill>
                <a:latin typeface="Century Gothic" pitchFamily="34" charset="0"/>
              </a:rPr>
              <a:t>The end users for generating abstract landscapes encompass a diverse array of creative professionals and enthusiasts. Digital artists rely on such tools to craft unique visual experiences, pushing the boundaries of artistic expression. Graphic designers integrate abstract landscapes into their designs, infusing projects with dynamic visual elements. Video game developers leverage these generators to build immersive virtual worlds, enhancing gameplay and narrative depth. Filmmakers incorporate abstract landscapes to evoke emotions, set atmospheres, and amplify storytelling. Architects utilize them to explore innovative spatial concepts and visualize architectural designs. Beyond professionals, hobbyists and enthusiasts also engage with these tools to explore their artistic visions and express themselves through digital art. The accessibility and versatility of abstract landscape generators democratize creativity, empowering users to bring their imaginations to life effortlessly. Whether for commercial projects, personal endeavors, or pure experimentation, these end users drive the evolution and adoption of abstract landscape generation technologies.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914400"/>
            <a:ext cx="314325" cy="263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982961"/>
          </a:xfrm>
          <a:prstGeom prst="rect">
            <a:avLst/>
          </a:prstGeom>
        </p:spPr>
        <p:txBody>
          <a:bodyPr vert="horz" wrap="square" lIns="0" tIns="485775" rIns="0" bIns="0" rtlCol="0">
            <a:spAutoFit/>
          </a:bodyPr>
          <a:lstStyle/>
          <a:p>
            <a:pPr marL="12700">
              <a:lnSpc>
                <a:spcPct val="100000"/>
              </a:lnSpc>
              <a:spcBef>
                <a:spcPts val="105"/>
              </a:spcBef>
            </a:pPr>
            <a:r>
              <a:rPr sz="3200" dirty="0">
                <a:latin typeface="Sitka Text Semibold" pitchFamily="2" charset="0"/>
              </a:rPr>
              <a:t>YOUR</a:t>
            </a:r>
            <a:r>
              <a:rPr sz="3200" spc="-95" dirty="0">
                <a:latin typeface="Sitka Text Semibold" pitchFamily="2" charset="0"/>
              </a:rPr>
              <a:t> </a:t>
            </a:r>
            <a:r>
              <a:rPr sz="3200" spc="-10" dirty="0">
                <a:latin typeface="Sitka Text Semibold" pitchFamily="2" charset="0"/>
              </a:rPr>
              <a:t>SOLUTION</a:t>
            </a:r>
            <a:r>
              <a:rPr sz="3200" spc="-345" dirty="0">
                <a:latin typeface="Sitka Text Semibold" pitchFamily="2" charset="0"/>
              </a:rPr>
              <a:t> </a:t>
            </a:r>
            <a:r>
              <a:rPr sz="3200" dirty="0">
                <a:latin typeface="Sitka Text Semibold" pitchFamily="2" charset="0"/>
              </a:rPr>
              <a:t>AND</a:t>
            </a:r>
            <a:r>
              <a:rPr sz="3200" spc="-20" dirty="0">
                <a:latin typeface="Sitka Text Semibold" pitchFamily="2" charset="0"/>
              </a:rPr>
              <a:t> </a:t>
            </a:r>
            <a:r>
              <a:rPr sz="3200" dirty="0">
                <a:latin typeface="Sitka Text Semibold" pitchFamily="2" charset="0"/>
              </a:rPr>
              <a:t>ITS </a:t>
            </a:r>
            <a:r>
              <a:rPr sz="3200" spc="-20" dirty="0">
                <a:latin typeface="Sitka Text Semibold" pitchFamily="2" charset="0"/>
              </a:rPr>
              <a:t>VALUE</a:t>
            </a:r>
            <a:r>
              <a:rPr sz="3200" spc="-120" dirty="0">
                <a:latin typeface="Sitka Text Semibold" pitchFamily="2" charset="0"/>
              </a:rPr>
              <a:t> </a:t>
            </a:r>
            <a:r>
              <a:rPr sz="3200" spc="-10" dirty="0">
                <a:latin typeface="Sitka Text Semibold" pitchFamily="2" charset="0"/>
              </a:rPr>
              <a:t>PROPOSITION</a:t>
            </a:r>
            <a:endParaRPr sz="3200" dirty="0">
              <a:latin typeface="Sitka Text Semibold"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661662" y="1465560"/>
            <a:ext cx="6691888" cy="5078313"/>
          </a:xfrm>
          <a:prstGeom prst="rect">
            <a:avLst/>
          </a:prstGeom>
          <a:noFill/>
        </p:spPr>
        <p:txBody>
          <a:bodyPr wrap="square" rtlCol="0">
            <a:spAutoFit/>
          </a:bodyPr>
          <a:lstStyle/>
          <a:p>
            <a:r>
              <a:rPr lang="en-US" dirty="0">
                <a:solidFill>
                  <a:schemeClr val="bg2">
                    <a:lumMod val="10000"/>
                  </a:schemeClr>
                </a:solidFill>
                <a:latin typeface="Century Gothic" pitchFamily="34" charset="0"/>
              </a:rPr>
              <a:t>Our solution, the "Abstract Landscape Generator," revolutionizes digital art creation by offering a user-friendly platform to effortlessly craft captivating abstract landscapes. Through advanced algorithms and customizable parameters, users can create diverse landscapes tailored to their artistic vision. The platform balances realism and aesthetics, ensuring visually stunning results. Interactive features enable real-time exploration and manipulation, enhancing the creative process. Optimized performance ensures quick generation of landscapes of varying complexity. By providing a seamless creative experience, our solution empowers users to unleash their creativity without </a:t>
            </a:r>
            <a:r>
              <a:rPr lang="en-US" dirty="0" smtClean="0">
                <a:solidFill>
                  <a:schemeClr val="bg2">
                    <a:lumMod val="10000"/>
                  </a:schemeClr>
                </a:solidFill>
                <a:latin typeface="Century Gothic" pitchFamily="34" charset="0"/>
              </a:rPr>
              <a:t>constraints. Professional-grade </a:t>
            </a:r>
            <a:r>
              <a:rPr lang="en-US" dirty="0">
                <a:solidFill>
                  <a:schemeClr val="bg2">
                    <a:lumMod val="10000"/>
                  </a:schemeClr>
                </a:solidFill>
                <a:latin typeface="Century Gothic" pitchFamily="34" charset="0"/>
              </a:rPr>
              <a:t>tools cater to both hobbyists and professionals, offering versatile applications in digital art, design, and more. Ultimately, our Abstract Landscape Generator transforms digital art creation, offering a powerful yet accessible tool to inspire, create, and collaborate.</a:t>
            </a:r>
            <a:endParaRPr lang="en-IN" dirty="0">
              <a:solidFill>
                <a:schemeClr val="bg2">
                  <a:lumMod val="10000"/>
                </a:schemeClr>
              </a:solidFill>
              <a:latin typeface="Century Gothic"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latin typeface="Sitka Text Semibold" pitchFamily="2" charset="0"/>
              </a:rPr>
              <a:t>THE</a:t>
            </a:r>
            <a:r>
              <a:rPr sz="4250" spc="20" dirty="0">
                <a:latin typeface="Sitka Text Semibold" pitchFamily="2" charset="0"/>
              </a:rPr>
              <a:t> </a:t>
            </a:r>
            <a:r>
              <a:rPr sz="4250" dirty="0">
                <a:latin typeface="Sitka Text Semibold" pitchFamily="2" charset="0"/>
              </a:rPr>
              <a:t>WOW</a:t>
            </a:r>
            <a:r>
              <a:rPr sz="4250" spc="90" dirty="0">
                <a:latin typeface="Sitka Text Semibold" pitchFamily="2" charset="0"/>
              </a:rPr>
              <a:t> </a:t>
            </a:r>
            <a:r>
              <a:rPr sz="4250" dirty="0">
                <a:latin typeface="Sitka Text Semibold" pitchFamily="2" charset="0"/>
              </a:rPr>
              <a:t>IN YOUR </a:t>
            </a:r>
            <a:r>
              <a:rPr sz="4250" spc="-10" dirty="0">
                <a:latin typeface="Sitka Text Semibold" pitchFamily="2" charset="0"/>
              </a:rPr>
              <a:t>SOLUTION</a:t>
            </a:r>
            <a:endParaRPr sz="4250" dirty="0">
              <a:latin typeface="Sitka Text Semibold" pitchFamily="2"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62200" y="1354018"/>
            <a:ext cx="7347332" cy="4247317"/>
          </a:xfrm>
          <a:prstGeom prst="rect">
            <a:avLst/>
          </a:prstGeom>
          <a:noFill/>
        </p:spPr>
        <p:txBody>
          <a:bodyPr wrap="square" rtlCol="0">
            <a:spAutoFit/>
          </a:bodyPr>
          <a:lstStyle/>
          <a:p>
            <a:r>
              <a:rPr lang="en-US" dirty="0">
                <a:latin typeface="Century Gothic" pitchFamily="34" charset="0"/>
              </a:rPr>
              <a:t>Our "Abstract Landscape Generator" introduces a mesmerizing blend of cutting-edge algorithms and user-friendly customization, empowering creators to sculpt stunning abstract landscapes effortlessly. Witness landscapes evolve in real-time, striking a harmonious balance between realism and artistic flair, leaving users awestruck by the boundless creative possibilities. With seamless interactivity, users immerse themselves in a world where exploration and experimentation converge, igniting a spark of inspiration that fuels artistic innovation. Our platform fosters a vibrant community of visionary artists, pushing the boundaries of digital creativity and sparking collaborations that redefine the art landscape. Whether a seasoned professional or budding enthusiast, our platform unlocks a realm where imagination knows no limits, transforming ideas into captivating masterpieces that captivate and inspire.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639252" y="1956544"/>
            <a:ext cx="6858000" cy="3206006"/>
          </a:xfrm>
          <a:prstGeom prst="rect">
            <a:avLst/>
          </a:prstGeom>
        </p:spPr>
        <p:txBody>
          <a:bodyPr vert="horz" wrap="square" lIns="0" tIns="12700" rIns="0" bIns="0" rtlCol="0">
            <a:spAutoFit/>
          </a:bodyPr>
          <a:lstStyle/>
          <a:p>
            <a:pPr marL="12700">
              <a:lnSpc>
                <a:spcPct val="100000"/>
              </a:lnSpc>
              <a:spcBef>
                <a:spcPts val="100"/>
              </a:spcBef>
            </a:pPr>
            <a:r>
              <a:rPr lang="en-IN" altLang="" sz="2000" dirty="0">
                <a:latin typeface="Century Gothic" pitchFamily="34" charset="0"/>
                <a:ea typeface="Arial Unicode MS" panose="020B0604020202020204" charset="-122"/>
                <a:cs typeface="Segoe UI Black" panose="020B0A02040204020203" charset="0"/>
              </a:rPr>
              <a:t>1. "Neural Realms: Abstract Landscapes by AI"</a:t>
            </a:r>
          </a:p>
          <a:p>
            <a:pPr marL="12700">
              <a:lnSpc>
                <a:spcPct val="100000"/>
              </a:lnSpc>
              <a:spcBef>
                <a:spcPts val="100"/>
              </a:spcBef>
            </a:pPr>
            <a:r>
              <a:rPr lang="en-IN" altLang="" sz="2000" dirty="0">
                <a:latin typeface="Century Gothic" pitchFamily="34" charset="0"/>
                <a:ea typeface="Arial Unicode MS" panose="020B0604020202020204" charset="-122"/>
                <a:cs typeface="Segoe UI Black" panose="020B0A02040204020203" charset="0"/>
              </a:rPr>
              <a:t>2. "Horizonless Journeys: Abstract Landscape Synthesis"</a:t>
            </a:r>
          </a:p>
          <a:p>
            <a:pPr marL="12700">
              <a:lnSpc>
                <a:spcPct val="100000"/>
              </a:lnSpc>
              <a:spcBef>
                <a:spcPts val="100"/>
              </a:spcBef>
            </a:pPr>
            <a:r>
              <a:rPr lang="en-IN" altLang="" sz="2000" dirty="0">
                <a:latin typeface="Century Gothic" pitchFamily="34" charset="0"/>
                <a:ea typeface="Arial Unicode MS" panose="020B0604020202020204" charset="-122"/>
                <a:cs typeface="Segoe UI Black" panose="020B0A02040204020203" charset="0"/>
              </a:rPr>
              <a:t>3. "Dreamscapes: Abstract Landscapes via Algorithms"</a:t>
            </a:r>
          </a:p>
          <a:p>
            <a:pPr marL="12700">
              <a:lnSpc>
                <a:spcPct val="100000"/>
              </a:lnSpc>
              <a:spcBef>
                <a:spcPts val="100"/>
              </a:spcBef>
            </a:pPr>
            <a:r>
              <a:rPr lang="en-IN" altLang="" sz="2000" dirty="0">
                <a:latin typeface="Century Gothic" pitchFamily="34" charset="0"/>
                <a:ea typeface="Arial Unicode MS" panose="020B0604020202020204" charset="-122"/>
                <a:cs typeface="Segoe UI Black" panose="020B0A02040204020203" charset="0"/>
              </a:rPr>
              <a:t>4. "Transcend Nature: Abstract Landscape Artistry"</a:t>
            </a:r>
          </a:p>
          <a:p>
            <a:pPr marL="12700">
              <a:lnSpc>
                <a:spcPct val="100000"/>
              </a:lnSpc>
              <a:spcBef>
                <a:spcPts val="100"/>
              </a:spcBef>
            </a:pPr>
            <a:r>
              <a:rPr lang="en-IN" altLang="" sz="2000" dirty="0">
                <a:latin typeface="Century Gothic" pitchFamily="34" charset="0"/>
                <a:ea typeface="Arial Unicode MS" panose="020B0604020202020204" charset="-122"/>
                <a:cs typeface="Segoe UI Black" panose="020B0A02040204020203" charset="0"/>
              </a:rPr>
              <a:t>5. "Fractal Visions: Chaos-inspired Landscapes"</a:t>
            </a:r>
          </a:p>
          <a:p>
            <a:pPr marL="12700">
              <a:lnSpc>
                <a:spcPct val="100000"/>
              </a:lnSpc>
              <a:spcBef>
                <a:spcPts val="100"/>
              </a:spcBef>
            </a:pPr>
            <a:r>
              <a:rPr lang="en-IN" altLang="" sz="2000" dirty="0">
                <a:latin typeface="Century Gothic" pitchFamily="34" charset="0"/>
                <a:ea typeface="Arial Unicode MS" panose="020B0604020202020204" charset="-122"/>
                <a:cs typeface="Segoe UI Black" panose="020B0A02040204020203" charset="0"/>
              </a:rPr>
              <a:t>6. "Imaginary Terrains: AI-generated Landscapes"</a:t>
            </a:r>
          </a:p>
          <a:p>
            <a:pPr marL="12700">
              <a:lnSpc>
                <a:spcPct val="100000"/>
              </a:lnSpc>
              <a:spcBef>
                <a:spcPts val="100"/>
              </a:spcBef>
            </a:pPr>
            <a:r>
              <a:rPr lang="en-IN" altLang="" sz="2000" dirty="0">
                <a:latin typeface="Century Gothic" pitchFamily="34" charset="0"/>
                <a:ea typeface="Arial Unicode MS" panose="020B0604020202020204" charset="-122"/>
                <a:cs typeface="Segoe UI Black" panose="020B0A02040204020203" charset="0"/>
              </a:rPr>
              <a:t>7. "Synthetic Sceneries: Algorithmic Landscapes"</a:t>
            </a:r>
          </a:p>
          <a:p>
            <a:pPr marL="12700">
              <a:lnSpc>
                <a:spcPct val="100000"/>
              </a:lnSpc>
              <a:spcBef>
                <a:spcPts val="100"/>
              </a:spcBef>
            </a:pPr>
            <a:r>
              <a:rPr lang="en-IN" altLang="" sz="2000" dirty="0">
                <a:latin typeface="Century Gothic" pitchFamily="34" charset="0"/>
                <a:ea typeface="Arial Unicode MS" panose="020B0604020202020204" charset="-122"/>
                <a:cs typeface="Segoe UI Black" panose="020B0A02040204020203" charset="0"/>
              </a:rPr>
              <a:t>8. "Digital Horizons: ML-generated Landscapes"</a:t>
            </a:r>
          </a:p>
          <a:p>
            <a:pPr marL="12700">
              <a:lnSpc>
                <a:spcPct val="100000"/>
              </a:lnSpc>
              <a:spcBef>
                <a:spcPts val="100"/>
              </a:spcBef>
            </a:pPr>
            <a:r>
              <a:rPr lang="en-IN" altLang="" sz="2000" dirty="0">
                <a:latin typeface="Century Gothic" pitchFamily="34" charset="0"/>
                <a:ea typeface="Arial Unicode MS" panose="020B0604020202020204" charset="-122"/>
                <a:cs typeface="Segoe UI Black" panose="020B0A02040204020203" charset="0"/>
              </a:rPr>
              <a:t>9. "Aesthetic Algorithms: Creative Landscapes"</a:t>
            </a:r>
          </a:p>
          <a:p>
            <a:pPr marL="12700">
              <a:lnSpc>
                <a:spcPct val="100000"/>
              </a:lnSpc>
              <a:spcBef>
                <a:spcPts val="100"/>
              </a:spcBef>
            </a:pPr>
            <a:r>
              <a:rPr lang="en-IN" altLang="" sz="2000" dirty="0">
                <a:latin typeface="Century Gothic" pitchFamily="34" charset="0"/>
                <a:ea typeface="Arial Unicode MS" panose="020B0604020202020204" charset="-122"/>
                <a:cs typeface="Segoe UI Black" panose="020B0A02040204020203" charset="0"/>
              </a:rPr>
              <a:t>10. "Unseen Realms: Generative Abstract Landscapes"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873760" y="675064"/>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Sitka Text Semibold" pitchFamily="2" charset="0"/>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1066</Words>
  <Application>Microsoft Office PowerPoint</Application>
  <PresentationFormat>Custom</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2021PITAI166</cp:lastModifiedBy>
  <cp:revision>6</cp:revision>
  <dcterms:created xsi:type="dcterms:W3CDTF">2024-03-30T07:02:00Z</dcterms:created>
  <dcterms:modified xsi:type="dcterms:W3CDTF">2024-04-01T06:05:05Z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2024-03-30T05:30:00Z</vt:filetime>
  </property>
  <property fmtid="{D5CDD505-2E9C-101B-9397-08002B2CF9AE}" pid="4" name="ICV">
    <vt:lpwstr>F01FC1D771F447B4B7254B95A27C392D_12</vt:lpwstr>
  </property>
  <property fmtid="{D5CDD505-2E9C-101B-9397-08002B2CF9AE}" pid="5" name="KSOProductBuildVer">
    <vt:lpwstr>1033-12.2.0.13472</vt:lpwstr>
  </property>
</Properties>
</file>