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Microsoft Uighur" panose="02000000000000000000" pitchFamily="2" charset="-78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424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85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36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13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52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3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45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33006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4" y="5945853"/>
            <a:ext cx="1371599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6354233"/>
            <a:ext cx="2540000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71756" y="1332224"/>
            <a:ext cx="6972300" cy="2641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E8D3A2"/>
              </a:buClr>
              <a:buFont typeface="Arial"/>
              <a:buNone/>
              <a:defRPr sz="5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462" y="3973980"/>
            <a:ext cx="1600199" cy="1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Subheader +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rgbClr val="E8D3A2"/>
              </a:buClr>
              <a:buFont typeface="Arial"/>
              <a:buNone/>
              <a:defRPr sz="3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659304" y="2320239"/>
            <a:ext cx="8197113" cy="3810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E8D3A2"/>
              </a:buClr>
              <a:buSzPct val="100000"/>
              <a:buFont typeface="Merriweather Sans"/>
              <a:buChar char="&gt;"/>
              <a:defRPr sz="2400" b="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E8D3A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E8D3A2"/>
              </a:buClr>
              <a:buSzPct val="100000"/>
              <a:buFont typeface="Merriweather Sans"/>
              <a:buChar char="&gt;"/>
              <a:defRPr sz="1800" b="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E8D3A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39700" algn="l" rtl="0">
              <a:spcBef>
                <a:spcPts val="280"/>
              </a:spcBef>
              <a:buClr>
                <a:srgbClr val="E8D3A2"/>
              </a:buClr>
              <a:buSzPct val="100000"/>
              <a:buFont typeface="Merriweather Sans"/>
              <a:buChar char="&gt;"/>
              <a:defRPr sz="1400" b="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671756" y="1730666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762" y="1364403"/>
            <a:ext cx="1103781" cy="9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1" y="6354233"/>
            <a:ext cx="2540000" cy="2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Content">
    <p:bg>
      <p:bgPr>
        <a:solidFill>
          <a:srgbClr val="33006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4" y="5945853"/>
            <a:ext cx="1371599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rgbClr val="E8D3A2"/>
              </a:buClr>
              <a:buFont typeface="Arial"/>
              <a:buNone/>
              <a:defRPr sz="3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659304" y="1736725"/>
            <a:ext cx="8076956" cy="4015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Merriweather Sans"/>
              <a:buChar char="&gt;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Merriweather Sans"/>
              <a:buChar char="&gt;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Merriweather Sans"/>
              <a:buChar char="&gt;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" y="1364403"/>
            <a:ext cx="1103781" cy="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Graphic">
    <p:bg>
      <p:bgPr>
        <a:solidFill>
          <a:srgbClr val="33006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3"/>
            <a:ext cx="2540000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>
            <a:spLocks noGrp="1"/>
          </p:cNvSpPr>
          <p:nvPr>
            <p:ph type="chart" idx="2"/>
          </p:nvPr>
        </p:nvSpPr>
        <p:spPr>
          <a:xfrm>
            <a:off x="766762" y="1736725"/>
            <a:ext cx="8021636" cy="4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rgbClr val="E8D3A2"/>
              </a:buClr>
              <a:buFont typeface="Arial"/>
              <a:buNone/>
              <a:defRPr sz="3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" y="1364403"/>
            <a:ext cx="1103781" cy="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SubHeader +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rgbClr val="33006F"/>
              </a:buClr>
              <a:buFont typeface="Arial"/>
              <a:buNone/>
              <a:defRPr sz="300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59304" y="2320239"/>
            <a:ext cx="8197113" cy="3810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3006F"/>
              </a:buClr>
              <a:buSzPct val="100000"/>
              <a:buFont typeface="Merriweather Sans"/>
              <a:buChar char="&gt;"/>
              <a:defRPr sz="24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3006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33006F"/>
              </a:buClr>
              <a:buSzPct val="100000"/>
              <a:buFont typeface="Merriweather Sans"/>
              <a:buChar char="&gt;"/>
              <a:defRPr sz="18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33006F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39700" algn="l" rtl="0">
              <a:spcBef>
                <a:spcPts val="280"/>
              </a:spcBef>
              <a:buClr>
                <a:srgbClr val="33006F"/>
              </a:buClr>
              <a:buSzPct val="100000"/>
              <a:buFont typeface="Merriweather Sans"/>
              <a:buChar char="&gt;"/>
              <a:defRPr sz="14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671756" y="1730666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rgbClr val="33006F"/>
              </a:buClr>
              <a:buFont typeface="Arial"/>
              <a:buNone/>
              <a:defRPr sz="240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762" y="1364403"/>
            <a:ext cx="1103781" cy="9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1" y="6354233"/>
            <a:ext cx="2540000" cy="2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4" y="5945853"/>
            <a:ext cx="1371599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71756" y="1332224"/>
            <a:ext cx="6972300" cy="26417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462" y="3973980"/>
            <a:ext cx="1600199" cy="1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4" y="5945853"/>
            <a:ext cx="1371599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rgbClr val="33006F"/>
              </a:buClr>
              <a:buFont typeface="Arial"/>
              <a:buNone/>
              <a:defRPr sz="300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9304" y="1736725"/>
            <a:ext cx="8076956" cy="4015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3006F"/>
              </a:buClr>
              <a:buSzPct val="100000"/>
              <a:buFont typeface="Merriweather Sans"/>
              <a:buChar char="&gt;"/>
              <a:defRPr sz="24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3006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33006F"/>
              </a:buClr>
              <a:buSzPct val="100000"/>
              <a:buFont typeface="Merriweather Sans"/>
              <a:buChar char="&gt;"/>
              <a:defRPr sz="18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33006F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39700" algn="l" rtl="0">
              <a:spcBef>
                <a:spcPts val="280"/>
              </a:spcBef>
              <a:buClr>
                <a:srgbClr val="33006F"/>
              </a:buClr>
              <a:buSzPct val="100000"/>
              <a:buFont typeface="Merriweather Sans"/>
              <a:buChar char="&gt;"/>
              <a:defRPr sz="14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" y="1364403"/>
            <a:ext cx="1103781" cy="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+ Graphi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48401" y="6354233"/>
            <a:ext cx="2540000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>
            <a:spLocks noGrp="1"/>
          </p:cNvSpPr>
          <p:nvPr>
            <p:ph type="chart" idx="2"/>
          </p:nvPr>
        </p:nvSpPr>
        <p:spPr>
          <a:xfrm>
            <a:off x="766762" y="1736725"/>
            <a:ext cx="8021636" cy="4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33006F"/>
              </a:buClr>
              <a:buFont typeface="Arial"/>
              <a:buNone/>
              <a:defRPr sz="2400" b="0" i="0" u="none" strike="noStrike" cap="none">
                <a:solidFill>
                  <a:srgbClr val="33006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rgbClr val="33006F"/>
              </a:buClr>
              <a:buFont typeface="Arial"/>
              <a:buNone/>
              <a:defRPr sz="3000" b="0" i="0" u="none" strike="noStrike" cap="none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E8D3A2"/>
              </a:buClr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E8D3A2"/>
              </a:buClr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E8D3A2"/>
              </a:buClr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" y="1364403"/>
            <a:ext cx="1103781" cy="9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71756" y="1981173"/>
            <a:ext cx="7292668" cy="17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E8D3A2"/>
              </a:buClr>
              <a:buSzPct val="25000"/>
              <a:buFont typeface="Arial"/>
              <a:buNone/>
            </a:pPr>
            <a:r>
              <a:rPr lang="en-US" sz="5000" b="0" i="0" u="none" strike="noStrike" cap="none" dirty="0" smtClean="0">
                <a:solidFill>
                  <a:srgbClr val="E8D3A2"/>
                </a:solidFill>
                <a:latin typeface="Arial"/>
                <a:ea typeface="Arial"/>
                <a:cs typeface="Arial"/>
                <a:sym typeface="Arial"/>
              </a:rPr>
              <a:t>INFX 598 J: Group ACH</a:t>
            </a:r>
            <a:endParaRPr lang="en-US" sz="5000" b="0" i="0" u="none" strike="noStrike" cap="none" dirty="0">
              <a:solidFill>
                <a:srgbClr val="E8D3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824157" y="4207428"/>
            <a:ext cx="6972300" cy="17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A2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E8D3A2"/>
                </a:solidFill>
                <a:latin typeface="+mj-lt"/>
                <a:sym typeface="Arial"/>
              </a:rPr>
              <a:t>Aakash</a:t>
            </a:r>
            <a:r>
              <a:rPr lang="en-US" sz="2400" b="0" i="0" u="none" strike="noStrike" cap="none" dirty="0" smtClean="0">
                <a:solidFill>
                  <a:srgbClr val="E8D3A2"/>
                </a:solidFill>
                <a:latin typeface="+mj-lt"/>
                <a:sym typeface="Arial"/>
              </a:rPr>
              <a:t> Bang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A2"/>
              </a:buClr>
              <a:buSzPct val="25000"/>
              <a:buFont typeface="Arial"/>
              <a:buNone/>
            </a:pPr>
            <a:r>
              <a:rPr lang="en-US" sz="2400" dirty="0" err="1" smtClean="0">
                <a:solidFill>
                  <a:srgbClr val="E8D3A2"/>
                </a:solidFill>
                <a:latin typeface="+mj-lt"/>
              </a:rPr>
              <a:t>Chinmay</a:t>
            </a:r>
            <a:r>
              <a:rPr lang="en-US" sz="2400" dirty="0" smtClean="0">
                <a:solidFill>
                  <a:srgbClr val="E8D3A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E8D3A2"/>
                </a:solidFill>
                <a:latin typeface="+mj-lt"/>
              </a:rPr>
              <a:t>Tatwawadi</a:t>
            </a:r>
            <a:endParaRPr lang="en-US" sz="2400" dirty="0">
              <a:solidFill>
                <a:srgbClr val="E8D3A2"/>
              </a:solidFill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3A2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rgbClr val="E8D3A2"/>
                </a:solidFill>
                <a:latin typeface="+mj-lt"/>
                <a:sym typeface="Arial"/>
              </a:rPr>
              <a:t>Haranshvir</a:t>
            </a:r>
            <a:r>
              <a:rPr lang="en-US" sz="2400" b="0" i="0" u="none" strike="noStrike" cap="none" dirty="0" smtClean="0">
                <a:solidFill>
                  <a:srgbClr val="E8D3A2"/>
                </a:solidFill>
                <a:latin typeface="+mj-lt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E8D3A2"/>
                </a:solidFill>
                <a:latin typeface="+mj-lt"/>
                <a:sym typeface="Arial"/>
              </a:rPr>
              <a:t>Gujral</a:t>
            </a:r>
            <a:endParaRPr lang="en-US" sz="2400" b="0" i="0" u="none" strike="noStrike" cap="none" dirty="0">
              <a:solidFill>
                <a:srgbClr val="E8D3A2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99188" y="491938"/>
            <a:ext cx="8184662" cy="7059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33006F"/>
              </a:buClr>
              <a:buSzPct val="25000"/>
              <a:buFont typeface="Arial"/>
              <a:buNone/>
            </a:pPr>
            <a:r>
              <a:rPr lang="en-US" sz="3000" b="0" i="0" u="none" strike="noStrike" cap="none" dirty="0" smtClean="0">
                <a:solidFill>
                  <a:srgbClr val="33006F"/>
                </a:solidFill>
                <a:latin typeface="Arial"/>
                <a:ea typeface="Arial"/>
                <a:cs typeface="Arial"/>
                <a:sym typeface="Arial"/>
              </a:rPr>
              <a:t>Problem Description</a:t>
            </a:r>
            <a:endParaRPr lang="en-US" sz="3000" b="0" i="0" u="none" strike="noStrike" cap="none" dirty="0">
              <a:solidFill>
                <a:srgbClr val="3300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2691639" y="158452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536787" y="1483936"/>
            <a:ext cx="7997400" cy="497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 algn="just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Our team has decided on creating an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explorable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explanation to make the concept of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Task Scheduling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easier to understand using interactive visualizations. This will help the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audience to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learn task scheduling concepts more effectively.</a:t>
            </a:r>
          </a:p>
          <a:p>
            <a:pPr marL="457200" lvl="0" indent="-342900" algn="just"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just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Task scheduling can be of various computation elements such as processes, threads, or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data flows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 There are various metrics involved in scheduling, and the goal is to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maximize throughput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, minimize response time, maximize fairness, among others. In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implementation, these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goals conflict with one another, and the task scheduling algorithm often needs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 arrive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at a compromise to solve it, while accounting for the user’s objectives.</a:t>
            </a:r>
          </a:p>
          <a:p>
            <a:pPr marL="457200" lvl="0" indent="-342900" algn="just">
              <a:buClr>
                <a:schemeClr val="dk1"/>
              </a:buClr>
              <a:buSzPct val="100000"/>
              <a:buFont typeface="Calibri"/>
              <a:buChar char="●"/>
            </a:pPr>
            <a:endParaRPr lang="en-US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42900" algn="just"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Task scheduling algorithms include techniques like First Come First Serve (FCFS),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Shortest Job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First (SJF), Round Robin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methods.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Our aim is to explain the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steps an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Operating System takes when using such algorithms to perform task scheduling and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then compare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them based on the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average waiting time for the processes.</a:t>
            </a:r>
            <a:endParaRPr lang="en-US" sz="1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59300" y="673728"/>
            <a:ext cx="8184599" cy="68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Something to ponder over</a:t>
            </a:r>
            <a:endParaRPr lang="en-US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59304" y="1419647"/>
            <a:ext cx="8196300" cy="43799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First Come First Serve (FCFS)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Jobs are executed in order of arrival i.e. first come, first served basis.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Easy to understand and implement.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Poor performance as average wait time is high.</a:t>
            </a:r>
          </a:p>
          <a:p>
            <a:pPr indent="-342900">
              <a:spcBef>
                <a:spcPts val="0"/>
              </a:spcBef>
            </a:pPr>
            <a:endParaRPr lang="en-US" sz="1800" dirty="0">
              <a:solidFill>
                <a:srgbClr val="33006F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Shortest Job First (SJF)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Best approach to minimize waiting time.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Difficult to implement.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Processor should know in advance how much time process will take.</a:t>
            </a:r>
          </a:p>
          <a:p>
            <a:pPr indent="-342900">
              <a:spcBef>
                <a:spcPts val="0"/>
              </a:spcBef>
            </a:pPr>
            <a:endParaRPr lang="en-US" sz="1800" dirty="0">
              <a:solidFill>
                <a:srgbClr val="33006F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Round Robin (RR)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Each process runs for a fixed amount of time called Time-quantum or Time-slice.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Once a process is executed for one quantum, it is preempted and other process executes.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solidFill>
                  <a:srgbClr val="33006F"/>
                </a:solidFill>
                <a:latin typeface="+mn-lt"/>
              </a:rPr>
              <a:t>Lower time-quantum leads to more context switches, higher time-quantum reduces it to FCFS.</a:t>
            </a:r>
          </a:p>
          <a:p>
            <a:pPr indent="-342900">
              <a:spcBef>
                <a:spcPts val="0"/>
              </a:spcBef>
            </a:pPr>
            <a:endParaRPr lang="en-US" sz="1800" dirty="0">
              <a:solidFill>
                <a:srgbClr val="33006F"/>
              </a:solidFill>
              <a:latin typeface="+mn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78856" y="826335"/>
            <a:ext cx="8184599" cy="88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 smtClean="0"/>
              <a:t>Storyboard - 1</a:t>
            </a:r>
            <a:endParaRPr lang="en-US" dirty="0"/>
          </a:p>
        </p:txBody>
      </p:sp>
      <p:sp>
        <p:nvSpPr>
          <p:cNvPr id="94" name="Shape 94"/>
          <p:cNvSpPr txBox="1"/>
          <p:nvPr/>
        </p:nvSpPr>
        <p:spPr>
          <a:xfrm>
            <a:off x="1626508" y="4574601"/>
            <a:ext cx="8087400" cy="41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57763"/>
              </p:ext>
            </p:extLst>
          </p:nvPr>
        </p:nvGraphicFramePr>
        <p:xfrm>
          <a:off x="664463" y="2262993"/>
          <a:ext cx="7583425" cy="334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685"/>
                <a:gridCol w="1516685"/>
                <a:gridCol w="1516685"/>
                <a:gridCol w="1516685"/>
                <a:gridCol w="1516685"/>
              </a:tblGrid>
              <a:tr h="387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</a:t>
                      </a:r>
                      <a:r>
                        <a:rPr lang="en-US" baseline="0" dirty="0" smtClean="0"/>
                        <a:t> time for FCFS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 </a:t>
                      </a:r>
                      <a:r>
                        <a:rPr lang="en-US" baseline="0" dirty="0" smtClean="0"/>
                        <a:t>time for SJF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</a:t>
                      </a:r>
                      <a:r>
                        <a:rPr lang="en-US" baseline="0" dirty="0" smtClean="0"/>
                        <a:t> time for Round Robin</a:t>
                      </a:r>
                      <a:endParaRPr lang="en-US" dirty="0"/>
                    </a:p>
                  </a:txBody>
                  <a:tcPr/>
                </a:tc>
              </a:tr>
              <a:tr h="471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1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71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1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71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711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= 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= 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= 8.2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8856" y="1713134"/>
            <a:ext cx="3991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>
                <a:solidFill>
                  <a:srgbClr val="33006F"/>
                </a:solidFill>
              </a:rPr>
              <a:t>Example of a process scheduling problem</a:t>
            </a:r>
            <a:endParaRPr lang="en-US" sz="1600" dirty="0">
              <a:solidFill>
                <a:srgbClr val="33006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578856" y="826335"/>
            <a:ext cx="8184599" cy="88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dirty="0" smtClean="0"/>
              <a:t>Storyboard - 2</a:t>
            </a:r>
            <a:endParaRPr lang="en-US" dirty="0"/>
          </a:p>
        </p:txBody>
      </p:sp>
      <p:sp>
        <p:nvSpPr>
          <p:cNvPr id="94" name="Shape 94"/>
          <p:cNvSpPr txBox="1"/>
          <p:nvPr/>
        </p:nvSpPr>
        <p:spPr>
          <a:xfrm>
            <a:off x="1626508" y="4574601"/>
            <a:ext cx="8087400" cy="415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AutoShape 4" descr="Inline image 2"/>
          <p:cNvSpPr>
            <a:spLocks noChangeAspect="1" noChangeArrowheads="1"/>
          </p:cNvSpPr>
          <p:nvPr/>
        </p:nvSpPr>
        <p:spPr bwMode="auto">
          <a:xfrm>
            <a:off x="155575" y="-166688"/>
            <a:ext cx="43243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0491" y="1713134"/>
            <a:ext cx="506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33006F"/>
                </a:solidFill>
              </a:rPr>
              <a:t>First Come First Serve (FCFS</a:t>
            </a:r>
            <a:r>
              <a:rPr lang="en-US" dirty="0" smtClean="0">
                <a:solidFill>
                  <a:srgbClr val="33006F"/>
                </a:solidFill>
              </a:rPr>
              <a:t>)</a:t>
            </a:r>
          </a:p>
        </p:txBody>
      </p:sp>
      <p:sp>
        <p:nvSpPr>
          <p:cNvPr id="6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" y="2030200"/>
            <a:ext cx="604837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" y="3230837"/>
            <a:ext cx="60483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" y="4331713"/>
            <a:ext cx="7849676" cy="5506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4485" y="2923060"/>
            <a:ext cx="506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33006F"/>
                </a:solidFill>
              </a:rPr>
              <a:t>Shortest Job First (SJF)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197" y="4002820"/>
            <a:ext cx="5067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rgbClr val="33006F"/>
                </a:solidFill>
              </a:rPr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1845168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1756" y="371510"/>
            <a:ext cx="8184662" cy="99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D3A2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718250" y="1680950"/>
            <a:ext cx="8144399" cy="450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Week 7: Topic selection</a:t>
            </a:r>
            <a:endParaRPr lang="en-US" sz="1800" dirty="0">
              <a:latin typeface="+mj-lt"/>
              <a:cs typeface="Microsoft Uighur" panose="02000000000000000000" pitchFamily="2" charset="-78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800" dirty="0" smtClean="0">
              <a:latin typeface="+mj-lt"/>
              <a:cs typeface="Microsoft Uighur" panose="02000000000000000000" pitchFamily="2" charset="-78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Week 8: 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Refining topic, submitting project proposal.</a:t>
            </a:r>
          </a:p>
          <a:p>
            <a:pPr indent="-34290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Creating sketches, setting roadmap for further milestones.</a:t>
            </a:r>
          </a:p>
          <a:p>
            <a:pPr indent="-342900">
              <a:spcBef>
                <a:spcPts val="0"/>
              </a:spcBef>
            </a:pPr>
            <a:endParaRPr lang="en-US" sz="1800" dirty="0">
              <a:latin typeface="+mj-lt"/>
              <a:cs typeface="Microsoft Uighur" panose="02000000000000000000" pitchFamily="2" charset="-7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Week 9: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Designing visuals.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Writing </a:t>
            </a: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functions for process scheduling algorithms and calculating metrics.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Creating </a:t>
            </a:r>
            <a:r>
              <a:rPr lang="en-US" sz="1800" dirty="0" err="1" smtClean="0">
                <a:latin typeface="+mj-lt"/>
                <a:cs typeface="Microsoft Uighur" panose="02000000000000000000" pitchFamily="2" charset="-78"/>
              </a:rPr>
              <a:t>Javascript</a:t>
            </a: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 and D3 files.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Debugging code, refining visualizations.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Running test cases to improve performance.</a:t>
            </a:r>
          </a:p>
          <a:p>
            <a:pPr marL="285750" indent="-285750">
              <a:spcBef>
                <a:spcPts val="0"/>
              </a:spcBef>
            </a:pPr>
            <a:endParaRPr lang="en-US" sz="1800" dirty="0">
              <a:latin typeface="+mj-lt"/>
              <a:cs typeface="Microsoft Uighur" panose="02000000000000000000" pitchFamily="2" charset="-7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Week 10: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Creating and rehearsing presentation.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dirty="0" smtClean="0">
                <a:latin typeface="+mj-lt"/>
                <a:cs typeface="Microsoft Uighur" panose="02000000000000000000" pitchFamily="2" charset="-78"/>
              </a:rPr>
              <a:t>Refining deliverables.</a:t>
            </a:r>
            <a:endParaRPr lang="en-US" sz="1800" dirty="0" smtClean="0">
              <a:latin typeface="+mj-lt"/>
              <a:cs typeface="Microsoft Uighur" panose="02000000000000000000" pitchFamily="2" charset="-78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770149" y="859500"/>
            <a:ext cx="8144399" cy="411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E8D3A2"/>
              </a:buClr>
              <a:buSzPct val="25000"/>
              <a:buFont typeface="Arial"/>
              <a:buNone/>
            </a:pPr>
            <a:r>
              <a:rPr lang="en-US" dirty="0" smtClean="0"/>
              <a:t>List of Milestones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457</Words>
  <Application>Microsoft Office PowerPoint</Application>
  <PresentationFormat>On-screen Show (4:3)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Merriweather Sans</vt:lpstr>
      <vt:lpstr>Open Sans</vt:lpstr>
      <vt:lpstr>Microsoft Uighur</vt:lpstr>
      <vt:lpstr>Arial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 User</cp:lastModifiedBy>
  <cp:revision>19</cp:revision>
  <dcterms:modified xsi:type="dcterms:W3CDTF">2016-03-08T02:22:40Z</dcterms:modified>
</cp:coreProperties>
</file>