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6"/>
  </p:notesMasterIdLst>
  <p:sldIdLst>
    <p:sldId id="262" r:id="rId2"/>
    <p:sldId id="269" r:id="rId3"/>
    <p:sldId id="337" r:id="rId4"/>
    <p:sldId id="335" r:id="rId5"/>
    <p:sldId id="340" r:id="rId6"/>
    <p:sldId id="342" r:id="rId7"/>
    <p:sldId id="341" r:id="rId8"/>
    <p:sldId id="343" r:id="rId9"/>
    <p:sldId id="344" r:id="rId10"/>
    <p:sldId id="345" r:id="rId11"/>
    <p:sldId id="348" r:id="rId12"/>
    <p:sldId id="347" r:id="rId13"/>
    <p:sldId id="350" r:id="rId14"/>
    <p:sldId id="355" r:id="rId15"/>
    <p:sldId id="349" r:id="rId16"/>
    <p:sldId id="278" r:id="rId17"/>
    <p:sldId id="357" r:id="rId18"/>
    <p:sldId id="356" r:id="rId19"/>
    <p:sldId id="359" r:id="rId20"/>
    <p:sldId id="360" r:id="rId21"/>
    <p:sldId id="361" r:id="rId22"/>
    <p:sldId id="358" r:id="rId23"/>
    <p:sldId id="282" r:id="rId24"/>
    <p:sldId id="336"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Title" id="{203082CF-F052-4AD7-9CB2-0D88201BE07A}">
          <p14:sldIdLst>
            <p14:sldId id="262"/>
          </p14:sldIdLst>
        </p14:section>
        <p14:section name="Outlines" id="{C1146C26-E879-466D-B05A-628703428524}">
          <p14:sldIdLst/>
        </p14:section>
        <p14:section name="1.Background" id="{02DF5B6A-8D48-4468-8E9C-74F2BF9171DE}">
          <p14:sldIdLst>
            <p14:sldId id="269"/>
            <p14:sldId id="337"/>
            <p14:sldId id="335"/>
            <p14:sldId id="340"/>
          </p14:sldIdLst>
        </p14:section>
        <p14:section name="2.Preliminary" id="{CD5DD968-369B-4E1C-B190-94D1243E929F}">
          <p14:sldIdLst>
            <p14:sldId id="342"/>
            <p14:sldId id="341"/>
            <p14:sldId id="343"/>
          </p14:sldIdLst>
        </p14:section>
        <p14:section name="3.Proposal" id="{DD9EE74E-C93C-4056-AAAC-4EA76B86E174}">
          <p14:sldIdLst>
            <p14:sldId id="344"/>
            <p14:sldId id="345"/>
            <p14:sldId id="348"/>
            <p14:sldId id="347"/>
          </p14:sldIdLst>
        </p14:section>
        <p14:section name="4.Experiment" id="{6F4F4C7D-EDBF-4D74-AAA0-1F79EBBBE3BD}">
          <p14:sldIdLst>
            <p14:sldId id="350"/>
            <p14:sldId id="355"/>
            <p14:sldId id="349"/>
            <p14:sldId id="278"/>
            <p14:sldId id="357"/>
          </p14:sldIdLst>
        </p14:section>
        <p14:section name="5.Discussion" id="{E5A31951-80B8-45D5-83DB-CF645E749EC1}">
          <p14:sldIdLst>
            <p14:sldId id="356"/>
            <p14:sldId id="359"/>
            <p14:sldId id="360"/>
            <p14:sldId id="361"/>
          </p14:sldIdLst>
        </p14:section>
        <p14:section name="6.Conclusion" id="{4AF57B37-4A3E-4201-97F9-7A2F928FE338}">
          <p14:sldIdLst>
            <p14:sldId id="358"/>
            <p14:sldId id="282"/>
          </p14:sldIdLst>
        </p14:section>
        <p14:section name="Reference ＆ Appendix" id="{8D133A00-EC3E-4600-B317-43077C6389B7}">
          <p14:sldIdLst>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EB"/>
    <a:srgbClr val="FF7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79" d="100"/>
          <a:sy n="79" d="100"/>
        </p:scale>
        <p:origin x="730" y="4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1F47F-969D-4603-8108-9CC3076B5F51}" type="datetimeFigureOut">
              <a:rPr kumimoji="1" lang="ja-JP" altLang="en-US" smtClean="0"/>
              <a:t>2024/1/2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A19C2-4640-45D5-903E-958BD060BB5A}" type="slidenum">
              <a:rPr kumimoji="1" lang="ja-JP" altLang="en-US" smtClean="0"/>
              <a:t>‹#›</a:t>
            </a:fld>
            <a:endParaRPr kumimoji="1" lang="ja-JP" altLang="en-US"/>
          </a:p>
        </p:txBody>
      </p:sp>
    </p:spTree>
    <p:extLst>
      <p:ext uri="{BB962C8B-B14F-4D97-AF65-F5344CB8AC3E}">
        <p14:creationId xmlns:p14="http://schemas.microsoft.com/office/powerpoint/2010/main" val="24504838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dirty="0"/>
              <a:t>Next, we check the scalability of performance to problem dimension. The left figures are averaged rank against the number of FEs and the right table is the summary of Wilcoxon signed-rank test. As a whole, our proposal keeps deriving the best performance with the increase of problem dimension, thus our proposal is well-scaled with problem dimension. However, the scalability to the number of FEs is slightly weak since sometimes our proposal ranks second or third under 500 FEs. Still, </a:t>
            </a:r>
            <a:r>
              <a:rPr lang="en-US" altLang="ja-JP" sz="1800" b="0" i="0" u="none" strike="noStrike" baseline="0" dirty="0">
                <a:latin typeface="NimbusRomNo9L-Regu"/>
              </a:rPr>
              <a:t>the effectiveness of our proposal remains intact since the number of “-” surpasses that of “</a:t>
            </a:r>
            <a:r>
              <a:rPr lang="en-US" altLang="ja-JP" sz="1800" b="0" i="0" u="none" strike="noStrike" baseline="0" dirty="0">
                <a:latin typeface="CMR10"/>
              </a:rPr>
              <a:t>+</a:t>
            </a:r>
            <a:r>
              <a:rPr lang="en-US" altLang="ja-JP" sz="1800" b="0" i="0" u="none" strike="noStrike" baseline="0" dirty="0">
                <a:latin typeface="NimbusRomNo9L-Regu"/>
              </a:rPr>
              <a:t>” in </a:t>
            </a:r>
            <a:r>
              <a:rPr lang="en-US" altLang="ja-JP" sz="1800" b="0" i="0" u="none" strike="noStrike" baseline="0" dirty="0">
                <a:latin typeface="CMR10"/>
              </a:rPr>
              <a:t>32 </a:t>
            </a:r>
            <a:r>
              <a:rPr lang="en-US" altLang="ja-JP" sz="1800" b="0" i="0" u="none" strike="noStrike" baseline="0" dirty="0">
                <a:latin typeface="NimbusRomNo9L-Regu"/>
              </a:rPr>
              <a:t>pairs out of </a:t>
            </a:r>
            <a:r>
              <a:rPr lang="en-US" altLang="ja-JP" sz="1800" b="0" i="0" u="none" strike="noStrike" baseline="0" dirty="0">
                <a:latin typeface="CMR10"/>
              </a:rPr>
              <a:t>36 pairs</a:t>
            </a:r>
            <a:r>
              <a:rPr lang="en-US" altLang="ja-JP" sz="1800" b="0" i="0" u="none" strike="noStrike" baseline="0" dirty="0">
                <a:latin typeface="NimbusRomNo9L-Regu"/>
              </a:rPr>
              <a:t> in the right table.</a:t>
            </a:r>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15</a:t>
            </a:fld>
            <a:endParaRPr kumimoji="1" lang="ja-JP" altLang="en-US"/>
          </a:p>
        </p:txBody>
      </p:sp>
    </p:spTree>
    <p:extLst>
      <p:ext uri="{BB962C8B-B14F-4D97-AF65-F5344CB8AC3E}">
        <p14:creationId xmlns:p14="http://schemas.microsoft.com/office/powerpoint/2010/main" val="148058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dirty="0"/>
              <a:t>Next, we check the scalability of performance to problem dimension. The left figures are averaged rank against the number of FEs and the right table is the summary of Wilcoxon signed-rank test. As a whole, our proposal keeps deriving the best performance with the increase of problem dimension, thus our proposal is well-scaled with problem dimension. However, the scalability to the number of FEs is slightly weak since sometimes our proposal ranks second or third under 500 FEs. Still, </a:t>
            </a:r>
            <a:r>
              <a:rPr lang="en-US" altLang="ja-JP" sz="1800" b="0" i="0" u="none" strike="noStrike" baseline="0" dirty="0">
                <a:latin typeface="NimbusRomNo9L-Regu"/>
              </a:rPr>
              <a:t>the effectiveness of our proposal remains intact since the number of “-” surpasses that of “</a:t>
            </a:r>
            <a:r>
              <a:rPr lang="en-US" altLang="ja-JP" sz="1800" b="0" i="0" u="none" strike="noStrike" baseline="0" dirty="0">
                <a:latin typeface="CMR10"/>
              </a:rPr>
              <a:t>+</a:t>
            </a:r>
            <a:r>
              <a:rPr lang="en-US" altLang="ja-JP" sz="1800" b="0" i="0" u="none" strike="noStrike" baseline="0" dirty="0">
                <a:latin typeface="NimbusRomNo9L-Regu"/>
              </a:rPr>
              <a:t>” in </a:t>
            </a:r>
            <a:r>
              <a:rPr lang="en-US" altLang="ja-JP" sz="1800" b="0" i="0" u="none" strike="noStrike" baseline="0" dirty="0">
                <a:latin typeface="CMR10"/>
              </a:rPr>
              <a:t>32 </a:t>
            </a:r>
            <a:r>
              <a:rPr lang="en-US" altLang="ja-JP" sz="1800" b="0" i="0" u="none" strike="noStrike" baseline="0" dirty="0">
                <a:latin typeface="NimbusRomNo9L-Regu"/>
              </a:rPr>
              <a:t>pairs out of </a:t>
            </a:r>
            <a:r>
              <a:rPr lang="en-US" altLang="ja-JP" sz="1800" b="0" i="0" u="none" strike="noStrike" baseline="0" dirty="0">
                <a:latin typeface="CMR10"/>
              </a:rPr>
              <a:t>36 pairs</a:t>
            </a:r>
            <a:r>
              <a:rPr lang="en-US" altLang="ja-JP" sz="1800" b="0" i="0" u="none" strike="noStrike" baseline="0" dirty="0">
                <a:latin typeface="NimbusRomNo9L-Regu"/>
              </a:rPr>
              <a:t> in the right table.</a:t>
            </a:r>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16</a:t>
            </a:fld>
            <a:endParaRPr kumimoji="1" lang="ja-JP" altLang="en-US"/>
          </a:p>
        </p:txBody>
      </p:sp>
    </p:spTree>
    <p:extLst>
      <p:ext uri="{BB962C8B-B14F-4D97-AF65-F5344CB8AC3E}">
        <p14:creationId xmlns:p14="http://schemas.microsoft.com/office/powerpoint/2010/main" val="413127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As the conclusion, we proposed a new adaptive SAEA, namely </a:t>
            </a:r>
            <a:r>
              <a:rPr lang="en-US" altLang="ja-JP" sz="1200" dirty="0"/>
              <a:t>Surrogate-assisted DE with Adaptation of Training Data Selection Criterion (SADE-ATDSC). Our proposal constructs </a:t>
            </a:r>
            <a:r>
              <a:rPr kumimoji="1" lang="en-US" altLang="ja-JP" dirty="0"/>
              <a:t>multiple RBF surrogate model with different criteria, and selects one model with the best accuracy before prescreening of candidate solutions.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Our proposal outperformed state-of-the-art SAEAs up to 100 dimension and also derived much smaller computational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lgn="l"/>
            <a:r>
              <a:rPr kumimoji="1" lang="en-US" altLang="ja-JP" dirty="0"/>
              <a:t>As future works, (</a:t>
            </a:r>
            <a:r>
              <a:rPr lang="en-US" altLang="ja-JP" sz="1800" b="0" i="0" u="none" strike="noStrike" baseline="0" dirty="0">
                <a:latin typeface="NimbusRomNo9L-Regu"/>
              </a:rPr>
              <a:t>we further investigate the correlation between the stage of search and the effect of adaptation and then) we define the frequency of adaptation. Moreover, our future proposal will also adapt surrogate settings in addition to the training data selection criterion, to improve the performance by finding more effective use of surrogates in SAEAs.</a:t>
            </a:r>
            <a:endParaRPr kumimoji="1" lang="en-US" altLang="ja-JP"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22</a:t>
            </a:fld>
            <a:endParaRPr kumimoji="1" lang="ja-JP" altLang="en-US"/>
          </a:p>
        </p:txBody>
      </p:sp>
    </p:spTree>
    <p:extLst>
      <p:ext uri="{BB962C8B-B14F-4D97-AF65-F5344CB8AC3E}">
        <p14:creationId xmlns:p14="http://schemas.microsoft.com/office/powerpoint/2010/main" val="2281931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60E4E91-CEEE-4C65-8B4E-6DF55B038D5F}"/>
              </a:ext>
            </a:extLst>
          </p:cNvPr>
          <p:cNvSpPr/>
          <p:nvPr userDrawn="1"/>
        </p:nvSpPr>
        <p:spPr>
          <a:xfrm>
            <a:off x="0" y="0"/>
            <a:ext cx="12192000" cy="35257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descr="光, 座る, 交通, テーブル が含まれている画像&#10;&#10;自動的に生成された説明">
            <a:extLst>
              <a:ext uri="{FF2B5EF4-FFF2-40B4-BE49-F238E27FC236}">
                <a16:creationId xmlns:a16="http://schemas.microsoft.com/office/drawing/2014/main" id="{F8A2F051-C4F7-4B49-88E8-8B1E7E9699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6099" y="5549766"/>
            <a:ext cx="4305901" cy="943107"/>
          </a:xfrm>
          <a:prstGeom prst="rect">
            <a:avLst/>
          </a:prstGeom>
        </p:spPr>
      </p:pic>
      <p:sp>
        <p:nvSpPr>
          <p:cNvPr id="10" name="正方形/長方形 9">
            <a:extLst>
              <a:ext uri="{FF2B5EF4-FFF2-40B4-BE49-F238E27FC236}">
                <a16:creationId xmlns:a16="http://schemas.microsoft.com/office/drawing/2014/main" id="{1CFF595A-F536-4DEC-8F44-E3306E1E68A6}"/>
              </a:ext>
            </a:extLst>
          </p:cNvPr>
          <p:cNvSpPr/>
          <p:nvPr userDrawn="1"/>
        </p:nvSpPr>
        <p:spPr>
          <a:xfrm>
            <a:off x="0" y="6492875"/>
            <a:ext cx="12192000" cy="36512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日付プレースホルダー 3">
            <a:extLst>
              <a:ext uri="{FF2B5EF4-FFF2-40B4-BE49-F238E27FC236}">
                <a16:creationId xmlns:a16="http://schemas.microsoft.com/office/drawing/2014/main" id="{3D220F0B-F218-4E4B-A1A2-D11FEDC30F0B}"/>
              </a:ext>
            </a:extLst>
          </p:cNvPr>
          <p:cNvSpPr>
            <a:spLocks noGrp="1"/>
          </p:cNvSpPr>
          <p:nvPr>
            <p:ph type="dt" sz="half" idx="10"/>
          </p:nvPr>
        </p:nvSpPr>
        <p:spPr>
          <a:xfrm>
            <a:off x="-1" y="6492875"/>
            <a:ext cx="2177935" cy="365125"/>
          </a:xfrm>
          <a:prstGeom prst="rect">
            <a:avLst/>
          </a:prstGeom>
          <a:noFill/>
        </p:spPr>
        <p:txBody>
          <a:bodyPr lIns="360000"/>
          <a:lstStyle>
            <a:lvl1pPr>
              <a:defRPr>
                <a:solidFill>
                  <a:schemeClr val="bg1"/>
                </a:solidFill>
              </a:defRPr>
            </a:lvl1pPr>
          </a:lstStyle>
          <a:p>
            <a:fld id="{EC648C84-F384-4CDF-85F3-92ECED032CB2}" type="datetime4">
              <a:rPr lang="ja-JP" altLang="en-US" smtClean="0"/>
              <a:t>2024年1月2日</a:t>
            </a:fld>
            <a:endParaRPr lang="ja-JP" altLang="en-US" dirty="0"/>
          </a:p>
        </p:txBody>
      </p:sp>
      <p:sp>
        <p:nvSpPr>
          <p:cNvPr id="2" name="タイトル 1">
            <a:extLst>
              <a:ext uri="{FF2B5EF4-FFF2-40B4-BE49-F238E27FC236}">
                <a16:creationId xmlns:a16="http://schemas.microsoft.com/office/drawing/2014/main" id="{FE647579-8FEE-4BFF-82A4-DE85EF901972}"/>
              </a:ext>
            </a:extLst>
          </p:cNvPr>
          <p:cNvSpPr>
            <a:spLocks noGrp="1"/>
          </p:cNvSpPr>
          <p:nvPr>
            <p:ph type="ctrTitle" hasCustomPrompt="1"/>
          </p:nvPr>
        </p:nvSpPr>
        <p:spPr>
          <a:xfrm>
            <a:off x="0" y="1433891"/>
            <a:ext cx="12192000" cy="1219200"/>
          </a:xfrm>
          <a:noFill/>
        </p:spPr>
        <p:txBody>
          <a:bodyPr lIns="360000" tIns="180000" rIns="360000" bIns="180000" anchor="ctr" anchorCtr="0">
            <a:normAutofit/>
          </a:bodyPr>
          <a:lstStyle>
            <a:lvl1pPr algn="ctr">
              <a:defRPr sz="5000" b="1"/>
            </a:lvl1pPr>
          </a:lstStyle>
          <a:p>
            <a:r>
              <a:rPr kumimoji="1" lang="ja-JP" altLang="en-US" dirty="0"/>
              <a:t>メインタイトル</a:t>
            </a:r>
          </a:p>
        </p:txBody>
      </p:sp>
      <p:sp>
        <p:nvSpPr>
          <p:cNvPr id="8" name="字幕 2">
            <a:extLst>
              <a:ext uri="{FF2B5EF4-FFF2-40B4-BE49-F238E27FC236}">
                <a16:creationId xmlns:a16="http://schemas.microsoft.com/office/drawing/2014/main" id="{FE93C572-3029-4EAB-B283-935C859F589D}"/>
              </a:ext>
            </a:extLst>
          </p:cNvPr>
          <p:cNvSpPr txBox="1">
            <a:spLocks/>
          </p:cNvSpPr>
          <p:nvPr userDrawn="1"/>
        </p:nvSpPr>
        <p:spPr>
          <a:xfrm>
            <a:off x="1523998" y="5501920"/>
            <a:ext cx="9144000" cy="50841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800" b="0" dirty="0"/>
              <a:t>Kei</a:t>
            </a:r>
            <a:r>
              <a:rPr lang="ja-JP" altLang="en-US" sz="2800" b="0" dirty="0"/>
              <a:t> </a:t>
            </a:r>
            <a:r>
              <a:rPr lang="en-US" altLang="ja-JP" sz="2800" b="0" dirty="0"/>
              <a:t>Nishihara, Masaya Nakata</a:t>
            </a:r>
          </a:p>
        </p:txBody>
      </p:sp>
      <p:sp>
        <p:nvSpPr>
          <p:cNvPr id="9" name="字幕 2">
            <a:extLst>
              <a:ext uri="{FF2B5EF4-FFF2-40B4-BE49-F238E27FC236}">
                <a16:creationId xmlns:a16="http://schemas.microsoft.com/office/drawing/2014/main" id="{722C53AA-A980-4BC7-B83A-9B2D456E1A57}"/>
              </a:ext>
            </a:extLst>
          </p:cNvPr>
          <p:cNvSpPr txBox="1">
            <a:spLocks/>
          </p:cNvSpPr>
          <p:nvPr userDrawn="1"/>
        </p:nvSpPr>
        <p:spPr>
          <a:xfrm>
            <a:off x="1523998" y="4820690"/>
            <a:ext cx="9144000" cy="93543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a:t>Yokohama National University</a:t>
            </a:r>
          </a:p>
        </p:txBody>
      </p:sp>
      <p:sp>
        <p:nvSpPr>
          <p:cNvPr id="4" name="テキスト プレースホルダー 3">
            <a:extLst>
              <a:ext uri="{FF2B5EF4-FFF2-40B4-BE49-F238E27FC236}">
                <a16:creationId xmlns:a16="http://schemas.microsoft.com/office/drawing/2014/main" id="{8FB79D96-627B-49EF-9AB6-7411EF128619}"/>
              </a:ext>
            </a:extLst>
          </p:cNvPr>
          <p:cNvSpPr>
            <a:spLocks noGrp="1"/>
          </p:cNvSpPr>
          <p:nvPr>
            <p:ph type="body" sz="quarter" idx="11" hasCustomPrompt="1"/>
          </p:nvPr>
        </p:nvSpPr>
        <p:spPr>
          <a:xfrm>
            <a:off x="1" y="518151"/>
            <a:ext cx="12192000" cy="480131"/>
          </a:xfrm>
        </p:spPr>
        <p:txBody>
          <a:bodyPr lIns="180000" rIns="180000">
            <a:normAutofit/>
          </a:bodyPr>
          <a:lstStyle>
            <a:lvl1pPr marL="0" indent="0" algn="ctr">
              <a:buNone/>
              <a:defRPr b="0">
                <a:solidFill>
                  <a:schemeClr val="bg1"/>
                </a:solidFill>
              </a:defRPr>
            </a:lvl1pPr>
          </a:lstStyle>
          <a:p>
            <a:pPr lvl="0"/>
            <a:r>
              <a:rPr kumimoji="1" lang="ja-JP" altLang="en-US" dirty="0"/>
              <a:t>サブタイトル</a:t>
            </a:r>
          </a:p>
        </p:txBody>
      </p:sp>
      <p:sp>
        <p:nvSpPr>
          <p:cNvPr id="14" name="テキスト プレースホルダー 3">
            <a:extLst>
              <a:ext uri="{FF2B5EF4-FFF2-40B4-BE49-F238E27FC236}">
                <a16:creationId xmlns:a16="http://schemas.microsoft.com/office/drawing/2014/main" id="{47B875E9-6C28-4DC7-B2ED-8A17DE027FBD}"/>
              </a:ext>
            </a:extLst>
          </p:cNvPr>
          <p:cNvSpPr>
            <a:spLocks noGrp="1"/>
          </p:cNvSpPr>
          <p:nvPr>
            <p:ph type="body" sz="quarter" idx="12" hasCustomPrompt="1"/>
          </p:nvPr>
        </p:nvSpPr>
        <p:spPr>
          <a:xfrm>
            <a:off x="0" y="2786637"/>
            <a:ext cx="12192000" cy="372200"/>
          </a:xfrm>
        </p:spPr>
        <p:txBody>
          <a:bodyPr lIns="180000" rIns="180000">
            <a:noAutofit/>
          </a:bodyPr>
          <a:lstStyle>
            <a:lvl1pPr marL="0" indent="0" algn="ctr">
              <a:buNone/>
              <a:defRPr sz="2000" b="0">
                <a:solidFill>
                  <a:schemeClr val="bg1"/>
                </a:solidFill>
              </a:defRPr>
            </a:lvl1pPr>
          </a:lstStyle>
          <a:p>
            <a:pPr lvl="0"/>
            <a:r>
              <a:rPr kumimoji="1" lang="ja-JP" altLang="en-US" dirty="0"/>
              <a:t>サブテーマ（任意）</a:t>
            </a:r>
          </a:p>
        </p:txBody>
      </p:sp>
      <p:pic>
        <p:nvPicPr>
          <p:cNvPr id="3" name="図 2">
            <a:extLst>
              <a:ext uri="{FF2B5EF4-FFF2-40B4-BE49-F238E27FC236}">
                <a16:creationId xmlns:a16="http://schemas.microsoft.com/office/drawing/2014/main" id="{F63D1BF3-76EC-5AF8-2886-0034AE019B45}"/>
              </a:ext>
            </a:extLst>
          </p:cNvPr>
          <p:cNvPicPr>
            <a:picLocks noChangeAspect="1"/>
          </p:cNvPicPr>
          <p:nvPr userDrawn="1"/>
        </p:nvPicPr>
        <p:blipFill>
          <a:blip r:embed="rId3"/>
          <a:stretch>
            <a:fillRect/>
          </a:stretch>
        </p:blipFill>
        <p:spPr>
          <a:xfrm>
            <a:off x="10677071" y="6459005"/>
            <a:ext cx="1505843" cy="536494"/>
          </a:xfrm>
          <a:prstGeom prst="rect">
            <a:avLst/>
          </a:prstGeom>
        </p:spPr>
      </p:pic>
      <p:pic>
        <p:nvPicPr>
          <p:cNvPr id="12" name="図 11" descr="ロゴ, 会社名&#10;&#10;自動的に生成された説明">
            <a:extLst>
              <a:ext uri="{FF2B5EF4-FFF2-40B4-BE49-F238E27FC236}">
                <a16:creationId xmlns:a16="http://schemas.microsoft.com/office/drawing/2014/main" id="{3DF2DA71-66F0-F2E2-375E-8E427A8D31A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54664" y="3691386"/>
            <a:ext cx="1282671" cy="1317945"/>
          </a:xfrm>
          <a:prstGeom prst="rect">
            <a:avLst/>
          </a:prstGeom>
        </p:spPr>
      </p:pic>
    </p:spTree>
    <p:extLst>
      <p:ext uri="{BB962C8B-B14F-4D97-AF65-F5344CB8AC3E}">
        <p14:creationId xmlns:p14="http://schemas.microsoft.com/office/powerpoint/2010/main" val="4839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a:xfrm>
            <a:off x="856211" y="1679170"/>
            <a:ext cx="10449098" cy="4430685"/>
          </a:xfrm>
        </p:spPr>
        <p:txBody>
          <a:bodyPr/>
          <a:lstStyle>
            <a:lvl1pPr marL="274950" indent="-514350">
              <a:lnSpc>
                <a:spcPct val="150000"/>
              </a:lnSpc>
              <a:buFont typeface="+mj-lt"/>
              <a:buAutoNum type="arabicPeriod"/>
              <a:defRPr b="1"/>
            </a:lvl1pPr>
            <a:lvl2pPr>
              <a:lnSpc>
                <a:spcPct val="100000"/>
              </a:lnSpc>
              <a:spcBef>
                <a:spcPts val="1200"/>
              </a:spcBef>
              <a:buClr>
                <a:schemeClr val="tx2"/>
              </a:buClr>
              <a:defRPr/>
            </a:lvl2pPr>
            <a:lvl3pPr>
              <a:buClr>
                <a:schemeClr val="tx2"/>
              </a:buClr>
              <a:defRPr/>
            </a:lvl3pPr>
          </a:lstStyle>
          <a:p>
            <a:pPr lvl="0"/>
            <a:r>
              <a:rPr kumimoji="1" lang="ja-JP" altLang="en-US"/>
              <a:t>マスター テキストの書式設定</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69337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p:txBody>
          <a:bodyPr/>
          <a:lstStyle>
            <a:lvl1pPr>
              <a:lnSpc>
                <a:spcPct val="110000"/>
              </a:lnSpc>
              <a:defRPr b="1"/>
            </a:lvl1pPr>
            <a:lvl2pPr>
              <a:lnSpc>
                <a:spcPct val="110000"/>
              </a:lnSpc>
              <a:spcBef>
                <a:spcPts val="500"/>
              </a:spcBef>
              <a:buClr>
                <a:schemeClr val="tx2"/>
              </a:buClr>
              <a:defRPr/>
            </a:lvl2pPr>
            <a:lvl3pPr>
              <a:lnSpc>
                <a:spcPct val="110000"/>
              </a:lnSpc>
              <a:buClr>
                <a:schemeClr val="tx2"/>
              </a:buClr>
              <a:defRPr/>
            </a:lvl3pPr>
            <a:lvl4pPr>
              <a:lnSpc>
                <a:spcPct val="110000"/>
              </a:lnSpc>
              <a:defRPr/>
            </a:lvl4pPr>
            <a:lvl5pPr>
              <a:lnSpc>
                <a:spcPct val="110000"/>
              </a:lnSpc>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77280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tx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AF7C5-57D9-4625-9968-C362449113B2}"/>
              </a:ext>
            </a:extLst>
          </p:cNvPr>
          <p:cNvSpPr>
            <a:spLocks noGrp="1"/>
          </p:cNvSpPr>
          <p:nvPr>
            <p:ph type="title" hasCustomPrompt="1"/>
          </p:nvPr>
        </p:nvSpPr>
        <p:spPr>
          <a:xfrm>
            <a:off x="-1" y="2176552"/>
            <a:ext cx="12191999" cy="1252448"/>
          </a:xfrm>
          <a:noFill/>
        </p:spPr>
        <p:txBody>
          <a:bodyPr anchor="ctr">
            <a:normAutofit/>
          </a:bodyPr>
          <a:lstStyle>
            <a:lvl1pPr>
              <a:defRPr sz="5400"/>
            </a:lvl1pPr>
          </a:lstStyle>
          <a:p>
            <a:r>
              <a:rPr kumimoji="1" lang="ja-JP" altLang="en-US" dirty="0"/>
              <a:t>セクションタイトル</a:t>
            </a:r>
          </a:p>
        </p:txBody>
      </p:sp>
      <p:sp>
        <p:nvSpPr>
          <p:cNvPr id="3" name="テキスト プレースホルダー 2">
            <a:extLst>
              <a:ext uri="{FF2B5EF4-FFF2-40B4-BE49-F238E27FC236}">
                <a16:creationId xmlns:a16="http://schemas.microsoft.com/office/drawing/2014/main" id="{4C0EA6A1-A7ED-478F-80B2-AE063DF095FF}"/>
              </a:ext>
            </a:extLst>
          </p:cNvPr>
          <p:cNvSpPr>
            <a:spLocks noGrp="1"/>
          </p:cNvSpPr>
          <p:nvPr>
            <p:ph type="body" idx="1" hasCustomPrompt="1"/>
          </p:nvPr>
        </p:nvSpPr>
        <p:spPr>
          <a:xfrm>
            <a:off x="831850" y="3836019"/>
            <a:ext cx="10515600" cy="2263696"/>
          </a:xfrm>
        </p:spPr>
        <p:txBody>
          <a:bodyPr>
            <a:normAutofit/>
          </a:bodyPr>
          <a:lstStyle>
            <a:lvl1pPr marL="457200" indent="-457200">
              <a:buClr>
                <a:schemeClr val="tx1"/>
              </a:buClr>
              <a:buFont typeface="Wingdings" panose="05000000000000000000" pitchFamily="2" charset="2"/>
              <a:buChar char="Ø"/>
              <a:defRPr sz="3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サブセクションタイトル</a:t>
            </a:r>
          </a:p>
        </p:txBody>
      </p:sp>
      <p:sp>
        <p:nvSpPr>
          <p:cNvPr id="6" name="スライド番号プレースホルダー 5">
            <a:extLst>
              <a:ext uri="{FF2B5EF4-FFF2-40B4-BE49-F238E27FC236}">
                <a16:creationId xmlns:a16="http://schemas.microsoft.com/office/drawing/2014/main" id="{5AA3DAC4-40F7-4F8A-8075-75A292586390}"/>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48216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31585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51173C3-1168-4670-A656-52515579E5B5}"/>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2247659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834172-E1D3-4A39-BE39-54D37C86D64B}"/>
              </a:ext>
            </a:extLst>
          </p:cNvPr>
          <p:cNvSpPr>
            <a:spLocks noGrp="1"/>
          </p:cNvSpPr>
          <p:nvPr>
            <p:ph type="title"/>
          </p:nvPr>
        </p:nvSpPr>
        <p:spPr>
          <a:xfrm>
            <a:off x="0" y="-1"/>
            <a:ext cx="12192000" cy="927513"/>
          </a:xfrm>
          <a:prstGeom prst="rect">
            <a:avLst/>
          </a:prstGeom>
          <a:solidFill>
            <a:schemeClr val="tx2"/>
          </a:solidFill>
        </p:spPr>
        <p:txBody>
          <a:bodyPr vert="horz" lIns="540000" tIns="45720" rIns="180000" bIns="45720" rtlCol="0" anchor="ctr">
            <a:normAutofit/>
          </a:bodyPr>
          <a:lstStyle/>
          <a:p>
            <a:r>
              <a:rPr kumimoji="1" lang="ja-JP" altLang="en-US" dirty="0"/>
              <a:t>タイトル</a:t>
            </a:r>
          </a:p>
        </p:txBody>
      </p:sp>
      <p:sp>
        <p:nvSpPr>
          <p:cNvPr id="3" name="テキスト プレースホルダー 2">
            <a:extLst>
              <a:ext uri="{FF2B5EF4-FFF2-40B4-BE49-F238E27FC236}">
                <a16:creationId xmlns:a16="http://schemas.microsoft.com/office/drawing/2014/main" id="{59A9DF57-0227-4B00-A540-E5BDA2B98F4D}"/>
              </a:ext>
            </a:extLst>
          </p:cNvPr>
          <p:cNvSpPr>
            <a:spLocks noGrp="1"/>
          </p:cNvSpPr>
          <p:nvPr>
            <p:ph type="body" idx="1"/>
          </p:nvPr>
        </p:nvSpPr>
        <p:spPr>
          <a:xfrm>
            <a:off x="318654" y="1188720"/>
            <a:ext cx="11554691" cy="541989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B681A7BE-677E-4359-8000-C691A6824861}"/>
              </a:ext>
            </a:extLst>
          </p:cNvPr>
          <p:cNvSpPr>
            <a:spLocks noGrp="1"/>
          </p:cNvSpPr>
          <p:nvPr>
            <p:ph type="sldNum" sz="quarter" idx="4"/>
          </p:nvPr>
        </p:nvSpPr>
        <p:spPr>
          <a:xfrm>
            <a:off x="10419906" y="-1"/>
            <a:ext cx="1772093" cy="927513"/>
          </a:xfrm>
          <a:prstGeom prst="rect">
            <a:avLst/>
          </a:prstGeom>
        </p:spPr>
        <p:txBody>
          <a:bodyPr vert="horz" lIns="91440" tIns="45720" rIns="180000" bIns="45720" rtlCol="0" anchor="ctr"/>
          <a:lstStyle>
            <a:lvl1pPr algn="r">
              <a:defRPr sz="3600">
                <a:solidFill>
                  <a:schemeClr val="bg1"/>
                </a:solidFill>
              </a:defRPr>
            </a:lvl1pPr>
          </a:lstStyle>
          <a:p>
            <a:fld id="{6A637921-7D9C-44EA-B157-1EF279BDBC5D}" type="slidenum">
              <a:rPr lang="ja-JP" altLang="en-US" smtClean="0"/>
              <a:pPr/>
              <a:t>‹#›</a:t>
            </a:fld>
            <a:endParaRPr lang="ja-JP" altLang="en-US" dirty="0"/>
          </a:p>
        </p:txBody>
      </p:sp>
    </p:spTree>
    <p:extLst>
      <p:ext uri="{BB962C8B-B14F-4D97-AF65-F5344CB8AC3E}">
        <p14:creationId xmlns:p14="http://schemas.microsoft.com/office/powerpoint/2010/main" val="413204198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1" r:id="rId4"/>
    <p:sldLayoutId id="2147483657" r:id="rId5"/>
    <p:sldLayoutId id="2147483655" r:id="rId6"/>
  </p:sldLayoutIdLst>
  <p:hf hdr="0" ftr="0"/>
  <p:txStyles>
    <p:title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p:titleStyle>
    <p:bodyStyle>
      <a:lvl1pPr marL="228600" indent="-468000" algn="l" defTabSz="914400" rtl="0" eaLnBrk="1" latinLnBrk="0" hangingPunct="1">
        <a:lnSpc>
          <a:spcPct val="110000"/>
        </a:lnSpc>
        <a:spcBef>
          <a:spcPts val="1000"/>
        </a:spcBef>
        <a:buClr>
          <a:schemeClr val="tx2"/>
        </a:buClr>
        <a:buFont typeface="Wingdings" panose="05000000000000000000" pitchFamily="2" charset="2"/>
        <a:buChar char="l"/>
        <a:defRPr kumimoji="1" sz="2800" b="1" kern="1200">
          <a:solidFill>
            <a:schemeClr val="tx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4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0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18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5" Type="http://schemas.openxmlformats.org/officeDocument/2006/relationships/image" Target="../media/image450.png"/><Relationship Id="rId4" Type="http://schemas.openxmlformats.org/officeDocument/2006/relationships/image" Target="../media/image440.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0.png"/><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D411DC-3716-4258-91C9-022E45BE8885}"/>
              </a:ext>
            </a:extLst>
          </p:cNvPr>
          <p:cNvSpPr>
            <a:spLocks noGrp="1"/>
          </p:cNvSpPr>
          <p:nvPr>
            <p:ph type="dt" sz="half" idx="10"/>
          </p:nvPr>
        </p:nvSpPr>
        <p:spPr/>
        <p:txBody>
          <a:bodyPr/>
          <a:lstStyle/>
          <a:p>
            <a:r>
              <a:rPr lang="en-US" altLang="ja-JP" dirty="0"/>
              <a:t>Dec. 30th, 2023</a:t>
            </a:r>
            <a:endParaRPr lang="ja-JP" altLang="en-US" dirty="0"/>
          </a:p>
        </p:txBody>
      </p:sp>
      <p:sp>
        <p:nvSpPr>
          <p:cNvPr id="3" name="タイトル 2">
            <a:extLst>
              <a:ext uri="{FF2B5EF4-FFF2-40B4-BE49-F238E27FC236}">
                <a16:creationId xmlns:a16="http://schemas.microsoft.com/office/drawing/2014/main" id="{B9DA33FF-5F73-4614-BECA-0D2AFE42943E}"/>
              </a:ext>
            </a:extLst>
          </p:cNvPr>
          <p:cNvSpPr>
            <a:spLocks noGrp="1"/>
          </p:cNvSpPr>
          <p:nvPr>
            <p:ph type="ctrTitle"/>
          </p:nvPr>
        </p:nvSpPr>
        <p:spPr/>
        <p:txBody>
          <a:bodyPr>
            <a:noAutofit/>
          </a:bodyPr>
          <a:lstStyle/>
          <a:p>
            <a:r>
              <a:rPr kumimoji="1" lang="en-US" altLang="ja-JP" sz="2800" dirty="0"/>
              <a:t>Emulation-based Adaptive Differential Evolution: </a:t>
            </a:r>
            <a:br>
              <a:rPr kumimoji="1" lang="en-US" altLang="ja-JP" sz="2800" dirty="0"/>
            </a:br>
            <a:r>
              <a:rPr kumimoji="1" lang="en-US" altLang="ja-JP" sz="2800" dirty="0"/>
              <a:t>Fast and Auto-tunable Approach </a:t>
            </a:r>
            <a:br>
              <a:rPr kumimoji="1" lang="en-US" altLang="ja-JP" sz="2800" dirty="0"/>
            </a:br>
            <a:r>
              <a:rPr kumimoji="1" lang="en-US" altLang="ja-JP" sz="2800" dirty="0"/>
              <a:t>for Moderately Expensive Optimization Problems</a:t>
            </a:r>
            <a:endParaRPr kumimoji="1" lang="ja-JP" altLang="en-US" sz="1050" dirty="0"/>
          </a:p>
        </p:txBody>
      </p:sp>
      <p:sp>
        <p:nvSpPr>
          <p:cNvPr id="4" name="テキスト プレースホルダー 3">
            <a:extLst>
              <a:ext uri="{FF2B5EF4-FFF2-40B4-BE49-F238E27FC236}">
                <a16:creationId xmlns:a16="http://schemas.microsoft.com/office/drawing/2014/main" id="{C77BA480-A99B-4E92-B976-704563AD1A6B}"/>
              </a:ext>
            </a:extLst>
          </p:cNvPr>
          <p:cNvSpPr>
            <a:spLocks noGrp="1"/>
          </p:cNvSpPr>
          <p:nvPr>
            <p:ph type="body" sz="quarter" idx="11"/>
          </p:nvPr>
        </p:nvSpPr>
        <p:spPr/>
        <p:txBody>
          <a:bodyPr>
            <a:normAutofit fontScale="92500" lnSpcReduction="20000"/>
          </a:bodyPr>
          <a:lstStyle/>
          <a:p>
            <a:r>
              <a:rPr kumimoji="1" lang="en-US" altLang="ja-JP" dirty="0"/>
              <a:t>Complex &amp; Intelligent Systems</a:t>
            </a:r>
            <a:endParaRPr kumimoji="1" lang="ja-JP" altLang="en-US" dirty="0"/>
          </a:p>
        </p:txBody>
      </p:sp>
      <p:sp>
        <p:nvSpPr>
          <p:cNvPr id="8" name="テキスト プレースホルダー 7">
            <a:extLst>
              <a:ext uri="{FF2B5EF4-FFF2-40B4-BE49-F238E27FC236}">
                <a16:creationId xmlns:a16="http://schemas.microsoft.com/office/drawing/2014/main" id="{BD3A9ABF-9FC5-06A6-88F2-BC43EC409248}"/>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1435839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88C89-6B5A-70C1-468E-7F45349BD7ED}"/>
              </a:ext>
            </a:extLst>
          </p:cNvPr>
          <p:cNvSpPr>
            <a:spLocks noGrp="1"/>
          </p:cNvSpPr>
          <p:nvPr>
            <p:ph type="title"/>
          </p:nvPr>
        </p:nvSpPr>
        <p:spPr/>
        <p:txBody>
          <a:bodyPr/>
          <a:lstStyle/>
          <a:p>
            <a:r>
              <a:rPr kumimoji="1" lang="en-US" altLang="ja-JP" dirty="0"/>
              <a:t>Concept</a:t>
            </a:r>
            <a:endParaRPr kumimoji="1" lang="ja-JP" altLang="en-US" dirty="0"/>
          </a:p>
        </p:txBody>
      </p:sp>
      <p:sp>
        <p:nvSpPr>
          <p:cNvPr id="3" name="コンテンツ プレースホルダー 2">
            <a:extLst>
              <a:ext uri="{FF2B5EF4-FFF2-40B4-BE49-F238E27FC236}">
                <a16:creationId xmlns:a16="http://schemas.microsoft.com/office/drawing/2014/main" id="{70928295-A600-B7DA-0986-3E281437CD0E}"/>
              </a:ext>
            </a:extLst>
          </p:cNvPr>
          <p:cNvSpPr>
            <a:spLocks noGrp="1"/>
          </p:cNvSpPr>
          <p:nvPr>
            <p:ph idx="1"/>
          </p:nvPr>
        </p:nvSpPr>
        <p:spPr/>
        <p:txBody>
          <a:bodyPr/>
          <a:lstStyle/>
          <a:p>
            <a:r>
              <a:rPr kumimoji="1" lang="en-US" altLang="ja-JP" dirty="0"/>
              <a:t>Emulating the efficient sampling method of SAEAs</a:t>
            </a:r>
          </a:p>
          <a:p>
            <a:pPr lvl="1"/>
            <a:r>
              <a:rPr lang="en-US" altLang="ja-JP" dirty="0">
                <a:solidFill>
                  <a:schemeClr val="accent5"/>
                </a:solidFill>
              </a:rPr>
              <a:t>Prior Validation</a:t>
            </a:r>
            <a:r>
              <a:rPr lang="en-US" altLang="ja-JP" dirty="0"/>
              <a:t>:</a:t>
            </a:r>
            <a:r>
              <a:rPr lang="ja-JP" altLang="en-US" dirty="0"/>
              <a:t> </a:t>
            </a:r>
            <a:r>
              <a:rPr lang="en-US" altLang="ja-JP" dirty="0"/>
              <a:t>prescreening “expected-to-improve” candidate</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spcBef>
                <a:spcPts val="1200"/>
              </a:spcBef>
            </a:pPr>
            <a:r>
              <a:rPr lang="en-US" altLang="ja-JP" dirty="0">
                <a:solidFill>
                  <a:schemeClr val="accent5"/>
                </a:solidFill>
              </a:rPr>
              <a:t>Subpopulation-based Adaptation</a:t>
            </a:r>
            <a:r>
              <a:rPr lang="en-US" altLang="ja-JP" dirty="0"/>
              <a:t>:</a:t>
            </a:r>
            <a:r>
              <a:rPr lang="ja-JP" altLang="en-US" dirty="0"/>
              <a:t> </a:t>
            </a:r>
            <a:r>
              <a:rPr lang="en-US" altLang="ja-JP" dirty="0"/>
              <a:t>validating with respect to multiple samples</a:t>
            </a:r>
            <a:endParaRPr kumimoji="1" lang="ja-JP" altLang="en-US" dirty="0"/>
          </a:p>
          <a:p>
            <a:pPr marL="325800" lvl="1" indent="0">
              <a:buNone/>
            </a:pPr>
            <a:endParaRPr kumimoji="1" lang="ja-JP" altLang="en-US" dirty="0"/>
          </a:p>
        </p:txBody>
      </p:sp>
      <p:sp>
        <p:nvSpPr>
          <p:cNvPr id="4" name="スライド番号プレースホルダー 3">
            <a:extLst>
              <a:ext uri="{FF2B5EF4-FFF2-40B4-BE49-F238E27FC236}">
                <a16:creationId xmlns:a16="http://schemas.microsoft.com/office/drawing/2014/main" id="{589C095E-B52E-28D8-933D-2D769B15C886}"/>
              </a:ext>
            </a:extLst>
          </p:cNvPr>
          <p:cNvSpPr>
            <a:spLocks noGrp="1"/>
          </p:cNvSpPr>
          <p:nvPr>
            <p:ph type="sldNum" sz="quarter" idx="12"/>
          </p:nvPr>
        </p:nvSpPr>
        <p:spPr/>
        <p:txBody>
          <a:bodyPr/>
          <a:lstStyle/>
          <a:p>
            <a:fld id="{6A637921-7D9C-44EA-B157-1EF279BDBC5D}" type="slidenum">
              <a:rPr kumimoji="1" lang="ja-JP" altLang="en-US" smtClean="0"/>
              <a:t>9</a:t>
            </a:fld>
            <a:endParaRPr kumimoji="1" lang="ja-JP" altLang="en-US"/>
          </a:p>
        </p:txBody>
      </p:sp>
      <p:sp>
        <p:nvSpPr>
          <p:cNvPr id="11" name="四角形: 角を丸くする 10">
            <a:extLst>
              <a:ext uri="{FF2B5EF4-FFF2-40B4-BE49-F238E27FC236}">
                <a16:creationId xmlns:a16="http://schemas.microsoft.com/office/drawing/2014/main" id="{E4823560-71CA-AD2E-6FD5-D26CAD090191}"/>
              </a:ext>
            </a:extLst>
          </p:cNvPr>
          <p:cNvSpPr/>
          <p:nvPr/>
        </p:nvSpPr>
        <p:spPr>
          <a:xfrm>
            <a:off x="6720824" y="2622148"/>
            <a:ext cx="5059372" cy="1756317"/>
          </a:xfrm>
          <a:prstGeom prst="roundRect">
            <a:avLst>
              <a:gd name="adj" fmla="val 4025"/>
            </a:avLst>
          </a:prstGeom>
          <a:solidFill>
            <a:schemeClr val="accent6">
              <a:lumMod val="20000"/>
              <a:lumOff val="80000"/>
              <a:alpha val="50196"/>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69BDFDE0-4D2D-A6E7-F21B-8EC1AFBFA1DE}"/>
              </a:ext>
            </a:extLst>
          </p:cNvPr>
          <p:cNvSpPr txBox="1"/>
          <p:nvPr/>
        </p:nvSpPr>
        <p:spPr>
          <a:xfrm>
            <a:off x="6956173" y="2655258"/>
            <a:ext cx="4770788" cy="369332"/>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Prescreening of Configuration</a:t>
            </a:r>
            <a:endParaRPr lang="ja-JP" altLang="en-US" dirty="0">
              <a:latin typeface="Arial" panose="020B0604020202020204" pitchFamily="34" charset="0"/>
              <a:cs typeface="Arial" panose="020B0604020202020204" pitchFamily="34" charset="0"/>
            </a:endParaRPr>
          </a:p>
        </p:txBody>
      </p:sp>
      <p:cxnSp>
        <p:nvCxnSpPr>
          <p:cNvPr id="48" name="直線矢印コネクタ 47">
            <a:extLst>
              <a:ext uri="{FF2B5EF4-FFF2-40B4-BE49-F238E27FC236}">
                <a16:creationId xmlns:a16="http://schemas.microsoft.com/office/drawing/2014/main" id="{07F538AE-5B37-54B2-C6FA-65B93246C57D}"/>
              </a:ext>
            </a:extLst>
          </p:cNvPr>
          <p:cNvCxnSpPr>
            <a:cxnSpLocks/>
          </p:cNvCxnSpPr>
          <p:nvPr/>
        </p:nvCxnSpPr>
        <p:spPr>
          <a:xfrm>
            <a:off x="6168387" y="3159964"/>
            <a:ext cx="36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四角形: 角を丸くする 50">
            <a:extLst>
              <a:ext uri="{FF2B5EF4-FFF2-40B4-BE49-F238E27FC236}">
                <a16:creationId xmlns:a16="http://schemas.microsoft.com/office/drawing/2014/main" id="{7B20E687-98E6-8663-6040-CEEC21723503}"/>
              </a:ext>
            </a:extLst>
          </p:cNvPr>
          <p:cNvSpPr/>
          <p:nvPr/>
        </p:nvSpPr>
        <p:spPr>
          <a:xfrm>
            <a:off x="1186113" y="2623961"/>
            <a:ext cx="4770788" cy="1743754"/>
          </a:xfrm>
          <a:prstGeom prst="roundRect">
            <a:avLst>
              <a:gd name="adj" fmla="val 4025"/>
            </a:avLst>
          </a:prstGeom>
          <a:solidFill>
            <a:schemeClr val="accent4">
              <a:lumMod val="20000"/>
              <a:lumOff val="80000"/>
              <a:alpha val="50196"/>
            </a:scheme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テキスト ボックス 51">
            <a:extLst>
              <a:ext uri="{FF2B5EF4-FFF2-40B4-BE49-F238E27FC236}">
                <a16:creationId xmlns:a16="http://schemas.microsoft.com/office/drawing/2014/main" id="{E1653660-EF80-6185-F184-39634D154EF7}"/>
              </a:ext>
            </a:extLst>
          </p:cNvPr>
          <p:cNvSpPr txBox="1"/>
          <p:nvPr/>
        </p:nvSpPr>
        <p:spPr>
          <a:xfrm>
            <a:off x="1205162" y="2657072"/>
            <a:ext cx="4751739" cy="369332"/>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Prescreening of Solution</a:t>
            </a:r>
            <a:endParaRPr lang="ja-JP" altLang="en-US" dirty="0">
              <a:latin typeface="Arial" panose="020B0604020202020204" pitchFamily="34" charset="0"/>
              <a:cs typeface="Arial" panose="020B0604020202020204" pitchFamily="34" charset="0"/>
            </a:endParaRPr>
          </a:p>
        </p:txBody>
      </p:sp>
      <p:sp>
        <p:nvSpPr>
          <p:cNvPr id="54" name="正方形/長方形 53">
            <a:extLst>
              <a:ext uri="{FF2B5EF4-FFF2-40B4-BE49-F238E27FC236}">
                <a16:creationId xmlns:a16="http://schemas.microsoft.com/office/drawing/2014/main" id="{84E2AD39-A9FB-5672-00A7-5BED4C007106}"/>
              </a:ext>
            </a:extLst>
          </p:cNvPr>
          <p:cNvSpPr/>
          <p:nvPr/>
        </p:nvSpPr>
        <p:spPr>
          <a:xfrm>
            <a:off x="2128924" y="2223587"/>
            <a:ext cx="2892856" cy="369332"/>
          </a:xfrm>
          <a:prstGeom prst="rect">
            <a:avLst/>
          </a:prstGeom>
        </p:spPr>
        <p:txBody>
          <a:bodyPr wrap="square">
            <a:spAutoFit/>
          </a:bodyPr>
          <a:lstStyle/>
          <a:p>
            <a:pPr algn="ctr"/>
            <a:r>
              <a:rPr lang="en-US" altLang="ja-JP" b="1" dirty="0">
                <a:solidFill>
                  <a:schemeClr val="accent4"/>
                </a:solidFill>
              </a:rPr>
              <a:t>SAEA</a:t>
            </a:r>
            <a:endParaRPr lang="en-US" altLang="ja-JP" dirty="0">
              <a:solidFill>
                <a:schemeClr val="accent4"/>
              </a:solidFill>
            </a:endParaRPr>
          </a:p>
        </p:txBody>
      </p:sp>
      <p:sp>
        <p:nvSpPr>
          <p:cNvPr id="55" name="正方形/長方形 54">
            <a:extLst>
              <a:ext uri="{FF2B5EF4-FFF2-40B4-BE49-F238E27FC236}">
                <a16:creationId xmlns:a16="http://schemas.microsoft.com/office/drawing/2014/main" id="{9F046BFF-14B8-9DB3-32B0-ECE426601CAD}"/>
              </a:ext>
            </a:extLst>
          </p:cNvPr>
          <p:cNvSpPr/>
          <p:nvPr/>
        </p:nvSpPr>
        <p:spPr>
          <a:xfrm>
            <a:off x="7755955" y="2219708"/>
            <a:ext cx="2915288" cy="369332"/>
          </a:xfrm>
          <a:prstGeom prst="rect">
            <a:avLst/>
          </a:prstGeom>
        </p:spPr>
        <p:txBody>
          <a:bodyPr wrap="square">
            <a:spAutoFit/>
          </a:bodyPr>
          <a:lstStyle/>
          <a:p>
            <a:pPr algn="ctr"/>
            <a:r>
              <a:rPr lang="en-US" altLang="ja-JP" b="1" dirty="0">
                <a:solidFill>
                  <a:schemeClr val="accent5"/>
                </a:solidFill>
              </a:rPr>
              <a:t>EBADE</a:t>
            </a:r>
            <a:endParaRPr lang="en-US" altLang="ja-JP" dirty="0">
              <a:solidFill>
                <a:schemeClr val="accent5"/>
              </a:solidFill>
            </a:endParaRPr>
          </a:p>
        </p:txBody>
      </p:sp>
      <p:sp>
        <p:nvSpPr>
          <p:cNvPr id="56" name="フリーフォーム: 図形 55">
            <a:extLst>
              <a:ext uri="{FF2B5EF4-FFF2-40B4-BE49-F238E27FC236}">
                <a16:creationId xmlns:a16="http://schemas.microsoft.com/office/drawing/2014/main" id="{CF4FE2B7-A98B-BFC3-18EF-8CCE7584BE69}"/>
              </a:ext>
            </a:extLst>
          </p:cNvPr>
          <p:cNvSpPr/>
          <p:nvPr/>
        </p:nvSpPr>
        <p:spPr>
          <a:xfrm>
            <a:off x="2940976" y="3150785"/>
            <a:ext cx="765715" cy="662419"/>
          </a:xfrm>
          <a:custGeom>
            <a:avLst/>
            <a:gdLst>
              <a:gd name="connsiteX0" fmla="*/ 0 w 923453"/>
              <a:gd name="connsiteY0" fmla="*/ 535481 h 818240"/>
              <a:gd name="connsiteX1" fmla="*/ 63374 w 923453"/>
              <a:gd name="connsiteY1" fmla="*/ 245770 h 818240"/>
              <a:gd name="connsiteX2" fmla="*/ 172015 w 923453"/>
              <a:gd name="connsiteY2" fmla="*/ 816138 h 818240"/>
              <a:gd name="connsiteX3" fmla="*/ 334978 w 923453"/>
              <a:gd name="connsiteY3" fmla="*/ 1326 h 818240"/>
              <a:gd name="connsiteX4" fmla="*/ 525101 w 923453"/>
              <a:gd name="connsiteY4" fmla="*/ 616962 h 818240"/>
              <a:gd name="connsiteX5" fmla="*/ 697116 w 923453"/>
              <a:gd name="connsiteY5" fmla="*/ 291037 h 818240"/>
              <a:gd name="connsiteX6" fmla="*/ 923453 w 923453"/>
              <a:gd name="connsiteY6" fmla="*/ 508320 h 81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453" h="818240">
                <a:moveTo>
                  <a:pt x="0" y="535481"/>
                </a:moveTo>
                <a:cubicBezTo>
                  <a:pt x="17352" y="367237"/>
                  <a:pt x="34705" y="198994"/>
                  <a:pt x="63374" y="245770"/>
                </a:cubicBezTo>
                <a:cubicBezTo>
                  <a:pt x="92043" y="292546"/>
                  <a:pt x="126748" y="856879"/>
                  <a:pt x="172015" y="816138"/>
                </a:cubicBezTo>
                <a:cubicBezTo>
                  <a:pt x="217282" y="775397"/>
                  <a:pt x="276130" y="34522"/>
                  <a:pt x="334978" y="1326"/>
                </a:cubicBezTo>
                <a:cubicBezTo>
                  <a:pt x="393826" y="-31870"/>
                  <a:pt x="464745" y="568677"/>
                  <a:pt x="525101" y="616962"/>
                </a:cubicBezTo>
                <a:cubicBezTo>
                  <a:pt x="585457" y="665247"/>
                  <a:pt x="630724" y="309144"/>
                  <a:pt x="697116" y="291037"/>
                </a:cubicBezTo>
                <a:cubicBezTo>
                  <a:pt x="763508" y="272930"/>
                  <a:pt x="887239" y="475124"/>
                  <a:pt x="923453" y="508320"/>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21412F05-1993-81ED-B6BE-AD3F04847033}"/>
              </a:ext>
            </a:extLst>
          </p:cNvPr>
          <p:cNvSpPr/>
          <p:nvPr/>
        </p:nvSpPr>
        <p:spPr>
          <a:xfrm>
            <a:off x="2761639" y="3961794"/>
            <a:ext cx="1048165" cy="307777"/>
          </a:xfrm>
          <a:prstGeom prst="rect">
            <a:avLst/>
          </a:prstGeom>
        </p:spPr>
        <p:txBody>
          <a:bodyPr wrap="square">
            <a:spAutoFit/>
          </a:bodyPr>
          <a:lstStyle/>
          <a:p>
            <a:pPr algn="ctr"/>
            <a:r>
              <a:rPr lang="en-US" altLang="ja-JP" sz="1400" dirty="0"/>
              <a:t>Surrogate</a:t>
            </a:r>
          </a:p>
        </p:txBody>
      </p:sp>
      <p:cxnSp>
        <p:nvCxnSpPr>
          <p:cNvPr id="62" name="直線矢印コネクタ 61">
            <a:extLst>
              <a:ext uri="{FF2B5EF4-FFF2-40B4-BE49-F238E27FC236}">
                <a16:creationId xmlns:a16="http://schemas.microsoft.com/office/drawing/2014/main" id="{BB10D637-EFE5-D943-7F63-B290F1CD77F8}"/>
              </a:ext>
            </a:extLst>
          </p:cNvPr>
          <p:cNvCxnSpPr>
            <a:cxnSpLocks/>
          </p:cNvCxnSpPr>
          <p:nvPr/>
        </p:nvCxnSpPr>
        <p:spPr>
          <a:xfrm>
            <a:off x="2518274" y="3542423"/>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a:extLst>
              <a:ext uri="{FF2B5EF4-FFF2-40B4-BE49-F238E27FC236}">
                <a16:creationId xmlns:a16="http://schemas.microsoft.com/office/drawing/2014/main" id="{D7A4F19F-6D92-FF98-2FFF-7903650E4640}"/>
              </a:ext>
            </a:extLst>
          </p:cNvPr>
          <p:cNvSpPr/>
          <p:nvPr/>
        </p:nvSpPr>
        <p:spPr>
          <a:xfrm>
            <a:off x="1303495" y="3854072"/>
            <a:ext cx="1259651" cy="523220"/>
          </a:xfrm>
          <a:prstGeom prst="rect">
            <a:avLst/>
          </a:prstGeom>
        </p:spPr>
        <p:txBody>
          <a:bodyPr wrap="square">
            <a:spAutoFit/>
          </a:bodyPr>
          <a:lstStyle/>
          <a:p>
            <a:pPr algn="ctr"/>
            <a:r>
              <a:rPr lang="en-US" altLang="ja-JP" sz="1400" dirty="0"/>
              <a:t>Unevaluated solutions</a:t>
            </a:r>
          </a:p>
        </p:txBody>
      </p:sp>
      <p:cxnSp>
        <p:nvCxnSpPr>
          <p:cNvPr id="63" name="直線矢印コネクタ 62">
            <a:extLst>
              <a:ext uri="{FF2B5EF4-FFF2-40B4-BE49-F238E27FC236}">
                <a16:creationId xmlns:a16="http://schemas.microsoft.com/office/drawing/2014/main" id="{CF5E2E0D-7AAD-6A20-D716-4ADF3F4BA63F}"/>
              </a:ext>
            </a:extLst>
          </p:cNvPr>
          <p:cNvCxnSpPr>
            <a:cxnSpLocks/>
          </p:cNvCxnSpPr>
          <p:nvPr/>
        </p:nvCxnSpPr>
        <p:spPr>
          <a:xfrm>
            <a:off x="3944998" y="3542423"/>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903AFC3B-813F-414C-BE69-171503A318C4}"/>
              </a:ext>
            </a:extLst>
          </p:cNvPr>
          <p:cNvSpPr/>
          <p:nvPr/>
        </p:nvSpPr>
        <p:spPr>
          <a:xfrm>
            <a:off x="4002241" y="3854072"/>
            <a:ext cx="1259651" cy="523220"/>
          </a:xfrm>
          <a:prstGeom prst="rect">
            <a:avLst/>
          </a:prstGeom>
        </p:spPr>
        <p:txBody>
          <a:bodyPr wrap="square">
            <a:spAutoFit/>
          </a:bodyPr>
          <a:lstStyle/>
          <a:p>
            <a:pPr algn="ctr"/>
            <a:r>
              <a:rPr lang="en-US" altLang="ja-JP" sz="1400" dirty="0"/>
              <a:t>Solution to be evaluated</a:t>
            </a:r>
          </a:p>
        </p:txBody>
      </p:sp>
      <p:sp>
        <p:nvSpPr>
          <p:cNvPr id="67" name="吹き出し: 四角形 66">
            <a:extLst>
              <a:ext uri="{FF2B5EF4-FFF2-40B4-BE49-F238E27FC236}">
                <a16:creationId xmlns:a16="http://schemas.microsoft.com/office/drawing/2014/main" id="{2B96A284-2B82-A2AD-4423-3590E349BB69}"/>
              </a:ext>
            </a:extLst>
          </p:cNvPr>
          <p:cNvSpPr/>
          <p:nvPr/>
        </p:nvSpPr>
        <p:spPr>
          <a:xfrm>
            <a:off x="4941651" y="3132439"/>
            <a:ext cx="865047" cy="731464"/>
          </a:xfrm>
          <a:prstGeom prst="wedgeRectCallout">
            <a:avLst>
              <a:gd name="adj1" fmla="val -72919"/>
              <a:gd name="adj2" fmla="val -399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14EA8876-F20B-5EB4-7A6C-A2D224B0F96B}"/>
              </a:ext>
            </a:extLst>
          </p:cNvPr>
          <p:cNvSpPr/>
          <p:nvPr/>
        </p:nvSpPr>
        <p:spPr>
          <a:xfrm>
            <a:off x="4888921" y="3132439"/>
            <a:ext cx="981826" cy="738664"/>
          </a:xfrm>
          <a:prstGeom prst="rect">
            <a:avLst/>
          </a:prstGeom>
        </p:spPr>
        <p:txBody>
          <a:bodyPr wrap="square">
            <a:spAutoFit/>
          </a:bodyPr>
          <a:lstStyle/>
          <a:p>
            <a:pPr algn="ctr"/>
            <a:r>
              <a:rPr lang="en-US" altLang="ja-JP" sz="1400" dirty="0"/>
              <a:t>deriving the best </a:t>
            </a:r>
            <a:r>
              <a:rPr lang="en-US" altLang="ja-JP" sz="1400" dirty="0">
                <a:solidFill>
                  <a:srgbClr val="FF0000"/>
                </a:solidFill>
              </a:rPr>
              <a:t>EI </a:t>
            </a:r>
            <a:r>
              <a:rPr lang="en-US" altLang="ja-JP" sz="1400" dirty="0"/>
              <a:t>metric</a:t>
            </a:r>
          </a:p>
        </p:txBody>
      </p:sp>
      <mc:AlternateContent xmlns:mc="http://schemas.openxmlformats.org/markup-compatibility/2006" xmlns:a14="http://schemas.microsoft.com/office/drawing/2010/main">
        <mc:Choice Requires="a14">
          <p:sp>
            <p:nvSpPr>
              <p:cNvPr id="70" name="正方形/長方形 69">
                <a:extLst>
                  <a:ext uri="{FF2B5EF4-FFF2-40B4-BE49-F238E27FC236}">
                    <a16:creationId xmlns:a16="http://schemas.microsoft.com/office/drawing/2014/main" id="{CF3A6EC8-A712-FB2F-D708-72A64E3FB984}"/>
                  </a:ext>
                </a:extLst>
              </p:cNvPr>
              <p:cNvSpPr/>
              <p:nvPr/>
            </p:nvSpPr>
            <p:spPr>
              <a:xfrm>
                <a:off x="7007203" y="2985241"/>
                <a:ext cx="415632"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a:latin typeface="Cambria Math" panose="02040503050406030204" pitchFamily="18" charset="0"/>
                            </a:rPr>
                            <m:t>𝜽</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70" name="正方形/長方形 69">
                <a:extLst>
                  <a:ext uri="{FF2B5EF4-FFF2-40B4-BE49-F238E27FC236}">
                    <a16:creationId xmlns:a16="http://schemas.microsoft.com/office/drawing/2014/main" id="{CF3A6EC8-A712-FB2F-D708-72A64E3FB984}"/>
                  </a:ext>
                </a:extLst>
              </p:cNvPr>
              <p:cNvSpPr>
                <a:spLocks noRot="1" noChangeAspect="1" noMove="1" noResize="1" noEditPoints="1" noAdjustHandles="1" noChangeArrowheads="1" noChangeShapeType="1" noTextEdit="1"/>
              </p:cNvSpPr>
              <p:nvPr/>
            </p:nvSpPr>
            <p:spPr>
              <a:xfrm>
                <a:off x="7007203" y="2985241"/>
                <a:ext cx="415632" cy="400110"/>
              </a:xfrm>
              <a:prstGeom prst="rect">
                <a:avLst/>
              </a:prstGeom>
              <a:blipFill>
                <a:blip r:embed="rId2"/>
                <a:stretch>
                  <a:fillRect l="-11594" b="-4615"/>
                </a:stretch>
              </a:blipFill>
            </p:spPr>
            <p:txBody>
              <a:bodyPr/>
              <a:lstStyle/>
              <a:p>
                <a:r>
                  <a:rPr lang="ja-JP" altLang="en-US">
                    <a:noFill/>
                  </a:rPr>
                  <a:t> </a:t>
                </a:r>
              </a:p>
            </p:txBody>
          </p:sp>
        </mc:Fallback>
      </mc:AlternateContent>
      <p:sp>
        <p:nvSpPr>
          <p:cNvPr id="71" name="正方形/長方形 70">
            <a:extLst>
              <a:ext uri="{FF2B5EF4-FFF2-40B4-BE49-F238E27FC236}">
                <a16:creationId xmlns:a16="http://schemas.microsoft.com/office/drawing/2014/main" id="{645E89E9-9162-DC2E-815C-EBC6AFA09179}"/>
              </a:ext>
            </a:extLst>
          </p:cNvPr>
          <p:cNvSpPr/>
          <p:nvPr/>
        </p:nvSpPr>
        <p:spPr>
          <a:xfrm>
            <a:off x="8378782" y="3860916"/>
            <a:ext cx="1611050" cy="523220"/>
          </a:xfrm>
          <a:prstGeom prst="rect">
            <a:avLst/>
          </a:prstGeom>
        </p:spPr>
        <p:txBody>
          <a:bodyPr wrap="square">
            <a:spAutoFit/>
          </a:bodyPr>
          <a:lstStyle/>
          <a:p>
            <a:pPr algn="ctr"/>
            <a:r>
              <a:rPr lang="en-US" altLang="ja-JP" sz="1400" dirty="0"/>
              <a:t>Pseudo solution generation </a:t>
            </a:r>
          </a:p>
        </p:txBody>
      </p:sp>
      <mc:AlternateContent xmlns:mc="http://schemas.openxmlformats.org/markup-compatibility/2006" xmlns:a14="http://schemas.microsoft.com/office/drawing/2010/main">
        <mc:Choice Requires="a14">
          <p:sp>
            <p:nvSpPr>
              <p:cNvPr id="72" name="正方形/長方形 71">
                <a:extLst>
                  <a:ext uri="{FF2B5EF4-FFF2-40B4-BE49-F238E27FC236}">
                    <a16:creationId xmlns:a16="http://schemas.microsoft.com/office/drawing/2014/main" id="{CE37DAC9-F251-B36B-D553-4EFECBB9D87B}"/>
                  </a:ext>
                </a:extLst>
              </p:cNvPr>
              <p:cNvSpPr/>
              <p:nvPr/>
            </p:nvSpPr>
            <p:spPr>
              <a:xfrm>
                <a:off x="7433061" y="3138554"/>
                <a:ext cx="415632"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a:latin typeface="Cambria Math" panose="02040503050406030204" pitchFamily="18" charset="0"/>
                            </a:rPr>
                            <m:t>𝜽</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72" name="正方形/長方形 71">
                <a:extLst>
                  <a:ext uri="{FF2B5EF4-FFF2-40B4-BE49-F238E27FC236}">
                    <a16:creationId xmlns:a16="http://schemas.microsoft.com/office/drawing/2014/main" id="{CE37DAC9-F251-B36B-D553-4EFECBB9D87B}"/>
                  </a:ext>
                </a:extLst>
              </p:cNvPr>
              <p:cNvSpPr>
                <a:spLocks noRot="1" noChangeAspect="1" noMove="1" noResize="1" noEditPoints="1" noAdjustHandles="1" noChangeArrowheads="1" noChangeShapeType="1" noTextEdit="1"/>
              </p:cNvSpPr>
              <p:nvPr/>
            </p:nvSpPr>
            <p:spPr>
              <a:xfrm>
                <a:off x="7433061" y="3138554"/>
                <a:ext cx="415632" cy="400110"/>
              </a:xfrm>
              <a:prstGeom prst="rect">
                <a:avLst/>
              </a:prstGeom>
              <a:blipFill>
                <a:blip r:embed="rId3"/>
                <a:stretch>
                  <a:fillRect l="-13043" b="-61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正方形/長方形 72">
                <a:extLst>
                  <a:ext uri="{FF2B5EF4-FFF2-40B4-BE49-F238E27FC236}">
                    <a16:creationId xmlns:a16="http://schemas.microsoft.com/office/drawing/2014/main" id="{49638EDE-1DD9-C650-68EB-07161F90318C}"/>
                  </a:ext>
                </a:extLst>
              </p:cNvPr>
              <p:cNvSpPr/>
              <p:nvPr/>
            </p:nvSpPr>
            <p:spPr>
              <a:xfrm>
                <a:off x="7102867" y="3460034"/>
                <a:ext cx="415632"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a:latin typeface="Cambria Math" panose="02040503050406030204" pitchFamily="18" charset="0"/>
                            </a:rPr>
                            <m:t>𝜽</m:t>
                          </m:r>
                        </m:e>
                        <m:sub>
                          <m:r>
                            <a:rPr lang="en-US" altLang="ja-JP" sz="2000" b="0" i="1" smtClean="0">
                              <a:latin typeface="Cambria Math" panose="02040503050406030204" pitchFamily="18" charset="0"/>
                            </a:rPr>
                            <m:t>3</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73" name="正方形/長方形 72">
                <a:extLst>
                  <a:ext uri="{FF2B5EF4-FFF2-40B4-BE49-F238E27FC236}">
                    <a16:creationId xmlns:a16="http://schemas.microsoft.com/office/drawing/2014/main" id="{49638EDE-1DD9-C650-68EB-07161F90318C}"/>
                  </a:ext>
                </a:extLst>
              </p:cNvPr>
              <p:cNvSpPr>
                <a:spLocks noRot="1" noChangeAspect="1" noMove="1" noResize="1" noEditPoints="1" noAdjustHandles="1" noChangeArrowheads="1" noChangeShapeType="1" noTextEdit="1"/>
              </p:cNvSpPr>
              <p:nvPr/>
            </p:nvSpPr>
            <p:spPr>
              <a:xfrm>
                <a:off x="7102867" y="3460034"/>
                <a:ext cx="415632" cy="400110"/>
              </a:xfrm>
              <a:prstGeom prst="rect">
                <a:avLst/>
              </a:prstGeom>
              <a:blipFill>
                <a:blip r:embed="rId4"/>
                <a:stretch>
                  <a:fillRect l="-13235" b="-4615"/>
                </a:stretch>
              </a:blipFill>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0D2E3F0-1BD6-8D1E-6558-402596EF0B40}"/>
              </a:ext>
            </a:extLst>
          </p:cNvPr>
          <p:cNvCxnSpPr>
            <a:cxnSpLocks/>
          </p:cNvCxnSpPr>
          <p:nvPr/>
        </p:nvCxnSpPr>
        <p:spPr>
          <a:xfrm>
            <a:off x="7902150" y="3548538"/>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D24D7A18-C460-7631-FEF2-589EDA528D76}"/>
              </a:ext>
            </a:extLst>
          </p:cNvPr>
          <p:cNvSpPr/>
          <p:nvPr/>
        </p:nvSpPr>
        <p:spPr>
          <a:xfrm>
            <a:off x="6746280" y="3860187"/>
            <a:ext cx="1397988" cy="523220"/>
          </a:xfrm>
          <a:prstGeom prst="rect">
            <a:avLst/>
          </a:prstGeom>
        </p:spPr>
        <p:txBody>
          <a:bodyPr wrap="square">
            <a:spAutoFit/>
          </a:bodyPr>
          <a:lstStyle/>
          <a:p>
            <a:pPr algn="ctr"/>
            <a:r>
              <a:rPr lang="en-US" altLang="ja-JP" sz="1400" dirty="0"/>
              <a:t>Unused configurations</a:t>
            </a:r>
          </a:p>
        </p:txBody>
      </p:sp>
      <p:cxnSp>
        <p:nvCxnSpPr>
          <p:cNvPr id="76" name="直線矢印コネクタ 75">
            <a:extLst>
              <a:ext uri="{FF2B5EF4-FFF2-40B4-BE49-F238E27FC236}">
                <a16:creationId xmlns:a16="http://schemas.microsoft.com/office/drawing/2014/main" id="{96B296E7-8626-8713-1ABE-58C9FB1A5965}"/>
              </a:ext>
            </a:extLst>
          </p:cNvPr>
          <p:cNvCxnSpPr>
            <a:cxnSpLocks/>
          </p:cNvCxnSpPr>
          <p:nvPr/>
        </p:nvCxnSpPr>
        <p:spPr>
          <a:xfrm>
            <a:off x="10419906" y="3548538"/>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FC72CFA1-649C-A8D0-6F2E-BA1D92FF6267}"/>
                  </a:ext>
                </a:extLst>
              </p:cNvPr>
              <p:cNvSpPr/>
              <p:nvPr/>
            </p:nvSpPr>
            <p:spPr>
              <a:xfrm>
                <a:off x="10918645" y="3313795"/>
                <a:ext cx="415632"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smtClean="0">
                              <a:latin typeface="Cambria Math" panose="02040503050406030204" pitchFamily="18" charset="0"/>
                            </a:rPr>
                            <m:t>𝜽</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77" name="正方形/長方形 76">
                <a:extLst>
                  <a:ext uri="{FF2B5EF4-FFF2-40B4-BE49-F238E27FC236}">
                    <a16:creationId xmlns:a16="http://schemas.microsoft.com/office/drawing/2014/main" id="{FC72CFA1-649C-A8D0-6F2E-BA1D92FF6267}"/>
                  </a:ext>
                </a:extLst>
              </p:cNvPr>
              <p:cNvSpPr>
                <a:spLocks noRot="1" noChangeAspect="1" noMove="1" noResize="1" noEditPoints="1" noAdjustHandles="1" noChangeArrowheads="1" noChangeShapeType="1" noTextEdit="1"/>
              </p:cNvSpPr>
              <p:nvPr/>
            </p:nvSpPr>
            <p:spPr>
              <a:xfrm>
                <a:off x="10918645" y="3313795"/>
                <a:ext cx="415632" cy="409984"/>
              </a:xfrm>
              <a:prstGeom prst="rect">
                <a:avLst/>
              </a:prstGeom>
              <a:blipFill>
                <a:blip r:embed="rId5"/>
                <a:stretch>
                  <a:fillRect l="-13235" b="-2985"/>
                </a:stretch>
              </a:blipFill>
            </p:spPr>
            <p:txBody>
              <a:bodyPr/>
              <a:lstStyle/>
              <a:p>
                <a:r>
                  <a:rPr lang="ja-JP" altLang="en-US">
                    <a:noFill/>
                  </a:rPr>
                  <a:t> </a:t>
                </a:r>
              </a:p>
            </p:txBody>
          </p:sp>
        </mc:Fallback>
      </mc:AlternateContent>
      <p:sp>
        <p:nvSpPr>
          <p:cNvPr id="78" name="正方形/長方形 77">
            <a:extLst>
              <a:ext uri="{FF2B5EF4-FFF2-40B4-BE49-F238E27FC236}">
                <a16:creationId xmlns:a16="http://schemas.microsoft.com/office/drawing/2014/main" id="{0D489B99-3C95-ABED-F3F3-A577CC68E62B}"/>
              </a:ext>
            </a:extLst>
          </p:cNvPr>
          <p:cNvSpPr/>
          <p:nvPr/>
        </p:nvSpPr>
        <p:spPr>
          <a:xfrm>
            <a:off x="10466565" y="3860187"/>
            <a:ext cx="1259651" cy="523220"/>
          </a:xfrm>
          <a:prstGeom prst="rect">
            <a:avLst/>
          </a:prstGeom>
        </p:spPr>
        <p:txBody>
          <a:bodyPr wrap="square">
            <a:spAutoFit/>
          </a:bodyPr>
          <a:lstStyle/>
          <a:p>
            <a:pPr algn="ctr"/>
            <a:r>
              <a:rPr lang="en-US" altLang="ja-JP" sz="1400" dirty="0"/>
              <a:t>Configuration to be used</a:t>
            </a:r>
          </a:p>
        </p:txBody>
      </p:sp>
      <p:sp>
        <p:nvSpPr>
          <p:cNvPr id="79" name="吹き出し: 四角形 78">
            <a:extLst>
              <a:ext uri="{FF2B5EF4-FFF2-40B4-BE49-F238E27FC236}">
                <a16:creationId xmlns:a16="http://schemas.microsoft.com/office/drawing/2014/main" id="{A1BDFE19-8117-3EB3-6667-979563B6403D}"/>
              </a:ext>
            </a:extLst>
          </p:cNvPr>
          <p:cNvSpPr/>
          <p:nvPr/>
        </p:nvSpPr>
        <p:spPr>
          <a:xfrm>
            <a:off x="9364100" y="3138554"/>
            <a:ext cx="916752" cy="731464"/>
          </a:xfrm>
          <a:prstGeom prst="wedgeRectCallout">
            <a:avLst>
              <a:gd name="adj1" fmla="val -72919"/>
              <a:gd name="adj2" fmla="val -399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FD8D3B11-4CD1-257A-713F-03E3CB5D6361}"/>
              </a:ext>
            </a:extLst>
          </p:cNvPr>
          <p:cNvSpPr/>
          <p:nvPr/>
        </p:nvSpPr>
        <p:spPr>
          <a:xfrm>
            <a:off x="9311369" y="3138554"/>
            <a:ext cx="1029585" cy="738664"/>
          </a:xfrm>
          <a:prstGeom prst="rect">
            <a:avLst/>
          </a:prstGeom>
        </p:spPr>
        <p:txBody>
          <a:bodyPr wrap="square">
            <a:spAutoFit/>
          </a:bodyPr>
          <a:lstStyle/>
          <a:p>
            <a:pPr algn="ctr"/>
            <a:r>
              <a:rPr lang="en-US" altLang="ja-JP" sz="1400" dirty="0"/>
              <a:t>deriving the best </a:t>
            </a:r>
            <a:r>
              <a:rPr lang="en-US" altLang="ja-JP" sz="1400" dirty="0">
                <a:solidFill>
                  <a:srgbClr val="FF0000"/>
                </a:solidFill>
              </a:rPr>
              <a:t>FIR</a:t>
            </a:r>
            <a:r>
              <a:rPr lang="en-US" altLang="ja-JP" sz="1400" dirty="0"/>
              <a:t> metric</a:t>
            </a:r>
          </a:p>
        </p:txBody>
      </p:sp>
      <p:sp>
        <p:nvSpPr>
          <p:cNvPr id="82" name="楕円 81">
            <a:extLst>
              <a:ext uri="{FF2B5EF4-FFF2-40B4-BE49-F238E27FC236}">
                <a16:creationId xmlns:a16="http://schemas.microsoft.com/office/drawing/2014/main" id="{0D0C3368-BC9A-FFCB-8DE5-D508CD00D1FA}"/>
              </a:ext>
            </a:extLst>
          </p:cNvPr>
          <p:cNvSpPr/>
          <p:nvPr/>
        </p:nvSpPr>
        <p:spPr>
          <a:xfrm>
            <a:off x="1573025" y="3503034"/>
            <a:ext cx="353362" cy="353362"/>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2E3EC44C-7B70-D6EB-EE38-D976EB473714}"/>
              </a:ext>
            </a:extLst>
          </p:cNvPr>
          <p:cNvSpPr/>
          <p:nvPr/>
        </p:nvSpPr>
        <p:spPr>
          <a:xfrm>
            <a:off x="1920107" y="3179486"/>
            <a:ext cx="353362" cy="353362"/>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1CD45F0D-49DC-01B1-0B60-52723E2C26BD}"/>
              </a:ext>
            </a:extLst>
          </p:cNvPr>
          <p:cNvSpPr/>
          <p:nvPr/>
        </p:nvSpPr>
        <p:spPr>
          <a:xfrm>
            <a:off x="1475579" y="3024590"/>
            <a:ext cx="353362" cy="353362"/>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D4985964-53DA-5C5B-41E7-D30B9F1094C1}"/>
              </a:ext>
            </a:extLst>
          </p:cNvPr>
          <p:cNvSpPr/>
          <p:nvPr/>
        </p:nvSpPr>
        <p:spPr>
          <a:xfrm>
            <a:off x="4344556" y="3343697"/>
            <a:ext cx="353362" cy="353362"/>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正方形/長方形 57">
                <a:extLst>
                  <a:ext uri="{FF2B5EF4-FFF2-40B4-BE49-F238E27FC236}">
                    <a16:creationId xmlns:a16="http://schemas.microsoft.com/office/drawing/2014/main" id="{BCDF1F9B-407F-AE7D-E35C-CE2FD956A110}"/>
                  </a:ext>
                </a:extLst>
              </p:cNvPr>
              <p:cNvSpPr/>
              <p:nvPr/>
            </p:nvSpPr>
            <p:spPr>
              <a:xfrm>
                <a:off x="1495250" y="2979126"/>
                <a:ext cx="415632"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smtClean="0">
                              <a:latin typeface="Cambria Math" panose="02040503050406030204" pitchFamily="18" charset="0"/>
                            </a:rPr>
                            <m:t>𝒙</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58" name="正方形/長方形 57">
                <a:extLst>
                  <a:ext uri="{FF2B5EF4-FFF2-40B4-BE49-F238E27FC236}">
                    <a16:creationId xmlns:a16="http://schemas.microsoft.com/office/drawing/2014/main" id="{BCDF1F9B-407F-AE7D-E35C-CE2FD956A110}"/>
                  </a:ext>
                </a:extLst>
              </p:cNvPr>
              <p:cNvSpPr>
                <a:spLocks noRot="1" noChangeAspect="1" noMove="1" noResize="1" noEditPoints="1" noAdjustHandles="1" noChangeArrowheads="1" noChangeShapeType="1" noTextEdit="1"/>
              </p:cNvSpPr>
              <p:nvPr/>
            </p:nvSpPr>
            <p:spPr>
              <a:xfrm>
                <a:off x="1495250" y="2979126"/>
                <a:ext cx="415632" cy="400110"/>
              </a:xfrm>
              <a:prstGeom prst="rect">
                <a:avLst/>
              </a:prstGeom>
              <a:blipFill>
                <a:blip r:embed="rId6"/>
                <a:stretch>
                  <a:fillRect l="-5882"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88DC2E57-4857-6C0E-37EE-F52EA5722106}"/>
                  </a:ext>
                </a:extLst>
              </p:cNvPr>
              <p:cNvSpPr/>
              <p:nvPr/>
            </p:nvSpPr>
            <p:spPr>
              <a:xfrm>
                <a:off x="1921108" y="3132439"/>
                <a:ext cx="415632"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smtClean="0">
                              <a:latin typeface="Cambria Math" panose="02040503050406030204" pitchFamily="18" charset="0"/>
                            </a:rPr>
                            <m:t>𝒙</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59" name="正方形/長方形 58">
                <a:extLst>
                  <a:ext uri="{FF2B5EF4-FFF2-40B4-BE49-F238E27FC236}">
                    <a16:creationId xmlns:a16="http://schemas.microsoft.com/office/drawing/2014/main" id="{88DC2E57-4857-6C0E-37EE-F52EA5722106}"/>
                  </a:ext>
                </a:extLst>
              </p:cNvPr>
              <p:cNvSpPr>
                <a:spLocks noRot="1" noChangeAspect="1" noMove="1" noResize="1" noEditPoints="1" noAdjustHandles="1" noChangeArrowheads="1" noChangeShapeType="1" noTextEdit="1"/>
              </p:cNvSpPr>
              <p:nvPr/>
            </p:nvSpPr>
            <p:spPr>
              <a:xfrm>
                <a:off x="1921108" y="3132439"/>
                <a:ext cx="415632" cy="409984"/>
              </a:xfrm>
              <a:prstGeom prst="rect">
                <a:avLst/>
              </a:prstGeom>
              <a:blipFill>
                <a:blip r:embed="rId7"/>
                <a:stretch>
                  <a:fillRect l="-5882" b="-29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03AC6BB8-9EDC-6CA0-D7AE-28AA081ED278}"/>
                  </a:ext>
                </a:extLst>
              </p:cNvPr>
              <p:cNvSpPr/>
              <p:nvPr/>
            </p:nvSpPr>
            <p:spPr>
              <a:xfrm>
                <a:off x="1590914" y="3453919"/>
                <a:ext cx="415632"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smtClean="0">
                              <a:latin typeface="Cambria Math" panose="02040503050406030204" pitchFamily="18" charset="0"/>
                            </a:rPr>
                            <m:t>𝒙</m:t>
                          </m:r>
                        </m:e>
                        <m:sub>
                          <m:r>
                            <a:rPr lang="en-US" altLang="ja-JP" sz="2000" b="0" i="1" smtClean="0">
                              <a:latin typeface="Cambria Math" panose="02040503050406030204" pitchFamily="18" charset="0"/>
                            </a:rPr>
                            <m:t>3</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60" name="正方形/長方形 59">
                <a:extLst>
                  <a:ext uri="{FF2B5EF4-FFF2-40B4-BE49-F238E27FC236}">
                    <a16:creationId xmlns:a16="http://schemas.microsoft.com/office/drawing/2014/main" id="{03AC6BB8-9EDC-6CA0-D7AE-28AA081ED278}"/>
                  </a:ext>
                </a:extLst>
              </p:cNvPr>
              <p:cNvSpPr>
                <a:spLocks noRot="1" noChangeAspect="1" noMove="1" noResize="1" noEditPoints="1" noAdjustHandles="1" noChangeArrowheads="1" noChangeShapeType="1" noTextEdit="1"/>
              </p:cNvSpPr>
              <p:nvPr/>
            </p:nvSpPr>
            <p:spPr>
              <a:xfrm>
                <a:off x="1590914" y="3453919"/>
                <a:ext cx="415632" cy="409984"/>
              </a:xfrm>
              <a:prstGeom prst="rect">
                <a:avLst/>
              </a:prstGeom>
              <a:blipFill>
                <a:blip r:embed="rId8"/>
                <a:stretch>
                  <a:fillRect l="-5882" b="-14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4D1C6FA5-E4CF-E080-5B8F-1AB6A95246FA}"/>
                  </a:ext>
                </a:extLst>
              </p:cNvPr>
              <p:cNvSpPr/>
              <p:nvPr/>
            </p:nvSpPr>
            <p:spPr>
              <a:xfrm>
                <a:off x="4363305" y="3307680"/>
                <a:ext cx="415632"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smtClean="0">
                              <a:latin typeface="Cambria Math" panose="02040503050406030204" pitchFamily="18" charset="0"/>
                            </a:rPr>
                            <m:t>𝒙</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64" name="正方形/長方形 63">
                <a:extLst>
                  <a:ext uri="{FF2B5EF4-FFF2-40B4-BE49-F238E27FC236}">
                    <a16:creationId xmlns:a16="http://schemas.microsoft.com/office/drawing/2014/main" id="{4D1C6FA5-E4CF-E080-5B8F-1AB6A95246FA}"/>
                  </a:ext>
                </a:extLst>
              </p:cNvPr>
              <p:cNvSpPr>
                <a:spLocks noRot="1" noChangeAspect="1" noMove="1" noResize="1" noEditPoints="1" noAdjustHandles="1" noChangeArrowheads="1" noChangeShapeType="1" noTextEdit="1"/>
              </p:cNvSpPr>
              <p:nvPr/>
            </p:nvSpPr>
            <p:spPr>
              <a:xfrm>
                <a:off x="4363305" y="3307680"/>
                <a:ext cx="415632" cy="409984"/>
              </a:xfrm>
              <a:prstGeom prst="rect">
                <a:avLst/>
              </a:prstGeom>
              <a:blipFill>
                <a:blip r:embed="rId9"/>
                <a:stretch>
                  <a:fillRect l="-7353" b="-2985"/>
                </a:stretch>
              </a:blipFill>
            </p:spPr>
            <p:txBody>
              <a:bodyPr/>
              <a:lstStyle/>
              <a:p>
                <a:r>
                  <a:rPr lang="ja-JP" altLang="en-US">
                    <a:noFill/>
                  </a:rPr>
                  <a:t> </a:t>
                </a:r>
              </a:p>
            </p:txBody>
          </p:sp>
        </mc:Fallback>
      </mc:AlternateContent>
      <p:sp>
        <p:nvSpPr>
          <p:cNvPr id="86" name="楕円 85">
            <a:extLst>
              <a:ext uri="{FF2B5EF4-FFF2-40B4-BE49-F238E27FC236}">
                <a16:creationId xmlns:a16="http://schemas.microsoft.com/office/drawing/2014/main" id="{266B5307-27AD-7A84-5A5C-AA6F978194DB}"/>
              </a:ext>
            </a:extLst>
          </p:cNvPr>
          <p:cNvSpPr/>
          <p:nvPr/>
        </p:nvSpPr>
        <p:spPr>
          <a:xfrm>
            <a:off x="8257077" y="3319586"/>
            <a:ext cx="175869" cy="175869"/>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A15FD128-5253-F20E-55AC-61AFEA148BCD}"/>
              </a:ext>
            </a:extLst>
          </p:cNvPr>
          <p:cNvSpPr/>
          <p:nvPr/>
        </p:nvSpPr>
        <p:spPr>
          <a:xfrm>
            <a:off x="8359009" y="3555069"/>
            <a:ext cx="175869" cy="175869"/>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a:extLst>
              <a:ext uri="{FF2B5EF4-FFF2-40B4-BE49-F238E27FC236}">
                <a16:creationId xmlns:a16="http://schemas.microsoft.com/office/drawing/2014/main" id="{5A6C9EC2-F0DE-6BA9-CA77-F2DBDD8B4EFE}"/>
              </a:ext>
            </a:extLst>
          </p:cNvPr>
          <p:cNvSpPr/>
          <p:nvPr/>
        </p:nvSpPr>
        <p:spPr>
          <a:xfrm>
            <a:off x="8914172" y="3412371"/>
            <a:ext cx="175869" cy="175869"/>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a:extLst>
              <a:ext uri="{FF2B5EF4-FFF2-40B4-BE49-F238E27FC236}">
                <a16:creationId xmlns:a16="http://schemas.microsoft.com/office/drawing/2014/main" id="{56D6BBCF-0E81-52CD-6A55-80F23CBC7499}"/>
              </a:ext>
            </a:extLst>
          </p:cNvPr>
          <p:cNvSpPr/>
          <p:nvPr/>
        </p:nvSpPr>
        <p:spPr>
          <a:xfrm>
            <a:off x="8787018" y="3610006"/>
            <a:ext cx="175869" cy="175869"/>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7BBBE3F8-69B8-30E2-45D0-153E1F20F0E8}"/>
              </a:ext>
            </a:extLst>
          </p:cNvPr>
          <p:cNvSpPr/>
          <p:nvPr/>
        </p:nvSpPr>
        <p:spPr>
          <a:xfrm>
            <a:off x="8645986" y="3169013"/>
            <a:ext cx="678124" cy="261610"/>
          </a:xfrm>
          <a:prstGeom prst="rect">
            <a:avLst/>
          </a:prstGeom>
        </p:spPr>
        <p:txBody>
          <a:bodyPr wrap="square">
            <a:spAutoFit/>
          </a:bodyPr>
          <a:lstStyle/>
          <a:p>
            <a:pPr algn="ctr"/>
            <a:r>
              <a:rPr lang="en-US" altLang="ja-JP" sz="1100" dirty="0"/>
              <a:t>Target</a:t>
            </a:r>
          </a:p>
        </p:txBody>
      </p:sp>
      <mc:AlternateContent xmlns:mc="http://schemas.openxmlformats.org/markup-compatibility/2006" xmlns:a14="http://schemas.microsoft.com/office/drawing/2010/main">
        <mc:Choice Requires="a14">
          <p:sp>
            <p:nvSpPr>
              <p:cNvPr id="94" name="正方形/長方形 93">
                <a:extLst>
                  <a:ext uri="{FF2B5EF4-FFF2-40B4-BE49-F238E27FC236}">
                    <a16:creationId xmlns:a16="http://schemas.microsoft.com/office/drawing/2014/main" id="{2E86D7E9-9838-7E5D-EF7E-8971628AFBF8}"/>
                  </a:ext>
                </a:extLst>
              </p:cNvPr>
              <p:cNvSpPr/>
              <p:nvPr/>
            </p:nvSpPr>
            <p:spPr>
              <a:xfrm>
                <a:off x="7924768" y="2971432"/>
                <a:ext cx="821651" cy="415498"/>
              </a:xfrm>
              <a:prstGeom prst="rect">
                <a:avLst/>
              </a:prstGeom>
            </p:spPr>
            <p:txBody>
              <a:bodyPr wrap="square">
                <a:spAutoFit/>
              </a:bodyPr>
              <a:lstStyle/>
              <a:p>
                <a:pPr algn="ctr"/>
                <a:r>
                  <a:rPr lang="en-US" altLang="ja-JP" sz="1050" b="0" dirty="0"/>
                  <a:t>generated by </a:t>
                </a:r>
                <a14:m>
                  <m:oMath xmlns:m="http://schemas.openxmlformats.org/officeDocument/2006/math">
                    <m:sSubSup>
                      <m:sSubSupPr>
                        <m:ctrlPr>
                          <a:rPr lang="en-US" altLang="ja-JP" sz="1050" b="0" i="1" smtClean="0">
                            <a:latin typeface="Cambria Math" panose="02040503050406030204" pitchFamily="18" charset="0"/>
                          </a:rPr>
                        </m:ctrlPr>
                      </m:sSubSupPr>
                      <m:e>
                        <m:r>
                          <a:rPr lang="en-US" altLang="ja-JP" sz="1050" b="1" i="1">
                            <a:latin typeface="Cambria Math" panose="02040503050406030204" pitchFamily="18" charset="0"/>
                          </a:rPr>
                          <m:t>𝜽</m:t>
                        </m:r>
                      </m:e>
                      <m:sub>
                        <m:r>
                          <a:rPr lang="en-US" altLang="ja-JP" sz="1050" b="0" i="1" smtClean="0">
                            <a:latin typeface="Cambria Math" panose="02040503050406030204" pitchFamily="18" charset="0"/>
                          </a:rPr>
                          <m:t>1</m:t>
                        </m:r>
                      </m:sub>
                      <m:sup>
                        <m:r>
                          <a:rPr lang="en-US" altLang="ja-JP" sz="1050" b="0" i="1" smtClean="0">
                            <a:latin typeface="Cambria Math" panose="02040503050406030204" pitchFamily="18" charset="0"/>
                          </a:rPr>
                          <m:t>′</m:t>
                        </m:r>
                      </m:sup>
                    </m:sSubSup>
                  </m:oMath>
                </a14:m>
                <a:endParaRPr lang="en-US" altLang="ja-JP" sz="1050" dirty="0"/>
              </a:p>
            </p:txBody>
          </p:sp>
        </mc:Choice>
        <mc:Fallback xmlns="">
          <p:sp>
            <p:nvSpPr>
              <p:cNvPr id="94" name="正方形/長方形 93">
                <a:extLst>
                  <a:ext uri="{FF2B5EF4-FFF2-40B4-BE49-F238E27FC236}">
                    <a16:creationId xmlns:a16="http://schemas.microsoft.com/office/drawing/2014/main" id="{2E86D7E9-9838-7E5D-EF7E-8971628AFBF8}"/>
                  </a:ext>
                </a:extLst>
              </p:cNvPr>
              <p:cNvSpPr>
                <a:spLocks noRot="1" noChangeAspect="1" noMove="1" noResize="1" noEditPoints="1" noAdjustHandles="1" noChangeArrowheads="1" noChangeShapeType="1" noTextEdit="1"/>
              </p:cNvSpPr>
              <p:nvPr/>
            </p:nvSpPr>
            <p:spPr>
              <a:xfrm>
                <a:off x="7924768" y="2971432"/>
                <a:ext cx="821651" cy="415498"/>
              </a:xfrm>
              <a:prstGeom prst="rect">
                <a:avLst/>
              </a:prstGeom>
              <a:blipFill>
                <a:blip r:embed="rId10"/>
                <a:stretch>
                  <a:fillRect r="-2222" b="-72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正方形/長方形 94">
                <a:extLst>
                  <a:ext uri="{FF2B5EF4-FFF2-40B4-BE49-F238E27FC236}">
                    <a16:creationId xmlns:a16="http://schemas.microsoft.com/office/drawing/2014/main" id="{9667E112-D644-07F5-4336-4A4E531E0BA9}"/>
                  </a:ext>
                </a:extLst>
              </p:cNvPr>
              <p:cNvSpPr/>
              <p:nvPr/>
            </p:nvSpPr>
            <p:spPr>
              <a:xfrm>
                <a:off x="8555848" y="3704603"/>
                <a:ext cx="669703" cy="261610"/>
              </a:xfrm>
              <a:prstGeom prst="rect">
                <a:avLst/>
              </a:prstGeom>
            </p:spPr>
            <p:txBody>
              <a:bodyPr wrap="square">
                <a:spAutoFit/>
              </a:bodyPr>
              <a:lstStyle/>
              <a:p>
                <a:pPr algn="ctr"/>
                <a:r>
                  <a:rPr lang="en-US" altLang="ja-JP" sz="1050" dirty="0"/>
                  <a:t>b</a:t>
                </a:r>
                <a:r>
                  <a:rPr lang="en-US" altLang="ja-JP" sz="1050" b="0" dirty="0"/>
                  <a:t>y </a:t>
                </a:r>
                <a14:m>
                  <m:oMath xmlns:m="http://schemas.openxmlformats.org/officeDocument/2006/math">
                    <m:sSubSup>
                      <m:sSubSupPr>
                        <m:ctrlPr>
                          <a:rPr lang="en-US" altLang="ja-JP" sz="1050" b="0" i="1" smtClean="0">
                            <a:latin typeface="Cambria Math" panose="02040503050406030204" pitchFamily="18" charset="0"/>
                          </a:rPr>
                        </m:ctrlPr>
                      </m:sSubSupPr>
                      <m:e>
                        <m:r>
                          <a:rPr lang="en-US" altLang="ja-JP" sz="1050" b="1" i="1">
                            <a:latin typeface="Cambria Math" panose="02040503050406030204" pitchFamily="18" charset="0"/>
                          </a:rPr>
                          <m:t>𝜽</m:t>
                        </m:r>
                      </m:e>
                      <m:sub>
                        <m:r>
                          <a:rPr lang="en-US" altLang="ja-JP" sz="1050" b="0" i="1" smtClean="0">
                            <a:latin typeface="Cambria Math" panose="02040503050406030204" pitchFamily="18" charset="0"/>
                          </a:rPr>
                          <m:t>2</m:t>
                        </m:r>
                      </m:sub>
                      <m:sup>
                        <m:r>
                          <a:rPr lang="en-US" altLang="ja-JP" sz="1050" b="0" i="1" smtClean="0">
                            <a:latin typeface="Cambria Math" panose="02040503050406030204" pitchFamily="18" charset="0"/>
                          </a:rPr>
                          <m:t>′</m:t>
                        </m:r>
                      </m:sup>
                    </m:sSubSup>
                  </m:oMath>
                </a14:m>
                <a:endParaRPr lang="en-US" altLang="ja-JP" sz="1050" dirty="0"/>
              </a:p>
            </p:txBody>
          </p:sp>
        </mc:Choice>
        <mc:Fallback xmlns="">
          <p:sp>
            <p:nvSpPr>
              <p:cNvPr id="95" name="正方形/長方形 94">
                <a:extLst>
                  <a:ext uri="{FF2B5EF4-FFF2-40B4-BE49-F238E27FC236}">
                    <a16:creationId xmlns:a16="http://schemas.microsoft.com/office/drawing/2014/main" id="{9667E112-D644-07F5-4336-4A4E531E0BA9}"/>
                  </a:ext>
                </a:extLst>
              </p:cNvPr>
              <p:cNvSpPr>
                <a:spLocks noRot="1" noChangeAspect="1" noMove="1" noResize="1" noEditPoints="1" noAdjustHandles="1" noChangeArrowheads="1" noChangeShapeType="1" noTextEdit="1"/>
              </p:cNvSpPr>
              <p:nvPr/>
            </p:nvSpPr>
            <p:spPr>
              <a:xfrm>
                <a:off x="8555848" y="3704603"/>
                <a:ext cx="669703" cy="261610"/>
              </a:xfrm>
              <a:prstGeom prst="rect">
                <a:avLst/>
              </a:prstGeom>
              <a:blipFill>
                <a:blip r:embed="rId11"/>
                <a:stretch>
                  <a:fillRect b="-93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正方形/長方形 95">
                <a:extLst>
                  <a:ext uri="{FF2B5EF4-FFF2-40B4-BE49-F238E27FC236}">
                    <a16:creationId xmlns:a16="http://schemas.microsoft.com/office/drawing/2014/main" id="{D1F79B20-4532-D70F-F700-6BDFEA6FC011}"/>
                  </a:ext>
                </a:extLst>
              </p:cNvPr>
              <p:cNvSpPr/>
              <p:nvPr/>
            </p:nvSpPr>
            <p:spPr>
              <a:xfrm>
                <a:off x="8120990" y="3658911"/>
                <a:ext cx="669703" cy="261610"/>
              </a:xfrm>
              <a:prstGeom prst="rect">
                <a:avLst/>
              </a:prstGeom>
            </p:spPr>
            <p:txBody>
              <a:bodyPr wrap="square">
                <a:spAutoFit/>
              </a:bodyPr>
              <a:lstStyle/>
              <a:p>
                <a:pPr algn="ctr"/>
                <a:r>
                  <a:rPr lang="en-US" altLang="ja-JP" sz="1050" dirty="0"/>
                  <a:t>b</a:t>
                </a:r>
                <a:r>
                  <a:rPr lang="en-US" altLang="ja-JP" sz="1050" b="0" dirty="0"/>
                  <a:t>y </a:t>
                </a:r>
                <a14:m>
                  <m:oMath xmlns:m="http://schemas.openxmlformats.org/officeDocument/2006/math">
                    <m:sSubSup>
                      <m:sSubSupPr>
                        <m:ctrlPr>
                          <a:rPr lang="en-US" altLang="ja-JP" sz="1050" b="0" i="1" smtClean="0">
                            <a:latin typeface="Cambria Math" panose="02040503050406030204" pitchFamily="18" charset="0"/>
                          </a:rPr>
                        </m:ctrlPr>
                      </m:sSubSupPr>
                      <m:e>
                        <m:r>
                          <a:rPr lang="en-US" altLang="ja-JP" sz="1050" b="1" i="1">
                            <a:latin typeface="Cambria Math" panose="02040503050406030204" pitchFamily="18" charset="0"/>
                          </a:rPr>
                          <m:t>𝜽</m:t>
                        </m:r>
                      </m:e>
                      <m:sub>
                        <m:r>
                          <a:rPr lang="en-US" altLang="ja-JP" sz="1050" b="0" i="1" smtClean="0">
                            <a:latin typeface="Cambria Math" panose="02040503050406030204" pitchFamily="18" charset="0"/>
                          </a:rPr>
                          <m:t>3</m:t>
                        </m:r>
                      </m:sub>
                      <m:sup>
                        <m:r>
                          <a:rPr lang="en-US" altLang="ja-JP" sz="1050" b="0" i="1" smtClean="0">
                            <a:latin typeface="Cambria Math" panose="02040503050406030204" pitchFamily="18" charset="0"/>
                          </a:rPr>
                          <m:t>′</m:t>
                        </m:r>
                      </m:sup>
                    </m:sSubSup>
                  </m:oMath>
                </a14:m>
                <a:endParaRPr lang="en-US" altLang="ja-JP" sz="1050" dirty="0"/>
              </a:p>
            </p:txBody>
          </p:sp>
        </mc:Choice>
        <mc:Fallback xmlns="">
          <p:sp>
            <p:nvSpPr>
              <p:cNvPr id="96" name="正方形/長方形 95">
                <a:extLst>
                  <a:ext uri="{FF2B5EF4-FFF2-40B4-BE49-F238E27FC236}">
                    <a16:creationId xmlns:a16="http://schemas.microsoft.com/office/drawing/2014/main" id="{D1F79B20-4532-D70F-F700-6BDFEA6FC011}"/>
                  </a:ext>
                </a:extLst>
              </p:cNvPr>
              <p:cNvSpPr>
                <a:spLocks noRot="1" noChangeAspect="1" noMove="1" noResize="1" noEditPoints="1" noAdjustHandles="1" noChangeArrowheads="1" noChangeShapeType="1" noTextEdit="1"/>
              </p:cNvSpPr>
              <p:nvPr/>
            </p:nvSpPr>
            <p:spPr>
              <a:xfrm>
                <a:off x="8120990" y="3658911"/>
                <a:ext cx="669703" cy="261610"/>
              </a:xfrm>
              <a:prstGeom prst="rect">
                <a:avLst/>
              </a:prstGeom>
              <a:blipFill>
                <a:blip r:embed="rId12"/>
                <a:stretch>
                  <a:fillRect b="-9302"/>
                </a:stretch>
              </a:blipFill>
            </p:spPr>
            <p:txBody>
              <a:bodyPr/>
              <a:lstStyle/>
              <a:p>
                <a:r>
                  <a:rPr lang="ja-JP" altLang="en-US">
                    <a:noFill/>
                  </a:rPr>
                  <a:t> </a:t>
                </a:r>
              </a:p>
            </p:txBody>
          </p:sp>
        </mc:Fallback>
      </mc:AlternateContent>
      <p:sp>
        <p:nvSpPr>
          <p:cNvPr id="97" name="四角形: 角を丸くする 96">
            <a:extLst>
              <a:ext uri="{FF2B5EF4-FFF2-40B4-BE49-F238E27FC236}">
                <a16:creationId xmlns:a16="http://schemas.microsoft.com/office/drawing/2014/main" id="{2385413D-B9EA-F6DF-5257-ED6F0928E495}"/>
              </a:ext>
            </a:extLst>
          </p:cNvPr>
          <p:cNvSpPr/>
          <p:nvPr/>
        </p:nvSpPr>
        <p:spPr>
          <a:xfrm>
            <a:off x="6720238" y="5174420"/>
            <a:ext cx="5059372" cy="1549505"/>
          </a:xfrm>
          <a:prstGeom prst="roundRect">
            <a:avLst>
              <a:gd name="adj" fmla="val 4025"/>
            </a:avLst>
          </a:prstGeom>
          <a:solidFill>
            <a:schemeClr val="accent6">
              <a:lumMod val="20000"/>
              <a:lumOff val="80000"/>
              <a:alpha val="50196"/>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6AB41638-AD4F-F4D2-2E3D-3E0D81C69E69}"/>
              </a:ext>
            </a:extLst>
          </p:cNvPr>
          <p:cNvSpPr txBox="1"/>
          <p:nvPr/>
        </p:nvSpPr>
        <p:spPr>
          <a:xfrm>
            <a:off x="6955587" y="5207529"/>
            <a:ext cx="4770788" cy="646331"/>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Configuration Worthiness Measuring </a:t>
            </a:r>
            <a:br>
              <a:rPr lang="en-US" altLang="ja-JP" b="1" dirty="0">
                <a:latin typeface="Arial" panose="020B0604020202020204" pitchFamily="34" charset="0"/>
                <a:cs typeface="Arial" panose="020B0604020202020204" pitchFamily="34" charset="0"/>
              </a:rPr>
            </a:br>
            <a:r>
              <a:rPr lang="en-US" altLang="ja-JP" b="1" dirty="0">
                <a:latin typeface="Arial" panose="020B0604020202020204" pitchFamily="34" charset="0"/>
                <a:cs typeface="Arial" panose="020B0604020202020204" pitchFamily="34" charset="0"/>
              </a:rPr>
              <a:t>using Multiple Samples</a:t>
            </a:r>
            <a:endParaRPr lang="ja-JP" altLang="en-US" dirty="0">
              <a:latin typeface="Arial" panose="020B0604020202020204" pitchFamily="34" charset="0"/>
              <a:cs typeface="Arial" panose="020B0604020202020204" pitchFamily="34" charset="0"/>
            </a:endParaRPr>
          </a:p>
        </p:txBody>
      </p:sp>
      <p:sp>
        <p:nvSpPr>
          <p:cNvPr id="100" name="四角形: 角を丸くする 99">
            <a:extLst>
              <a:ext uri="{FF2B5EF4-FFF2-40B4-BE49-F238E27FC236}">
                <a16:creationId xmlns:a16="http://schemas.microsoft.com/office/drawing/2014/main" id="{EE8A8F4D-4643-D3B4-BD38-4B9622FEB2B1}"/>
              </a:ext>
            </a:extLst>
          </p:cNvPr>
          <p:cNvSpPr/>
          <p:nvPr/>
        </p:nvSpPr>
        <p:spPr>
          <a:xfrm>
            <a:off x="1185527" y="5176232"/>
            <a:ext cx="4770788" cy="1538421"/>
          </a:xfrm>
          <a:prstGeom prst="roundRect">
            <a:avLst>
              <a:gd name="adj" fmla="val 4025"/>
            </a:avLst>
          </a:prstGeom>
          <a:solidFill>
            <a:schemeClr val="accent4">
              <a:lumMod val="20000"/>
              <a:lumOff val="80000"/>
              <a:alpha val="50196"/>
            </a:scheme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テキスト ボックス 100">
            <a:extLst>
              <a:ext uri="{FF2B5EF4-FFF2-40B4-BE49-F238E27FC236}">
                <a16:creationId xmlns:a16="http://schemas.microsoft.com/office/drawing/2014/main" id="{6A193227-9AEF-A45D-673A-C6989780B140}"/>
              </a:ext>
            </a:extLst>
          </p:cNvPr>
          <p:cNvSpPr txBox="1"/>
          <p:nvPr/>
        </p:nvSpPr>
        <p:spPr>
          <a:xfrm>
            <a:off x="1204576" y="5209343"/>
            <a:ext cx="4751739" cy="646331"/>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Surrogate Accuracy Measuring </a:t>
            </a:r>
            <a:br>
              <a:rPr lang="en-US" altLang="ja-JP" b="1" dirty="0">
                <a:latin typeface="Arial" panose="020B0604020202020204" pitchFamily="34" charset="0"/>
                <a:cs typeface="Arial" panose="020B0604020202020204" pitchFamily="34" charset="0"/>
              </a:rPr>
            </a:br>
            <a:r>
              <a:rPr lang="en-US" altLang="ja-JP" b="1" dirty="0">
                <a:latin typeface="Arial" panose="020B0604020202020204" pitchFamily="34" charset="0"/>
                <a:cs typeface="Arial" panose="020B0604020202020204" pitchFamily="34" charset="0"/>
              </a:rPr>
              <a:t>using Multiple Samples</a:t>
            </a:r>
            <a:endParaRPr lang="ja-JP" altLang="en-US" dirty="0">
              <a:latin typeface="Arial" panose="020B0604020202020204" pitchFamily="34" charset="0"/>
              <a:cs typeface="Arial" panose="020B0604020202020204" pitchFamily="34" charset="0"/>
            </a:endParaRPr>
          </a:p>
        </p:txBody>
      </p:sp>
      <p:sp>
        <p:nvSpPr>
          <p:cNvPr id="151" name="フリーフォーム: 図形 150">
            <a:extLst>
              <a:ext uri="{FF2B5EF4-FFF2-40B4-BE49-F238E27FC236}">
                <a16:creationId xmlns:a16="http://schemas.microsoft.com/office/drawing/2014/main" id="{14659681-A291-5A03-CC97-BF338708B0F5}"/>
              </a:ext>
            </a:extLst>
          </p:cNvPr>
          <p:cNvSpPr/>
          <p:nvPr/>
        </p:nvSpPr>
        <p:spPr>
          <a:xfrm>
            <a:off x="3237505" y="5955759"/>
            <a:ext cx="559490" cy="385604"/>
          </a:xfrm>
          <a:custGeom>
            <a:avLst/>
            <a:gdLst>
              <a:gd name="connsiteX0" fmla="*/ 0 w 923453"/>
              <a:gd name="connsiteY0" fmla="*/ 535481 h 818240"/>
              <a:gd name="connsiteX1" fmla="*/ 63374 w 923453"/>
              <a:gd name="connsiteY1" fmla="*/ 245770 h 818240"/>
              <a:gd name="connsiteX2" fmla="*/ 172015 w 923453"/>
              <a:gd name="connsiteY2" fmla="*/ 816138 h 818240"/>
              <a:gd name="connsiteX3" fmla="*/ 334978 w 923453"/>
              <a:gd name="connsiteY3" fmla="*/ 1326 h 818240"/>
              <a:gd name="connsiteX4" fmla="*/ 525101 w 923453"/>
              <a:gd name="connsiteY4" fmla="*/ 616962 h 818240"/>
              <a:gd name="connsiteX5" fmla="*/ 697116 w 923453"/>
              <a:gd name="connsiteY5" fmla="*/ 291037 h 818240"/>
              <a:gd name="connsiteX6" fmla="*/ 923453 w 923453"/>
              <a:gd name="connsiteY6" fmla="*/ 508320 h 81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453" h="818240">
                <a:moveTo>
                  <a:pt x="0" y="535481"/>
                </a:moveTo>
                <a:cubicBezTo>
                  <a:pt x="17352" y="367237"/>
                  <a:pt x="34705" y="198994"/>
                  <a:pt x="63374" y="245770"/>
                </a:cubicBezTo>
                <a:cubicBezTo>
                  <a:pt x="92043" y="292546"/>
                  <a:pt x="126748" y="856879"/>
                  <a:pt x="172015" y="816138"/>
                </a:cubicBezTo>
                <a:cubicBezTo>
                  <a:pt x="217282" y="775397"/>
                  <a:pt x="276130" y="34522"/>
                  <a:pt x="334978" y="1326"/>
                </a:cubicBezTo>
                <a:cubicBezTo>
                  <a:pt x="393826" y="-31870"/>
                  <a:pt x="464745" y="568677"/>
                  <a:pt x="525101" y="616962"/>
                </a:cubicBezTo>
                <a:cubicBezTo>
                  <a:pt x="585457" y="665247"/>
                  <a:pt x="630724" y="309144"/>
                  <a:pt x="697116" y="291037"/>
                </a:cubicBezTo>
                <a:cubicBezTo>
                  <a:pt x="763508" y="272930"/>
                  <a:pt x="887239" y="475124"/>
                  <a:pt x="923453" y="508320"/>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D8C1FF91-917D-7DC4-264E-F82CCB23992F}"/>
              </a:ext>
            </a:extLst>
          </p:cNvPr>
          <p:cNvSpPr/>
          <p:nvPr/>
        </p:nvSpPr>
        <p:spPr>
          <a:xfrm>
            <a:off x="2955055" y="6381887"/>
            <a:ext cx="1048165" cy="307777"/>
          </a:xfrm>
          <a:prstGeom prst="rect">
            <a:avLst/>
          </a:prstGeom>
        </p:spPr>
        <p:txBody>
          <a:bodyPr wrap="square">
            <a:spAutoFit/>
          </a:bodyPr>
          <a:lstStyle/>
          <a:p>
            <a:pPr algn="ctr"/>
            <a:r>
              <a:rPr lang="en-US" altLang="ja-JP" sz="1400" dirty="0"/>
              <a:t>Surrogate</a:t>
            </a:r>
          </a:p>
        </p:txBody>
      </p:sp>
      <p:cxnSp>
        <p:nvCxnSpPr>
          <p:cNvPr id="153" name="直線矢印コネクタ 152">
            <a:extLst>
              <a:ext uri="{FF2B5EF4-FFF2-40B4-BE49-F238E27FC236}">
                <a16:creationId xmlns:a16="http://schemas.microsoft.com/office/drawing/2014/main" id="{D8F625A3-584B-B4AE-2B9B-8C04CFF90341}"/>
              </a:ext>
            </a:extLst>
          </p:cNvPr>
          <p:cNvCxnSpPr>
            <a:cxnSpLocks/>
          </p:cNvCxnSpPr>
          <p:nvPr/>
        </p:nvCxnSpPr>
        <p:spPr>
          <a:xfrm>
            <a:off x="2750122" y="6208989"/>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正方形/長方形 153">
            <a:extLst>
              <a:ext uri="{FF2B5EF4-FFF2-40B4-BE49-F238E27FC236}">
                <a16:creationId xmlns:a16="http://schemas.microsoft.com/office/drawing/2014/main" id="{10B05A77-7C91-0C27-C191-6DBDF8D8EF34}"/>
              </a:ext>
            </a:extLst>
          </p:cNvPr>
          <p:cNvSpPr/>
          <p:nvPr/>
        </p:nvSpPr>
        <p:spPr>
          <a:xfrm>
            <a:off x="1322746" y="6382936"/>
            <a:ext cx="1427376" cy="307777"/>
          </a:xfrm>
          <a:prstGeom prst="rect">
            <a:avLst/>
          </a:prstGeom>
        </p:spPr>
        <p:txBody>
          <a:bodyPr wrap="square">
            <a:spAutoFit/>
          </a:bodyPr>
          <a:lstStyle/>
          <a:p>
            <a:pPr algn="ctr"/>
            <a:r>
              <a:rPr lang="en-US" altLang="ja-JP" sz="1400" dirty="0"/>
              <a:t>Validation data</a:t>
            </a:r>
          </a:p>
        </p:txBody>
      </p:sp>
      <p:cxnSp>
        <p:nvCxnSpPr>
          <p:cNvPr id="155" name="直線矢印コネクタ 154">
            <a:extLst>
              <a:ext uri="{FF2B5EF4-FFF2-40B4-BE49-F238E27FC236}">
                <a16:creationId xmlns:a16="http://schemas.microsoft.com/office/drawing/2014/main" id="{31ADFDD6-252D-1F1C-879E-8B34E5D18C4B}"/>
              </a:ext>
            </a:extLst>
          </p:cNvPr>
          <p:cNvCxnSpPr>
            <a:cxnSpLocks/>
          </p:cNvCxnSpPr>
          <p:nvPr/>
        </p:nvCxnSpPr>
        <p:spPr>
          <a:xfrm>
            <a:off x="4048111" y="6208989"/>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6" name="正方形/長方形 155">
            <a:extLst>
              <a:ext uri="{FF2B5EF4-FFF2-40B4-BE49-F238E27FC236}">
                <a16:creationId xmlns:a16="http://schemas.microsoft.com/office/drawing/2014/main" id="{5F5829E0-719C-1AA5-AB94-679FC5CFAE20}"/>
              </a:ext>
            </a:extLst>
          </p:cNvPr>
          <p:cNvSpPr/>
          <p:nvPr/>
        </p:nvSpPr>
        <p:spPr>
          <a:xfrm>
            <a:off x="4173196" y="6382936"/>
            <a:ext cx="1259651" cy="307777"/>
          </a:xfrm>
          <a:prstGeom prst="rect">
            <a:avLst/>
          </a:prstGeom>
        </p:spPr>
        <p:txBody>
          <a:bodyPr wrap="square">
            <a:spAutoFit/>
          </a:bodyPr>
          <a:lstStyle/>
          <a:p>
            <a:pPr algn="ctr"/>
            <a:r>
              <a:rPr lang="en-US" altLang="ja-JP" sz="1400" dirty="0"/>
              <a:t>Accuracy</a:t>
            </a:r>
          </a:p>
        </p:txBody>
      </p:sp>
      <p:sp>
        <p:nvSpPr>
          <p:cNvPr id="157" name="フローチャート: 磁気ディスク 156">
            <a:extLst>
              <a:ext uri="{FF2B5EF4-FFF2-40B4-BE49-F238E27FC236}">
                <a16:creationId xmlns:a16="http://schemas.microsoft.com/office/drawing/2014/main" id="{4D19F201-774D-EECF-E057-8AAEED8F2881}"/>
              </a:ext>
            </a:extLst>
          </p:cNvPr>
          <p:cNvSpPr/>
          <p:nvPr/>
        </p:nvSpPr>
        <p:spPr>
          <a:xfrm>
            <a:off x="1807319" y="5955759"/>
            <a:ext cx="466150" cy="37836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8" name="正方形/長方形 157">
                <a:extLst>
                  <a:ext uri="{FF2B5EF4-FFF2-40B4-BE49-F238E27FC236}">
                    <a16:creationId xmlns:a16="http://schemas.microsoft.com/office/drawing/2014/main" id="{BD68483B-7FA8-4BA9-74EF-BABBD37BCD1D}"/>
                  </a:ext>
                </a:extLst>
              </p:cNvPr>
              <p:cNvSpPr/>
              <p:nvPr/>
            </p:nvSpPr>
            <p:spPr>
              <a:xfrm>
                <a:off x="4585129" y="5971903"/>
                <a:ext cx="466150"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𝑎𝑐𝑐</m:t>
                      </m:r>
                    </m:oMath>
                  </m:oMathPara>
                </a14:m>
                <a:endParaRPr lang="en-US" altLang="ja-JP" sz="2000" dirty="0"/>
              </a:p>
            </p:txBody>
          </p:sp>
        </mc:Choice>
        <mc:Fallback xmlns="">
          <p:sp>
            <p:nvSpPr>
              <p:cNvPr id="158" name="正方形/長方形 157">
                <a:extLst>
                  <a:ext uri="{FF2B5EF4-FFF2-40B4-BE49-F238E27FC236}">
                    <a16:creationId xmlns:a16="http://schemas.microsoft.com/office/drawing/2014/main" id="{BD68483B-7FA8-4BA9-74EF-BABBD37BCD1D}"/>
                  </a:ext>
                </a:extLst>
              </p:cNvPr>
              <p:cNvSpPr>
                <a:spLocks noRot="1" noChangeAspect="1" noMove="1" noResize="1" noEditPoints="1" noAdjustHandles="1" noChangeArrowheads="1" noChangeShapeType="1" noTextEdit="1"/>
              </p:cNvSpPr>
              <p:nvPr/>
            </p:nvSpPr>
            <p:spPr>
              <a:xfrm>
                <a:off x="4585129" y="5971903"/>
                <a:ext cx="466150" cy="409984"/>
              </a:xfrm>
              <a:prstGeom prst="rect">
                <a:avLst/>
              </a:prstGeom>
              <a:blipFill>
                <a:blip r:embed="rId13"/>
                <a:stretch>
                  <a:fillRect l="-11688"/>
                </a:stretch>
              </a:blipFill>
            </p:spPr>
            <p:txBody>
              <a:bodyPr/>
              <a:lstStyle/>
              <a:p>
                <a:r>
                  <a:rPr lang="ja-JP" altLang="en-US">
                    <a:noFill/>
                  </a:rPr>
                  <a:t> </a:t>
                </a:r>
              </a:p>
            </p:txBody>
          </p:sp>
        </mc:Fallback>
      </mc:AlternateContent>
      <p:sp>
        <p:nvSpPr>
          <p:cNvPr id="160" name="正方形/長方形 159">
            <a:extLst>
              <a:ext uri="{FF2B5EF4-FFF2-40B4-BE49-F238E27FC236}">
                <a16:creationId xmlns:a16="http://schemas.microsoft.com/office/drawing/2014/main" id="{907952D6-F745-960A-511C-0380CF6379CB}"/>
              </a:ext>
            </a:extLst>
          </p:cNvPr>
          <p:cNvSpPr/>
          <p:nvPr/>
        </p:nvSpPr>
        <p:spPr>
          <a:xfrm>
            <a:off x="8498262" y="6373521"/>
            <a:ext cx="1262370" cy="307777"/>
          </a:xfrm>
          <a:prstGeom prst="rect">
            <a:avLst/>
          </a:prstGeom>
        </p:spPr>
        <p:txBody>
          <a:bodyPr wrap="square">
            <a:spAutoFit/>
          </a:bodyPr>
          <a:lstStyle/>
          <a:p>
            <a:pPr algn="ctr"/>
            <a:r>
              <a:rPr lang="en-US" altLang="ja-JP" sz="1400" dirty="0"/>
              <a:t>Configuration</a:t>
            </a:r>
          </a:p>
        </p:txBody>
      </p:sp>
      <p:cxnSp>
        <p:nvCxnSpPr>
          <p:cNvPr id="161" name="直線矢印コネクタ 160">
            <a:extLst>
              <a:ext uri="{FF2B5EF4-FFF2-40B4-BE49-F238E27FC236}">
                <a16:creationId xmlns:a16="http://schemas.microsoft.com/office/drawing/2014/main" id="{6F268211-F9A4-E3DF-F338-AC3A2F3CC876}"/>
              </a:ext>
            </a:extLst>
          </p:cNvPr>
          <p:cNvCxnSpPr>
            <a:cxnSpLocks/>
          </p:cNvCxnSpPr>
          <p:nvPr/>
        </p:nvCxnSpPr>
        <p:spPr>
          <a:xfrm>
            <a:off x="8337558" y="6200623"/>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正方形/長方形 161">
            <a:extLst>
              <a:ext uri="{FF2B5EF4-FFF2-40B4-BE49-F238E27FC236}">
                <a16:creationId xmlns:a16="http://schemas.microsoft.com/office/drawing/2014/main" id="{F732DF3A-F211-15FB-5FF3-A7FB36A63A13}"/>
              </a:ext>
            </a:extLst>
          </p:cNvPr>
          <p:cNvSpPr/>
          <p:nvPr/>
        </p:nvSpPr>
        <p:spPr>
          <a:xfrm>
            <a:off x="6910182" y="6374570"/>
            <a:ext cx="1427376" cy="307777"/>
          </a:xfrm>
          <a:prstGeom prst="rect">
            <a:avLst/>
          </a:prstGeom>
        </p:spPr>
        <p:txBody>
          <a:bodyPr wrap="square">
            <a:spAutoFit/>
          </a:bodyPr>
          <a:lstStyle/>
          <a:p>
            <a:pPr algn="ctr"/>
            <a:r>
              <a:rPr lang="en-US" altLang="ja-JP" sz="1400" dirty="0"/>
              <a:t>Subpopulation</a:t>
            </a:r>
          </a:p>
        </p:txBody>
      </p:sp>
      <p:cxnSp>
        <p:nvCxnSpPr>
          <p:cNvPr id="163" name="直線矢印コネクタ 162">
            <a:extLst>
              <a:ext uri="{FF2B5EF4-FFF2-40B4-BE49-F238E27FC236}">
                <a16:creationId xmlns:a16="http://schemas.microsoft.com/office/drawing/2014/main" id="{DADAFCDA-5FC1-9968-7CA6-C69B8B37A559}"/>
              </a:ext>
            </a:extLst>
          </p:cNvPr>
          <p:cNvCxnSpPr>
            <a:cxnSpLocks/>
          </p:cNvCxnSpPr>
          <p:nvPr/>
        </p:nvCxnSpPr>
        <p:spPr>
          <a:xfrm>
            <a:off x="9635547" y="6200623"/>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正方形/長方形 163">
            <a:extLst>
              <a:ext uri="{FF2B5EF4-FFF2-40B4-BE49-F238E27FC236}">
                <a16:creationId xmlns:a16="http://schemas.microsoft.com/office/drawing/2014/main" id="{10D4A147-D9F1-9BD2-2DE1-349B2A25A732}"/>
              </a:ext>
            </a:extLst>
          </p:cNvPr>
          <p:cNvSpPr/>
          <p:nvPr/>
        </p:nvSpPr>
        <p:spPr>
          <a:xfrm>
            <a:off x="9760632" y="6374570"/>
            <a:ext cx="1259651" cy="307777"/>
          </a:xfrm>
          <a:prstGeom prst="rect">
            <a:avLst/>
          </a:prstGeom>
        </p:spPr>
        <p:txBody>
          <a:bodyPr wrap="square">
            <a:spAutoFit/>
          </a:bodyPr>
          <a:lstStyle/>
          <a:p>
            <a:pPr algn="ctr"/>
            <a:r>
              <a:rPr lang="en-US" altLang="ja-JP" sz="1400" dirty="0"/>
              <a:t>label</a:t>
            </a:r>
          </a:p>
        </p:txBody>
      </p:sp>
      <p:sp>
        <p:nvSpPr>
          <p:cNvPr id="165" name="フローチャート: 磁気ディスク 164">
            <a:extLst>
              <a:ext uri="{FF2B5EF4-FFF2-40B4-BE49-F238E27FC236}">
                <a16:creationId xmlns:a16="http://schemas.microsoft.com/office/drawing/2014/main" id="{C41A65C9-BD4A-DC0C-20AA-76A02D13A328}"/>
              </a:ext>
            </a:extLst>
          </p:cNvPr>
          <p:cNvSpPr/>
          <p:nvPr/>
        </p:nvSpPr>
        <p:spPr>
          <a:xfrm>
            <a:off x="7394755" y="5947393"/>
            <a:ext cx="466150" cy="37836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6" name="正方形/長方形 165">
                <a:extLst>
                  <a:ext uri="{FF2B5EF4-FFF2-40B4-BE49-F238E27FC236}">
                    <a16:creationId xmlns:a16="http://schemas.microsoft.com/office/drawing/2014/main" id="{A1697DD2-04EC-2AF0-FEF6-B7A510B13372}"/>
                  </a:ext>
                </a:extLst>
              </p:cNvPr>
              <p:cNvSpPr/>
              <p:nvPr/>
            </p:nvSpPr>
            <p:spPr>
              <a:xfrm>
                <a:off x="10070410" y="5963537"/>
                <a:ext cx="653026" cy="400110"/>
              </a:xfrm>
              <a:prstGeom prst="rect">
                <a:avLst/>
              </a:prstGeom>
            </p:spPr>
            <p:txBody>
              <a:bodyPr wrap="square">
                <a:spAutoFit/>
              </a:bodyPr>
              <a:lstStyle/>
              <a:p>
                <a:pPr algn="ctr"/>
                <a14:m>
                  <m:oMath xmlns:m="http://schemas.openxmlformats.org/officeDocument/2006/math">
                    <m:r>
                      <a:rPr lang="en-US" altLang="ja-JP" sz="2000" b="0" i="1" smtClean="0">
                        <a:latin typeface="Cambria Math" panose="02040503050406030204" pitchFamily="18" charset="0"/>
                      </a:rPr>
                      <m:t>+1</m:t>
                    </m:r>
                  </m:oMath>
                </a14:m>
                <a:r>
                  <a:rPr lang="en-US" altLang="ja-JP" sz="2000" dirty="0"/>
                  <a:t> </a:t>
                </a:r>
              </a:p>
            </p:txBody>
          </p:sp>
        </mc:Choice>
        <mc:Fallback xmlns="">
          <p:sp>
            <p:nvSpPr>
              <p:cNvPr id="166" name="正方形/長方形 165">
                <a:extLst>
                  <a:ext uri="{FF2B5EF4-FFF2-40B4-BE49-F238E27FC236}">
                    <a16:creationId xmlns:a16="http://schemas.microsoft.com/office/drawing/2014/main" id="{A1697DD2-04EC-2AF0-FEF6-B7A510B13372}"/>
                  </a:ext>
                </a:extLst>
              </p:cNvPr>
              <p:cNvSpPr>
                <a:spLocks noRot="1" noChangeAspect="1" noMove="1" noResize="1" noEditPoints="1" noAdjustHandles="1" noChangeArrowheads="1" noChangeShapeType="1" noTextEdit="1"/>
              </p:cNvSpPr>
              <p:nvPr/>
            </p:nvSpPr>
            <p:spPr>
              <a:xfrm>
                <a:off x="10070410" y="5963537"/>
                <a:ext cx="653026" cy="400110"/>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7" name="正方形/長方形 166">
                <a:extLst>
                  <a:ext uri="{FF2B5EF4-FFF2-40B4-BE49-F238E27FC236}">
                    <a16:creationId xmlns:a16="http://schemas.microsoft.com/office/drawing/2014/main" id="{AAFE047F-5972-01D1-D763-76961BCECFA2}"/>
                  </a:ext>
                </a:extLst>
              </p:cNvPr>
              <p:cNvSpPr/>
              <p:nvPr/>
            </p:nvSpPr>
            <p:spPr>
              <a:xfrm>
                <a:off x="8948411" y="5981777"/>
                <a:ext cx="415632"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a:latin typeface="Cambria Math" panose="02040503050406030204" pitchFamily="18" charset="0"/>
                            </a:rPr>
                            <m:t>𝜽</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167" name="正方形/長方形 166">
                <a:extLst>
                  <a:ext uri="{FF2B5EF4-FFF2-40B4-BE49-F238E27FC236}">
                    <a16:creationId xmlns:a16="http://schemas.microsoft.com/office/drawing/2014/main" id="{AAFE047F-5972-01D1-D763-76961BCECFA2}"/>
                  </a:ext>
                </a:extLst>
              </p:cNvPr>
              <p:cNvSpPr>
                <a:spLocks noRot="1" noChangeAspect="1" noMove="1" noResize="1" noEditPoints="1" noAdjustHandles="1" noChangeArrowheads="1" noChangeShapeType="1" noTextEdit="1"/>
              </p:cNvSpPr>
              <p:nvPr/>
            </p:nvSpPr>
            <p:spPr>
              <a:xfrm>
                <a:off x="8948411" y="5981777"/>
                <a:ext cx="415632" cy="409984"/>
              </a:xfrm>
              <a:prstGeom prst="rect">
                <a:avLst/>
              </a:prstGeom>
              <a:blipFill>
                <a:blip r:embed="rId15"/>
                <a:stretch>
                  <a:fillRect l="-8824" b="-29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8" name="正方形/長方形 167">
                <a:extLst>
                  <a:ext uri="{FF2B5EF4-FFF2-40B4-BE49-F238E27FC236}">
                    <a16:creationId xmlns:a16="http://schemas.microsoft.com/office/drawing/2014/main" id="{4B133564-C6DC-F311-090A-CA1B10EA745E}"/>
                  </a:ext>
                </a:extLst>
              </p:cNvPr>
              <p:cNvSpPr/>
              <p:nvPr/>
            </p:nvSpPr>
            <p:spPr>
              <a:xfrm>
                <a:off x="10696357" y="5901982"/>
                <a:ext cx="961731" cy="523220"/>
              </a:xfrm>
              <a:prstGeom prst="rect">
                <a:avLst/>
              </a:prstGeom>
            </p:spPr>
            <p:txBody>
              <a:bodyPr wrap="square">
                <a:spAutoFit/>
              </a:bodyPr>
              <a:lstStyle/>
              <a:p>
                <a14:m>
                  <m:oMath xmlns:m="http://schemas.openxmlformats.org/officeDocument/2006/math">
                    <m:r>
                      <a:rPr lang="en-US" altLang="ja-JP" sz="1400" b="0" i="1" smtClean="0">
                        <a:latin typeface="Cambria Math" panose="02040503050406030204" pitchFamily="18" charset="0"/>
                      </a:rPr>
                      <m:t>+1</m:t>
                    </m:r>
                  </m:oMath>
                </a14:m>
                <a:r>
                  <a:rPr lang="en-US" altLang="ja-JP" sz="1400" dirty="0"/>
                  <a:t> : good</a:t>
                </a:r>
              </a:p>
              <a:p>
                <a14:m>
                  <m:oMath xmlns:m="http://schemas.openxmlformats.org/officeDocument/2006/math">
                    <m:r>
                      <a:rPr lang="en-US" altLang="ja-JP" sz="1400" b="0" i="1" smtClean="0">
                        <a:latin typeface="Cambria Math" panose="02040503050406030204" pitchFamily="18" charset="0"/>
                      </a:rPr>
                      <m:t>−1</m:t>
                    </m:r>
                  </m:oMath>
                </a14:m>
                <a:r>
                  <a:rPr lang="en-US" altLang="ja-JP" sz="1400" dirty="0"/>
                  <a:t> : bad</a:t>
                </a:r>
              </a:p>
            </p:txBody>
          </p:sp>
        </mc:Choice>
        <mc:Fallback xmlns="">
          <p:sp>
            <p:nvSpPr>
              <p:cNvPr id="168" name="正方形/長方形 167">
                <a:extLst>
                  <a:ext uri="{FF2B5EF4-FFF2-40B4-BE49-F238E27FC236}">
                    <a16:creationId xmlns:a16="http://schemas.microsoft.com/office/drawing/2014/main" id="{4B133564-C6DC-F311-090A-CA1B10EA745E}"/>
                  </a:ext>
                </a:extLst>
              </p:cNvPr>
              <p:cNvSpPr>
                <a:spLocks noRot="1" noChangeAspect="1" noMove="1" noResize="1" noEditPoints="1" noAdjustHandles="1" noChangeArrowheads="1" noChangeShapeType="1" noTextEdit="1"/>
              </p:cNvSpPr>
              <p:nvPr/>
            </p:nvSpPr>
            <p:spPr>
              <a:xfrm>
                <a:off x="10696357" y="5901982"/>
                <a:ext cx="961731" cy="523220"/>
              </a:xfrm>
              <a:prstGeom prst="rect">
                <a:avLst/>
              </a:prstGeom>
              <a:blipFill>
                <a:blip r:embed="rId16"/>
                <a:stretch>
                  <a:fillRect t="-2326" r="-1274" b="-116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49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5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5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5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6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6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6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6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6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6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6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51" grpId="0" animBg="1"/>
      <p:bldP spid="52" grpId="0"/>
      <p:bldP spid="54" grpId="0"/>
      <p:bldP spid="55" grpId="0"/>
      <p:bldP spid="56" grpId="0" animBg="1"/>
      <p:bldP spid="57" grpId="0"/>
      <p:bldP spid="61" grpId="0"/>
      <p:bldP spid="65" grpId="0"/>
      <p:bldP spid="67" grpId="0" animBg="1"/>
      <p:bldP spid="68" grpId="0"/>
      <p:bldP spid="70" grpId="0"/>
      <p:bldP spid="71" grpId="0"/>
      <p:bldP spid="72" grpId="0"/>
      <p:bldP spid="73" grpId="0"/>
      <p:bldP spid="75" grpId="0"/>
      <p:bldP spid="77" grpId="0"/>
      <p:bldP spid="78" grpId="0"/>
      <p:bldP spid="79" grpId="0" animBg="1"/>
      <p:bldP spid="80" grpId="0"/>
      <p:bldP spid="82" grpId="0" animBg="1"/>
      <p:bldP spid="83" grpId="0" animBg="1"/>
      <p:bldP spid="84" grpId="0" animBg="1"/>
      <p:bldP spid="85" grpId="0" animBg="1"/>
      <p:bldP spid="58" grpId="0"/>
      <p:bldP spid="59" grpId="0"/>
      <p:bldP spid="60" grpId="0"/>
      <p:bldP spid="64" grpId="0"/>
      <p:bldP spid="86" grpId="0" animBg="1"/>
      <p:bldP spid="89" grpId="0" animBg="1"/>
      <p:bldP spid="90" grpId="0" animBg="1"/>
      <p:bldP spid="91" grpId="0" animBg="1"/>
      <p:bldP spid="92" grpId="0"/>
      <p:bldP spid="94" grpId="0"/>
      <p:bldP spid="95" grpId="0"/>
      <p:bldP spid="96" grpId="0"/>
      <p:bldP spid="97" grpId="0" animBg="1"/>
      <p:bldP spid="98" grpId="0"/>
      <p:bldP spid="100" grpId="0" animBg="1"/>
      <p:bldP spid="101" grpId="0"/>
      <p:bldP spid="151" grpId="0" animBg="1"/>
      <p:bldP spid="152" grpId="0"/>
      <p:bldP spid="154" grpId="0"/>
      <p:bldP spid="156" grpId="0"/>
      <p:bldP spid="157" grpId="0" animBg="1"/>
      <p:bldP spid="158" grpId="0"/>
      <p:bldP spid="160" grpId="0"/>
      <p:bldP spid="162" grpId="0"/>
      <p:bldP spid="164" grpId="0"/>
      <p:bldP spid="165" grpId="0" animBg="1"/>
      <p:bldP spid="166" grpId="0"/>
      <p:bldP spid="167" grpId="0"/>
      <p:bldP spid="1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D7E1B-A054-8FE6-D531-3AA4A88B4FDE}"/>
              </a:ext>
            </a:extLst>
          </p:cNvPr>
          <p:cNvSpPr>
            <a:spLocks noGrp="1"/>
          </p:cNvSpPr>
          <p:nvPr>
            <p:ph type="title"/>
          </p:nvPr>
        </p:nvSpPr>
        <p:spPr/>
        <p:txBody>
          <a:bodyPr/>
          <a:lstStyle/>
          <a:p>
            <a:r>
              <a:rPr kumimoji="1" lang="en-US" altLang="ja-JP" dirty="0"/>
              <a:t>Preliminary</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C19AEAC-BDE3-EA99-E8E7-2533BF35B85F}"/>
                  </a:ext>
                </a:extLst>
              </p:cNvPr>
              <p:cNvSpPr>
                <a:spLocks noGrp="1"/>
              </p:cNvSpPr>
              <p:nvPr>
                <p:ph idx="1"/>
              </p:nvPr>
            </p:nvSpPr>
            <p:spPr>
              <a:xfrm>
                <a:off x="318654" y="1188720"/>
                <a:ext cx="11554691" cy="5669280"/>
              </a:xfrm>
            </p:spPr>
            <p:txBody>
              <a:bodyPr>
                <a:normAutofit/>
              </a:bodyPr>
              <a:lstStyle/>
              <a:p>
                <a:r>
                  <a:rPr kumimoji="1" lang="en-US" altLang="ja-JP" dirty="0"/>
                  <a:t>Parameter configuration candidates to be adapted</a:t>
                </a:r>
              </a:p>
              <a:p>
                <a:pPr lvl="1"/>
                <a:r>
                  <a:rPr kumimoji="1" lang="en-US" altLang="ja-JP" dirty="0"/>
                  <a:t>Numerical parameters</a:t>
                </a:r>
              </a:p>
              <a:p>
                <a:pPr lvl="2"/>
                <a:r>
                  <a:rPr lang="en-US" altLang="ja-JP" b="1" dirty="0"/>
                  <a:t>Scaling Factor</a:t>
                </a:r>
                <a:r>
                  <a:rPr lang="en-US" altLang="ja-JP"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𝐹</m:t>
                        </m:r>
                      </m:sub>
                    </m:sSub>
                    <m:r>
                      <a:rPr lang="en-US" altLang="ja-JP" b="0" i="1" smtClean="0">
                        <a:latin typeface="Cambria Math" panose="02040503050406030204" pitchFamily="18" charset="0"/>
                      </a:rPr>
                      <m:t>∈[0, 1]</m:t>
                    </m:r>
                  </m:oMath>
                </a14:m>
                <a:r>
                  <a:rPr kumimoji="1" lang="ja-JP" altLang="en-US" dirty="0"/>
                  <a:t>　</a:t>
                </a:r>
                <a:r>
                  <a:rPr kumimoji="1" lang="ja-JP" altLang="en-US" sz="1600" dirty="0">
                    <a:solidFill>
                      <a:schemeClr val="tx2"/>
                    </a:solidFill>
                  </a:rPr>
                  <a:t>■</a:t>
                </a:r>
                <a:r>
                  <a:rPr kumimoji="1" lang="en-US" altLang="ja-JP" dirty="0"/>
                  <a:t> </a:t>
                </a:r>
                <a:r>
                  <a:rPr kumimoji="1" lang="en-US" altLang="ja-JP" b="1" dirty="0"/>
                  <a:t>Crossover Rate</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𝐶𝑅</m:t>
                        </m:r>
                      </m:sub>
                    </m:sSub>
                    <m:r>
                      <a:rPr kumimoji="1" lang="en-US" altLang="ja-JP" b="0" i="1" smtClean="0">
                        <a:latin typeface="Cambria Math" panose="02040503050406030204" pitchFamily="18" charset="0"/>
                      </a:rPr>
                      <m:t>∈[0, 1]</m:t>
                    </m:r>
                  </m:oMath>
                </a14:m>
                <a:endParaRPr kumimoji="1" lang="en-US" altLang="ja-JP" dirty="0"/>
              </a:p>
              <a:p>
                <a:pPr lvl="1"/>
                <a:r>
                  <a:rPr kumimoji="1" lang="en-US" altLang="ja-JP" dirty="0"/>
                  <a:t>Categorical parameters</a:t>
                </a:r>
              </a:p>
              <a:p>
                <a:pPr lvl="2"/>
                <a:r>
                  <a:rPr lang="en-US" altLang="ja-JP" b="1" dirty="0"/>
                  <a:t>Mutation Strategy</a:t>
                </a:r>
                <a:r>
                  <a:rPr lang="en-US" altLang="ja-JP" dirty="0"/>
                  <a:t>:</a:t>
                </a:r>
                <a:r>
                  <a:rPr lang="ja-JP" altLang="en-US" dirty="0"/>
                  <a:t> </a:t>
                </a:r>
                <a:r>
                  <a:rPr lang="en-US" altLang="ja-JP" dirty="0"/>
                  <a:t>Right figure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𝑣</m:t>
                        </m:r>
                      </m:sub>
                    </m:sSub>
                    <m:r>
                      <a:rPr lang="en-US" altLang="ja-JP" b="0" i="1" smtClean="0">
                        <a:latin typeface="Cambria Math" panose="02040503050406030204" pitchFamily="18" charset="0"/>
                      </a:rPr>
                      <m:t>∈{1, 2, 3, 4}</m:t>
                    </m:r>
                  </m:oMath>
                </a14:m>
                <a:r>
                  <a:rPr kumimoji="1" lang="ja-JP" altLang="en-US" dirty="0"/>
                  <a:t>　</a:t>
                </a:r>
                <a:endParaRPr lang="en-US" altLang="ja-JP" dirty="0"/>
              </a:p>
              <a:p>
                <a:pPr lvl="3"/>
                <a:r>
                  <a:rPr kumimoji="1" lang="en-US" altLang="ja-JP" dirty="0">
                    <a:solidFill>
                      <a:schemeClr val="accent5"/>
                    </a:solidFill>
                  </a:rPr>
                  <a:t>Four strategies are selected to a</a:t>
                </a:r>
                <a:r>
                  <a:rPr lang="en-US" altLang="ja-JP" dirty="0">
                    <a:solidFill>
                      <a:schemeClr val="accent5"/>
                    </a:solidFill>
                  </a:rPr>
                  <a:t>ccelerate exploitation.</a:t>
                </a:r>
              </a:p>
              <a:p>
                <a:pPr lvl="2"/>
                <a:r>
                  <a:rPr kumimoji="1" lang="en-US" altLang="ja-JP" b="1" dirty="0"/>
                  <a:t>Crossover Strategy</a:t>
                </a:r>
                <a:r>
                  <a:rPr kumimoji="1" lang="en-US" altLang="ja-JP" dirty="0"/>
                  <a:t>: </a:t>
                </a:r>
                <a:r>
                  <a:rPr kumimoji="1" lang="en-US" altLang="ja-JP" i="1" dirty="0"/>
                  <a:t>binomial</a:t>
                </a:r>
                <a:r>
                  <a:rPr kumimoji="1" lang="en-US" altLang="ja-JP" dirty="0"/>
                  <a:t> and </a:t>
                </a:r>
                <a:r>
                  <a:rPr kumimoji="1" lang="en-US" altLang="ja-JP" i="1" dirty="0"/>
                  <a:t>exponential</a:t>
                </a:r>
                <a:r>
                  <a:rPr kumimoji="1" lang="en-US" altLang="ja-JP" dirty="0"/>
                  <a:t> (see p.6)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𝑢</m:t>
                        </m:r>
                      </m:sub>
                    </m:sSub>
                    <m:r>
                      <a:rPr lang="en-US" altLang="ja-JP" b="0" i="1" smtClean="0">
                        <a:latin typeface="Cambria Math" panose="02040503050406030204" pitchFamily="18" charset="0"/>
                      </a:rPr>
                      <m:t>∈{1, 2}</m:t>
                    </m:r>
                  </m:oMath>
                </a14:m>
                <a:endParaRPr kumimoji="1" lang="en-US" altLang="ja-JP" dirty="0"/>
              </a:p>
              <a:p>
                <a:pPr>
                  <a:spcBef>
                    <a:spcPts val="1800"/>
                  </a:spcBef>
                </a:pPr>
                <a:r>
                  <a:rPr lang="en-US" altLang="ja-JP" dirty="0"/>
                  <a:t>Initialization</a:t>
                </a:r>
              </a:p>
              <a:p>
                <a:pPr lvl="1"/>
                <a:r>
                  <a:rPr kumimoji="1" lang="en-US" altLang="ja-JP" b="1" dirty="0"/>
                  <a:t>Population</a:t>
                </a:r>
                <a:r>
                  <a:rPr kumimoji="1" lang="en-US" altLang="ja-JP" dirty="0"/>
                  <a:t>: </a:t>
                </a:r>
                <a:r>
                  <a:rPr kumimoji="1" lang="en-US" altLang="ja-JP" dirty="0">
                    <a:solidFill>
                      <a:schemeClr val="accent5"/>
                    </a:solidFill>
                  </a:rPr>
                  <a:t>Generate </a:t>
                </a:r>
                <a14:m>
                  <m:oMath xmlns:m="http://schemas.openxmlformats.org/officeDocument/2006/math">
                    <m:r>
                      <a:rPr kumimoji="1" lang="en-US" altLang="ja-JP" b="0" i="1" smtClean="0">
                        <a:solidFill>
                          <a:schemeClr val="accent5"/>
                        </a:solidFill>
                        <a:latin typeface="Cambria Math" panose="02040503050406030204" pitchFamily="18" charset="0"/>
                      </a:rPr>
                      <m:t>𝑀</m:t>
                    </m:r>
                  </m:oMath>
                </a14:m>
                <a:r>
                  <a:rPr kumimoji="1" lang="ja-JP" altLang="en-US" dirty="0">
                    <a:solidFill>
                      <a:schemeClr val="accent5"/>
                    </a:solidFill>
                  </a:rPr>
                  <a:t> </a:t>
                </a:r>
                <a:r>
                  <a:rPr kumimoji="1" lang="en-US" altLang="ja-JP" dirty="0">
                    <a:solidFill>
                      <a:schemeClr val="accent5"/>
                    </a:solidFill>
                  </a:rPr>
                  <a:t>subpopulations </a:t>
                </a:r>
                <a14:m>
                  <m:oMath xmlns:m="http://schemas.openxmlformats.org/officeDocument/2006/math">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𝒫</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𝒫</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𝒫</m:t>
                        </m:r>
                      </m:e>
                      <m:sub>
                        <m:r>
                          <a:rPr lang="en-US" altLang="ja-JP" b="0" i="1" smtClean="0">
                            <a:latin typeface="Cambria Math" panose="02040503050406030204" pitchFamily="18" charset="0"/>
                          </a:rPr>
                          <m:t>𝑀</m:t>
                        </m:r>
                      </m:sub>
                    </m:sSub>
                    <m:r>
                      <a:rPr lang="en-US" altLang="ja-JP" b="0" i="1" smtClean="0">
                        <a:latin typeface="Cambria Math" panose="02040503050406030204" pitchFamily="18" charset="0"/>
                      </a:rPr>
                      <m:t>}</m:t>
                    </m:r>
                  </m:oMath>
                </a14:m>
                <a:endParaRPr kumimoji="1" lang="en-US" altLang="ja-JP" dirty="0"/>
              </a:p>
              <a:p>
                <a:pPr lvl="2"/>
                <a:r>
                  <a:rPr lang="en-US" altLang="ja-JP" dirty="0"/>
                  <a:t>Each subpopulation is composed of </a:t>
                </a:r>
                <a14:m>
                  <m:oMath xmlns:m="http://schemas.openxmlformats.org/officeDocument/2006/math">
                    <m:r>
                      <a:rPr lang="en-US" altLang="ja-JP" b="0" i="1" smtClean="0">
                        <a:latin typeface="Cambria Math" panose="02040503050406030204" pitchFamily="18" charset="0"/>
                      </a:rPr>
                      <m:t>𝑁</m:t>
                    </m:r>
                  </m:oMath>
                </a14:m>
                <a:r>
                  <a:rPr kumimoji="1" lang="ja-JP" altLang="en-US" dirty="0"/>
                  <a:t> </a:t>
                </a:r>
                <a:r>
                  <a:rPr kumimoji="1" lang="en-US" altLang="ja-JP" dirty="0"/>
                  <a:t>solutions randomly generated in the search space.</a:t>
                </a:r>
              </a:p>
              <a:p>
                <a:pPr lvl="1"/>
                <a:r>
                  <a:rPr lang="en-US" altLang="ja-JP" b="1" dirty="0"/>
                  <a:t>Configuration</a:t>
                </a:r>
                <a:r>
                  <a:rPr lang="en-US" altLang="ja-JP" dirty="0"/>
                  <a:t>: </a:t>
                </a:r>
                <a:r>
                  <a:rPr kumimoji="1" lang="en-US" altLang="ja-JP" dirty="0">
                    <a:solidFill>
                      <a:schemeClr val="accent5"/>
                    </a:solidFill>
                  </a:rPr>
                  <a:t>Generate </a:t>
                </a:r>
                <a14:m>
                  <m:oMath xmlns:m="http://schemas.openxmlformats.org/officeDocument/2006/math">
                    <m:r>
                      <a:rPr kumimoji="1" lang="en-US" altLang="ja-JP" b="0" i="1" smtClean="0">
                        <a:solidFill>
                          <a:schemeClr val="accent5"/>
                        </a:solidFill>
                        <a:latin typeface="Cambria Math" panose="02040503050406030204" pitchFamily="18" charset="0"/>
                      </a:rPr>
                      <m:t>𝑀</m:t>
                    </m:r>
                  </m:oMath>
                </a14:m>
                <a:r>
                  <a:rPr kumimoji="1" lang="ja-JP" altLang="en-US" dirty="0">
                    <a:solidFill>
                      <a:schemeClr val="accent5"/>
                    </a:solidFill>
                  </a:rPr>
                  <a:t> </a:t>
                </a:r>
                <a:r>
                  <a:rPr lang="en-US" altLang="ja-JP" dirty="0">
                    <a:solidFill>
                      <a:schemeClr val="accent5"/>
                    </a:solidFill>
                  </a:rPr>
                  <a:t>configuration vectors</a:t>
                </a:r>
                <a:r>
                  <a:rPr lang="en-US" altLang="ja-JP" dirty="0"/>
                  <a:t> </a:t>
                </a:r>
                <a14:m>
                  <m:oMath xmlns:m="http://schemas.openxmlformats.org/officeDocument/2006/math">
                    <m:r>
                      <a:rPr lang="en-US" altLang="ja-JP" sz="2000" b="0" i="0"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1" i="1">
                            <a:latin typeface="Cambria Math" panose="02040503050406030204" pitchFamily="18" charset="0"/>
                          </a:rPr>
                          <m:t>𝜽</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1" i="1">
                            <a:latin typeface="Cambria Math" panose="02040503050406030204" pitchFamily="18" charset="0"/>
                          </a:rPr>
                          <m:t>𝜽</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b="1" i="1" smtClean="0">
                            <a:latin typeface="Cambria Math" panose="02040503050406030204" pitchFamily="18" charset="0"/>
                          </a:rPr>
                          <m:t>𝜽</m:t>
                        </m:r>
                      </m:e>
                      <m:sub>
                        <m:r>
                          <a:rPr lang="en-US" altLang="ja-JP" sz="2000" i="1">
                            <a:latin typeface="Cambria Math" panose="02040503050406030204" pitchFamily="18" charset="0"/>
                          </a:rPr>
                          <m:t>𝑀</m:t>
                        </m:r>
                      </m:sub>
                    </m:sSub>
                    <m:r>
                      <a:rPr lang="en-US" altLang="ja-JP" sz="2000" b="1" i="1" smtClean="0">
                        <a:latin typeface="Cambria Math" panose="02040503050406030204" pitchFamily="18" charset="0"/>
                      </a:rPr>
                      <m:t>}  </m:t>
                    </m:r>
                    <m:r>
                      <a:rPr lang="en-US" altLang="ja-JP" sz="2000" b="1" i="1">
                        <a:latin typeface="Cambria Math" panose="02040503050406030204" pitchFamily="18" charset="0"/>
                      </a:rPr>
                      <m:t>𝜽</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𝜃</m:t>
                        </m:r>
                      </m:e>
                      <m:sub>
                        <m:r>
                          <a:rPr lang="en-US" altLang="ja-JP" sz="2000" b="0" i="1" smtClean="0">
                            <a:latin typeface="Cambria Math" panose="02040503050406030204" pitchFamily="18" charset="0"/>
                          </a:rPr>
                          <m:t>𝐹</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𝜃</m:t>
                        </m:r>
                      </m:e>
                      <m:sub>
                        <m:r>
                          <a:rPr lang="en-US" altLang="ja-JP" sz="2000" b="0" i="1" smtClean="0">
                            <a:latin typeface="Cambria Math" panose="02040503050406030204" pitchFamily="18" charset="0"/>
                          </a:rPr>
                          <m:t>𝐶𝑅</m:t>
                        </m:r>
                      </m:sub>
                    </m:sSub>
                    <m:r>
                      <a:rPr lang="en-US" altLang="ja-JP" sz="2000" i="1">
                        <a:latin typeface="Cambria Math" panose="02040503050406030204" pitchFamily="18" charset="0"/>
                      </a:rPr>
                      <m:t>,</m:t>
                    </m:r>
                  </m:oMath>
                </a14:m>
                <a:r>
                  <a:rPr lang="en-US" altLang="ja-JP" sz="2000" dirty="0"/>
                  <a:t>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𝜃</m:t>
                        </m:r>
                      </m:e>
                      <m:sub>
                        <m:r>
                          <a:rPr lang="en-US" altLang="ja-JP" sz="2000" b="0" i="1" smtClean="0">
                            <a:latin typeface="Cambria Math" panose="02040503050406030204" pitchFamily="18" charset="0"/>
                          </a:rPr>
                          <m:t>𝑣</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𝜃</m:t>
                        </m:r>
                      </m:e>
                      <m:sub>
                        <m:r>
                          <a:rPr lang="en-US" altLang="ja-JP" sz="2000" b="0" i="1" smtClean="0">
                            <a:latin typeface="Cambria Math" panose="02040503050406030204" pitchFamily="18" charset="0"/>
                          </a:rPr>
                          <m:t>𝑢</m:t>
                        </m:r>
                      </m:sub>
                    </m:sSub>
                    <m:r>
                      <a:rPr lang="en-US" altLang="ja-JP" sz="2000" b="0" i="1" smtClean="0">
                        <a:latin typeface="Cambria Math" panose="02040503050406030204" pitchFamily="18" charset="0"/>
                      </a:rPr>
                      <m:t>]</m:t>
                    </m:r>
                  </m:oMath>
                </a14:m>
                <a:endParaRPr lang="en-US" altLang="ja-JP" dirty="0"/>
              </a:p>
              <a:p>
                <a:pPr lvl="2"/>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𝐹</m:t>
                        </m:r>
                      </m:sub>
                    </m:sSub>
                    <m:r>
                      <a:rPr lang="en-US" altLang="ja-JP" b="0" i="1" smtClean="0">
                        <a:latin typeface="Cambria Math" panose="02040503050406030204" pitchFamily="18" charset="0"/>
                      </a:rPr>
                      <m:t>=0.5,</m:t>
                    </m:r>
                    <m:sSub>
                      <m:sSubPr>
                        <m:ctrlPr>
                          <a:rPr lang="en-US" altLang="ja-JP" i="1">
                            <a:latin typeface="Cambria Math" panose="02040503050406030204" pitchFamily="18" charset="0"/>
                          </a:rPr>
                        </m:ctrlPr>
                      </m:sSubPr>
                      <m:e>
                        <m:r>
                          <a:rPr lang="en-US" altLang="ja-JP" i="1">
                            <a:latin typeface="Cambria Math" panose="02040503050406030204" pitchFamily="18" charset="0"/>
                          </a:rPr>
                          <m:t>𝜃</m:t>
                        </m:r>
                      </m:e>
                      <m:sub>
                        <m:r>
                          <a:rPr lang="en-US" altLang="ja-JP" b="0" i="1" smtClean="0">
                            <a:latin typeface="Cambria Math" panose="02040503050406030204" pitchFamily="18" charset="0"/>
                          </a:rPr>
                          <m:t>𝐶𝑅</m:t>
                        </m:r>
                      </m:sub>
                    </m:sSub>
                    <m:r>
                      <a:rPr lang="en-US" altLang="ja-JP" i="1">
                        <a:latin typeface="Cambria Math" panose="02040503050406030204" pitchFamily="18" charset="0"/>
                      </a:rPr>
                      <m:t>=0.</m:t>
                    </m:r>
                    <m:r>
                      <a:rPr lang="en-US" altLang="ja-JP" b="0" i="1" smtClean="0">
                        <a:latin typeface="Cambria Math" panose="02040503050406030204" pitchFamily="18" charset="0"/>
                      </a:rPr>
                      <m:t>9</m:t>
                    </m:r>
                    <m:r>
                      <a:rPr lang="en-US" altLang="ja-JP" i="1">
                        <a:latin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𝜃</m:t>
                        </m:r>
                      </m:e>
                      <m:sub>
                        <m:r>
                          <a:rPr lang="en-US" altLang="ja-JP" b="0" i="1" smtClean="0">
                            <a:latin typeface="Cambria Math" panose="02040503050406030204" pitchFamily="18" charset="0"/>
                          </a:rPr>
                          <m:t>𝑣</m:t>
                        </m:r>
                      </m:sub>
                    </m:sSub>
                  </m:oMath>
                </a14:m>
                <a:r>
                  <a:rPr kumimoji="1" lang="ja-JP" altLang="en-US" dirty="0"/>
                  <a:t> </a:t>
                </a:r>
                <a:r>
                  <a:rPr kumimoji="1" lang="en-US" altLang="ja-JP" dirty="0"/>
                  <a:t>and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𝜃</m:t>
                        </m:r>
                      </m:e>
                      <m:sub>
                        <m:r>
                          <a:rPr lang="en-US" altLang="ja-JP" b="0" i="1" smtClean="0">
                            <a:latin typeface="Cambria Math" panose="02040503050406030204" pitchFamily="18" charset="0"/>
                          </a:rPr>
                          <m:t>𝑢</m:t>
                        </m:r>
                      </m:sub>
                    </m:sSub>
                  </m:oMath>
                </a14:m>
                <a:r>
                  <a:rPr lang="en-US" altLang="ja-JP" dirty="0"/>
                  <a:t> are randomly generated from their definitions.</a:t>
                </a:r>
              </a:p>
            </p:txBody>
          </p:sp>
        </mc:Choice>
        <mc:Fallback xmlns="">
          <p:sp>
            <p:nvSpPr>
              <p:cNvPr id="3" name="コンテンツ プレースホルダー 2">
                <a:extLst>
                  <a:ext uri="{FF2B5EF4-FFF2-40B4-BE49-F238E27FC236}">
                    <a16:creationId xmlns:a16="http://schemas.microsoft.com/office/drawing/2014/main" id="{FC19AEAC-BDE3-EA99-E8E7-2533BF35B85F}"/>
                  </a:ext>
                </a:extLst>
              </p:cNvPr>
              <p:cNvSpPr>
                <a:spLocks noGrp="1" noRot="1" noChangeAspect="1" noMove="1" noResize="1" noEditPoints="1" noAdjustHandles="1" noChangeArrowheads="1" noChangeShapeType="1" noTextEdit="1"/>
              </p:cNvSpPr>
              <p:nvPr>
                <p:ph idx="1"/>
              </p:nvPr>
            </p:nvSpPr>
            <p:spPr>
              <a:xfrm>
                <a:off x="318654" y="1188720"/>
                <a:ext cx="11554691" cy="5669280"/>
              </a:xfrm>
              <a:blipFill>
                <a:blip r:embed="rId2"/>
                <a:stretch>
                  <a:fillRect l="-897" t="-96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C69D8B6-9227-10DB-1BB2-F1CF8936B3A2}"/>
              </a:ext>
            </a:extLst>
          </p:cNvPr>
          <p:cNvSpPr>
            <a:spLocks noGrp="1"/>
          </p:cNvSpPr>
          <p:nvPr>
            <p:ph type="sldNum" sz="quarter" idx="12"/>
          </p:nvPr>
        </p:nvSpPr>
        <p:spPr/>
        <p:txBody>
          <a:bodyPr/>
          <a:lstStyle/>
          <a:p>
            <a:fld id="{6A637921-7D9C-44EA-B157-1EF279BDBC5D}" type="slidenum">
              <a:rPr kumimoji="1" lang="ja-JP" altLang="en-US" smtClean="0"/>
              <a:t>10</a:t>
            </a:fld>
            <a:endParaRPr kumimoji="1" lang="ja-JP" altLang="en-US"/>
          </a:p>
        </p:txBody>
      </p:sp>
      <p:sp>
        <p:nvSpPr>
          <p:cNvPr id="5" name="二等辺三角形 4">
            <a:extLst>
              <a:ext uri="{FF2B5EF4-FFF2-40B4-BE49-F238E27FC236}">
                <a16:creationId xmlns:a16="http://schemas.microsoft.com/office/drawing/2014/main" id="{9B39977D-8210-14E6-CAAD-15F000CA3256}"/>
              </a:ext>
            </a:extLst>
          </p:cNvPr>
          <p:cNvSpPr/>
          <p:nvPr/>
        </p:nvSpPr>
        <p:spPr>
          <a:xfrm>
            <a:off x="9009971" y="2209836"/>
            <a:ext cx="1734886" cy="1395928"/>
          </a:xfrm>
          <a:prstGeom prst="triangle">
            <a:avLst/>
          </a:prstGeom>
          <a:solidFill>
            <a:schemeClr val="accent2">
              <a:lumMod val="60000"/>
              <a:lumOff val="40000"/>
            </a:scheme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3600" dirty="0"/>
          </a:p>
        </p:txBody>
      </p:sp>
      <p:sp>
        <p:nvSpPr>
          <p:cNvPr id="6" name="テキスト ボックス 5">
            <a:extLst>
              <a:ext uri="{FF2B5EF4-FFF2-40B4-BE49-F238E27FC236}">
                <a16:creationId xmlns:a16="http://schemas.microsoft.com/office/drawing/2014/main" id="{811BC1ED-C946-45E3-49F8-773DC23B4EBC}"/>
              </a:ext>
            </a:extLst>
          </p:cNvPr>
          <p:cNvSpPr txBox="1"/>
          <p:nvPr/>
        </p:nvSpPr>
        <p:spPr>
          <a:xfrm>
            <a:off x="8801088" y="2247221"/>
            <a:ext cx="2152650" cy="1384995"/>
          </a:xfrm>
          <a:prstGeom prst="rect">
            <a:avLst/>
          </a:prstGeom>
          <a:noFill/>
        </p:spPr>
        <p:txBody>
          <a:bodyPr wrap="square" rtlCol="0">
            <a:spAutoFit/>
          </a:bodyPr>
          <a:lstStyle/>
          <a:p>
            <a:pPr algn="ctr"/>
            <a:r>
              <a:rPr kumimoji="1" lang="en-US" altLang="ja-JP" sz="1200" b="1" i="1" dirty="0"/>
              <a:t>best/1</a:t>
            </a:r>
          </a:p>
          <a:p>
            <a:pPr algn="ctr"/>
            <a:r>
              <a:rPr kumimoji="1" lang="en-US" altLang="ja-JP" sz="1200" b="1" i="1" dirty="0"/>
              <a:t>current-to-best/1</a:t>
            </a:r>
          </a:p>
          <a:p>
            <a:pPr algn="ctr"/>
            <a:r>
              <a:rPr kumimoji="1" lang="en-US" altLang="ja-JP" sz="1200" b="1" i="1" dirty="0"/>
              <a:t>rand-to-best/1</a:t>
            </a:r>
          </a:p>
          <a:p>
            <a:pPr algn="ctr"/>
            <a:r>
              <a:rPr lang="en-US" altLang="ja-JP" sz="1200" b="1" i="1" dirty="0"/>
              <a:t>c</a:t>
            </a:r>
            <a:r>
              <a:rPr kumimoji="1" lang="en-US" altLang="ja-JP" sz="1200" b="1" i="1" dirty="0"/>
              <a:t>urrent-to-</a:t>
            </a:r>
            <a:r>
              <a:rPr kumimoji="1" lang="en-US" altLang="ja-JP" sz="1200" b="1" i="1" dirty="0" err="1"/>
              <a:t>pbest</a:t>
            </a:r>
            <a:r>
              <a:rPr kumimoji="1" lang="en-US" altLang="ja-JP" sz="1200" b="1" i="1" dirty="0"/>
              <a:t>/1</a:t>
            </a:r>
          </a:p>
          <a:p>
            <a:pPr algn="ctr"/>
            <a:r>
              <a:rPr kumimoji="1" lang="en-US" altLang="ja-JP" sz="1200" b="1" i="1" dirty="0">
                <a:solidFill>
                  <a:schemeClr val="bg2">
                    <a:lumMod val="75000"/>
                  </a:schemeClr>
                </a:solidFill>
              </a:rPr>
              <a:t>rand/1</a:t>
            </a:r>
          </a:p>
          <a:p>
            <a:pPr algn="ctr"/>
            <a:r>
              <a:rPr kumimoji="1" lang="en-US" altLang="ja-JP" sz="1200" b="1" i="1" dirty="0">
                <a:solidFill>
                  <a:schemeClr val="bg2">
                    <a:lumMod val="75000"/>
                  </a:schemeClr>
                </a:solidFill>
              </a:rPr>
              <a:t>current-to-rand/1</a:t>
            </a:r>
          </a:p>
          <a:p>
            <a:pPr algn="ctr"/>
            <a:r>
              <a:rPr kumimoji="1" lang="en-US" altLang="ja-JP" sz="1200" b="1" i="1" dirty="0">
                <a:solidFill>
                  <a:schemeClr val="bg2">
                    <a:lumMod val="75000"/>
                  </a:schemeClr>
                </a:solidFill>
              </a:rPr>
              <a:t>rand/2</a:t>
            </a:r>
          </a:p>
        </p:txBody>
      </p:sp>
      <p:sp>
        <p:nvSpPr>
          <p:cNvPr id="7" name="テキスト ボックス 6">
            <a:extLst>
              <a:ext uri="{FF2B5EF4-FFF2-40B4-BE49-F238E27FC236}">
                <a16:creationId xmlns:a16="http://schemas.microsoft.com/office/drawing/2014/main" id="{FEF483E5-49E5-3914-FB80-C5CAD9B6884F}"/>
              </a:ext>
            </a:extLst>
          </p:cNvPr>
          <p:cNvSpPr txBox="1"/>
          <p:nvPr/>
        </p:nvSpPr>
        <p:spPr>
          <a:xfrm>
            <a:off x="9255289" y="3605764"/>
            <a:ext cx="1290738" cy="338554"/>
          </a:xfrm>
          <a:prstGeom prst="rect">
            <a:avLst/>
          </a:prstGeom>
          <a:noFill/>
        </p:spPr>
        <p:txBody>
          <a:bodyPr wrap="square" rtlCol="0">
            <a:spAutoFit/>
          </a:bodyPr>
          <a:lstStyle/>
          <a:p>
            <a:r>
              <a:rPr kumimoji="1" lang="en-US" altLang="ja-JP" sz="1600" b="1" dirty="0">
                <a:solidFill>
                  <a:srgbClr val="E78AC3"/>
                </a:solidFill>
              </a:rPr>
              <a:t>exploration</a:t>
            </a:r>
          </a:p>
        </p:txBody>
      </p:sp>
      <p:sp>
        <p:nvSpPr>
          <p:cNvPr id="8" name="テキスト ボックス 7">
            <a:extLst>
              <a:ext uri="{FF2B5EF4-FFF2-40B4-BE49-F238E27FC236}">
                <a16:creationId xmlns:a16="http://schemas.microsoft.com/office/drawing/2014/main" id="{8AA31FDC-1007-6890-1BCD-FE2B054E8E26}"/>
              </a:ext>
            </a:extLst>
          </p:cNvPr>
          <p:cNvSpPr txBox="1"/>
          <p:nvPr/>
        </p:nvSpPr>
        <p:spPr>
          <a:xfrm>
            <a:off x="9208801" y="1871282"/>
            <a:ext cx="1337226" cy="338554"/>
          </a:xfrm>
          <a:prstGeom prst="rect">
            <a:avLst/>
          </a:prstGeom>
          <a:noFill/>
        </p:spPr>
        <p:txBody>
          <a:bodyPr wrap="square" rtlCol="0">
            <a:spAutoFit/>
          </a:bodyPr>
          <a:lstStyle/>
          <a:p>
            <a:r>
              <a:rPr kumimoji="1" lang="en-US" altLang="ja-JP" sz="1600" b="1" dirty="0">
                <a:solidFill>
                  <a:schemeClr val="accent5"/>
                </a:solidFill>
              </a:rPr>
              <a:t>exploitation</a:t>
            </a:r>
          </a:p>
        </p:txBody>
      </p:sp>
      <p:sp>
        <p:nvSpPr>
          <p:cNvPr id="9" name="テキスト ボックス 8">
            <a:extLst>
              <a:ext uri="{FF2B5EF4-FFF2-40B4-BE49-F238E27FC236}">
                <a16:creationId xmlns:a16="http://schemas.microsoft.com/office/drawing/2014/main" id="{0C9BD8A0-9BCC-347A-E30C-D7FC4CF3B90F}"/>
              </a:ext>
            </a:extLst>
          </p:cNvPr>
          <p:cNvSpPr txBox="1"/>
          <p:nvPr/>
        </p:nvSpPr>
        <p:spPr>
          <a:xfrm>
            <a:off x="10372767" y="3632216"/>
            <a:ext cx="1151891" cy="276999"/>
          </a:xfrm>
          <a:prstGeom prst="rect">
            <a:avLst/>
          </a:prstGeom>
          <a:noFill/>
        </p:spPr>
        <p:txBody>
          <a:bodyPr wrap="square">
            <a:spAutoFit/>
          </a:bodyPr>
          <a:lstStyle/>
          <a:p>
            <a:pPr algn="ctr"/>
            <a:r>
              <a:rPr kumimoji="1" lang="en-US" altLang="ja-JP" sz="1200" dirty="0"/>
              <a:t>[Cai+ 13]</a:t>
            </a:r>
          </a:p>
        </p:txBody>
      </p:sp>
      <p:sp>
        <p:nvSpPr>
          <p:cNvPr id="10" name="テキスト ボックス 9">
            <a:extLst>
              <a:ext uri="{FF2B5EF4-FFF2-40B4-BE49-F238E27FC236}">
                <a16:creationId xmlns:a16="http://schemas.microsoft.com/office/drawing/2014/main" id="{4EAC4383-E25D-6783-C492-7B77331331AA}"/>
              </a:ext>
            </a:extLst>
          </p:cNvPr>
          <p:cNvSpPr txBox="1"/>
          <p:nvPr/>
        </p:nvSpPr>
        <p:spPr>
          <a:xfrm>
            <a:off x="10829247" y="3095770"/>
            <a:ext cx="1208152" cy="461665"/>
          </a:xfrm>
          <a:prstGeom prst="rect">
            <a:avLst/>
          </a:prstGeom>
          <a:noFill/>
        </p:spPr>
        <p:txBody>
          <a:bodyPr wrap="square">
            <a:spAutoFit/>
          </a:bodyPr>
          <a:lstStyle/>
          <a:p>
            <a:pPr algn="ctr"/>
            <a:r>
              <a:rPr kumimoji="1" lang="en-US" altLang="ja-JP" sz="1200" dirty="0"/>
              <a:t>Each definition is in p.6</a:t>
            </a:r>
          </a:p>
        </p:txBody>
      </p:sp>
    </p:spTree>
    <p:extLst>
      <p:ext uri="{BB962C8B-B14F-4D97-AF65-F5344CB8AC3E}">
        <p14:creationId xmlns:p14="http://schemas.microsoft.com/office/powerpoint/2010/main" val="271811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0AE9F-7F1E-6162-2A18-A5C13C79EDE3}"/>
              </a:ext>
            </a:extLst>
          </p:cNvPr>
          <p:cNvSpPr>
            <a:spLocks noGrp="1"/>
          </p:cNvSpPr>
          <p:nvPr>
            <p:ph type="title"/>
          </p:nvPr>
        </p:nvSpPr>
        <p:spPr/>
        <p:txBody>
          <a:bodyPr/>
          <a:lstStyle/>
          <a:p>
            <a:r>
              <a:rPr lang="en-US" altLang="ja-JP" dirty="0"/>
              <a:t>Overall Framework</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E5C402C-3A85-CA61-CCA2-2DD310E71D95}"/>
                  </a:ext>
                </a:extLst>
              </p:cNvPr>
              <p:cNvSpPr>
                <a:spLocks noGrp="1"/>
              </p:cNvSpPr>
              <p:nvPr>
                <p:ph idx="1"/>
              </p:nvPr>
            </p:nvSpPr>
            <p:spPr/>
            <p:txBody>
              <a:bodyPr/>
              <a:lstStyle/>
              <a:p>
                <a:r>
                  <a:rPr kumimoji="1" lang="en-US" altLang="ja-JP" dirty="0"/>
                  <a:t>EBADE</a:t>
                </a:r>
              </a:p>
              <a:p>
                <a:pPr lvl="1"/>
                <a:r>
                  <a:rPr lang="en-US" altLang="ja-JP" dirty="0"/>
                  <a:t>An example with </a:t>
                </a:r>
                <a14:m>
                  <m:oMath xmlns:m="http://schemas.openxmlformats.org/officeDocument/2006/math">
                    <m:r>
                      <a:rPr lang="en-US" altLang="ja-JP" b="0" i="1" smtClean="0">
                        <a:latin typeface="Cambria Math" panose="02040503050406030204" pitchFamily="18" charset="0"/>
                      </a:rPr>
                      <m:t>𝑀</m:t>
                    </m:r>
                    <m:r>
                      <a:rPr lang="en-US" altLang="ja-JP" b="0" i="1" smtClean="0">
                        <a:latin typeface="Cambria Math" panose="02040503050406030204" pitchFamily="18" charset="0"/>
                      </a:rPr>
                      <m:t>=3</m:t>
                    </m:r>
                  </m:oMath>
                </a14:m>
                <a:r>
                  <a:rPr kumimoji="1" lang="en-US" altLang="ja-JP" dirty="0"/>
                  <a:t> and </a:t>
                </a:r>
                <a14:m>
                  <m:oMath xmlns:m="http://schemas.openxmlformats.org/officeDocument/2006/math">
                    <m:r>
                      <a:rPr lang="en-US" altLang="ja-JP" i="1">
                        <a:latin typeface="Cambria Math" panose="02040503050406030204" pitchFamily="18" charset="0"/>
                      </a:rPr>
                      <m:t>𝐾</m:t>
                    </m:r>
                    <m:r>
                      <a:rPr lang="en-US" altLang="ja-JP" i="1">
                        <a:latin typeface="Cambria Math" panose="02040503050406030204" pitchFamily="18" charset="0"/>
                      </a:rPr>
                      <m:t>=3</m:t>
                    </m:r>
                  </m:oMath>
                </a14:m>
                <a:r>
                  <a:rPr kumimoji="1" lang="en-US" altLang="ja-JP" dirty="0"/>
                  <a:t>, where </a:t>
                </a:r>
                <a14:m>
                  <m:oMath xmlns:m="http://schemas.openxmlformats.org/officeDocument/2006/math">
                    <m:r>
                      <a:rPr kumimoji="1" lang="en-US" altLang="ja-JP" b="0" i="1" smtClean="0">
                        <a:latin typeface="Cambria Math" panose="02040503050406030204" pitchFamily="18" charset="0"/>
                      </a:rPr>
                      <m:t>𝐾</m:t>
                    </m:r>
                  </m:oMath>
                </a14:m>
                <a:r>
                  <a:rPr kumimoji="1" lang="ja-JP" altLang="en-US" dirty="0"/>
                  <a:t> </a:t>
                </a:r>
                <a:r>
                  <a:rPr kumimoji="1" lang="en-US" altLang="ja-JP" dirty="0"/>
                  <a:t>is the number of candidate </a:t>
                </a:r>
                <a14:m>
                  <m:oMath xmlns:m="http://schemas.openxmlformats.org/officeDocument/2006/math">
                    <m:r>
                      <a:rPr kumimoji="1" lang="en-US" altLang="ja-JP" b="1" i="1" smtClean="0">
                        <a:latin typeface="Cambria Math" panose="02040503050406030204" pitchFamily="18" charset="0"/>
                      </a:rPr>
                      <m:t>𝜽</m:t>
                    </m:r>
                  </m:oMath>
                </a14:m>
                <a:r>
                  <a:rPr kumimoji="1" lang="en-US" altLang="ja-JP" dirty="0"/>
                  <a:t>s.</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E5C402C-3A85-CA61-CCA2-2DD310E71D95}"/>
                  </a:ext>
                </a:extLst>
              </p:cNvPr>
              <p:cNvSpPr>
                <a:spLocks noGrp="1" noRot="1" noChangeAspect="1" noMove="1" noResize="1" noEditPoints="1" noAdjustHandles="1" noChangeArrowheads="1" noChangeShapeType="1" noTextEdit="1"/>
              </p:cNvSpPr>
              <p:nvPr>
                <p:ph idx="1"/>
              </p:nvPr>
            </p:nvSpPr>
            <p:spPr>
              <a:blipFill>
                <a:blip r:embed="rId2"/>
                <a:stretch>
                  <a:fillRect l="-897" t="-10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DC49114-D185-B47A-4C0B-799F09ADC462}"/>
              </a:ext>
            </a:extLst>
          </p:cNvPr>
          <p:cNvSpPr>
            <a:spLocks noGrp="1"/>
          </p:cNvSpPr>
          <p:nvPr>
            <p:ph type="sldNum" sz="quarter" idx="12"/>
          </p:nvPr>
        </p:nvSpPr>
        <p:spPr/>
        <p:txBody>
          <a:bodyPr/>
          <a:lstStyle/>
          <a:p>
            <a:fld id="{6A637921-7D9C-44EA-B157-1EF279BDBC5D}" type="slidenum">
              <a:rPr kumimoji="1" lang="ja-JP" altLang="en-US" smtClean="0"/>
              <a:t>11</a:t>
            </a:fld>
            <a:endParaRPr kumimoji="1" lang="ja-JP" altLang="en-US"/>
          </a:p>
        </p:txBody>
      </p:sp>
      <p:pic>
        <p:nvPicPr>
          <p:cNvPr id="7" name="図 6">
            <a:extLst>
              <a:ext uri="{FF2B5EF4-FFF2-40B4-BE49-F238E27FC236}">
                <a16:creationId xmlns:a16="http://schemas.microsoft.com/office/drawing/2014/main" id="{DDBED6D6-E6DE-4DDC-E836-04F2730566B3}"/>
              </a:ext>
            </a:extLst>
          </p:cNvPr>
          <p:cNvPicPr>
            <a:picLocks noChangeAspect="1"/>
          </p:cNvPicPr>
          <p:nvPr/>
        </p:nvPicPr>
        <p:blipFill rotWithShape="1">
          <a:blip r:embed="rId3"/>
          <a:srcRect t="11603"/>
          <a:stretch/>
        </p:blipFill>
        <p:spPr>
          <a:xfrm>
            <a:off x="470704" y="2699952"/>
            <a:ext cx="11402641" cy="2923088"/>
          </a:xfrm>
          <a:prstGeom prst="rect">
            <a:avLst/>
          </a:prstGeom>
        </p:spPr>
      </p:pic>
      <p:sp>
        <p:nvSpPr>
          <p:cNvPr id="11" name="テキスト ボックス 10">
            <a:extLst>
              <a:ext uri="{FF2B5EF4-FFF2-40B4-BE49-F238E27FC236}">
                <a16:creationId xmlns:a16="http://schemas.microsoft.com/office/drawing/2014/main" id="{F8C02BF4-2AFD-1B48-BA52-64B9BBCFF32B}"/>
              </a:ext>
            </a:extLst>
          </p:cNvPr>
          <p:cNvSpPr txBox="1"/>
          <p:nvPr/>
        </p:nvSpPr>
        <p:spPr>
          <a:xfrm>
            <a:off x="2695450" y="5045434"/>
            <a:ext cx="1446230" cy="276999"/>
          </a:xfrm>
          <a:prstGeom prst="rect">
            <a:avLst/>
          </a:prstGeom>
          <a:noFill/>
        </p:spPr>
        <p:txBody>
          <a:bodyPr wrap="none" rtlCol="0">
            <a:spAutoFit/>
          </a:bodyPr>
          <a:lstStyle/>
          <a:p>
            <a:r>
              <a:rPr lang="en-US" altLang="ja-JP" sz="1200" b="1" dirty="0">
                <a:solidFill>
                  <a:srgbClr val="66C2A5"/>
                </a:solidFill>
              </a:rPr>
              <a:t>Multi-Population</a:t>
            </a:r>
            <a:endParaRPr kumimoji="1" lang="en-US" altLang="ja-JP" sz="1200" b="1" dirty="0">
              <a:solidFill>
                <a:srgbClr val="66C2A5"/>
              </a:solidFill>
            </a:endParaRPr>
          </a:p>
        </p:txBody>
      </p:sp>
      <p:sp>
        <p:nvSpPr>
          <p:cNvPr id="12" name="正方形/長方形 11">
            <a:extLst>
              <a:ext uri="{FF2B5EF4-FFF2-40B4-BE49-F238E27FC236}">
                <a16:creationId xmlns:a16="http://schemas.microsoft.com/office/drawing/2014/main" id="{B04076D6-55CC-018E-BE67-BC1BC15F8E71}"/>
              </a:ext>
            </a:extLst>
          </p:cNvPr>
          <p:cNvSpPr/>
          <p:nvPr/>
        </p:nvSpPr>
        <p:spPr>
          <a:xfrm>
            <a:off x="2377412" y="2804514"/>
            <a:ext cx="697583" cy="1878759"/>
          </a:xfrm>
          <a:prstGeom prst="rect">
            <a:avLst/>
          </a:prstGeom>
          <a:solidFill>
            <a:srgbClr val="66C2A5">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AAA43113-05F6-EAC7-7159-398C3CCF296D}"/>
              </a:ext>
            </a:extLst>
          </p:cNvPr>
          <p:cNvSpPr txBox="1"/>
          <p:nvPr/>
        </p:nvSpPr>
        <p:spPr>
          <a:xfrm>
            <a:off x="3681249" y="4402688"/>
            <a:ext cx="825867" cy="461665"/>
          </a:xfrm>
          <a:prstGeom prst="rect">
            <a:avLst/>
          </a:prstGeom>
          <a:noFill/>
        </p:spPr>
        <p:txBody>
          <a:bodyPr wrap="none" rtlCol="0">
            <a:spAutoFit/>
          </a:bodyPr>
          <a:lstStyle/>
          <a:p>
            <a:r>
              <a:rPr lang="en-US" altLang="ja-JP" sz="1200" b="1" dirty="0">
                <a:solidFill>
                  <a:srgbClr val="E78AC3"/>
                </a:solidFill>
              </a:rPr>
              <a:t>In terms </a:t>
            </a:r>
            <a:br>
              <a:rPr lang="en-US" altLang="ja-JP" sz="1200" b="1" dirty="0">
                <a:solidFill>
                  <a:srgbClr val="E78AC3"/>
                </a:solidFill>
              </a:rPr>
            </a:br>
            <a:r>
              <a:rPr lang="en-US" altLang="ja-JP" sz="1200" b="1" dirty="0">
                <a:solidFill>
                  <a:srgbClr val="E78AC3"/>
                </a:solidFill>
              </a:rPr>
              <a:t>of FIR</a:t>
            </a:r>
            <a:endParaRPr kumimoji="1" lang="en-US" altLang="ja-JP" sz="1200" b="1" dirty="0">
              <a:solidFill>
                <a:srgbClr val="E78AC3"/>
              </a:solidFill>
            </a:endParaRPr>
          </a:p>
        </p:txBody>
      </p:sp>
      <p:sp>
        <p:nvSpPr>
          <p:cNvPr id="14" name="テキスト ボックス 13">
            <a:extLst>
              <a:ext uri="{FF2B5EF4-FFF2-40B4-BE49-F238E27FC236}">
                <a16:creationId xmlns:a16="http://schemas.microsoft.com/office/drawing/2014/main" id="{B337B73B-09BA-8F65-C46F-B122B8E63836}"/>
              </a:ext>
            </a:extLst>
          </p:cNvPr>
          <p:cNvSpPr txBox="1"/>
          <p:nvPr/>
        </p:nvSpPr>
        <p:spPr>
          <a:xfrm>
            <a:off x="4981703" y="3095678"/>
            <a:ext cx="1281120" cy="261610"/>
          </a:xfrm>
          <a:prstGeom prst="rect">
            <a:avLst/>
          </a:prstGeom>
          <a:noFill/>
        </p:spPr>
        <p:txBody>
          <a:bodyPr wrap="none" rtlCol="0">
            <a:spAutoFit/>
          </a:bodyPr>
          <a:lstStyle/>
          <a:p>
            <a:r>
              <a:rPr kumimoji="1" lang="en-US" altLang="ja-JP" sz="1100" b="1" dirty="0">
                <a:solidFill>
                  <a:srgbClr val="E78AC3"/>
                </a:solidFill>
              </a:rPr>
              <a:t>Ranks in the top</a:t>
            </a:r>
          </a:p>
        </p:txBody>
      </p:sp>
      <p:sp>
        <p:nvSpPr>
          <p:cNvPr id="15" name="テキスト ボックス 14">
            <a:extLst>
              <a:ext uri="{FF2B5EF4-FFF2-40B4-BE49-F238E27FC236}">
                <a16:creationId xmlns:a16="http://schemas.microsoft.com/office/drawing/2014/main" id="{A33FC584-6954-04D1-EBB8-1F1AA41FF371}"/>
              </a:ext>
            </a:extLst>
          </p:cNvPr>
          <p:cNvSpPr txBox="1"/>
          <p:nvPr/>
        </p:nvSpPr>
        <p:spPr>
          <a:xfrm>
            <a:off x="4981703" y="3898669"/>
            <a:ext cx="1515158" cy="261610"/>
          </a:xfrm>
          <a:prstGeom prst="rect">
            <a:avLst/>
          </a:prstGeom>
          <a:noFill/>
        </p:spPr>
        <p:txBody>
          <a:bodyPr wrap="none" rtlCol="0">
            <a:spAutoFit/>
          </a:bodyPr>
          <a:lstStyle/>
          <a:p>
            <a:r>
              <a:rPr lang="en-US" altLang="ja-JP" sz="1100" b="1" dirty="0">
                <a:solidFill>
                  <a:srgbClr val="E78AC3"/>
                </a:solidFill>
              </a:rPr>
              <a:t>F</a:t>
            </a:r>
            <a:r>
              <a:rPr kumimoji="1" lang="en-US" altLang="ja-JP" sz="1100" b="1" dirty="0">
                <a:solidFill>
                  <a:srgbClr val="E78AC3"/>
                </a:solidFill>
              </a:rPr>
              <a:t>ailing to be ranked</a:t>
            </a:r>
          </a:p>
        </p:txBody>
      </p:sp>
      <p:sp>
        <p:nvSpPr>
          <p:cNvPr id="16" name="正方形/長方形 15">
            <a:extLst>
              <a:ext uri="{FF2B5EF4-FFF2-40B4-BE49-F238E27FC236}">
                <a16:creationId xmlns:a16="http://schemas.microsoft.com/office/drawing/2014/main" id="{CAD89CC4-8F33-B913-FB47-5EED07E18AD4}"/>
              </a:ext>
            </a:extLst>
          </p:cNvPr>
          <p:cNvSpPr/>
          <p:nvPr/>
        </p:nvSpPr>
        <p:spPr>
          <a:xfrm>
            <a:off x="7900606" y="4305663"/>
            <a:ext cx="197212" cy="248925"/>
          </a:xfrm>
          <a:prstGeom prst="rect">
            <a:avLst/>
          </a:prstGeom>
          <a:solidFill>
            <a:srgbClr val="EF8F6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1F4C91D0-5BE9-8821-D353-DB1151B0CD12}"/>
              </a:ext>
            </a:extLst>
          </p:cNvPr>
          <p:cNvSpPr txBox="1"/>
          <p:nvPr/>
        </p:nvSpPr>
        <p:spPr>
          <a:xfrm>
            <a:off x="6941235" y="5270721"/>
            <a:ext cx="5212928" cy="461665"/>
          </a:xfrm>
          <a:prstGeom prst="rect">
            <a:avLst/>
          </a:prstGeom>
          <a:noFill/>
        </p:spPr>
        <p:txBody>
          <a:bodyPr wrap="square" rtlCol="0">
            <a:spAutoFit/>
          </a:bodyPr>
          <a:lstStyle/>
          <a:p>
            <a:r>
              <a:rPr lang="en-US" altLang="ja-JP" sz="1200" b="1" dirty="0">
                <a:solidFill>
                  <a:srgbClr val="EF8F6F"/>
                </a:solidFill>
              </a:rPr>
              <a:t>Minimum Euclidean distance </a:t>
            </a:r>
          </a:p>
          <a:p>
            <a:r>
              <a:rPr lang="en-US" altLang="ja-JP" sz="1200" b="1" dirty="0">
                <a:solidFill>
                  <a:srgbClr val="EF8F6F"/>
                </a:solidFill>
              </a:rPr>
              <a:t>between the best FIR solution and the solution in the subpopulation</a:t>
            </a:r>
          </a:p>
        </p:txBody>
      </p:sp>
      <p:cxnSp>
        <p:nvCxnSpPr>
          <p:cNvPr id="18" name="直線コネクタ 17">
            <a:extLst>
              <a:ext uri="{FF2B5EF4-FFF2-40B4-BE49-F238E27FC236}">
                <a16:creationId xmlns:a16="http://schemas.microsoft.com/office/drawing/2014/main" id="{C219482D-D068-CC38-FF90-4D9D49F40167}"/>
              </a:ext>
            </a:extLst>
          </p:cNvPr>
          <p:cNvCxnSpPr>
            <a:cxnSpLocks/>
          </p:cNvCxnSpPr>
          <p:nvPr/>
        </p:nvCxnSpPr>
        <p:spPr>
          <a:xfrm flipH="1">
            <a:off x="7535170" y="4554588"/>
            <a:ext cx="439081" cy="730790"/>
          </a:xfrm>
          <a:prstGeom prst="line">
            <a:avLst/>
          </a:prstGeom>
          <a:ln w="12700">
            <a:solidFill>
              <a:srgbClr val="EF8F6F"/>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A8EEED9-0F04-E60E-1498-0BE3A2BAE64E}"/>
              </a:ext>
            </a:extLst>
          </p:cNvPr>
          <p:cNvCxnSpPr>
            <a:cxnSpLocks/>
          </p:cNvCxnSpPr>
          <p:nvPr/>
        </p:nvCxnSpPr>
        <p:spPr>
          <a:xfrm>
            <a:off x="2664060" y="4683273"/>
            <a:ext cx="208983" cy="338555"/>
          </a:xfrm>
          <a:prstGeom prst="line">
            <a:avLst/>
          </a:prstGeom>
          <a:ln w="12700">
            <a:solidFill>
              <a:srgbClr val="66C2A5"/>
            </a:solidFill>
          </a:ln>
        </p:spPr>
        <p:style>
          <a:lnRef idx="1">
            <a:schemeClr val="accent1"/>
          </a:lnRef>
          <a:fillRef idx="0">
            <a:schemeClr val="accent1"/>
          </a:fillRef>
          <a:effectRef idx="0">
            <a:schemeClr val="accent1"/>
          </a:effectRef>
          <a:fontRef idx="minor">
            <a:schemeClr val="tx1"/>
          </a:fontRef>
        </p:style>
      </p:cxnSp>
      <p:sp>
        <p:nvSpPr>
          <p:cNvPr id="20" name="矢印: 山形 19">
            <a:extLst>
              <a:ext uri="{FF2B5EF4-FFF2-40B4-BE49-F238E27FC236}">
                <a16:creationId xmlns:a16="http://schemas.microsoft.com/office/drawing/2014/main" id="{EB0ED910-1602-9607-BC28-913DF40DF4EC}"/>
              </a:ext>
            </a:extLst>
          </p:cNvPr>
          <p:cNvSpPr/>
          <p:nvPr/>
        </p:nvSpPr>
        <p:spPr>
          <a:xfrm>
            <a:off x="519773" y="2323555"/>
            <a:ext cx="2743365" cy="338554"/>
          </a:xfrm>
          <a:prstGeom prst="chevron">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600" b="1" dirty="0">
                <a:solidFill>
                  <a:schemeClr val="bg1"/>
                </a:solidFill>
              </a:rPr>
              <a:t>Search</a:t>
            </a:r>
            <a:endParaRPr lang="ja-JP" altLang="en-US" sz="1600" b="1" dirty="0">
              <a:solidFill>
                <a:schemeClr val="bg1"/>
              </a:solidFill>
            </a:endParaRPr>
          </a:p>
        </p:txBody>
      </p:sp>
      <p:sp>
        <p:nvSpPr>
          <p:cNvPr id="21" name="矢印: 山形 20">
            <a:extLst>
              <a:ext uri="{FF2B5EF4-FFF2-40B4-BE49-F238E27FC236}">
                <a16:creationId xmlns:a16="http://schemas.microsoft.com/office/drawing/2014/main" id="{86B53573-AF6B-90E4-6713-647E64121883}"/>
              </a:ext>
            </a:extLst>
          </p:cNvPr>
          <p:cNvSpPr/>
          <p:nvPr/>
        </p:nvSpPr>
        <p:spPr>
          <a:xfrm>
            <a:off x="6341761" y="2320875"/>
            <a:ext cx="5531583" cy="338554"/>
          </a:xfrm>
          <a:prstGeom prst="chevron">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600" b="1" dirty="0">
                <a:solidFill>
                  <a:schemeClr val="bg1"/>
                </a:solidFill>
              </a:rPr>
              <a:t>Prior Validation</a:t>
            </a:r>
            <a:endParaRPr lang="ja-JP" altLang="en-US" sz="1600" b="1" dirty="0">
              <a:solidFill>
                <a:schemeClr val="bg1"/>
              </a:solidFill>
            </a:endParaRPr>
          </a:p>
        </p:txBody>
      </p:sp>
      <p:sp>
        <p:nvSpPr>
          <p:cNvPr id="22" name="矢印: 山形 21">
            <a:extLst>
              <a:ext uri="{FF2B5EF4-FFF2-40B4-BE49-F238E27FC236}">
                <a16:creationId xmlns:a16="http://schemas.microsoft.com/office/drawing/2014/main" id="{AE16FC31-D755-4697-ED94-2348E985E675}"/>
              </a:ext>
            </a:extLst>
          </p:cNvPr>
          <p:cNvSpPr/>
          <p:nvPr/>
        </p:nvSpPr>
        <p:spPr>
          <a:xfrm>
            <a:off x="3184563" y="2328182"/>
            <a:ext cx="3237391" cy="338554"/>
          </a:xfrm>
          <a:prstGeom prst="chevron">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600" b="1" dirty="0">
                <a:solidFill>
                  <a:schemeClr val="bg1"/>
                </a:solidFill>
              </a:rPr>
              <a:t>Post-hoc Validation</a:t>
            </a:r>
            <a:endParaRPr lang="ja-JP" altLang="en-US" sz="1600" b="1" dirty="0">
              <a:solidFill>
                <a:schemeClr val="bg1"/>
              </a:solidFill>
            </a:endParaRPr>
          </a:p>
        </p:txBody>
      </p:sp>
      <p:sp>
        <p:nvSpPr>
          <p:cNvPr id="26" name="テキスト ボックス 25">
            <a:extLst>
              <a:ext uri="{FF2B5EF4-FFF2-40B4-BE49-F238E27FC236}">
                <a16:creationId xmlns:a16="http://schemas.microsoft.com/office/drawing/2014/main" id="{D8B07DFC-3549-2F6E-C9FB-81C67A0C21E5}"/>
              </a:ext>
            </a:extLst>
          </p:cNvPr>
          <p:cNvSpPr txBox="1"/>
          <p:nvPr/>
        </p:nvSpPr>
        <p:spPr>
          <a:xfrm>
            <a:off x="5298299" y="2683476"/>
            <a:ext cx="549929" cy="200055"/>
          </a:xfrm>
          <a:prstGeom prst="rect">
            <a:avLst/>
          </a:prstGeom>
          <a:solidFill>
            <a:schemeClr val="bg1"/>
          </a:solidFill>
        </p:spPr>
        <p:txBody>
          <a:bodyPr wrap="square">
            <a:spAutoFit/>
          </a:bodyPr>
          <a:lstStyle/>
          <a:p>
            <a:pPr algn="ctr"/>
            <a:endParaRPr kumimoji="1" lang="en-US" altLang="ja-JP" sz="700" dirty="0"/>
          </a:p>
        </p:txBody>
      </p:sp>
      <p:sp>
        <p:nvSpPr>
          <p:cNvPr id="27" name="テキスト ボックス 26">
            <a:extLst>
              <a:ext uri="{FF2B5EF4-FFF2-40B4-BE49-F238E27FC236}">
                <a16:creationId xmlns:a16="http://schemas.microsoft.com/office/drawing/2014/main" id="{217240EC-35F6-04FA-BA76-DCD854494AC1}"/>
              </a:ext>
            </a:extLst>
          </p:cNvPr>
          <p:cNvSpPr txBox="1"/>
          <p:nvPr/>
        </p:nvSpPr>
        <p:spPr>
          <a:xfrm>
            <a:off x="5347297" y="2675021"/>
            <a:ext cx="549929" cy="246221"/>
          </a:xfrm>
          <a:prstGeom prst="rect">
            <a:avLst/>
          </a:prstGeom>
          <a:noFill/>
        </p:spPr>
        <p:txBody>
          <a:bodyPr wrap="square">
            <a:spAutoFit/>
          </a:bodyPr>
          <a:lstStyle/>
          <a:p>
            <a:pPr algn="ctr"/>
            <a:r>
              <a:rPr lang="en-US" altLang="ja-JP" sz="1000" dirty="0"/>
              <a:t>Good</a:t>
            </a:r>
            <a:endParaRPr kumimoji="1" lang="en-US" altLang="ja-JP" sz="1000" dirty="0"/>
          </a:p>
        </p:txBody>
      </p:sp>
      <p:sp>
        <p:nvSpPr>
          <p:cNvPr id="28" name="テキスト ボックス 27">
            <a:extLst>
              <a:ext uri="{FF2B5EF4-FFF2-40B4-BE49-F238E27FC236}">
                <a16:creationId xmlns:a16="http://schemas.microsoft.com/office/drawing/2014/main" id="{6770D3DC-7F86-3090-D553-B7A784B8719A}"/>
              </a:ext>
            </a:extLst>
          </p:cNvPr>
          <p:cNvSpPr txBox="1"/>
          <p:nvPr/>
        </p:nvSpPr>
        <p:spPr>
          <a:xfrm>
            <a:off x="5347298" y="3427923"/>
            <a:ext cx="549929" cy="200055"/>
          </a:xfrm>
          <a:prstGeom prst="rect">
            <a:avLst/>
          </a:prstGeom>
          <a:solidFill>
            <a:schemeClr val="bg1"/>
          </a:solidFill>
        </p:spPr>
        <p:txBody>
          <a:bodyPr wrap="square">
            <a:spAutoFit/>
          </a:bodyPr>
          <a:lstStyle/>
          <a:p>
            <a:pPr algn="ctr"/>
            <a:endParaRPr kumimoji="1" lang="en-US" altLang="ja-JP" sz="700" dirty="0"/>
          </a:p>
        </p:txBody>
      </p:sp>
      <p:sp>
        <p:nvSpPr>
          <p:cNvPr id="29" name="テキスト ボックス 28">
            <a:extLst>
              <a:ext uri="{FF2B5EF4-FFF2-40B4-BE49-F238E27FC236}">
                <a16:creationId xmlns:a16="http://schemas.microsoft.com/office/drawing/2014/main" id="{32088806-DC65-FA69-21F5-06354B97A678}"/>
              </a:ext>
            </a:extLst>
          </p:cNvPr>
          <p:cNvSpPr txBox="1"/>
          <p:nvPr/>
        </p:nvSpPr>
        <p:spPr>
          <a:xfrm>
            <a:off x="5347297" y="3424442"/>
            <a:ext cx="549929" cy="246221"/>
          </a:xfrm>
          <a:prstGeom prst="rect">
            <a:avLst/>
          </a:prstGeom>
          <a:noFill/>
        </p:spPr>
        <p:txBody>
          <a:bodyPr wrap="square">
            <a:spAutoFit/>
          </a:bodyPr>
          <a:lstStyle/>
          <a:p>
            <a:pPr algn="ctr"/>
            <a:r>
              <a:rPr lang="en-US" altLang="ja-JP" sz="1000" dirty="0"/>
              <a:t>Bad</a:t>
            </a:r>
            <a:endParaRPr kumimoji="1" lang="en-US" altLang="ja-JP" sz="1000" dirty="0"/>
          </a:p>
        </p:txBody>
      </p:sp>
      <p:pic>
        <p:nvPicPr>
          <p:cNvPr id="31" name="図 30">
            <a:extLst>
              <a:ext uri="{FF2B5EF4-FFF2-40B4-BE49-F238E27FC236}">
                <a16:creationId xmlns:a16="http://schemas.microsoft.com/office/drawing/2014/main" id="{4CC52E81-D25D-5DA6-368C-00BEF37E57BC}"/>
              </a:ext>
            </a:extLst>
          </p:cNvPr>
          <p:cNvPicPr>
            <a:picLocks noChangeAspect="1"/>
          </p:cNvPicPr>
          <p:nvPr/>
        </p:nvPicPr>
        <p:blipFill>
          <a:blip r:embed="rId4"/>
          <a:stretch>
            <a:fillRect/>
          </a:stretch>
        </p:blipFill>
        <p:spPr>
          <a:xfrm>
            <a:off x="771200" y="6095408"/>
            <a:ext cx="2372605" cy="617772"/>
          </a:xfrm>
          <a:prstGeom prst="rect">
            <a:avLst/>
          </a:prstGeom>
        </p:spPr>
      </p:pic>
      <p:sp>
        <p:nvSpPr>
          <p:cNvPr id="32" name="テキスト ボックス 31">
            <a:extLst>
              <a:ext uri="{FF2B5EF4-FFF2-40B4-BE49-F238E27FC236}">
                <a16:creationId xmlns:a16="http://schemas.microsoft.com/office/drawing/2014/main" id="{D7CE200F-F72D-61A0-8F26-A458FBF5FACC}"/>
              </a:ext>
            </a:extLst>
          </p:cNvPr>
          <p:cNvSpPr txBox="1"/>
          <p:nvPr/>
        </p:nvSpPr>
        <p:spPr>
          <a:xfrm>
            <a:off x="470704" y="5754369"/>
            <a:ext cx="3335177" cy="338554"/>
          </a:xfrm>
          <a:prstGeom prst="rect">
            <a:avLst/>
          </a:prstGeom>
          <a:noFill/>
        </p:spPr>
        <p:txBody>
          <a:bodyPr wrap="square">
            <a:spAutoFit/>
          </a:bodyPr>
          <a:lstStyle/>
          <a:p>
            <a:r>
              <a:rPr lang="en-US" altLang="ja-JP" sz="1600" dirty="0">
                <a:solidFill>
                  <a:schemeClr val="tx2"/>
                </a:solidFill>
              </a:rPr>
              <a:t>FIR: Fitness Improvement Ratio</a:t>
            </a:r>
            <a:endParaRPr kumimoji="1" lang="en-US" altLang="ja-JP" sz="1600" dirty="0">
              <a:solidFill>
                <a:schemeClr val="tx2"/>
              </a:solidFill>
            </a:endParaRP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70ABA0DC-E426-516A-2C1B-D0016C9F75E1}"/>
                  </a:ext>
                </a:extLst>
              </p:cNvPr>
              <p:cNvSpPr txBox="1"/>
              <p:nvPr/>
            </p:nvSpPr>
            <p:spPr>
              <a:xfrm>
                <a:off x="3596179" y="5952057"/>
                <a:ext cx="2666644" cy="830997"/>
              </a:xfrm>
              <a:prstGeom prst="rect">
                <a:avLst/>
              </a:prstGeom>
              <a:noFill/>
            </p:spPr>
            <p:txBody>
              <a:bodyPr wrap="square">
                <a:spAutoFit/>
              </a:bodyPr>
              <a:lstStyle/>
              <a:p>
                <a:r>
                  <a:rPr lang="en-US" altLang="ja-JP" sz="1200" dirty="0"/>
                  <a:t>- </a:t>
                </a:r>
                <a:r>
                  <a:rPr lang="en-US" altLang="ja-JP" sz="1200" dirty="0">
                    <a:solidFill>
                      <a:schemeClr val="accent5"/>
                    </a:solidFill>
                  </a:rPr>
                  <a:t>FIR is used to find the “expected-to-improve” solutions.</a:t>
                </a:r>
              </a:p>
              <a:p>
                <a:r>
                  <a:rPr kumimoji="1" lang="en-US" altLang="ja-JP" sz="1200" dirty="0"/>
                  <a:t>- </a:t>
                </a:r>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𝛿</m:t>
                        </m:r>
                      </m:e>
                      <m:sub>
                        <m:r>
                          <a:rPr kumimoji="1" lang="en-US" altLang="ja-JP" sz="1200" b="0" i="1" smtClean="0">
                            <a:latin typeface="Cambria Math" panose="02040503050406030204" pitchFamily="18" charset="0"/>
                          </a:rPr>
                          <m:t>𝐶</m:t>
                        </m:r>
                      </m:sub>
                    </m:sSub>
                    <m:r>
                      <a:rPr kumimoji="1" lang="en-US" altLang="ja-JP" sz="1200" b="0" i="1" smtClean="0">
                        <a:latin typeface="Cambria Math" panose="02040503050406030204" pitchFamily="18" charset="0"/>
                      </a:rPr>
                      <m:t>≥0</m:t>
                    </m:r>
                  </m:oMath>
                </a14:m>
                <a:r>
                  <a:rPr kumimoji="1" lang="en-US" altLang="ja-JP" sz="1200" dirty="0"/>
                  <a:t> is </a:t>
                </a:r>
                <a:r>
                  <a:rPr lang="en-US" altLang="ja-JP" sz="1200" dirty="0"/>
                  <a:t>a constant value to avoid division by 0.</a:t>
                </a:r>
                <a:endParaRPr kumimoji="1" lang="en-US" altLang="ja-JP" sz="1200" dirty="0"/>
              </a:p>
            </p:txBody>
          </p:sp>
        </mc:Choice>
        <mc:Fallback xmlns="">
          <p:sp>
            <p:nvSpPr>
              <p:cNvPr id="33" name="テキスト ボックス 32">
                <a:extLst>
                  <a:ext uri="{FF2B5EF4-FFF2-40B4-BE49-F238E27FC236}">
                    <a16:creationId xmlns:a16="http://schemas.microsoft.com/office/drawing/2014/main" id="{70ABA0DC-E426-516A-2C1B-D0016C9F75E1}"/>
                  </a:ext>
                </a:extLst>
              </p:cNvPr>
              <p:cNvSpPr txBox="1">
                <a:spLocks noRot="1" noChangeAspect="1" noMove="1" noResize="1" noEditPoints="1" noAdjustHandles="1" noChangeArrowheads="1" noChangeShapeType="1" noTextEdit="1"/>
              </p:cNvSpPr>
              <p:nvPr/>
            </p:nvSpPr>
            <p:spPr>
              <a:xfrm>
                <a:off x="3596179" y="5952057"/>
                <a:ext cx="2666644" cy="830997"/>
              </a:xfrm>
              <a:prstGeom prst="rect">
                <a:avLst/>
              </a:prstGeom>
              <a:blipFill>
                <a:blip r:embed="rId5"/>
                <a:stretch>
                  <a:fillRect l="-229" t="-730" b="-3650"/>
                </a:stretch>
              </a:blipFill>
            </p:spPr>
            <p:txBody>
              <a:bodyPr/>
              <a:lstStyle/>
              <a:p>
                <a:r>
                  <a:rPr lang="ja-JP" altLang="en-US">
                    <a:noFill/>
                  </a:rPr>
                  <a:t> </a:t>
                </a:r>
              </a:p>
            </p:txBody>
          </p:sp>
        </mc:Fallback>
      </mc:AlternateContent>
      <p:sp>
        <p:nvSpPr>
          <p:cNvPr id="35" name="楕円 34">
            <a:extLst>
              <a:ext uri="{FF2B5EF4-FFF2-40B4-BE49-F238E27FC236}">
                <a16:creationId xmlns:a16="http://schemas.microsoft.com/office/drawing/2014/main" id="{B48DE453-3587-B14E-FC49-584D5418D53D}"/>
              </a:ext>
            </a:extLst>
          </p:cNvPr>
          <p:cNvSpPr/>
          <p:nvPr/>
        </p:nvSpPr>
        <p:spPr>
          <a:xfrm rot="3598622">
            <a:off x="13128356" y="5657975"/>
            <a:ext cx="650944" cy="878551"/>
          </a:xfrm>
          <a:prstGeom prst="ellipse">
            <a:avLst/>
          </a:prstGeom>
          <a:solidFill>
            <a:schemeClr val="bg1"/>
          </a:solidFill>
          <a:ln>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36" name="正方形/長方形 35">
            <a:extLst>
              <a:ext uri="{FF2B5EF4-FFF2-40B4-BE49-F238E27FC236}">
                <a16:creationId xmlns:a16="http://schemas.microsoft.com/office/drawing/2014/main" id="{FF63A5D9-FF67-346C-B79B-59E159E93A30}"/>
              </a:ext>
            </a:extLst>
          </p:cNvPr>
          <p:cNvSpPr/>
          <p:nvPr/>
        </p:nvSpPr>
        <p:spPr>
          <a:xfrm>
            <a:off x="12325719" y="5862567"/>
            <a:ext cx="686790" cy="430887"/>
          </a:xfrm>
          <a:prstGeom prst="rect">
            <a:avLst/>
          </a:prstGeom>
        </p:spPr>
        <p:txBody>
          <a:bodyPr wrap="square">
            <a:spAutoFit/>
          </a:bodyPr>
          <a:lstStyle/>
          <a:p>
            <a:r>
              <a:rPr lang="en-US" altLang="ja-JP" sz="1100" b="1" dirty="0"/>
              <a:t>Search Space</a:t>
            </a:r>
            <a:endParaRPr lang="ja-JP" altLang="en-US" sz="1100" dirty="0"/>
          </a:p>
        </p:txBody>
      </p:sp>
      <p:sp>
        <p:nvSpPr>
          <p:cNvPr id="37" name="正方形/長方形 36">
            <a:extLst>
              <a:ext uri="{FF2B5EF4-FFF2-40B4-BE49-F238E27FC236}">
                <a16:creationId xmlns:a16="http://schemas.microsoft.com/office/drawing/2014/main" id="{6C63C540-F6D6-579E-9CDB-3A51FA4A901A}"/>
              </a:ext>
            </a:extLst>
          </p:cNvPr>
          <p:cNvSpPr/>
          <p:nvPr/>
        </p:nvSpPr>
        <p:spPr>
          <a:xfrm>
            <a:off x="13474511" y="5794311"/>
            <a:ext cx="279890" cy="369332"/>
          </a:xfrm>
          <a:prstGeom prst="rect">
            <a:avLst/>
          </a:prstGeom>
        </p:spPr>
        <p:txBody>
          <a:bodyPr wrap="square">
            <a:spAutoFit/>
          </a:bodyPr>
          <a:lstStyle/>
          <a:p>
            <a:r>
              <a:rPr lang="ja-JP" altLang="en-US" dirty="0">
                <a:latin typeface="+mn-ea"/>
              </a:rPr>
              <a:t>★</a:t>
            </a:r>
            <a:endParaRPr lang="ja-JP" altLang="en-US" dirty="0"/>
          </a:p>
        </p:txBody>
      </p:sp>
      <p:cxnSp>
        <p:nvCxnSpPr>
          <p:cNvPr id="38" name="直線コネクタ 37">
            <a:extLst>
              <a:ext uri="{FF2B5EF4-FFF2-40B4-BE49-F238E27FC236}">
                <a16:creationId xmlns:a16="http://schemas.microsoft.com/office/drawing/2014/main" id="{482D4F1D-C601-AC12-33FE-D66E9210D91E}"/>
              </a:ext>
            </a:extLst>
          </p:cNvPr>
          <p:cNvCxnSpPr>
            <a:cxnSpLocks/>
          </p:cNvCxnSpPr>
          <p:nvPr/>
        </p:nvCxnSpPr>
        <p:spPr>
          <a:xfrm flipV="1">
            <a:off x="13805049" y="5955400"/>
            <a:ext cx="405782" cy="36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94ECA894-3721-0C48-2125-3DD084BD2D27}"/>
              </a:ext>
            </a:extLst>
          </p:cNvPr>
          <p:cNvSpPr/>
          <p:nvPr/>
        </p:nvSpPr>
        <p:spPr>
          <a:xfrm>
            <a:off x="14248330" y="5832889"/>
            <a:ext cx="776710" cy="430887"/>
          </a:xfrm>
          <a:prstGeom prst="rect">
            <a:avLst/>
          </a:prstGeom>
        </p:spPr>
        <p:txBody>
          <a:bodyPr wrap="square">
            <a:spAutoFit/>
          </a:bodyPr>
          <a:lstStyle/>
          <a:p>
            <a:r>
              <a:rPr lang="en-US" altLang="ja-JP" sz="1100" b="1" dirty="0"/>
              <a:t>Target Solution</a:t>
            </a:r>
            <a:endParaRPr lang="ja-JP" altLang="en-US" sz="1100" dirty="0"/>
          </a:p>
        </p:txBody>
      </p:sp>
      <p:sp>
        <p:nvSpPr>
          <p:cNvPr id="40" name="楕円 39">
            <a:extLst>
              <a:ext uri="{FF2B5EF4-FFF2-40B4-BE49-F238E27FC236}">
                <a16:creationId xmlns:a16="http://schemas.microsoft.com/office/drawing/2014/main" id="{DEDEF800-8F41-0818-A42A-8BC246F69F4D}"/>
              </a:ext>
            </a:extLst>
          </p:cNvPr>
          <p:cNvSpPr/>
          <p:nvPr/>
        </p:nvSpPr>
        <p:spPr>
          <a:xfrm rot="1181086">
            <a:off x="13200320" y="6059853"/>
            <a:ext cx="82999" cy="84175"/>
          </a:xfrm>
          <a:prstGeom prst="ellipse">
            <a:avLst/>
          </a:prstGeom>
          <a:solidFill>
            <a:schemeClr val="tx2">
              <a:lumMod val="60000"/>
              <a:lumOff val="40000"/>
            </a:scheme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41" name="楕円 40">
            <a:extLst>
              <a:ext uri="{FF2B5EF4-FFF2-40B4-BE49-F238E27FC236}">
                <a16:creationId xmlns:a16="http://schemas.microsoft.com/office/drawing/2014/main" id="{E46615DB-FC9F-ED61-FDCF-B82FEAAFEC2E}"/>
              </a:ext>
            </a:extLst>
          </p:cNvPr>
          <p:cNvSpPr/>
          <p:nvPr/>
        </p:nvSpPr>
        <p:spPr>
          <a:xfrm rot="1181086">
            <a:off x="13483591" y="6059851"/>
            <a:ext cx="82999" cy="84175"/>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42" name="楕円 41">
            <a:extLst>
              <a:ext uri="{FF2B5EF4-FFF2-40B4-BE49-F238E27FC236}">
                <a16:creationId xmlns:a16="http://schemas.microsoft.com/office/drawing/2014/main" id="{A33A8CFF-17D1-A53D-E3A2-EACCA836A56D}"/>
              </a:ext>
            </a:extLst>
          </p:cNvPr>
          <p:cNvSpPr/>
          <p:nvPr/>
        </p:nvSpPr>
        <p:spPr>
          <a:xfrm rot="1181086">
            <a:off x="13316062" y="6332812"/>
            <a:ext cx="82999" cy="84175"/>
          </a:xfrm>
          <a:prstGeom prst="ellipse">
            <a:avLst/>
          </a:prstGeom>
          <a:solidFill>
            <a:srgbClr val="C00000"/>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43" name="テキスト ボックス 42">
            <a:extLst>
              <a:ext uri="{FF2B5EF4-FFF2-40B4-BE49-F238E27FC236}">
                <a16:creationId xmlns:a16="http://schemas.microsoft.com/office/drawing/2014/main" id="{A75DFBEA-E48B-F1E3-1532-C7A469A8BDCD}"/>
              </a:ext>
            </a:extLst>
          </p:cNvPr>
          <p:cNvSpPr txBox="1"/>
          <p:nvPr/>
        </p:nvSpPr>
        <p:spPr>
          <a:xfrm>
            <a:off x="5060953" y="5107245"/>
            <a:ext cx="2087431" cy="261610"/>
          </a:xfrm>
          <a:prstGeom prst="rect">
            <a:avLst/>
          </a:prstGeom>
          <a:noFill/>
        </p:spPr>
        <p:txBody>
          <a:bodyPr wrap="none" rtlCol="0">
            <a:spAutoFit/>
          </a:bodyPr>
          <a:lstStyle/>
          <a:p>
            <a:r>
              <a:rPr lang="en-US" altLang="ja-JP" sz="1100" b="1" dirty="0">
                <a:solidFill>
                  <a:srgbClr val="E78AC3"/>
                </a:solidFill>
              </a:rPr>
              <a:t>Solution having the best FIR</a:t>
            </a:r>
            <a:endParaRPr kumimoji="1" lang="en-US" altLang="ja-JP" sz="1100" b="1" dirty="0">
              <a:solidFill>
                <a:srgbClr val="E78AC3"/>
              </a:solidFill>
            </a:endParaRPr>
          </a:p>
        </p:txBody>
      </p:sp>
      <p:grpSp>
        <p:nvGrpSpPr>
          <p:cNvPr id="63" name="グループ化 62">
            <a:extLst>
              <a:ext uri="{FF2B5EF4-FFF2-40B4-BE49-F238E27FC236}">
                <a16:creationId xmlns:a16="http://schemas.microsoft.com/office/drawing/2014/main" id="{9CD54F36-48DE-BA86-B5C4-479C6F91CC83}"/>
              </a:ext>
            </a:extLst>
          </p:cNvPr>
          <p:cNvGrpSpPr/>
          <p:nvPr/>
        </p:nvGrpSpPr>
        <p:grpSpPr>
          <a:xfrm>
            <a:off x="7264345" y="5663563"/>
            <a:ext cx="4156332" cy="1172920"/>
            <a:chOff x="12373369" y="3538314"/>
            <a:chExt cx="4156332" cy="1172920"/>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B4DDDF81-7D41-D1FA-4FF4-D1F440EF5EC1}"/>
                    </a:ext>
                  </a:extLst>
                </p:cNvPr>
                <p:cNvSpPr/>
                <p:nvPr/>
              </p:nvSpPr>
              <p:spPr>
                <a:xfrm>
                  <a:off x="12373369" y="3713734"/>
                  <a:ext cx="415632" cy="35182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1400" b="0" i="1" smtClean="0">
                                <a:solidFill>
                                  <a:schemeClr val="accent3"/>
                                </a:solidFill>
                                <a:latin typeface="Cambria Math" panose="02040503050406030204" pitchFamily="18" charset="0"/>
                              </a:rPr>
                            </m:ctrlPr>
                          </m:sSubSupPr>
                          <m:e>
                            <m:r>
                              <a:rPr lang="en-US" altLang="ja-JP" sz="1400" b="1" i="1">
                                <a:solidFill>
                                  <a:schemeClr val="accent3"/>
                                </a:solidFill>
                                <a:latin typeface="Cambria Math" panose="02040503050406030204" pitchFamily="18" charset="0"/>
                              </a:rPr>
                              <m:t>𝜽</m:t>
                            </m:r>
                          </m:e>
                          <m:sub>
                            <m:r>
                              <a:rPr lang="en-US" altLang="ja-JP" sz="1400" b="0" i="1" smtClean="0">
                                <a:solidFill>
                                  <a:schemeClr val="accent3"/>
                                </a:solidFill>
                                <a:latin typeface="Cambria Math" panose="02040503050406030204" pitchFamily="18" charset="0"/>
                              </a:rPr>
                              <m:t>𝑐𝑎𝑛𝑑</m:t>
                            </m:r>
                            <m:r>
                              <a:rPr lang="en-US" altLang="ja-JP" sz="1400" b="0" i="1" smtClean="0">
                                <a:solidFill>
                                  <a:schemeClr val="accent3"/>
                                </a:solidFill>
                                <a:latin typeface="Cambria Math" panose="02040503050406030204" pitchFamily="18" charset="0"/>
                              </a:rPr>
                              <m:t>,1</m:t>
                            </m:r>
                          </m:sub>
                          <m:sup/>
                        </m:sSubSup>
                      </m:oMath>
                    </m:oMathPara>
                  </a14:m>
                  <a:endParaRPr lang="en-US" altLang="ja-JP" sz="1400" dirty="0">
                    <a:solidFill>
                      <a:schemeClr val="accent3"/>
                    </a:solidFill>
                  </a:endParaRPr>
                </a:p>
              </p:txBody>
            </p:sp>
          </mc:Choice>
          <mc:Fallback xmlns="">
            <p:sp>
              <p:nvSpPr>
                <p:cNvPr id="5" name="正方形/長方形 4">
                  <a:extLst>
                    <a:ext uri="{FF2B5EF4-FFF2-40B4-BE49-F238E27FC236}">
                      <a16:creationId xmlns:a16="http://schemas.microsoft.com/office/drawing/2014/main" id="{B4DDDF81-7D41-D1FA-4FF4-D1F440EF5EC1}"/>
                    </a:ext>
                  </a:extLst>
                </p:cNvPr>
                <p:cNvSpPr>
                  <a:spLocks noRot="1" noChangeAspect="1" noMove="1" noResize="1" noEditPoints="1" noAdjustHandles="1" noChangeArrowheads="1" noChangeShapeType="1" noTextEdit="1"/>
                </p:cNvSpPr>
                <p:nvPr/>
              </p:nvSpPr>
              <p:spPr>
                <a:xfrm>
                  <a:off x="12373369" y="3713734"/>
                  <a:ext cx="415632" cy="351828"/>
                </a:xfrm>
                <a:prstGeom prst="rect">
                  <a:avLst/>
                </a:prstGeom>
                <a:blipFill>
                  <a:blip r:embed="rId6"/>
                  <a:stretch>
                    <a:fillRect l="-36765" r="-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F998D673-B99B-C270-A37E-0EDB07E36F6B}"/>
                    </a:ext>
                  </a:extLst>
                </p:cNvPr>
                <p:cNvSpPr/>
                <p:nvPr/>
              </p:nvSpPr>
              <p:spPr>
                <a:xfrm>
                  <a:off x="12755426" y="3959611"/>
                  <a:ext cx="415632" cy="35182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1400" b="0" i="1" smtClean="0">
                                <a:solidFill>
                                  <a:schemeClr val="accent5"/>
                                </a:solidFill>
                                <a:latin typeface="Cambria Math" panose="02040503050406030204" pitchFamily="18" charset="0"/>
                              </a:rPr>
                            </m:ctrlPr>
                          </m:sSubSupPr>
                          <m:e>
                            <m:r>
                              <a:rPr lang="en-US" altLang="ja-JP" sz="1400" b="1" i="1">
                                <a:solidFill>
                                  <a:schemeClr val="accent5"/>
                                </a:solidFill>
                                <a:latin typeface="Cambria Math" panose="02040503050406030204" pitchFamily="18" charset="0"/>
                              </a:rPr>
                              <m:t>𝜽</m:t>
                            </m:r>
                          </m:e>
                          <m:sub>
                            <m:r>
                              <a:rPr lang="en-US" altLang="ja-JP" sz="1400" b="0" i="1" smtClean="0">
                                <a:solidFill>
                                  <a:schemeClr val="accent5"/>
                                </a:solidFill>
                                <a:latin typeface="Cambria Math" panose="02040503050406030204" pitchFamily="18" charset="0"/>
                              </a:rPr>
                              <m:t>𝑐𝑎𝑛𝑑</m:t>
                            </m:r>
                            <m:r>
                              <a:rPr lang="en-US" altLang="ja-JP" sz="1400" b="0" i="1" smtClean="0">
                                <a:solidFill>
                                  <a:schemeClr val="accent5"/>
                                </a:solidFill>
                                <a:latin typeface="Cambria Math" panose="02040503050406030204" pitchFamily="18" charset="0"/>
                              </a:rPr>
                              <m:t>,2</m:t>
                            </m:r>
                          </m:sub>
                          <m:sup/>
                        </m:sSubSup>
                      </m:oMath>
                    </m:oMathPara>
                  </a14:m>
                  <a:endParaRPr lang="en-US" altLang="ja-JP" sz="1400" dirty="0">
                    <a:solidFill>
                      <a:schemeClr val="accent5"/>
                    </a:solidFill>
                  </a:endParaRPr>
                </a:p>
              </p:txBody>
            </p:sp>
          </mc:Choice>
          <mc:Fallback xmlns="">
            <p:sp>
              <p:nvSpPr>
                <p:cNvPr id="6" name="正方形/長方形 5">
                  <a:extLst>
                    <a:ext uri="{FF2B5EF4-FFF2-40B4-BE49-F238E27FC236}">
                      <a16:creationId xmlns:a16="http://schemas.microsoft.com/office/drawing/2014/main" id="{F998D673-B99B-C270-A37E-0EDB07E36F6B}"/>
                    </a:ext>
                  </a:extLst>
                </p:cNvPr>
                <p:cNvSpPr>
                  <a:spLocks noRot="1" noChangeAspect="1" noMove="1" noResize="1" noEditPoints="1" noAdjustHandles="1" noChangeArrowheads="1" noChangeShapeType="1" noTextEdit="1"/>
                </p:cNvSpPr>
                <p:nvPr/>
              </p:nvSpPr>
              <p:spPr>
                <a:xfrm>
                  <a:off x="12755426" y="3959611"/>
                  <a:ext cx="415632" cy="351828"/>
                </a:xfrm>
                <a:prstGeom prst="rect">
                  <a:avLst/>
                </a:prstGeom>
                <a:blipFill>
                  <a:blip r:embed="rId7"/>
                  <a:stretch>
                    <a:fillRect l="-34783" r="-159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7924DB9C-014C-0AE8-3971-05548CC8A552}"/>
                    </a:ext>
                  </a:extLst>
                </p:cNvPr>
                <p:cNvSpPr/>
                <p:nvPr/>
              </p:nvSpPr>
              <p:spPr>
                <a:xfrm>
                  <a:off x="12479894" y="4211801"/>
                  <a:ext cx="415632" cy="35182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1400" b="0" i="1" smtClean="0">
                                <a:solidFill>
                                  <a:schemeClr val="accent4"/>
                                </a:solidFill>
                                <a:latin typeface="Cambria Math" panose="02040503050406030204" pitchFamily="18" charset="0"/>
                              </a:rPr>
                            </m:ctrlPr>
                          </m:sSubSupPr>
                          <m:e>
                            <m:r>
                              <a:rPr lang="en-US" altLang="ja-JP" sz="1400" b="1" i="1">
                                <a:solidFill>
                                  <a:schemeClr val="accent4"/>
                                </a:solidFill>
                                <a:latin typeface="Cambria Math" panose="02040503050406030204" pitchFamily="18" charset="0"/>
                              </a:rPr>
                              <m:t>𝜽</m:t>
                            </m:r>
                          </m:e>
                          <m:sub>
                            <m:r>
                              <a:rPr lang="en-US" altLang="ja-JP" sz="1400" b="0" i="1" smtClean="0">
                                <a:solidFill>
                                  <a:schemeClr val="accent4"/>
                                </a:solidFill>
                                <a:latin typeface="Cambria Math" panose="02040503050406030204" pitchFamily="18" charset="0"/>
                              </a:rPr>
                              <m:t>𝑐𝑎𝑛𝑑</m:t>
                            </m:r>
                            <m:r>
                              <a:rPr lang="en-US" altLang="ja-JP" sz="1400" b="0" i="1" smtClean="0">
                                <a:solidFill>
                                  <a:schemeClr val="accent4"/>
                                </a:solidFill>
                                <a:latin typeface="Cambria Math" panose="02040503050406030204" pitchFamily="18" charset="0"/>
                              </a:rPr>
                              <m:t>,3</m:t>
                            </m:r>
                          </m:sub>
                          <m:sup/>
                        </m:sSubSup>
                      </m:oMath>
                    </m:oMathPara>
                  </a14:m>
                  <a:endParaRPr lang="en-US" altLang="ja-JP" sz="1400" dirty="0">
                    <a:solidFill>
                      <a:schemeClr val="accent4"/>
                    </a:solidFill>
                  </a:endParaRPr>
                </a:p>
              </p:txBody>
            </p:sp>
          </mc:Choice>
          <mc:Fallback xmlns="">
            <p:sp>
              <p:nvSpPr>
                <p:cNvPr id="8" name="正方形/長方形 7">
                  <a:extLst>
                    <a:ext uri="{FF2B5EF4-FFF2-40B4-BE49-F238E27FC236}">
                      <a16:creationId xmlns:a16="http://schemas.microsoft.com/office/drawing/2014/main" id="{7924DB9C-014C-0AE8-3971-05548CC8A552}"/>
                    </a:ext>
                  </a:extLst>
                </p:cNvPr>
                <p:cNvSpPr>
                  <a:spLocks noRot="1" noChangeAspect="1" noMove="1" noResize="1" noEditPoints="1" noAdjustHandles="1" noChangeArrowheads="1" noChangeShapeType="1" noTextEdit="1"/>
                </p:cNvSpPr>
                <p:nvPr/>
              </p:nvSpPr>
              <p:spPr>
                <a:xfrm>
                  <a:off x="12479894" y="4211801"/>
                  <a:ext cx="415632" cy="351828"/>
                </a:xfrm>
                <a:prstGeom prst="rect">
                  <a:avLst/>
                </a:prstGeom>
                <a:blipFill>
                  <a:blip r:embed="rId8"/>
                  <a:stretch>
                    <a:fillRect l="-35294" r="-17647"/>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47701CBB-E847-EB3B-C3AC-991281D29650}"/>
                </a:ext>
              </a:extLst>
            </p:cNvPr>
            <p:cNvCxnSpPr>
              <a:cxnSpLocks/>
            </p:cNvCxnSpPr>
            <p:nvPr/>
          </p:nvCxnSpPr>
          <p:spPr>
            <a:xfrm>
              <a:off x="13279177" y="4191275"/>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DB979B0-4320-1B4B-2593-926316DB7B6B}"/>
                </a:ext>
              </a:extLst>
            </p:cNvPr>
            <p:cNvCxnSpPr>
              <a:cxnSpLocks/>
            </p:cNvCxnSpPr>
            <p:nvPr/>
          </p:nvCxnSpPr>
          <p:spPr>
            <a:xfrm>
              <a:off x="15796933" y="4191275"/>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吹き出し: 四角形 23">
              <a:extLst>
                <a:ext uri="{FF2B5EF4-FFF2-40B4-BE49-F238E27FC236}">
                  <a16:creationId xmlns:a16="http://schemas.microsoft.com/office/drawing/2014/main" id="{888EF956-C44A-EC16-AE7F-4DF7A91FF283}"/>
                </a:ext>
              </a:extLst>
            </p:cNvPr>
            <p:cNvSpPr/>
            <p:nvPr/>
          </p:nvSpPr>
          <p:spPr>
            <a:xfrm>
              <a:off x="14741127" y="3781291"/>
              <a:ext cx="916752" cy="731464"/>
            </a:xfrm>
            <a:prstGeom prst="wedgeRectCallout">
              <a:avLst>
                <a:gd name="adj1" fmla="val -72919"/>
                <a:gd name="adj2" fmla="val -399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1CFBEDE0-7952-958A-2CBB-923EF0BC53DB}"/>
                </a:ext>
              </a:extLst>
            </p:cNvPr>
            <p:cNvSpPr/>
            <p:nvPr/>
          </p:nvSpPr>
          <p:spPr>
            <a:xfrm>
              <a:off x="14688396" y="3781291"/>
              <a:ext cx="1029585" cy="738664"/>
            </a:xfrm>
            <a:prstGeom prst="rect">
              <a:avLst/>
            </a:prstGeom>
          </p:spPr>
          <p:txBody>
            <a:bodyPr wrap="square">
              <a:spAutoFit/>
            </a:bodyPr>
            <a:lstStyle/>
            <a:p>
              <a:pPr algn="ctr"/>
              <a:r>
                <a:rPr lang="en-US" altLang="ja-JP" sz="1400" dirty="0"/>
                <a:t>deriving the best </a:t>
              </a:r>
              <a:r>
                <a:rPr lang="en-US" altLang="ja-JP" sz="1400" dirty="0">
                  <a:solidFill>
                    <a:srgbClr val="FF0000"/>
                  </a:solidFill>
                </a:rPr>
                <a:t>FIR</a:t>
              </a:r>
              <a:r>
                <a:rPr lang="en-US" altLang="ja-JP" sz="1400" dirty="0"/>
                <a:t> metric</a:t>
              </a:r>
            </a:p>
          </p:txBody>
        </p:sp>
        <p:sp>
          <p:nvSpPr>
            <p:cNvPr id="30" name="楕円 29">
              <a:extLst>
                <a:ext uri="{FF2B5EF4-FFF2-40B4-BE49-F238E27FC236}">
                  <a16:creationId xmlns:a16="http://schemas.microsoft.com/office/drawing/2014/main" id="{9754A861-1FFE-5FA7-AFC6-74A9B844EE87}"/>
                </a:ext>
              </a:extLst>
            </p:cNvPr>
            <p:cNvSpPr/>
            <p:nvPr/>
          </p:nvSpPr>
          <p:spPr>
            <a:xfrm>
              <a:off x="13516560" y="3953260"/>
              <a:ext cx="90000" cy="9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643F3F9-74B1-EB10-C841-8DE369848157}"/>
                </a:ext>
              </a:extLst>
            </p:cNvPr>
            <p:cNvSpPr/>
            <p:nvPr/>
          </p:nvSpPr>
          <p:spPr>
            <a:xfrm>
              <a:off x="14394984" y="4381193"/>
              <a:ext cx="90000" cy="9000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B8CBD437-16C7-3CB3-AAD2-F1A0147A621B}"/>
                </a:ext>
              </a:extLst>
            </p:cNvPr>
            <p:cNvSpPr/>
            <p:nvPr/>
          </p:nvSpPr>
          <p:spPr>
            <a:xfrm>
              <a:off x="14291199" y="4055108"/>
              <a:ext cx="175869" cy="175869"/>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65C2ED51-210B-87A9-4E97-B8E11CD3B7A2}"/>
                </a:ext>
              </a:extLst>
            </p:cNvPr>
            <p:cNvSpPr/>
            <p:nvPr/>
          </p:nvSpPr>
          <p:spPr>
            <a:xfrm>
              <a:off x="13778496" y="4345761"/>
              <a:ext cx="90000" cy="900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ACF0B4DA-95DB-3EBB-0B61-776F8B774C24}"/>
                </a:ext>
              </a:extLst>
            </p:cNvPr>
            <p:cNvSpPr/>
            <p:nvPr/>
          </p:nvSpPr>
          <p:spPr>
            <a:xfrm>
              <a:off x="14023013" y="3811750"/>
              <a:ext cx="678124" cy="261610"/>
            </a:xfrm>
            <a:prstGeom prst="rect">
              <a:avLst/>
            </a:prstGeom>
          </p:spPr>
          <p:txBody>
            <a:bodyPr wrap="square">
              <a:spAutoFit/>
            </a:bodyPr>
            <a:lstStyle/>
            <a:p>
              <a:pPr algn="ctr"/>
              <a:r>
                <a:rPr lang="en-US" altLang="ja-JP" sz="1100" dirty="0"/>
                <a:t>Target</a:t>
              </a:r>
            </a:p>
          </p:txBody>
        </p:sp>
        <mc:AlternateContent xmlns:mc="http://schemas.openxmlformats.org/markup-compatibility/2006" xmlns:a14="http://schemas.microsoft.com/office/drawing/2010/main">
          <mc:Choice Requires="a14">
            <p:sp>
              <p:nvSpPr>
                <p:cNvPr id="47" name="正方形/長方形 46">
                  <a:extLst>
                    <a:ext uri="{FF2B5EF4-FFF2-40B4-BE49-F238E27FC236}">
                      <a16:creationId xmlns:a16="http://schemas.microsoft.com/office/drawing/2014/main" id="{F96AC79C-56A8-0556-6F93-242D642158F6}"/>
                    </a:ext>
                  </a:extLst>
                </p:cNvPr>
                <p:cNvSpPr/>
                <p:nvPr/>
              </p:nvSpPr>
              <p:spPr>
                <a:xfrm>
                  <a:off x="13326649" y="3538314"/>
                  <a:ext cx="821651" cy="448584"/>
                </a:xfrm>
                <a:prstGeom prst="rect">
                  <a:avLst/>
                </a:prstGeom>
              </p:spPr>
              <p:txBody>
                <a:bodyPr wrap="square">
                  <a:spAutoFit/>
                </a:bodyPr>
                <a:lstStyle/>
                <a:p>
                  <a:pPr algn="ctr"/>
                  <a:r>
                    <a:rPr lang="en-US" altLang="ja-JP" sz="1050" b="0" dirty="0"/>
                    <a:t>generated by </a:t>
                  </a:r>
                  <a14:m>
                    <m:oMath xmlns:m="http://schemas.openxmlformats.org/officeDocument/2006/math">
                      <m:sSubSup>
                        <m:sSubSupPr>
                          <m:ctrlPr>
                            <a:rPr lang="en-US" altLang="ja-JP" sz="1050" i="1" smtClean="0">
                              <a:solidFill>
                                <a:schemeClr val="accent3"/>
                              </a:solidFill>
                              <a:latin typeface="Cambria Math" panose="02040503050406030204" pitchFamily="18" charset="0"/>
                            </a:rPr>
                          </m:ctrlPr>
                        </m:sSubSupPr>
                        <m:e>
                          <m:r>
                            <a:rPr lang="en-US" altLang="ja-JP" sz="1050" b="1" i="1">
                              <a:solidFill>
                                <a:schemeClr val="accent3"/>
                              </a:solidFill>
                              <a:latin typeface="Cambria Math" panose="02040503050406030204" pitchFamily="18" charset="0"/>
                            </a:rPr>
                            <m:t>𝜽</m:t>
                          </m:r>
                        </m:e>
                        <m:sub>
                          <m:r>
                            <a:rPr lang="en-US" altLang="ja-JP" sz="1050" i="1">
                              <a:solidFill>
                                <a:schemeClr val="accent3"/>
                              </a:solidFill>
                              <a:latin typeface="Cambria Math" panose="02040503050406030204" pitchFamily="18" charset="0"/>
                            </a:rPr>
                            <m:t>𝑐𝑎𝑛𝑑</m:t>
                          </m:r>
                          <m:r>
                            <a:rPr lang="en-US" altLang="ja-JP" sz="1050" i="1">
                              <a:solidFill>
                                <a:schemeClr val="accent3"/>
                              </a:solidFill>
                              <a:latin typeface="Cambria Math" panose="02040503050406030204" pitchFamily="18" charset="0"/>
                            </a:rPr>
                            <m:t>,1</m:t>
                          </m:r>
                        </m:sub>
                        <m:sup/>
                      </m:sSubSup>
                    </m:oMath>
                  </a14:m>
                  <a:endParaRPr lang="en-US" altLang="ja-JP" sz="1050" dirty="0"/>
                </a:p>
              </p:txBody>
            </p:sp>
          </mc:Choice>
          <mc:Fallback xmlns="">
            <p:sp>
              <p:nvSpPr>
                <p:cNvPr id="47" name="正方形/長方形 46">
                  <a:extLst>
                    <a:ext uri="{FF2B5EF4-FFF2-40B4-BE49-F238E27FC236}">
                      <a16:creationId xmlns:a16="http://schemas.microsoft.com/office/drawing/2014/main" id="{F96AC79C-56A8-0556-6F93-242D642158F6}"/>
                    </a:ext>
                  </a:extLst>
                </p:cNvPr>
                <p:cNvSpPr>
                  <a:spLocks noRot="1" noChangeAspect="1" noMove="1" noResize="1" noEditPoints="1" noAdjustHandles="1" noChangeArrowheads="1" noChangeShapeType="1" noTextEdit="1"/>
                </p:cNvSpPr>
                <p:nvPr/>
              </p:nvSpPr>
              <p:spPr>
                <a:xfrm>
                  <a:off x="13326649" y="3538314"/>
                  <a:ext cx="821651" cy="448584"/>
                </a:xfrm>
                <a:prstGeom prst="rect">
                  <a:avLst/>
                </a:prstGeom>
                <a:blipFill>
                  <a:blip r:embed="rId9"/>
                  <a:stretch>
                    <a:fillRect r="-2222" b="-40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5CDB5075-D1BC-CF05-C50C-F766799004CF}"/>
                    </a:ext>
                  </a:extLst>
                </p:cNvPr>
                <p:cNvSpPr/>
                <p:nvPr/>
              </p:nvSpPr>
              <p:spPr>
                <a:xfrm>
                  <a:off x="14027406" y="4422631"/>
                  <a:ext cx="775483" cy="287002"/>
                </a:xfrm>
                <a:prstGeom prst="rect">
                  <a:avLst/>
                </a:prstGeom>
              </p:spPr>
              <p:txBody>
                <a:bodyPr wrap="square">
                  <a:spAutoFit/>
                </a:bodyPr>
                <a:lstStyle/>
                <a:p>
                  <a:pPr algn="ctr"/>
                  <a:r>
                    <a:rPr lang="en-US" altLang="ja-JP" sz="1050" dirty="0"/>
                    <a:t>b</a:t>
                  </a:r>
                  <a:r>
                    <a:rPr lang="en-US" altLang="ja-JP" sz="1050" b="0" dirty="0"/>
                    <a:t>y </a:t>
                  </a:r>
                  <a14:m>
                    <m:oMath xmlns:m="http://schemas.openxmlformats.org/officeDocument/2006/math">
                      <m:sSubSup>
                        <m:sSubSupPr>
                          <m:ctrlPr>
                            <a:rPr lang="en-US" altLang="ja-JP" sz="1050" i="1" smtClean="0">
                              <a:solidFill>
                                <a:schemeClr val="accent4"/>
                              </a:solidFill>
                              <a:latin typeface="Cambria Math" panose="02040503050406030204" pitchFamily="18" charset="0"/>
                            </a:rPr>
                          </m:ctrlPr>
                        </m:sSubSupPr>
                        <m:e>
                          <m:r>
                            <a:rPr lang="en-US" altLang="ja-JP" sz="1050" b="1" i="1">
                              <a:solidFill>
                                <a:schemeClr val="accent4"/>
                              </a:solidFill>
                              <a:latin typeface="Cambria Math" panose="02040503050406030204" pitchFamily="18" charset="0"/>
                            </a:rPr>
                            <m:t>𝜽</m:t>
                          </m:r>
                        </m:e>
                        <m:sub>
                          <m:r>
                            <a:rPr lang="en-US" altLang="ja-JP" sz="1050" i="1">
                              <a:solidFill>
                                <a:schemeClr val="accent4"/>
                              </a:solidFill>
                              <a:latin typeface="Cambria Math" panose="02040503050406030204" pitchFamily="18" charset="0"/>
                            </a:rPr>
                            <m:t>𝑐𝑎𝑛𝑑</m:t>
                          </m:r>
                          <m:r>
                            <a:rPr lang="en-US" altLang="ja-JP" sz="1050" i="1">
                              <a:solidFill>
                                <a:schemeClr val="accent4"/>
                              </a:solidFill>
                              <a:latin typeface="Cambria Math" panose="02040503050406030204" pitchFamily="18" charset="0"/>
                            </a:rPr>
                            <m:t>,3</m:t>
                          </m:r>
                        </m:sub>
                        <m:sup/>
                      </m:sSubSup>
                    </m:oMath>
                  </a14:m>
                  <a:endParaRPr lang="en-US" altLang="ja-JP" sz="1050" dirty="0"/>
                </a:p>
              </p:txBody>
            </p:sp>
          </mc:Choice>
          <mc:Fallback xmlns="">
            <p:sp>
              <p:nvSpPr>
                <p:cNvPr id="48" name="正方形/長方形 47">
                  <a:extLst>
                    <a:ext uri="{FF2B5EF4-FFF2-40B4-BE49-F238E27FC236}">
                      <a16:creationId xmlns:a16="http://schemas.microsoft.com/office/drawing/2014/main" id="{5CDB5075-D1BC-CF05-C50C-F766799004CF}"/>
                    </a:ext>
                  </a:extLst>
                </p:cNvPr>
                <p:cNvSpPr>
                  <a:spLocks noRot="1" noChangeAspect="1" noMove="1" noResize="1" noEditPoints="1" noAdjustHandles="1" noChangeArrowheads="1" noChangeShapeType="1" noTextEdit="1"/>
                </p:cNvSpPr>
                <p:nvPr/>
              </p:nvSpPr>
              <p:spPr>
                <a:xfrm>
                  <a:off x="14027406" y="4422631"/>
                  <a:ext cx="775483" cy="287002"/>
                </a:xfrm>
                <a:prstGeom prst="rect">
                  <a:avLst/>
                </a:prstGeom>
                <a:blipFill>
                  <a:blip r:embed="rId10"/>
                  <a:stretch>
                    <a:fillRect b="-63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EDCE3180-0BDA-24CE-1D29-300C8A8BA2D0}"/>
                    </a:ext>
                  </a:extLst>
                </p:cNvPr>
                <p:cNvSpPr/>
                <p:nvPr/>
              </p:nvSpPr>
              <p:spPr>
                <a:xfrm>
                  <a:off x="13378945" y="4424232"/>
                  <a:ext cx="776710" cy="287002"/>
                </a:xfrm>
                <a:prstGeom prst="rect">
                  <a:avLst/>
                </a:prstGeom>
              </p:spPr>
              <p:txBody>
                <a:bodyPr wrap="square">
                  <a:spAutoFit/>
                </a:bodyPr>
                <a:lstStyle/>
                <a:p>
                  <a:pPr algn="ctr"/>
                  <a:r>
                    <a:rPr lang="en-US" altLang="ja-JP" sz="1050" dirty="0"/>
                    <a:t>b</a:t>
                  </a:r>
                  <a:r>
                    <a:rPr lang="en-US" altLang="ja-JP" sz="1050" b="0" dirty="0"/>
                    <a:t>y </a:t>
                  </a:r>
                  <a14:m>
                    <m:oMath xmlns:m="http://schemas.openxmlformats.org/officeDocument/2006/math">
                      <m:sSubSup>
                        <m:sSubSupPr>
                          <m:ctrlPr>
                            <a:rPr lang="en-US" altLang="ja-JP" sz="1050" i="1" smtClean="0">
                              <a:solidFill>
                                <a:schemeClr val="accent5"/>
                              </a:solidFill>
                              <a:latin typeface="Cambria Math" panose="02040503050406030204" pitchFamily="18" charset="0"/>
                            </a:rPr>
                          </m:ctrlPr>
                        </m:sSubSupPr>
                        <m:e>
                          <m:r>
                            <a:rPr lang="en-US" altLang="ja-JP" sz="1050" b="1" i="1">
                              <a:solidFill>
                                <a:schemeClr val="accent5"/>
                              </a:solidFill>
                              <a:latin typeface="Cambria Math" panose="02040503050406030204" pitchFamily="18" charset="0"/>
                            </a:rPr>
                            <m:t>𝜽</m:t>
                          </m:r>
                        </m:e>
                        <m:sub>
                          <m:r>
                            <a:rPr lang="en-US" altLang="ja-JP" sz="1050" i="1">
                              <a:solidFill>
                                <a:schemeClr val="accent5"/>
                              </a:solidFill>
                              <a:latin typeface="Cambria Math" panose="02040503050406030204" pitchFamily="18" charset="0"/>
                            </a:rPr>
                            <m:t>𝑐𝑎𝑛𝑑</m:t>
                          </m:r>
                          <m:r>
                            <a:rPr lang="en-US" altLang="ja-JP" sz="1050" i="1">
                              <a:solidFill>
                                <a:schemeClr val="accent5"/>
                              </a:solidFill>
                              <a:latin typeface="Cambria Math" panose="02040503050406030204" pitchFamily="18" charset="0"/>
                            </a:rPr>
                            <m:t>,2</m:t>
                          </m:r>
                        </m:sub>
                        <m:sup/>
                      </m:sSubSup>
                    </m:oMath>
                  </a14:m>
                  <a:endParaRPr lang="en-US" altLang="ja-JP" sz="1050" dirty="0"/>
                </a:p>
              </p:txBody>
            </p:sp>
          </mc:Choice>
          <mc:Fallback xmlns="">
            <p:sp>
              <p:nvSpPr>
                <p:cNvPr id="49" name="正方形/長方形 48">
                  <a:extLst>
                    <a:ext uri="{FF2B5EF4-FFF2-40B4-BE49-F238E27FC236}">
                      <a16:creationId xmlns:a16="http://schemas.microsoft.com/office/drawing/2014/main" id="{EDCE3180-0BDA-24CE-1D29-300C8A8BA2D0}"/>
                    </a:ext>
                  </a:extLst>
                </p:cNvPr>
                <p:cNvSpPr>
                  <a:spLocks noRot="1" noChangeAspect="1" noMove="1" noResize="1" noEditPoints="1" noAdjustHandles="1" noChangeArrowheads="1" noChangeShapeType="1" noTextEdit="1"/>
                </p:cNvSpPr>
                <p:nvPr/>
              </p:nvSpPr>
              <p:spPr>
                <a:xfrm>
                  <a:off x="13378945" y="4424232"/>
                  <a:ext cx="776710" cy="287002"/>
                </a:xfrm>
                <a:prstGeom prst="rect">
                  <a:avLst/>
                </a:prstGeom>
                <a:blipFill>
                  <a:blip r:embed="rId11"/>
                  <a:stretch>
                    <a:fillRect b="-63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正方形/長方形 49">
                  <a:extLst>
                    <a:ext uri="{FF2B5EF4-FFF2-40B4-BE49-F238E27FC236}">
                      <a16:creationId xmlns:a16="http://schemas.microsoft.com/office/drawing/2014/main" id="{B496E4ED-2ED3-923B-CD98-134D524BB2F5}"/>
                    </a:ext>
                  </a:extLst>
                </p:cNvPr>
                <p:cNvSpPr/>
                <p:nvPr/>
              </p:nvSpPr>
              <p:spPr>
                <a:xfrm>
                  <a:off x="16114069" y="4015361"/>
                  <a:ext cx="415632" cy="35182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1400" b="0" i="1" smtClean="0">
                                <a:solidFill>
                                  <a:schemeClr val="accent4"/>
                                </a:solidFill>
                                <a:latin typeface="Cambria Math" panose="02040503050406030204" pitchFamily="18" charset="0"/>
                              </a:rPr>
                            </m:ctrlPr>
                          </m:sSubSupPr>
                          <m:e>
                            <m:r>
                              <a:rPr lang="en-US" altLang="ja-JP" sz="1400" b="1" i="1">
                                <a:solidFill>
                                  <a:schemeClr val="accent4"/>
                                </a:solidFill>
                                <a:latin typeface="Cambria Math" panose="02040503050406030204" pitchFamily="18" charset="0"/>
                              </a:rPr>
                              <m:t>𝜽</m:t>
                            </m:r>
                          </m:e>
                          <m:sub>
                            <m:r>
                              <a:rPr lang="en-US" altLang="ja-JP" sz="1400" b="0" i="1" smtClean="0">
                                <a:solidFill>
                                  <a:schemeClr val="accent4"/>
                                </a:solidFill>
                                <a:latin typeface="Cambria Math" panose="02040503050406030204" pitchFamily="18" charset="0"/>
                              </a:rPr>
                              <m:t>𝑐𝑎𝑛𝑑</m:t>
                            </m:r>
                            <m:r>
                              <a:rPr lang="en-US" altLang="ja-JP" sz="1400" b="0" i="1" smtClean="0">
                                <a:solidFill>
                                  <a:schemeClr val="accent4"/>
                                </a:solidFill>
                                <a:latin typeface="Cambria Math" panose="02040503050406030204" pitchFamily="18" charset="0"/>
                              </a:rPr>
                              <m:t>,3</m:t>
                            </m:r>
                          </m:sub>
                          <m:sup/>
                        </m:sSubSup>
                      </m:oMath>
                    </m:oMathPara>
                  </a14:m>
                  <a:endParaRPr lang="en-US" altLang="ja-JP" sz="1400" dirty="0">
                    <a:solidFill>
                      <a:schemeClr val="accent4"/>
                    </a:solidFill>
                  </a:endParaRPr>
                </a:p>
              </p:txBody>
            </p:sp>
          </mc:Choice>
          <mc:Fallback xmlns="">
            <p:sp>
              <p:nvSpPr>
                <p:cNvPr id="50" name="正方形/長方形 49">
                  <a:extLst>
                    <a:ext uri="{FF2B5EF4-FFF2-40B4-BE49-F238E27FC236}">
                      <a16:creationId xmlns:a16="http://schemas.microsoft.com/office/drawing/2014/main" id="{B496E4ED-2ED3-923B-CD98-134D524BB2F5}"/>
                    </a:ext>
                  </a:extLst>
                </p:cNvPr>
                <p:cNvSpPr>
                  <a:spLocks noRot="1" noChangeAspect="1" noMove="1" noResize="1" noEditPoints="1" noAdjustHandles="1" noChangeArrowheads="1" noChangeShapeType="1" noTextEdit="1"/>
                </p:cNvSpPr>
                <p:nvPr/>
              </p:nvSpPr>
              <p:spPr>
                <a:xfrm>
                  <a:off x="16114069" y="4015361"/>
                  <a:ext cx="415632" cy="351828"/>
                </a:xfrm>
                <a:prstGeom prst="rect">
                  <a:avLst/>
                </a:prstGeom>
                <a:blipFill>
                  <a:blip r:embed="rId12"/>
                  <a:stretch>
                    <a:fillRect l="-35294" r="-17647"/>
                  </a:stretch>
                </a:blipFill>
              </p:spPr>
              <p:txBody>
                <a:bodyPr/>
                <a:lstStyle/>
                <a:p>
                  <a:r>
                    <a:rPr lang="ja-JP" altLang="en-US">
                      <a:noFill/>
                    </a:rPr>
                    <a:t> </a:t>
                  </a:r>
                </a:p>
              </p:txBody>
            </p:sp>
          </mc:Fallback>
        </mc:AlternateContent>
        <p:sp>
          <p:nvSpPr>
            <p:cNvPr id="52" name="楕円 51">
              <a:extLst>
                <a:ext uri="{FF2B5EF4-FFF2-40B4-BE49-F238E27FC236}">
                  <a16:creationId xmlns:a16="http://schemas.microsoft.com/office/drawing/2014/main" id="{81A60674-E467-A33B-17D0-5B7B3881355A}"/>
                </a:ext>
              </a:extLst>
            </p:cNvPr>
            <p:cNvSpPr/>
            <p:nvPr/>
          </p:nvSpPr>
          <p:spPr>
            <a:xfrm>
              <a:off x="13964329" y="4371181"/>
              <a:ext cx="90000" cy="900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2280788F-907B-A9A6-5D15-9E812A66493E}"/>
                </a:ext>
              </a:extLst>
            </p:cNvPr>
            <p:cNvSpPr/>
            <p:nvPr/>
          </p:nvSpPr>
          <p:spPr>
            <a:xfrm>
              <a:off x="13878526" y="4231641"/>
              <a:ext cx="90000" cy="900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A633AF77-1F45-09F7-AED3-0E7A3798D16B}"/>
                </a:ext>
              </a:extLst>
            </p:cNvPr>
            <p:cNvSpPr/>
            <p:nvPr/>
          </p:nvSpPr>
          <p:spPr>
            <a:xfrm>
              <a:off x="13621600" y="4238879"/>
              <a:ext cx="90000" cy="900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0937892-E7DA-9A6B-87D1-32BC4EEB7CD6}"/>
                </a:ext>
              </a:extLst>
            </p:cNvPr>
            <p:cNvSpPr/>
            <p:nvPr/>
          </p:nvSpPr>
          <p:spPr>
            <a:xfrm>
              <a:off x="13635607" y="4036437"/>
              <a:ext cx="90000" cy="9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1F70D8FD-F2EC-6C72-24B6-4F8B4B6D6853}"/>
                </a:ext>
              </a:extLst>
            </p:cNvPr>
            <p:cNvSpPr/>
            <p:nvPr/>
          </p:nvSpPr>
          <p:spPr>
            <a:xfrm>
              <a:off x="13722912" y="3970718"/>
              <a:ext cx="90000" cy="9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4D34F46B-0682-D38F-0457-68594FA74C31}"/>
                </a:ext>
              </a:extLst>
            </p:cNvPr>
            <p:cNvSpPr/>
            <p:nvPr/>
          </p:nvSpPr>
          <p:spPr>
            <a:xfrm>
              <a:off x="13828667" y="4070451"/>
              <a:ext cx="90000" cy="9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69DBE2E-92DD-997D-B3B2-C6174E78630A}"/>
                </a:ext>
              </a:extLst>
            </p:cNvPr>
            <p:cNvSpPr/>
            <p:nvPr/>
          </p:nvSpPr>
          <p:spPr>
            <a:xfrm>
              <a:off x="14236348" y="4345885"/>
              <a:ext cx="90000" cy="9000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FB1FE117-C2C8-0BA5-E45B-E63DAE6203F5}"/>
                </a:ext>
              </a:extLst>
            </p:cNvPr>
            <p:cNvSpPr/>
            <p:nvPr/>
          </p:nvSpPr>
          <p:spPr>
            <a:xfrm>
              <a:off x="14532378" y="4333573"/>
              <a:ext cx="90000" cy="9000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17576BB1-A809-52EF-E057-8583A305E5E2}"/>
                </a:ext>
              </a:extLst>
            </p:cNvPr>
            <p:cNvSpPr/>
            <p:nvPr/>
          </p:nvSpPr>
          <p:spPr>
            <a:xfrm>
              <a:off x="14408254" y="4262593"/>
              <a:ext cx="90000" cy="9000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403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pPr>
              <a:lnSpc>
                <a:spcPct val="100000"/>
              </a:lnSpc>
              <a:spcBef>
                <a:spcPts val="1800"/>
              </a:spcBef>
            </a:pPr>
            <a:r>
              <a:rPr lang="en-US" altLang="ja-JP" dirty="0"/>
              <a:t>Experiment</a:t>
            </a:r>
            <a:endParaRPr kumimoji="1" lang="en-US" altLang="ja-JP" sz="3200"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12</a:t>
            </a:fld>
            <a:endParaRPr kumimoji="1" lang="ja-JP" altLang="en-US"/>
          </a:p>
        </p:txBody>
      </p:sp>
    </p:spTree>
    <p:extLst>
      <p:ext uri="{BB962C8B-B14F-4D97-AF65-F5344CB8AC3E}">
        <p14:creationId xmlns:p14="http://schemas.microsoft.com/office/powerpoint/2010/main" val="403934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E2F9F-856D-42A5-908B-CD9B6C79699F}"/>
              </a:ext>
            </a:extLst>
          </p:cNvPr>
          <p:cNvSpPr>
            <a:spLocks noGrp="1"/>
          </p:cNvSpPr>
          <p:nvPr>
            <p:ph type="title"/>
          </p:nvPr>
        </p:nvSpPr>
        <p:spPr/>
        <p:txBody>
          <a:bodyPr/>
          <a:lstStyle/>
          <a:p>
            <a:r>
              <a:rPr lang="en-US" altLang="ja-JP" dirty="0"/>
              <a:t>Experiment: Settings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1C313E3-C424-4DFE-AEFF-0A1685359134}"/>
                  </a:ext>
                </a:extLst>
              </p:cNvPr>
              <p:cNvSpPr>
                <a:spLocks noGrp="1"/>
              </p:cNvSpPr>
              <p:nvPr>
                <p:ph idx="1"/>
              </p:nvPr>
            </p:nvSpPr>
            <p:spPr>
              <a:xfrm>
                <a:off x="318654" y="1188720"/>
                <a:ext cx="11873345" cy="5419898"/>
              </a:xfrm>
            </p:spPr>
            <p:txBody>
              <a:bodyPr>
                <a:normAutofit fontScale="55000" lnSpcReduction="20000"/>
              </a:bodyPr>
              <a:lstStyle/>
              <a:p>
                <a:pPr marL="355600" lvl="1">
                  <a:buClr>
                    <a:schemeClr val="tx1"/>
                  </a:buClr>
                </a:pPr>
                <a:r>
                  <a:rPr lang="en-US" altLang="ja-JP" sz="2900" b="1" dirty="0"/>
                  <a:t>Real-Parameter Single Objective Optimization Problem</a:t>
                </a:r>
                <a:endParaRPr lang="en-US" altLang="ja-JP" dirty="0">
                  <a:solidFill>
                    <a:schemeClr val="tx1"/>
                  </a:solidFill>
                </a:endParaRPr>
              </a:p>
              <a:p>
                <a:pPr marL="719138" lvl="2">
                  <a:buClr>
                    <a:schemeClr val="tx1"/>
                  </a:buClr>
                </a:pPr>
                <a:r>
                  <a:rPr lang="ja-JP" altLang="en-US" dirty="0">
                    <a:solidFill>
                      <a:schemeClr val="tx1"/>
                    </a:solidFill>
                  </a:rPr>
                  <a:t> </a:t>
                </a:r>
                <a:r>
                  <a:rPr lang="en-US" altLang="ja-JP" dirty="0"/>
                  <a:t>CEC 2013 benchmark suite (28 Problems, </a:t>
                </a:r>
                <a14:m>
                  <m:oMath xmlns:m="http://schemas.openxmlformats.org/officeDocument/2006/math">
                    <m:r>
                      <a:rPr lang="ja-JP" altLang="en-US" i="1" dirty="0" smtClean="0">
                        <a:latin typeface="Cambria Math" panose="02040503050406030204" pitchFamily="18" charset="0"/>
                      </a:rPr>
                      <m:t>𝐷</m:t>
                    </m:r>
                    <m:r>
                      <a:rPr lang="en-US" altLang="ja-JP" i="1" dirty="0" smtClean="0">
                        <a:latin typeface="Cambria Math" panose="02040503050406030204" pitchFamily="18" charset="0"/>
                      </a:rPr>
                      <m:t>=</m:t>
                    </m:r>
                    <m:d>
                      <m:dPr>
                        <m:begChr m:val="{"/>
                        <m:endChr m:val="}"/>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10, 20, 30</m:t>
                        </m:r>
                      </m:e>
                    </m:d>
                    <m:r>
                      <a:rPr lang="en-US" altLang="ja-JP" i="1" dirty="0" smtClean="0">
                        <a:latin typeface="Cambria Math" panose="02040503050406030204" pitchFamily="18" charset="0"/>
                      </a:rPr>
                      <m:t>, </m:t>
                    </m:r>
                    <m:r>
                      <a:rPr lang="ja-JP" altLang="en-US" i="1" dirty="0" smtClean="0">
                        <a:latin typeface="Cambria Math" panose="02040503050406030204" pitchFamily="18" charset="0"/>
                      </a:rPr>
                      <m:t>𝐹</m:t>
                    </m:r>
                    <m:sSub>
                      <m:sSubPr>
                        <m:ctrlPr>
                          <a:rPr lang="en-US" altLang="ja-JP" i="1" dirty="0" smtClean="0">
                            <a:latin typeface="Cambria Math" panose="02040503050406030204" pitchFamily="18" charset="0"/>
                          </a:rPr>
                        </m:ctrlPr>
                      </m:sSubPr>
                      <m:e>
                        <m:r>
                          <a:rPr lang="ja-JP" altLang="en-US" i="1" dirty="0" smtClean="0">
                            <a:latin typeface="Cambria Math" panose="02040503050406030204" pitchFamily="18" charset="0"/>
                          </a:rPr>
                          <m:t>𝐸</m:t>
                        </m:r>
                      </m:e>
                      <m:sub>
                        <m:r>
                          <m:rPr>
                            <m:sty m:val="p"/>
                          </m:rPr>
                          <a:rPr lang="en-US" altLang="ja-JP" i="1" dirty="0" smtClean="0">
                            <a:latin typeface="Cambria Math" panose="02040503050406030204" pitchFamily="18" charset="0"/>
                          </a:rPr>
                          <m:t>max</m:t>
                        </m:r>
                      </m:sub>
                    </m:sSub>
                    <m:r>
                      <a:rPr lang="en-US" altLang="ja-JP" i="1" dirty="0" smtClean="0">
                        <a:latin typeface="Cambria Math" panose="02040503050406030204" pitchFamily="18" charset="0"/>
                      </a:rPr>
                      <m:t>=</m:t>
                    </m:r>
                    <m:r>
                      <a:rPr lang="en-US" altLang="ja-JP" b="0" i="1" dirty="0" smtClean="0">
                        <a:latin typeface="Cambria Math" panose="02040503050406030204" pitchFamily="18" charset="0"/>
                      </a:rPr>
                      <m:t>{2</m:t>
                    </m:r>
                    <m:r>
                      <a:rPr lang="en-US" altLang="ja-JP" i="1" dirty="0" smtClean="0">
                        <a:latin typeface="Cambria Math" panose="02040503050406030204" pitchFamily="18" charset="0"/>
                      </a:rPr>
                      <m:t>,000</m:t>
                    </m:r>
                    <m:r>
                      <a:rPr lang="en-US" altLang="ja-JP" i="1" dirty="0">
                        <a:latin typeface="Cambria Math" panose="02040503050406030204" pitchFamily="18" charset="0"/>
                      </a:rPr>
                      <m:t>,</m:t>
                    </m:r>
                    <m:r>
                      <a:rPr lang="en-US" altLang="ja-JP" b="0" i="1" dirty="0" smtClean="0">
                        <a:latin typeface="Cambria Math" panose="02040503050406030204" pitchFamily="18" charset="0"/>
                      </a:rPr>
                      <m:t> 4</m:t>
                    </m:r>
                    <m:r>
                      <a:rPr lang="en-US" altLang="ja-JP" i="1" dirty="0">
                        <a:latin typeface="Cambria Math" panose="02040503050406030204" pitchFamily="18" charset="0"/>
                      </a:rPr>
                      <m:t>,000</m:t>
                    </m:r>
                    <m:r>
                      <a:rPr lang="en-US" altLang="ja-JP" b="0" i="1" dirty="0" smtClean="0">
                        <a:latin typeface="Cambria Math" panose="02040503050406030204" pitchFamily="18" charset="0"/>
                      </a:rPr>
                      <m:t>, </m:t>
                    </m:r>
                    <m:r>
                      <a:rPr lang="en-US" altLang="ja-JP" b="1" i="1" dirty="0" smtClean="0">
                        <a:latin typeface="Cambria Math" panose="02040503050406030204" pitchFamily="18" charset="0"/>
                      </a:rPr>
                      <m:t>𝟔</m:t>
                    </m:r>
                    <m:r>
                      <a:rPr lang="en-US" altLang="ja-JP" b="1" i="1" dirty="0" smtClean="0">
                        <a:latin typeface="Cambria Math" panose="02040503050406030204" pitchFamily="18" charset="0"/>
                      </a:rPr>
                      <m:t>,</m:t>
                    </m:r>
                    <m:r>
                      <a:rPr lang="en-US" altLang="ja-JP" b="1" i="1" dirty="0" smtClean="0">
                        <a:latin typeface="Cambria Math" panose="02040503050406030204" pitchFamily="18" charset="0"/>
                      </a:rPr>
                      <m:t>𝟎𝟎𝟎</m:t>
                    </m:r>
                    <m:r>
                      <a:rPr lang="en-US" altLang="ja-JP" b="0" i="1" dirty="0" smtClean="0">
                        <a:latin typeface="Cambria Math" panose="02040503050406030204" pitchFamily="18" charset="0"/>
                      </a:rPr>
                      <m:t>, 8</m:t>
                    </m:r>
                    <m:r>
                      <a:rPr lang="en-US" altLang="ja-JP" i="1" dirty="0">
                        <a:latin typeface="Cambria Math" panose="02040503050406030204" pitchFamily="18" charset="0"/>
                      </a:rPr>
                      <m:t>,000</m:t>
                    </m:r>
                    <m:r>
                      <a:rPr lang="en-US" altLang="ja-JP" b="0" i="1" dirty="0" smtClean="0">
                        <a:latin typeface="Cambria Math" panose="02040503050406030204" pitchFamily="18" charset="0"/>
                      </a:rPr>
                      <m:t>, 10</m:t>
                    </m:r>
                    <m:r>
                      <a:rPr lang="en-US" altLang="ja-JP" i="1" dirty="0">
                        <a:latin typeface="Cambria Math" panose="02040503050406030204" pitchFamily="18" charset="0"/>
                      </a:rPr>
                      <m:t>,000</m:t>
                    </m:r>
                    <m:r>
                      <a:rPr lang="en-US" altLang="ja-JP" b="0" i="1" dirty="0" smtClean="0">
                        <a:latin typeface="Cambria Math" panose="02040503050406030204" pitchFamily="18" charset="0"/>
                      </a:rPr>
                      <m:t>}</m:t>
                    </m:r>
                  </m:oMath>
                </a14:m>
                <a:r>
                  <a:rPr lang="en-US" altLang="ja-JP" dirty="0"/>
                  <a:t>)</a:t>
                </a:r>
              </a:p>
              <a:p>
                <a:pPr lvl="1">
                  <a:buClr>
                    <a:schemeClr val="tx1"/>
                  </a:buClr>
                </a:pPr>
                <a:endParaRPr lang="en-US" altLang="ja-JP" sz="2000" dirty="0"/>
              </a:p>
              <a:p>
                <a:pPr marL="355600" lvl="1">
                  <a:buClr>
                    <a:schemeClr val="tx1"/>
                  </a:buClr>
                </a:pPr>
                <a:r>
                  <a:rPr lang="en-US" altLang="ja-JP" sz="2900" b="1" dirty="0"/>
                  <a:t>Compared Algorithms and Their Configurations</a:t>
                </a:r>
              </a:p>
              <a:p>
                <a:pPr marL="812800" lvl="2">
                  <a:buClr>
                    <a:schemeClr val="tx1"/>
                  </a:buClr>
                </a:pPr>
                <a:endParaRPr lang="en-US" altLang="ja-JP" sz="2500" dirty="0">
                  <a:solidFill>
                    <a:srgbClr val="00B050"/>
                  </a:solidFill>
                </a:endParaRPr>
              </a:p>
              <a:p>
                <a:pPr marL="719138" lvl="2">
                  <a:buClr>
                    <a:schemeClr val="tx1"/>
                  </a:buClr>
                  <a:tabLst>
                    <a:tab pos="1881188" algn="l"/>
                  </a:tabLst>
                </a:pPr>
                <a:r>
                  <a:rPr lang="en-US" altLang="ja-JP" b="1" dirty="0"/>
                  <a:t>SHADE	</a:t>
                </a:r>
                <a:r>
                  <a:rPr lang="ja-JP" altLang="en-US" dirty="0"/>
                  <a:t>：</a:t>
                </a:r>
                <a14:m>
                  <m:oMath xmlns:m="http://schemas.openxmlformats.org/officeDocument/2006/math">
                    <m:r>
                      <a:rPr lang="en-US" altLang="ja-JP" i="1">
                        <a:latin typeface="Cambria Math" panose="02040503050406030204" pitchFamily="18" charset="0"/>
                      </a:rPr>
                      <m:t>𝑁</m:t>
                    </m:r>
                    <m:r>
                      <a:rPr lang="en-US" altLang="ja-JP" i="1">
                        <a:latin typeface="Cambria Math" panose="02040503050406030204" pitchFamily="18" charset="0"/>
                      </a:rPr>
                      <m:t>=100,</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𝐹</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r>
                          <a:rPr lang="en-US" altLang="ja-JP" i="1">
                            <a:latin typeface="Cambria Math" panose="02040503050406030204" pitchFamily="18" charset="0"/>
                          </a:rPr>
                          <m:t>,</m:t>
                        </m:r>
                        <m:r>
                          <a:rPr lang="en-US" altLang="ja-JP" i="1">
                            <a:latin typeface="Cambria Math" panose="02040503050406030204" pitchFamily="18" charset="0"/>
                          </a:rPr>
                          <m:t>𝑖𝑛𝑖𝑡</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b="0" i="1" smtClean="0">
                            <a:latin typeface="Cambria Math" panose="02040503050406030204" pitchFamily="18" charset="0"/>
                          </a:rPr>
                          <m:t>𝐶𝑅</m:t>
                        </m:r>
                        <m:r>
                          <a:rPr lang="en-US" altLang="ja-JP" i="1">
                            <a:latin typeface="Cambria Math" panose="02040503050406030204" pitchFamily="18" charset="0"/>
                          </a:rPr>
                          <m:t>,</m:t>
                        </m:r>
                        <m:r>
                          <a:rPr lang="en-US" altLang="ja-JP" i="1">
                            <a:latin typeface="Cambria Math" panose="02040503050406030204" pitchFamily="18" charset="0"/>
                          </a:rPr>
                          <m:t>h</m:t>
                        </m:r>
                        <m:r>
                          <a:rPr lang="en-US" altLang="ja-JP" i="1">
                            <a:latin typeface="Cambria Math" panose="02040503050406030204" pitchFamily="18" charset="0"/>
                          </a:rPr>
                          <m:t>,</m:t>
                        </m:r>
                        <m:r>
                          <a:rPr lang="en-US" altLang="ja-JP" i="1">
                            <a:latin typeface="Cambria Math" panose="02040503050406030204" pitchFamily="18" charset="0"/>
                          </a:rPr>
                          <m:t>𝑖𝑛𝑖𝑡</m:t>
                        </m:r>
                      </m:sub>
                    </m:sSub>
                    <m:r>
                      <a:rPr lang="en-US" altLang="ja-JP" i="1">
                        <a:latin typeface="Cambria Math" panose="02040503050406030204" pitchFamily="18" charset="0"/>
                      </a:rPr>
                      <m:t>=0.5,</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𝑠𝑡𝑑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𝐶𝑅</m:t>
                        </m:r>
                      </m:e>
                      <m:sub>
                        <m:r>
                          <a:rPr lang="en-US" altLang="ja-JP" i="1">
                            <a:latin typeface="Cambria Math" panose="02040503050406030204" pitchFamily="18" charset="0"/>
                          </a:rPr>
                          <m:t>𝑠𝑡𝑑</m:t>
                        </m:r>
                      </m:sub>
                    </m:sSub>
                    <m:r>
                      <a:rPr lang="en-US" altLang="ja-JP" i="1">
                        <a:latin typeface="Cambria Math" panose="02040503050406030204" pitchFamily="18" charset="0"/>
                      </a:rPr>
                      <m:t>=0.1</m:t>
                    </m:r>
                    <m:r>
                      <a:rPr lang="en-US" altLang="ja-JP" b="0" i="1" smtClean="0">
                        <a:latin typeface="Cambria Math" panose="02040503050406030204" pitchFamily="18" charset="0"/>
                      </a:rPr>
                      <m:t>,</m:t>
                    </m:r>
                    <m:r>
                      <a:rPr lang="en-US" altLang="ja-JP" b="0" i="1" smtClean="0">
                        <a:latin typeface="Cambria Math" panose="02040503050406030204" pitchFamily="18" charset="0"/>
                      </a:rPr>
                      <m:t>𝐻</m:t>
                    </m:r>
                    <m:r>
                      <a:rPr lang="en-US" altLang="ja-JP" i="1">
                        <a:latin typeface="Cambria Math" panose="02040503050406030204" pitchFamily="18" charset="0"/>
                      </a:rPr>
                      <m:t>=</m:t>
                    </m:r>
                    <m:r>
                      <a:rPr lang="en-US" altLang="ja-JP" b="0" i="1" smtClean="0">
                        <a:latin typeface="Cambria Math" panose="02040503050406030204" pitchFamily="18" charset="0"/>
                      </a:rPr>
                      <m:t>100,</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𝐴𝑟𝑐h𝑖𝑣𝑒</m:t>
                        </m:r>
                      </m:e>
                    </m:d>
                    <m:r>
                      <a:rPr lang="en-US" altLang="ja-JP" b="0" i="1" smtClean="0">
                        <a:latin typeface="Cambria Math" panose="02040503050406030204" pitchFamily="18" charset="0"/>
                      </a:rPr>
                      <m:t>=100,</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m:rPr>
                            <m:sty m:val="p"/>
                          </m:rPr>
                          <a:rPr lang="en-US" altLang="ja-JP" b="0" i="0" smtClean="0">
                            <a:latin typeface="Cambria Math" panose="02040503050406030204" pitchFamily="18" charset="0"/>
                          </a:rPr>
                          <m:t>min</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2</m:t>
                        </m:r>
                      </m:num>
                      <m:den>
                        <m:r>
                          <a:rPr lang="en-US" altLang="ja-JP" b="0" i="1" smtClean="0">
                            <a:latin typeface="Cambria Math" panose="02040503050406030204" pitchFamily="18" charset="0"/>
                          </a:rPr>
                          <m:t>𝑁</m:t>
                        </m:r>
                      </m:den>
                    </m:f>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m:rPr>
                            <m:sty m:val="p"/>
                          </m:rPr>
                          <a:rPr lang="en-US" altLang="ja-JP">
                            <a:latin typeface="Cambria Math" panose="02040503050406030204" pitchFamily="18" charset="0"/>
                          </a:rPr>
                          <m:t>m</m:t>
                        </m:r>
                        <m:r>
                          <m:rPr>
                            <m:sty m:val="p"/>
                          </m:rPr>
                          <a:rPr lang="en-US" altLang="ja-JP" b="0" i="0" smtClean="0">
                            <a:latin typeface="Cambria Math" panose="02040503050406030204" pitchFamily="18" charset="0"/>
                          </a:rPr>
                          <m:t>ax</m:t>
                        </m:r>
                      </m:sub>
                    </m:sSub>
                    <m:r>
                      <a:rPr lang="en-US" altLang="ja-JP" i="1">
                        <a:latin typeface="Cambria Math" panose="02040503050406030204" pitchFamily="18" charset="0"/>
                      </a:rPr>
                      <m:t>=</m:t>
                    </m:r>
                    <m:r>
                      <a:rPr lang="en-US" altLang="ja-JP" b="0" i="1" smtClean="0">
                        <a:latin typeface="Cambria Math" panose="02040503050406030204" pitchFamily="18" charset="0"/>
                      </a:rPr>
                      <m:t>0.2</m:t>
                    </m:r>
                  </m:oMath>
                </a14:m>
                <a:endParaRPr lang="en-US" altLang="ja-JP" b="0" dirty="0"/>
              </a:p>
              <a:p>
                <a:pPr marL="719138" lvl="2">
                  <a:buClr>
                    <a:schemeClr val="tx1"/>
                  </a:buClr>
                  <a:tabLst>
                    <a:tab pos="1881188" algn="l"/>
                  </a:tabLst>
                </a:pPr>
                <a:r>
                  <a:rPr lang="en-US" altLang="ja-JP" b="1" dirty="0" err="1"/>
                  <a:t>jSO</a:t>
                </a:r>
                <a:r>
                  <a:rPr lang="en-US" altLang="ja-JP" b="1" dirty="0"/>
                  <a:t>	</a:t>
                </a:r>
                <a:r>
                  <a:rPr lang="ja-JP" altLang="en-US" dirty="0"/>
                  <a:t>：</a:t>
                </a:r>
                <a14:m>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𝑁</m:t>
                        </m:r>
                      </m:e>
                      <m:sub>
                        <m:r>
                          <a:rPr lang="en-US" altLang="ja-JP" b="0" i="1" smtClean="0">
                            <a:latin typeface="Cambria Math" panose="02040503050406030204" pitchFamily="18" charset="0"/>
                          </a:rPr>
                          <m:t>𝑖𝑛𝑖𝑡</m:t>
                        </m:r>
                      </m:sub>
                    </m:sSub>
                    <m:r>
                      <a:rPr lang="en-US" altLang="ja-JP" i="1">
                        <a:latin typeface="Cambria Math" panose="02040503050406030204" pitchFamily="18" charset="0"/>
                      </a:rPr>
                      <m:t>=</m:t>
                    </m:r>
                    <m:r>
                      <a:rPr lang="en-US" altLang="ja-JP" b="0" i="1" smtClean="0">
                        <a:latin typeface="Cambria Math" panose="02040503050406030204" pitchFamily="18" charset="0"/>
                      </a:rPr>
                      <m:t>25</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𝐷</m:t>
                            </m:r>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2</m:t>
                                </m:r>
                              </m:den>
                            </m:f>
                          </m:sup>
                        </m:sSup>
                      </m:e>
                    </m:func>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m:rPr>
                            <m:sty m:val="p"/>
                          </m:rPr>
                          <a:rPr lang="en-US" altLang="ja-JP" b="0" i="0" smtClean="0">
                            <a:latin typeface="Cambria Math" panose="02040503050406030204" pitchFamily="18" charset="0"/>
                          </a:rPr>
                          <m:t>min</m:t>
                        </m:r>
                      </m:sub>
                    </m:sSub>
                    <m:r>
                      <a:rPr lang="en-US" altLang="ja-JP" b="0" i="1" smtClean="0">
                        <a:latin typeface="Cambria Math" panose="02040503050406030204" pitchFamily="18" charset="0"/>
                      </a:rPr>
                      <m:t>=4</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h</m:t>
                        </m:r>
                        <m:r>
                          <a:rPr lang="en-US" altLang="ja-JP" i="1">
                            <a:latin typeface="Cambria Math" panose="02040503050406030204" pitchFamily="18" charset="0"/>
                          </a:rPr>
                          <m:t>,</m:t>
                        </m:r>
                        <m:r>
                          <a:rPr lang="en-US" altLang="ja-JP" i="1">
                            <a:latin typeface="Cambria Math" panose="02040503050406030204" pitchFamily="18" charset="0"/>
                          </a:rPr>
                          <m:t>𝑖𝑛𝑖𝑡</m:t>
                        </m:r>
                      </m:sub>
                    </m:sSub>
                    <m:r>
                      <a:rPr lang="en-US" altLang="ja-JP" i="1">
                        <a:latin typeface="Cambria Math" panose="02040503050406030204" pitchFamily="18" charset="0"/>
                      </a:rPr>
                      <m:t>=0.3,</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𝐶𝑅</m:t>
                        </m:r>
                        <m:r>
                          <a:rPr lang="en-US" altLang="ja-JP" i="1">
                            <a:latin typeface="Cambria Math" panose="02040503050406030204" pitchFamily="18" charset="0"/>
                          </a:rPr>
                          <m:t>,</m:t>
                        </m:r>
                        <m:r>
                          <a:rPr lang="en-US" altLang="ja-JP" i="1">
                            <a:latin typeface="Cambria Math" panose="02040503050406030204" pitchFamily="18" charset="0"/>
                          </a:rPr>
                          <m:t>h</m:t>
                        </m:r>
                        <m:r>
                          <a:rPr lang="en-US" altLang="ja-JP" i="1">
                            <a:latin typeface="Cambria Math" panose="02040503050406030204" pitchFamily="18" charset="0"/>
                          </a:rPr>
                          <m:t>,</m:t>
                        </m:r>
                        <m:r>
                          <a:rPr lang="en-US" altLang="ja-JP" i="1">
                            <a:latin typeface="Cambria Math" panose="02040503050406030204" pitchFamily="18" charset="0"/>
                          </a:rPr>
                          <m:t>𝑖𝑛𝑖𝑡</m:t>
                        </m:r>
                      </m:sub>
                    </m:sSub>
                    <m:r>
                      <a:rPr lang="en-US" altLang="ja-JP" i="1">
                        <a:latin typeface="Cambria Math" panose="02040503050406030204" pitchFamily="18" charset="0"/>
                      </a:rPr>
                      <m:t>=0.8,</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𝐹</m:t>
                        </m:r>
                        <m:r>
                          <a:rPr lang="en-US" altLang="ja-JP" i="1">
                            <a:latin typeface="Cambria Math" panose="02040503050406030204" pitchFamily="18" charset="0"/>
                          </a:rPr>
                          <m:t>,</m:t>
                        </m:r>
                        <m:r>
                          <a:rPr lang="en-US" altLang="ja-JP" b="0" i="1" smtClean="0">
                            <a:latin typeface="Cambria Math" panose="02040503050406030204" pitchFamily="18" charset="0"/>
                          </a:rPr>
                          <m:t>𝐻</m:t>
                        </m:r>
                      </m:sub>
                    </m:sSub>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𝐶𝑅</m:t>
                        </m:r>
                        <m:r>
                          <a:rPr lang="en-US" altLang="ja-JP" i="1">
                            <a:latin typeface="Cambria Math" panose="02040503050406030204" pitchFamily="18" charset="0"/>
                          </a:rPr>
                          <m:t>,</m:t>
                        </m:r>
                        <m:r>
                          <a:rPr lang="en-US" altLang="ja-JP" b="0" i="1" smtClean="0">
                            <a:latin typeface="Cambria Math" panose="02040503050406030204" pitchFamily="18" charset="0"/>
                          </a:rPr>
                          <m:t>𝐻</m:t>
                        </m:r>
                      </m:sub>
                    </m:sSub>
                    <m:r>
                      <a:rPr lang="en-US" altLang="ja-JP" i="1">
                        <a:latin typeface="Cambria Math" panose="02040503050406030204" pitchFamily="18" charset="0"/>
                      </a:rPr>
                      <m:t>=0.</m:t>
                    </m:r>
                    <m:r>
                      <a:rPr lang="en-US" altLang="ja-JP" b="0" i="1" smtClean="0">
                        <a:latin typeface="Cambria Math" panose="02040503050406030204" pitchFamily="18" charset="0"/>
                      </a:rPr>
                      <m:t>9</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𝑠𝑡𝑑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𝐶𝑅</m:t>
                        </m:r>
                      </m:e>
                      <m:sub>
                        <m:r>
                          <a:rPr lang="en-US" altLang="ja-JP" i="1">
                            <a:latin typeface="Cambria Math" panose="02040503050406030204" pitchFamily="18" charset="0"/>
                          </a:rPr>
                          <m:t>𝑠𝑡𝑑</m:t>
                        </m:r>
                      </m:sub>
                    </m:sSub>
                    <m:r>
                      <a:rPr lang="en-US" altLang="ja-JP" i="1">
                        <a:latin typeface="Cambria Math" panose="02040503050406030204" pitchFamily="18" charset="0"/>
                      </a:rPr>
                      <m:t>=0.1</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𝑔𝑒𝑛</m:t>
                        </m:r>
                      </m:e>
                      <m:sub>
                        <m:r>
                          <a:rPr lang="en-US" altLang="ja-JP" b="0" i="1" smtClean="0">
                            <a:latin typeface="Cambria Math" panose="02040503050406030204" pitchFamily="18" charset="0"/>
                          </a:rPr>
                          <m:t>𝐹</m:t>
                        </m:r>
                        <m:r>
                          <a:rPr lang="en-US" altLang="ja-JP" b="0" i="1" smtClean="0">
                            <a:latin typeface="Cambria Math" panose="02040503050406030204" pitchFamily="18" charset="0"/>
                          </a:rPr>
                          <m:t>,</m:t>
                        </m:r>
                        <m:r>
                          <a:rPr lang="en-US" altLang="ja-JP" b="0" i="1" smtClean="0">
                            <a:latin typeface="Cambria Math" panose="02040503050406030204" pitchFamily="18" charset="0"/>
                          </a:rPr>
                          <m:t>𝑠𝑒𝑝</m:t>
                        </m:r>
                      </m:sub>
                    </m:sSub>
                    <m:r>
                      <a:rPr lang="en-US" altLang="ja-JP" b="0" i="1" smtClean="0">
                        <a:latin typeface="Cambria Math" panose="02040503050406030204" pitchFamily="18" charset="0"/>
                      </a:rPr>
                      <m:t>=0.6,</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𝑠𝑒𝑝</m:t>
                        </m:r>
                      </m:sub>
                    </m:sSub>
                    <m:r>
                      <a:rPr lang="en-US" altLang="ja-JP" b="0" i="1" smtClean="0">
                        <a:latin typeface="Cambria Math" panose="02040503050406030204" pitchFamily="18" charset="0"/>
                      </a:rPr>
                      <m:t>=0.7,</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𝑓𝑖𝑥</m:t>
                        </m:r>
                      </m:sub>
                    </m:sSub>
                    <m:r>
                      <a:rPr lang="en-US" altLang="ja-JP" b="0" i="1" smtClean="0">
                        <a:latin typeface="Cambria Math" panose="02040503050406030204" pitchFamily="18" charset="0"/>
                      </a:rPr>
                      <m:t>=0.7,</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𝑔𝑒𝑛</m:t>
                        </m:r>
                      </m:e>
                      <m:sub>
                        <m:r>
                          <a:rPr lang="en-US" altLang="ja-JP" i="1">
                            <a:latin typeface="Cambria Math" panose="02040503050406030204" pitchFamily="18" charset="0"/>
                          </a:rPr>
                          <m:t>𝐶𝑅</m:t>
                        </m:r>
                        <m:r>
                          <a:rPr lang="en-US" altLang="ja-JP" i="1">
                            <a:latin typeface="Cambria Math" panose="02040503050406030204" pitchFamily="18" charset="0"/>
                          </a:rPr>
                          <m:t>,</m:t>
                        </m:r>
                        <m:r>
                          <a:rPr lang="en-US" altLang="ja-JP" i="1">
                            <a:latin typeface="Cambria Math" panose="02040503050406030204" pitchFamily="18" charset="0"/>
                          </a:rPr>
                          <m:t>𝑠𝑒𝑝</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0.25,0.5</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𝐶</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𝑚𝑎𝑥𝑐𝑎𝑛𝑑</m:t>
                        </m:r>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0.7,0.6</m:t>
                        </m:r>
                      </m:e>
                    </m:d>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𝑔𝑒𝑛</m:t>
                        </m:r>
                      </m:e>
                      <m:sub>
                        <m:r>
                          <a:rPr lang="en-US" altLang="ja-JP" b="0" i="1" smtClean="0">
                            <a:latin typeface="Cambria Math" panose="02040503050406030204" pitchFamily="18" charset="0"/>
                          </a:rPr>
                          <m:t>𝑚𝑢𝑡</m:t>
                        </m:r>
                        <m:r>
                          <a:rPr lang="en-US" altLang="ja-JP" i="1">
                            <a:latin typeface="Cambria Math" panose="02040503050406030204" pitchFamily="18" charset="0"/>
                          </a:rPr>
                          <m:t>,</m:t>
                        </m:r>
                        <m:r>
                          <a:rPr lang="en-US" altLang="ja-JP" i="1">
                            <a:latin typeface="Cambria Math" panose="02040503050406030204" pitchFamily="18" charset="0"/>
                          </a:rPr>
                          <m:t>𝑠𝑒𝑝</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0.2,0.</m:t>
                        </m:r>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𝑤𝑒𝑖𝑔h𝑡</m:t>
                        </m:r>
                      </m:e>
                      <m:sub>
                        <m:r>
                          <a:rPr lang="en-US" altLang="ja-JP" b="0" i="1" smtClean="0">
                            <a:latin typeface="Cambria Math" panose="02040503050406030204" pitchFamily="18" charset="0"/>
                          </a:rPr>
                          <m:t>𝑚𝑢𝑡</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m:t>
                        </m:r>
                        <m:r>
                          <a:rPr lang="en-US" altLang="ja-JP" b="0" i="1" smtClean="0">
                            <a:latin typeface="Cambria Math" panose="02040503050406030204" pitchFamily="18" charset="0"/>
                          </a:rPr>
                          <m:t>7</m:t>
                        </m:r>
                        <m:r>
                          <a:rPr lang="en-US" altLang="ja-JP" i="1">
                            <a:latin typeface="Cambria Math" panose="02040503050406030204" pitchFamily="18" charset="0"/>
                          </a:rPr>
                          <m:t>,0.</m:t>
                        </m:r>
                        <m:r>
                          <a:rPr lang="en-US" altLang="ja-JP" b="0" i="1" smtClean="0">
                            <a:latin typeface="Cambria Math" panose="02040503050406030204" pitchFamily="18" charset="0"/>
                          </a:rPr>
                          <m:t>8,1.2</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𝐻</m:t>
                    </m:r>
                    <m:r>
                      <a:rPr lang="en-US" altLang="ja-JP" i="1">
                        <a:latin typeface="Cambria Math" panose="02040503050406030204" pitchFamily="18" charset="0"/>
                      </a:rPr>
                      <m:t>=</m:t>
                    </m:r>
                    <m:r>
                      <a:rPr lang="en-US" altLang="ja-JP" b="0" i="1" smtClean="0">
                        <a:latin typeface="Cambria Math" panose="02040503050406030204" pitchFamily="18" charset="0"/>
                      </a:rPr>
                      <m:t>5,</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𝐴𝑟𝑐h𝑖𝑣𝑒</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m:rPr>
                            <m:sty m:val="p"/>
                          </m:rPr>
                          <a:rPr lang="en-US" altLang="ja-JP" b="0" i="0" smtClean="0">
                            <a:latin typeface="Cambria Math" panose="02040503050406030204" pitchFamily="18" charset="0"/>
                          </a:rPr>
                          <m:t>min</m:t>
                        </m:r>
                      </m:sub>
                    </m:sSub>
                    <m:r>
                      <a:rPr lang="en-US" altLang="ja-JP" b="0" i="1" smtClean="0">
                        <a:latin typeface="Cambria Math" panose="02040503050406030204" pitchFamily="18" charset="0"/>
                      </a:rPr>
                      <m:t>=0.125,</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m:rPr>
                            <m:sty m:val="p"/>
                          </m:rPr>
                          <a:rPr lang="en-US" altLang="ja-JP">
                            <a:latin typeface="Cambria Math" panose="02040503050406030204" pitchFamily="18" charset="0"/>
                          </a:rPr>
                          <m:t>m</m:t>
                        </m:r>
                        <m:r>
                          <m:rPr>
                            <m:sty m:val="p"/>
                          </m:rPr>
                          <a:rPr lang="en-US" altLang="ja-JP" b="0" i="0" smtClean="0">
                            <a:latin typeface="Cambria Math" panose="02040503050406030204" pitchFamily="18" charset="0"/>
                          </a:rPr>
                          <m:t>ax</m:t>
                        </m:r>
                      </m:sub>
                    </m:sSub>
                    <m:r>
                      <a:rPr lang="en-US" altLang="ja-JP" i="1">
                        <a:latin typeface="Cambria Math" panose="02040503050406030204" pitchFamily="18" charset="0"/>
                      </a:rPr>
                      <m:t>=</m:t>
                    </m:r>
                    <m:r>
                      <a:rPr lang="en-US" altLang="ja-JP" b="0" i="1" smtClean="0">
                        <a:latin typeface="Cambria Math" panose="02040503050406030204" pitchFamily="18" charset="0"/>
                      </a:rPr>
                      <m:t>0.25</m:t>
                    </m:r>
                  </m:oMath>
                </a14:m>
                <a:endParaRPr lang="en-US" altLang="ja-JP" dirty="0"/>
              </a:p>
              <a:p>
                <a:pPr marL="719138" lvl="2">
                  <a:buClr>
                    <a:schemeClr val="tx1"/>
                  </a:buClr>
                  <a:tabLst>
                    <a:tab pos="1881188" algn="l"/>
                  </a:tabLst>
                </a:pPr>
                <a:r>
                  <a:rPr lang="en-US" altLang="ja-JP" b="1" dirty="0">
                    <a:solidFill>
                      <a:schemeClr val="tx1"/>
                    </a:solidFill>
                  </a:rPr>
                  <a:t>CSDE	</a:t>
                </a:r>
                <a:r>
                  <a:rPr lang="ja-JP" altLang="en-US" dirty="0">
                    <a:solidFill>
                      <a:schemeClr val="tx1"/>
                    </a:solidFill>
                  </a:rPr>
                  <a:t>：</a:t>
                </a:r>
                <a14:m>
                  <m:oMath xmlns:m="http://schemas.openxmlformats.org/officeDocument/2006/math">
                    <m:r>
                      <a:rPr lang="en-US" altLang="ja-JP" b="0" i="1" smtClean="0">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100,</m:t>
                    </m:r>
                    <m:r>
                      <a:rPr lang="en-US" altLang="ja-JP" b="1" i="0" smtClean="0">
                        <a:solidFill>
                          <a:schemeClr val="tx1"/>
                        </a:solidFill>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b="0" i="1" smtClean="0">
                            <a:latin typeface="Cambria Math" panose="02040503050406030204" pitchFamily="18" charset="0"/>
                          </a:rPr>
                          <m:t>𝑖𝑛𝑖𝑡</m:t>
                        </m:r>
                      </m:sub>
                    </m:sSub>
                    <m:r>
                      <a:rPr lang="en-US" altLang="ja-JP" i="1">
                        <a:latin typeface="Cambria Math" panose="02040503050406030204" pitchFamily="18" charset="0"/>
                      </a:rPr>
                      <m:t>=0.</m:t>
                    </m:r>
                    <m:r>
                      <a:rPr lang="en-US" altLang="ja-JP" b="0" i="1" smtClean="0">
                        <a:latin typeface="Cambria Math" panose="02040503050406030204" pitchFamily="18" charset="0"/>
                      </a:rPr>
                      <m:t>5</m:t>
                    </m:r>
                    <m:r>
                      <a:rPr lang="en-US" altLang="ja-JP" i="1">
                        <a:latin typeface="Cambria Math" panose="02040503050406030204" pitchFamily="18" charset="0"/>
                      </a:rPr>
                      <m:t>,</m:t>
                    </m:r>
                    <m:r>
                      <a:rPr lang="en-US" altLang="ja-JP" i="1">
                        <a:latin typeface="Cambria Math" panose="02040503050406030204" pitchFamily="18" charset="0"/>
                      </a:rPr>
                      <m:t>𝐶</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𝑖𝑛𝑖𝑡</m:t>
                        </m:r>
                      </m:sub>
                    </m:sSub>
                    <m:r>
                      <a:rPr lang="en-US" altLang="ja-JP" i="1">
                        <a:latin typeface="Cambria Math" panose="02040503050406030204" pitchFamily="18" charset="0"/>
                      </a:rPr>
                      <m:t>=0.5,</m:t>
                    </m:r>
                    <m:r>
                      <a:rPr lang="en-US" altLang="ja-JP" b="0" i="1" smtClean="0">
                        <a:latin typeface="Cambria Math" panose="02040503050406030204" pitchFamily="18" charset="0"/>
                      </a:rPr>
                      <m:t>𝐹𝑃</m:t>
                    </m:r>
                    <m:r>
                      <a:rPr lang="en-US" altLang="ja-JP" b="0" i="1" smtClean="0">
                        <a:latin typeface="Cambria Math" panose="02040503050406030204" pitchFamily="18" charset="0"/>
                      </a:rPr>
                      <m:t>=200,</m:t>
                    </m:r>
                    <m:r>
                      <a:rPr lang="en-US" altLang="ja-JP" b="0" i="1" smtClean="0">
                        <a:latin typeface="Cambria Math" panose="02040503050406030204" pitchFamily="18" charset="0"/>
                      </a:rPr>
                      <m:t>𝜇</m:t>
                    </m:r>
                    <m:r>
                      <a:rPr lang="en-US" altLang="ja-JP" b="0" i="1" smtClean="0">
                        <a:latin typeface="Cambria Math" panose="02040503050406030204" pitchFamily="18" charset="0"/>
                      </a:rPr>
                      <m:t>=0.5,</m:t>
                    </m:r>
                    <m:r>
                      <a:rPr lang="en-US" altLang="ja-JP" b="0" i="1" smtClean="0">
                        <a:latin typeface="Cambria Math" panose="02040503050406030204" pitchFamily="18" charset="0"/>
                      </a:rPr>
                      <m:t>𝜎</m:t>
                    </m:r>
                    <m:r>
                      <a:rPr lang="en-US" altLang="ja-JP" b="0" i="1" smtClean="0">
                        <a:latin typeface="Cambria Math" panose="02040503050406030204" pitchFamily="18" charset="0"/>
                      </a:rPr>
                      <m:t>=0.1</m:t>
                    </m:r>
                  </m:oMath>
                </a14:m>
                <a:endParaRPr lang="en-US" altLang="ja-JP" b="1" dirty="0">
                  <a:solidFill>
                    <a:schemeClr val="tx1"/>
                  </a:solidFill>
                </a:endParaRPr>
              </a:p>
              <a:p>
                <a:pPr marL="719138" lvl="2">
                  <a:buClr>
                    <a:schemeClr val="tx1"/>
                  </a:buClr>
                  <a:tabLst>
                    <a:tab pos="1881188" algn="l"/>
                  </a:tabLst>
                </a:pPr>
                <a:r>
                  <a:rPr lang="en-US" altLang="ja-JP" b="1" dirty="0">
                    <a:solidFill>
                      <a:schemeClr val="tx1"/>
                    </a:solidFill>
                  </a:rPr>
                  <a:t>EDEV	</a:t>
                </a:r>
                <a:r>
                  <a:rPr lang="ja-JP" altLang="en-US" dirty="0">
                    <a:solidFill>
                      <a:schemeClr val="tx1"/>
                    </a:solidFill>
                  </a:rPr>
                  <a:t>：</a:t>
                </a:r>
                <a:r>
                  <a:rPr lang="en-US" altLang="ja-JP" dirty="0">
                    <a:solidFill>
                      <a:schemeClr val="tx1"/>
                    </a:solidFill>
                  </a:rPr>
                  <a: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𝜆</m:t>
                        </m:r>
                      </m:e>
                      <m:sub>
                        <m:r>
                          <a:rPr lang="en-US" altLang="ja-JP" i="1">
                            <a:solidFill>
                              <a:schemeClr val="tx1"/>
                            </a:solidFill>
                            <a:latin typeface="Cambria Math" panose="02040503050406030204" pitchFamily="18" charset="0"/>
                          </a:rPr>
                          <m:t>1</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𝜆</m:t>
                        </m:r>
                      </m:e>
                      <m:sub>
                        <m:r>
                          <a:rPr lang="en-US" altLang="ja-JP" i="1">
                            <a:solidFill>
                              <a:schemeClr val="tx1"/>
                            </a:solidFill>
                            <a:latin typeface="Cambria Math" panose="02040503050406030204" pitchFamily="18" charset="0"/>
                          </a:rPr>
                          <m:t>2</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𝜆</m:t>
                        </m:r>
                      </m:e>
                      <m:sub>
                        <m:r>
                          <a:rPr lang="en-US" altLang="ja-JP" i="1">
                            <a:solidFill>
                              <a:schemeClr val="tx1"/>
                            </a:solidFill>
                            <a:latin typeface="Cambria Math" panose="02040503050406030204" pitchFamily="18" charset="0"/>
                          </a:rPr>
                          <m:t>3</m:t>
                        </m:r>
                      </m:sub>
                    </m:sSub>
                    <m:r>
                      <a:rPr lang="en-US" altLang="ja-JP" i="1">
                        <a:solidFill>
                          <a:schemeClr val="tx1"/>
                        </a:solidFill>
                        <a:latin typeface="Cambria Math" panose="02040503050406030204" pitchFamily="18" charset="0"/>
                      </a:rPr>
                      <m:t>=0.1, </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𝜆</m:t>
                        </m:r>
                      </m:e>
                      <m:sub>
                        <m:r>
                          <a:rPr lang="en-US" altLang="ja-JP" i="1">
                            <a:solidFill>
                              <a:schemeClr val="tx1"/>
                            </a:solidFill>
                            <a:latin typeface="Cambria Math" panose="02040503050406030204" pitchFamily="18" charset="0"/>
                          </a:rPr>
                          <m:t>4</m:t>
                        </m:r>
                      </m:sub>
                    </m:sSub>
                    <m:r>
                      <a:rPr lang="en-US" altLang="ja-JP" i="1">
                        <a:solidFill>
                          <a:schemeClr val="tx1"/>
                        </a:solidFill>
                        <a:latin typeface="Cambria Math" panose="02040503050406030204" pitchFamily="18" charset="0"/>
                      </a:rPr>
                      <m:t>=0.7, </m:t>
                    </m:r>
                    <m:r>
                      <a:rPr lang="en-US" altLang="ja-JP" i="1">
                        <a:solidFill>
                          <a:schemeClr val="tx1"/>
                        </a:solidFill>
                        <a:latin typeface="Cambria Math" panose="02040503050406030204" pitchFamily="18" charset="0"/>
                      </a:rPr>
                      <m:t>𝑛𝑔</m:t>
                    </m:r>
                    <m:r>
                      <a:rPr lang="en-US" altLang="ja-JP" i="1">
                        <a:solidFill>
                          <a:schemeClr val="tx1"/>
                        </a:solidFill>
                        <a:latin typeface="Cambria Math" panose="02040503050406030204" pitchFamily="18" charset="0"/>
                      </a:rPr>
                      <m:t>=20</m:t>
                    </m:r>
                  </m:oMath>
                </a14:m>
                <a:r>
                  <a:rPr lang="ja-JP" altLang="en-US" dirty="0">
                    <a:solidFill>
                      <a:schemeClr val="tx1"/>
                    </a:solidFill>
                  </a:rPr>
                  <a:t> </a:t>
                </a:r>
                <a:endParaRPr lang="en-US" altLang="ja-JP" dirty="0">
                  <a:solidFill>
                    <a:schemeClr val="tx1"/>
                  </a:solidFill>
                </a:endParaRPr>
              </a:p>
              <a:p>
                <a:pPr marL="719138" lvl="2">
                  <a:buClr>
                    <a:schemeClr val="tx1"/>
                  </a:buClr>
                  <a:tabLst>
                    <a:tab pos="1881188" algn="l"/>
                  </a:tabLst>
                </a:pPr>
                <a:endParaRPr lang="en-US" altLang="ja-JP" dirty="0">
                  <a:solidFill>
                    <a:schemeClr val="tx1"/>
                  </a:solidFill>
                </a:endParaRPr>
              </a:p>
              <a:p>
                <a:pPr marL="719138" lvl="2">
                  <a:buClr>
                    <a:schemeClr val="tx1"/>
                  </a:buClr>
                  <a:tabLst>
                    <a:tab pos="1881188" algn="l"/>
                  </a:tabLst>
                </a:pPr>
                <a:r>
                  <a:rPr lang="en-US" altLang="ja-JP" b="1" dirty="0"/>
                  <a:t>GPEME</a:t>
                </a:r>
                <a:r>
                  <a:rPr lang="en-US" altLang="ja-JP" b="1" dirty="0">
                    <a:solidFill>
                      <a:schemeClr val="tx1"/>
                    </a:solidFill>
                  </a:rPr>
                  <a:t>	</a:t>
                </a:r>
                <a:r>
                  <a:rPr lang="ja-JP" altLang="en-US" dirty="0">
                    <a:solidFill>
                      <a:schemeClr val="tx1"/>
                    </a:solidFill>
                  </a:rPr>
                  <a:t>：</a:t>
                </a:r>
                <a14:m>
                  <m:oMath xmlns:m="http://schemas.openxmlformats.org/officeDocument/2006/math">
                    <m:r>
                      <a:rPr lang="en-US" altLang="ja-JP" b="0" i="1" smtClean="0">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100,</m:t>
                    </m:r>
                    <m:r>
                      <a:rPr lang="en-US" altLang="ja-JP" i="1">
                        <a:latin typeface="Cambria Math" panose="02040503050406030204" pitchFamily="18" charset="0"/>
                      </a:rPr>
                      <m:t>𝐹</m:t>
                    </m:r>
                    <m:r>
                      <a:rPr lang="en-US" altLang="ja-JP" i="1">
                        <a:latin typeface="Cambria Math" panose="02040503050406030204" pitchFamily="18" charset="0"/>
                      </a:rPr>
                      <m:t>=0.8, </m:t>
                    </m:r>
                    <m:r>
                      <a:rPr lang="en-US" altLang="ja-JP" i="1">
                        <a:latin typeface="Cambria Math" panose="02040503050406030204" pitchFamily="18" charset="0"/>
                      </a:rPr>
                      <m:t>𝐶𝑅</m:t>
                    </m:r>
                    <m:r>
                      <a:rPr lang="en-US" altLang="ja-JP" i="1">
                        <a:latin typeface="Cambria Math" panose="02040503050406030204" pitchFamily="18" charset="0"/>
                      </a:rPr>
                      <m:t>=0.8,</m:t>
                    </m:r>
                    <m:r>
                      <a:rPr lang="en-US" altLang="ja-JP" b="0" i="1" smtClean="0">
                        <a:latin typeface="Cambria Math" panose="02040503050406030204" pitchFamily="18" charset="0"/>
                      </a:rPr>
                      <m:t>𝜏</m:t>
                    </m:r>
                    <m:r>
                      <a:rPr lang="en-US" altLang="ja-JP" b="0" i="1" smtClean="0">
                        <a:latin typeface="Cambria Math" panose="02040503050406030204" pitchFamily="18" charset="0"/>
                      </a:rPr>
                      <m:t>=100,</m:t>
                    </m:r>
                    <m:r>
                      <a:rPr lang="en-US" altLang="ja-JP" b="0" i="1" smtClean="0">
                        <a:latin typeface="Cambria Math" panose="02040503050406030204" pitchFamily="18" charset="0"/>
                      </a:rPr>
                      <m:t>𝜆</m:t>
                    </m:r>
                    <m:r>
                      <a:rPr lang="en-US" altLang="ja-JP" b="0" i="1" smtClean="0">
                        <a:latin typeface="Cambria Math" panose="02040503050406030204" pitchFamily="18" charset="0"/>
                      </a:rPr>
                      <m:t>=50,</m:t>
                    </m:r>
                    <m:r>
                      <a:rPr lang="en-US" altLang="ja-JP" b="0" i="1" smtClean="0">
                        <a:latin typeface="Cambria Math" panose="02040503050406030204" pitchFamily="18" charset="0"/>
                      </a:rPr>
                      <m:t>𝑙</m:t>
                    </m:r>
                    <m:r>
                      <a:rPr lang="en-US" altLang="ja-JP" b="0" i="1" smtClean="0">
                        <a:latin typeface="Cambria Math" panose="02040503050406030204" pitchFamily="18" charset="0"/>
                      </a:rPr>
                      <m:t>=4,</m:t>
                    </m:r>
                    <m:r>
                      <a:rPr lang="en-US" altLang="ja-JP" b="0" i="1" smtClean="0">
                        <a:latin typeface="Cambria Math" panose="02040503050406030204" pitchFamily="18" charset="0"/>
                      </a:rPr>
                      <m:t>𝜔</m:t>
                    </m:r>
                    <m:r>
                      <a:rPr lang="en-US" altLang="ja-JP" b="0" i="1" smtClean="0">
                        <a:latin typeface="Cambria Math" panose="02040503050406030204" pitchFamily="18" charset="0"/>
                      </a:rPr>
                      <m:t>=2,</m:t>
                    </m:r>
                    <m:r>
                      <a:rPr lang="en-US" altLang="ja-JP" b="0" i="1" smtClean="0">
                        <a:latin typeface="Cambria Math" panose="02040503050406030204" pitchFamily="18" charset="0"/>
                      </a:rPr>
                      <m:t>𝑟𝑒𝑔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𝐾𝑟𝑖𝑔𝑖𝑛𝑔</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𝑐𝑜𝑛𝑠𝑡𝑎𝑛𝑡</m:t>
                    </m:r>
                    <m:r>
                      <a:rPr lang="en-US" altLang="ja-JP" b="0" i="1" smtClean="0">
                        <a:latin typeface="Cambria Math" panose="02040503050406030204" pitchFamily="18" charset="0"/>
                      </a:rPr>
                      <m:t>,</m:t>
                    </m:r>
                    <m:r>
                      <a:rPr lang="en-US" altLang="ja-JP" b="0" i="1" smtClean="0">
                        <a:latin typeface="Cambria Math" panose="02040503050406030204" pitchFamily="18" charset="0"/>
                      </a:rPr>
                      <m:t>𝑐𝑜𝑟</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𝐾𝑟𝑖𝑔𝑖𝑛𝑔</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𝑔𝑎𝑢𝑠𝑠</m:t>
                    </m:r>
                    <m:r>
                      <a:rPr lang="en-US" altLang="ja-JP" b="0" i="1" smtClean="0">
                        <a:latin typeface="Cambria Math" panose="02040503050406030204" pitchFamily="18" charset="0"/>
                      </a:rPr>
                      <m:t>,</m:t>
                    </m:r>
                    <m:r>
                      <a:rPr lang="en-US" altLang="ja-JP" b="0" i="1" smtClean="0">
                        <a:latin typeface="Cambria Math" panose="02040503050406030204" pitchFamily="18" charset="0"/>
                      </a:rPr>
                      <m:t>𝜃</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2</m:t>
                            </m:r>
                          </m:sup>
                        </m:sSup>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𝑖𝑛𝑖𝑡</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𝐷</m:t>
                        </m:r>
                      </m:e>
                      <m:sub>
                        <m:r>
                          <a:rPr lang="en-US" altLang="ja-JP" b="0" i="1" smtClean="0">
                            <a:latin typeface="Cambria Math" panose="02040503050406030204" pitchFamily="18" charset="0"/>
                          </a:rPr>
                          <m:t>𝑠𝑎𝑚𝑚𝑜𝑛</m:t>
                        </m:r>
                        <m:r>
                          <a:rPr lang="en-US" altLang="ja-JP" b="0" i="1" smtClean="0">
                            <a:latin typeface="Cambria Math" panose="02040503050406030204" pitchFamily="18" charset="0"/>
                          </a:rPr>
                          <m:t>,</m:t>
                        </m:r>
                        <m:r>
                          <a:rPr lang="en-US" altLang="ja-JP" b="0" i="1" smtClean="0">
                            <a:latin typeface="Cambria Math" panose="02040503050406030204" pitchFamily="18" charset="0"/>
                          </a:rPr>
                          <m:t>𝑠𝑒𝑝</m:t>
                        </m:r>
                      </m:sub>
                    </m:sSub>
                    <m:r>
                      <a:rPr lang="en-US" altLang="ja-JP" b="0" i="1" smtClean="0">
                        <a:latin typeface="Cambria Math" panose="02040503050406030204" pitchFamily="18" charset="0"/>
                      </a:rPr>
                      <m:t>=50</m:t>
                    </m:r>
                  </m:oMath>
                </a14:m>
                <a:endParaRPr lang="en-US" altLang="ja-JP" dirty="0"/>
              </a:p>
              <a:p>
                <a:pPr marL="719138" lvl="2">
                  <a:buClr>
                    <a:schemeClr val="tx1"/>
                  </a:buClr>
                  <a:tabLst>
                    <a:tab pos="1881188" algn="l"/>
                  </a:tabLst>
                </a:pPr>
                <a:r>
                  <a:rPr lang="en-US" altLang="ja-JP" b="1" dirty="0">
                    <a:solidFill>
                      <a:schemeClr val="tx1"/>
                    </a:solidFill>
                  </a:rPr>
                  <a:t>S-JADE	</a:t>
                </a:r>
                <a:r>
                  <a:rPr lang="ja-JP" altLang="en-US" dirty="0">
                    <a:solidFill>
                      <a:schemeClr val="tx1"/>
                    </a:solidFill>
                  </a:rPr>
                  <a:t>：</a:t>
                </a:r>
                <a14:m>
                  <m:oMath xmlns:m="http://schemas.openxmlformats.org/officeDocument/2006/math">
                    <m:r>
                      <a:rPr lang="en-US" altLang="ja-JP" i="1">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=100,</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𝐹</m:t>
                        </m:r>
                      </m:e>
                      <m:sub>
                        <m:r>
                          <a:rPr lang="en-US" altLang="ja-JP" b="0" i="1" smtClean="0">
                            <a:solidFill>
                              <a:schemeClr val="tx1"/>
                            </a:solidFill>
                            <a:latin typeface="Cambria Math" panose="02040503050406030204" pitchFamily="18" charset="0"/>
                          </a:rPr>
                          <m:t>𝑜𝑢𝑡</m:t>
                        </m:r>
                      </m:sub>
                    </m:sSub>
                    <m:r>
                      <a:rPr lang="en-US" altLang="ja-JP" b="0" i="1" smtClean="0">
                        <a:solidFill>
                          <a:schemeClr val="tx1"/>
                        </a:solidFill>
                        <a:latin typeface="Cambria Math" panose="02040503050406030204" pitchFamily="18" charset="0"/>
                      </a:rPr>
                      <m:t>=0.5, </m:t>
                    </m:r>
                    <m:r>
                      <a:rPr lang="en-US" altLang="ja-JP" b="0" i="1" smtClean="0">
                        <a:solidFill>
                          <a:schemeClr val="tx1"/>
                        </a:solidFill>
                        <a:latin typeface="Cambria Math" panose="02040503050406030204" pitchFamily="18" charset="0"/>
                      </a:rPr>
                      <m:t>𝐶</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𝑅</m:t>
                        </m:r>
                      </m:e>
                      <m:sub>
                        <m:r>
                          <a:rPr lang="en-US" altLang="ja-JP" b="0" i="1" smtClean="0">
                            <a:solidFill>
                              <a:schemeClr val="tx1"/>
                            </a:solidFill>
                            <a:latin typeface="Cambria Math" panose="02040503050406030204" pitchFamily="18" charset="0"/>
                          </a:rPr>
                          <m:t>𝑜𝑢𝑡</m:t>
                        </m:r>
                      </m:sub>
                    </m:sSub>
                    <m:r>
                      <a:rPr lang="en-US" altLang="ja-JP" b="0" i="1" smtClean="0">
                        <a:solidFill>
                          <a:schemeClr val="tx1"/>
                        </a:solidFill>
                        <a:latin typeface="Cambria Math" panose="02040503050406030204" pitchFamily="18" charset="0"/>
                      </a:rPr>
                      <m:t>=0.75, </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𝑝</m:t>
                        </m:r>
                      </m:e>
                      <m:sub>
                        <m:r>
                          <a:rPr lang="en-US" altLang="ja-JP" b="0" i="1" smtClean="0">
                            <a:solidFill>
                              <a:schemeClr val="tx1"/>
                            </a:solidFill>
                            <a:latin typeface="Cambria Math" panose="02040503050406030204" pitchFamily="18" charset="0"/>
                          </a:rPr>
                          <m:t>𝑝𝑏𝑒𝑠𝑡</m:t>
                        </m:r>
                        <m:r>
                          <a:rPr lang="en-US" altLang="ja-JP" b="0" i="1" smtClean="0">
                            <a:solidFill>
                              <a:schemeClr val="tx1"/>
                            </a:solidFill>
                            <a:latin typeface="Cambria Math" panose="02040503050406030204" pitchFamily="18" charset="0"/>
                          </a:rPr>
                          <m:t>_</m:t>
                        </m:r>
                        <m:r>
                          <a:rPr lang="en-US" altLang="ja-JP" b="0" i="1" smtClean="0">
                            <a:solidFill>
                              <a:schemeClr val="tx1"/>
                            </a:solidFill>
                            <a:latin typeface="Cambria Math" panose="02040503050406030204" pitchFamily="18" charset="0"/>
                          </a:rPr>
                          <m:t>𝑜𝑢𝑡</m:t>
                        </m:r>
                      </m:sub>
                    </m:sSub>
                    <m:r>
                      <a:rPr lang="en-US" altLang="ja-JP" b="0" i="1" smtClean="0">
                        <a:solidFill>
                          <a:schemeClr val="tx1"/>
                        </a:solidFill>
                        <a:latin typeface="Cambria Math" panose="02040503050406030204" pitchFamily="18" charset="0"/>
                      </a:rPr>
                      <m:t>=0.05,</m:t>
                    </m:r>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b="0" i="1" smtClean="0">
                            <a:latin typeface="Cambria Math" panose="02040503050406030204" pitchFamily="18" charset="0"/>
                          </a:rPr>
                          <m:t>𝑖𝑛</m:t>
                        </m:r>
                      </m:sub>
                    </m:sSub>
                    <m:r>
                      <a:rPr lang="en-US" altLang="ja-JP" i="1">
                        <a:latin typeface="Cambria Math" panose="02040503050406030204" pitchFamily="18" charset="0"/>
                      </a:rPr>
                      <m:t>=0.5, </m:t>
                    </m:r>
                    <m:r>
                      <a:rPr lang="en-US" altLang="ja-JP" i="1">
                        <a:latin typeface="Cambria Math" panose="02040503050406030204" pitchFamily="18" charset="0"/>
                      </a:rPr>
                      <m:t>𝐶</m:t>
                    </m:r>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𝑜𝑢𝑡</m:t>
                        </m:r>
                      </m:sub>
                    </m:sSub>
                    <m:r>
                      <a:rPr lang="en-US" altLang="ja-JP" i="1">
                        <a:latin typeface="Cambria Math" panose="02040503050406030204" pitchFamily="18" charset="0"/>
                      </a:rPr>
                      <m:t>=0.5,</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𝑝𝑏𝑒𝑠𝑡</m:t>
                        </m:r>
                        <m:r>
                          <a:rPr lang="en-US" altLang="ja-JP" i="1">
                            <a:latin typeface="Cambria Math" panose="02040503050406030204" pitchFamily="18" charset="0"/>
                          </a:rPr>
                          <m:t>_</m:t>
                        </m:r>
                        <m:r>
                          <a:rPr lang="en-US" altLang="ja-JP" i="1">
                            <a:latin typeface="Cambria Math" panose="02040503050406030204" pitchFamily="18" charset="0"/>
                          </a:rPr>
                          <m:t>𝑖𝑛</m:t>
                        </m:r>
                      </m:sub>
                    </m:sSub>
                    <m:r>
                      <a:rPr lang="en-US" altLang="ja-JP" i="1">
                        <a:latin typeface="Cambria Math" panose="02040503050406030204" pitchFamily="18" charset="0"/>
                      </a:rPr>
                      <m:t>=0.1,</m:t>
                    </m:r>
                    <m:r>
                      <a:rPr lang="en-US" altLang="ja-JP" b="0" i="1" smtClean="0">
                        <a:latin typeface="Cambria Math" panose="02040503050406030204" pitchFamily="18" charset="0"/>
                      </a:rPr>
                      <m:t>𝑠𝑡</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𝐹</m:t>
                        </m:r>
                      </m:sub>
                    </m:sSub>
                    <m:r>
                      <a:rPr lang="en-US" altLang="ja-JP" b="0" i="1" smtClean="0">
                        <a:latin typeface="Cambria Math" panose="02040503050406030204" pitchFamily="18" charset="0"/>
                      </a:rPr>
                      <m:t>=0.1, </m:t>
                    </m:r>
                    <m:r>
                      <a:rPr lang="en-US" altLang="ja-JP" b="0" i="1" smtClean="0">
                        <a:latin typeface="Cambria Math" panose="02040503050406030204" pitchFamily="18" charset="0"/>
                      </a:rPr>
                      <m:t>𝑠𝑡</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𝐶𝑅</m:t>
                        </m:r>
                      </m:sub>
                    </m:sSub>
                    <m:r>
                      <a:rPr lang="en-US" altLang="ja-JP" b="0" i="1" smtClean="0">
                        <a:latin typeface="Cambria Math" panose="02040503050406030204" pitchFamily="18" charset="0"/>
                      </a:rPr>
                      <m:t>=0.1,</m:t>
                    </m:r>
                    <m:r>
                      <a:rPr lang="en-US" altLang="ja-JP" b="0" i="1" smtClean="0">
                        <a:latin typeface="Cambria Math" panose="02040503050406030204" pitchFamily="18" charset="0"/>
                      </a:rPr>
                      <m:t>𝐿</m:t>
                    </m:r>
                    <m:r>
                      <a:rPr lang="en-US" altLang="ja-JP" b="0" i="1" smtClean="0">
                        <a:latin typeface="Cambria Math" panose="02040503050406030204" pitchFamily="18" charset="0"/>
                      </a:rPr>
                      <m:t>=10,</m:t>
                    </m:r>
                    <m:r>
                      <a:rPr lang="en-US" altLang="ja-JP" b="0" i="1" smtClean="0">
                        <a:latin typeface="Cambria Math" panose="02040503050406030204" pitchFamily="18" charset="0"/>
                      </a:rPr>
                      <m:t>𝜖</m:t>
                    </m:r>
                    <m:r>
                      <a:rPr lang="en-US" altLang="ja-JP" b="0" i="1" smtClean="0">
                        <a:latin typeface="Cambria Math" panose="02040503050406030204" pitchFamily="18" charset="0"/>
                      </a:rPr>
                      <m:t>=0.01, </m:t>
                    </m:r>
                    <m:r>
                      <a:rPr lang="en-US" altLang="ja-JP" b="0" i="1" smtClean="0">
                        <a:latin typeface="Cambria Math" panose="02040503050406030204" pitchFamily="18" charset="0"/>
                      </a:rPr>
                      <m:t>𝑐</m:t>
                    </m:r>
                    <m:r>
                      <a:rPr lang="en-US" altLang="ja-JP" b="0" i="1" smtClean="0">
                        <a:latin typeface="Cambria Math" panose="02040503050406030204" pitchFamily="18" charset="0"/>
                      </a:rPr>
                      <m:t>=0.1,</m:t>
                    </m:r>
                    <m:r>
                      <a:rPr lang="en-US" altLang="ja-JP" b="0" i="1" smtClean="0">
                        <a:latin typeface="Cambria Math" panose="02040503050406030204" pitchFamily="18" charset="0"/>
                      </a:rPr>
                      <m:t>𝑒𝑣𝑎𝑙</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𝑖𝑛</m:t>
                        </m:r>
                      </m:sub>
                    </m:sSub>
                    <m:r>
                      <a:rPr lang="en-US" altLang="ja-JP" b="0" i="1" smtClean="0">
                        <a:latin typeface="Cambria Math" panose="02040503050406030204" pitchFamily="18" charset="0"/>
                      </a:rPr>
                      <m:t>=2,000,</m:t>
                    </m:r>
                    <m:r>
                      <a:rPr lang="en-US" altLang="ja-JP" b="0" i="1" smtClean="0">
                        <a:latin typeface="Cambria Math" panose="02040503050406030204" pitchFamily="18" charset="0"/>
                      </a:rPr>
                      <m:t>𝑘𝑒𝑟𝑛𝑒</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𝑙</m:t>
                        </m:r>
                      </m:e>
                      <m:sub>
                        <m:r>
                          <a:rPr lang="en-US" altLang="ja-JP" b="0" i="1" smtClean="0">
                            <a:latin typeface="Cambria Math" panose="02040503050406030204" pitchFamily="18" charset="0"/>
                          </a:rPr>
                          <m:t>𝑅𝐵𝐹</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𝑐𝑢𝑏𝑖𝑐</m:t>
                    </m:r>
                    <m:r>
                      <a:rPr lang="en-US" altLang="ja-JP" b="0" i="1" smtClean="0">
                        <a:latin typeface="Cambria Math" panose="02040503050406030204" pitchFamily="18" charset="0"/>
                      </a:rPr>
                      <m:t>, </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1" smtClean="0">
                        <a:latin typeface="Cambria Math" panose="02040503050406030204" pitchFamily="18" charset="0"/>
                      </a:rPr>
                      <m:t>𝑟𝑎𝑛𝑑</m:t>
                    </m:r>
                    <m:r>
                      <a:rPr lang="en-US" altLang="ja-JP" b="0" i="1" smtClean="0">
                        <a:latin typeface="Cambria Math" panose="02040503050406030204" pitchFamily="18" charset="0"/>
                      </a:rPr>
                      <m:t>(0, 1.25)</m:t>
                    </m:r>
                  </m:oMath>
                </a14:m>
                <a:endParaRPr lang="en-US" altLang="ja-JP" dirty="0">
                  <a:solidFill>
                    <a:schemeClr val="tx1"/>
                  </a:solidFill>
                </a:endParaRPr>
              </a:p>
              <a:p>
                <a:pPr marL="719138" lvl="2">
                  <a:buClr>
                    <a:schemeClr val="tx1"/>
                  </a:buClr>
                  <a:tabLst>
                    <a:tab pos="1881188" algn="l"/>
                  </a:tabLst>
                </a:pPr>
                <a:r>
                  <a:rPr lang="en-US" altLang="ja-JP" b="1" dirty="0">
                    <a:solidFill>
                      <a:schemeClr val="tx1"/>
                    </a:solidFill>
                  </a:rPr>
                  <a:t>SAHO	</a:t>
                </a:r>
                <a:r>
                  <a:rPr lang="ja-JP" altLang="en-US" dirty="0">
                    <a:solidFill>
                      <a:schemeClr val="tx1"/>
                    </a:solidFill>
                  </a:rPr>
                  <a:t>：</a:t>
                </a:r>
                <a14:m>
                  <m:oMath xmlns:m="http://schemas.openxmlformats.org/officeDocument/2006/math">
                    <m:r>
                      <a:rPr lang="en-US" altLang="ja-JP" b="0" i="1" smtClean="0">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100</m:t>
                    </m:r>
                    <m:r>
                      <a:rPr lang="en-US" altLang="ja-JP" i="1">
                        <a:latin typeface="Cambria Math" panose="02040503050406030204" pitchFamily="18" charset="0"/>
                      </a:rPr>
                      <m:t>, </m:t>
                    </m:r>
                    <m:r>
                      <a:rPr lang="en-US" altLang="ja-JP" i="1">
                        <a:latin typeface="Cambria Math" panose="02040503050406030204" pitchFamily="18" charset="0"/>
                      </a:rPr>
                      <m:t>𝐹</m:t>
                    </m:r>
                    <m:r>
                      <a:rPr lang="en-US" altLang="ja-JP" i="1">
                        <a:latin typeface="Cambria Math" panose="02040503050406030204" pitchFamily="18" charset="0"/>
                      </a:rPr>
                      <m:t>=0.5, </m:t>
                    </m:r>
                    <m:r>
                      <a:rPr lang="en-US" altLang="ja-JP" i="1">
                        <a:latin typeface="Cambria Math" panose="02040503050406030204" pitchFamily="18" charset="0"/>
                      </a:rPr>
                      <m:t>𝐶𝑅</m:t>
                    </m:r>
                    <m:r>
                      <a:rPr lang="en-US" altLang="ja-JP" i="1">
                        <a:latin typeface="Cambria Math" panose="02040503050406030204" pitchFamily="18" charset="0"/>
                      </a:rPr>
                      <m:t>=0.9, </m:t>
                    </m:r>
                    <m:r>
                      <a:rPr lang="en-US" altLang="ja-JP" b="0" i="1" smtClean="0">
                        <a:solidFill>
                          <a:schemeClr val="tx1"/>
                        </a:solidFill>
                        <a:latin typeface="Cambria Math" panose="02040503050406030204" pitchFamily="18" charset="0"/>
                      </a:rPr>
                      <m:t>𝐾</m:t>
                    </m:r>
                    <m:r>
                      <a:rPr lang="en-US" altLang="ja-JP" b="0" i="1" smtClean="0">
                        <a:solidFill>
                          <a:schemeClr val="tx1"/>
                        </a:solidFill>
                        <a:latin typeface="Cambria Math" panose="02040503050406030204" pitchFamily="18" charset="0"/>
                      </a:rPr>
                      <m:t>=30,</m:t>
                    </m:r>
                    <m:r>
                      <a:rPr lang="en-US" altLang="ja-JP" b="0" i="1" smtClean="0">
                        <a:solidFill>
                          <a:schemeClr val="tx1"/>
                        </a:solidFill>
                        <a:latin typeface="Cambria Math" panose="02040503050406030204" pitchFamily="18" charset="0"/>
                      </a:rPr>
                      <m:t>𝑛𝑒𝑖𝑔h𝑏𝑜𝑢𝑟</m:t>
                    </m:r>
                    <m:r>
                      <a:rPr lang="en-US" altLang="ja-JP" b="0" i="1" smtClean="0">
                        <a:solidFill>
                          <a:schemeClr val="tx1"/>
                        </a:solidFill>
                        <a:latin typeface="Cambria Math" panose="02040503050406030204" pitchFamily="18" charset="0"/>
                      </a:rPr>
                      <m:t>=5</m:t>
                    </m:r>
                    <m:r>
                      <a:rPr lang="en-US" altLang="ja-JP" b="0" i="1" smtClean="0">
                        <a:solidFill>
                          <a:schemeClr val="tx1"/>
                        </a:solidFill>
                        <a:latin typeface="Cambria Math" panose="02040503050406030204" pitchFamily="18" charset="0"/>
                      </a:rPr>
                      <m:t>𝐷</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𝐷</m:t>
                        </m:r>
                        <m:r>
                          <a:rPr lang="en-US" altLang="ja-JP" b="0" i="1" smtClean="0">
                            <a:solidFill>
                              <a:schemeClr val="tx1"/>
                            </a:solidFill>
                            <a:latin typeface="Cambria Math" panose="02040503050406030204" pitchFamily="18" charset="0"/>
                          </a:rPr>
                          <m:t>&lt;50</m:t>
                        </m:r>
                      </m:e>
                    </m:d>
                    <m:r>
                      <a:rPr lang="en-US" altLang="ja-JP" b="0" i="1" smtClean="0">
                        <a:solidFill>
                          <a:schemeClr val="tx1"/>
                        </a:solidFill>
                        <a:latin typeface="Cambria Math" panose="02040503050406030204" pitchFamily="18" charset="0"/>
                      </a:rPr>
                      <m:t> </m:t>
                    </m:r>
                    <m:r>
                      <a:rPr lang="en-US" altLang="ja-JP" b="0" i="1" smtClean="0">
                        <a:solidFill>
                          <a:schemeClr val="tx1"/>
                        </a:solidFill>
                        <a:latin typeface="Cambria Math" panose="02040503050406030204" pitchFamily="18" charset="0"/>
                      </a:rPr>
                      <m:t>𝑜𝑟</m:t>
                    </m:r>
                    <m:r>
                      <a:rPr lang="en-US" altLang="ja-JP" b="0" i="1" smtClean="0">
                        <a:solidFill>
                          <a:schemeClr val="tx1"/>
                        </a:solidFill>
                        <a:latin typeface="Cambria Math" panose="02040503050406030204" pitchFamily="18" charset="0"/>
                      </a:rPr>
                      <m:t> </m:t>
                    </m:r>
                    <m:r>
                      <a:rPr lang="en-US" altLang="ja-JP" b="0" i="1" smtClean="0">
                        <a:solidFill>
                          <a:schemeClr val="tx1"/>
                        </a:solidFill>
                        <a:latin typeface="Cambria Math" panose="02040503050406030204" pitchFamily="18" charset="0"/>
                      </a:rPr>
                      <m:t>𝐷</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𝐷</m:t>
                        </m:r>
                        <m:r>
                          <a:rPr lang="en-US" altLang="ja-JP" b="0" i="1" smtClean="0">
                            <a:solidFill>
                              <a:schemeClr val="tx1"/>
                            </a:solidFill>
                            <a:latin typeface="Cambria Math" panose="02040503050406030204" pitchFamily="18" charset="0"/>
                          </a:rPr>
                          <m:t>≥50</m:t>
                        </m:r>
                      </m:e>
                    </m:d>
                    <m:r>
                      <a:rPr lang="en-US" altLang="ja-JP" b="0" i="1" smtClean="0">
                        <a:solidFill>
                          <a:schemeClr val="tx1"/>
                        </a:solidFill>
                        <a:latin typeface="Cambria Math" panose="02040503050406030204" pitchFamily="18" charset="0"/>
                      </a:rPr>
                      <m:t>,</m:t>
                    </m:r>
                    <m:r>
                      <a:rPr lang="en-US" altLang="ja-JP" i="1">
                        <a:latin typeface="Cambria Math" panose="02040503050406030204" pitchFamily="18" charset="0"/>
                      </a:rPr>
                      <m:t>𝑘𝑒𝑟𝑛𝑒</m:t>
                    </m:r>
                    <m:sSub>
                      <m:sSubPr>
                        <m:ctrlPr>
                          <a:rPr lang="en-US" altLang="ja-JP" i="1">
                            <a:latin typeface="Cambria Math" panose="02040503050406030204" pitchFamily="18" charset="0"/>
                          </a:rPr>
                        </m:ctrlPr>
                      </m:sSubPr>
                      <m:e>
                        <m:r>
                          <a:rPr lang="en-US" altLang="ja-JP" i="1">
                            <a:latin typeface="Cambria Math" panose="02040503050406030204" pitchFamily="18" charset="0"/>
                          </a:rPr>
                          <m:t>𝑙</m:t>
                        </m:r>
                      </m:e>
                      <m:sub>
                        <m:r>
                          <a:rPr lang="en-US" altLang="ja-JP" i="1">
                            <a:latin typeface="Cambria Math" panose="02040503050406030204" pitchFamily="18" charset="0"/>
                          </a:rPr>
                          <m:t>𝑅𝐵𝐹</m:t>
                        </m:r>
                      </m:sub>
                    </m:sSub>
                    <m:r>
                      <a:rPr lang="en-US" altLang="ja-JP" i="1">
                        <a:latin typeface="Cambria Math" panose="02040503050406030204" pitchFamily="18" charset="0"/>
                      </a:rPr>
                      <m:t>=</m:t>
                    </m:r>
                    <m:r>
                      <a:rPr lang="en-US" altLang="ja-JP" i="1">
                        <a:latin typeface="Cambria Math" panose="02040503050406030204" pitchFamily="18" charset="0"/>
                      </a:rPr>
                      <m:t>𝑐𝑢𝑏𝑖𝑐</m:t>
                    </m:r>
                  </m:oMath>
                </a14:m>
                <a:endParaRPr lang="en-US" altLang="ja-JP" dirty="0"/>
              </a:p>
              <a:p>
                <a:pPr marL="719138" lvl="2">
                  <a:buClr>
                    <a:schemeClr val="tx1"/>
                  </a:buClr>
                  <a:tabLst>
                    <a:tab pos="1881188" algn="l"/>
                  </a:tabLst>
                </a:pPr>
                <a:r>
                  <a:rPr lang="en-US" altLang="ja-JP" b="1" dirty="0">
                    <a:solidFill>
                      <a:schemeClr val="tx1"/>
                    </a:solidFill>
                  </a:rPr>
                  <a:t>ESMDE</a:t>
                </a:r>
                <a:r>
                  <a:rPr lang="en-US" altLang="ja-JP" dirty="0">
                    <a:solidFill>
                      <a:schemeClr val="tx1"/>
                    </a:solidFill>
                  </a:rPr>
                  <a:t>	</a:t>
                </a:r>
                <a:r>
                  <a:rPr lang="ja-JP" altLang="en-US" dirty="0">
                    <a:solidFill>
                      <a:schemeClr val="tx1"/>
                    </a:solidFill>
                  </a:rPr>
                  <a:t>：</a:t>
                </a:r>
                <a14:m>
                  <m:oMath xmlns:m="http://schemas.openxmlformats.org/officeDocument/2006/math">
                    <m:r>
                      <a:rPr lang="en-US" altLang="ja-JP" b="0" i="1" smtClean="0">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100,</m:t>
                    </m:r>
                    <m:r>
                      <a:rPr lang="en-US" altLang="ja-JP" i="1">
                        <a:latin typeface="Cambria Math" panose="02040503050406030204" pitchFamily="18" charset="0"/>
                      </a:rPr>
                      <m:t>𝐹</m:t>
                    </m:r>
                    <m:r>
                      <a:rPr lang="en-US" altLang="ja-JP" i="1">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0.</m:t>
                        </m:r>
                        <m:r>
                          <a:rPr lang="en-US" altLang="ja-JP" b="0" i="1" smtClean="0">
                            <a:latin typeface="Cambria Math" panose="02040503050406030204" pitchFamily="18" charset="0"/>
                          </a:rPr>
                          <m:t>5,1.0</m:t>
                        </m:r>
                      </m:e>
                    </m:d>
                    <m:r>
                      <a:rPr lang="en-US" altLang="ja-JP" i="1">
                        <a:latin typeface="Cambria Math" panose="02040503050406030204" pitchFamily="18" charset="0"/>
                      </a:rPr>
                      <m:t>, </m:t>
                    </m:r>
                    <m:r>
                      <a:rPr lang="en-US" altLang="ja-JP" i="1">
                        <a:latin typeface="Cambria Math" panose="02040503050406030204" pitchFamily="18" charset="0"/>
                      </a:rPr>
                      <m:t>𝐶𝑅</m:t>
                    </m:r>
                    <m:r>
                      <a:rPr lang="en-US" altLang="ja-JP" i="1">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0</m:t>
                        </m:r>
                        <m:r>
                          <a:rPr lang="en-US" altLang="ja-JP" b="0" i="1" smtClean="0">
                            <a:latin typeface="Cambria Math" panose="02040503050406030204" pitchFamily="18" charset="0"/>
                          </a:rPr>
                          <m:t>,1</m:t>
                        </m:r>
                      </m:e>
                    </m:d>
                    <m:r>
                      <a:rPr lang="en-US" altLang="ja-JP" i="1">
                        <a:latin typeface="Cambria Math" panose="02040503050406030204" pitchFamily="18" charset="0"/>
                      </a:rPr>
                      <m:t>,</m:t>
                    </m:r>
                    <m:r>
                      <a:rPr lang="en-US" altLang="ja-JP" i="1">
                        <a:latin typeface="Cambria Math" panose="02040503050406030204" pitchFamily="18" charset="0"/>
                      </a:rPr>
                      <m:t>𝑚𝑢𝑡</m:t>
                    </m:r>
                    <m:r>
                      <a:rPr lang="en-US" altLang="ja-JP" i="1">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𝑟</m:t>
                        </m:r>
                        <m:r>
                          <a:rPr lang="en-US" altLang="ja-JP" b="0" i="1" smtClean="0">
                            <a:latin typeface="Cambria Math" panose="02040503050406030204" pitchFamily="18" charset="0"/>
                          </a:rPr>
                          <m:t>/1 </m:t>
                        </m:r>
                        <m:r>
                          <a:rPr lang="en-US" altLang="ja-JP" b="0" i="1" smtClean="0">
                            <a:latin typeface="Cambria Math" panose="02040503050406030204" pitchFamily="18" charset="0"/>
                          </a:rPr>
                          <m:t>𝑐</m:t>
                        </m:r>
                        <m:r>
                          <m:rPr>
                            <m:lit/>
                          </m:rP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t</m:t>
                        </m:r>
                        <m:r>
                          <m:rPr>
                            <m:lit/>
                          </m:rP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r</m:t>
                        </m:r>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𝑥𝑜𝑣</m:t>
                    </m:r>
                    <m:r>
                      <a:rPr lang="en-US" altLang="ja-JP" i="1">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𝑏𝑖𝑛</m:t>
                        </m:r>
                        <m:r>
                          <a:rPr lang="en-US" altLang="ja-JP" b="0" i="1" smtClean="0">
                            <a:latin typeface="Cambria Math" panose="02040503050406030204" pitchFamily="18" charset="0"/>
                          </a:rPr>
                          <m:t>,</m:t>
                        </m:r>
                        <m:r>
                          <a:rPr lang="en-US" altLang="ja-JP" b="0" i="1" smtClean="0">
                            <a:latin typeface="Cambria Math" panose="02040503050406030204" pitchFamily="18" charset="0"/>
                          </a:rPr>
                          <m:t>𝑒𝑥𝑝</m:t>
                        </m:r>
                      </m:e>
                    </m:d>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=10,</m:t>
                    </m:r>
                    <m:r>
                      <a:rPr lang="en-US" altLang="ja-JP" b="0" i="1" smtClean="0">
                        <a:latin typeface="Cambria Math" panose="02040503050406030204" pitchFamily="18" charset="0"/>
                      </a:rPr>
                      <m:t>𝑟𝑒𝑔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𝐾𝑟𝑖𝑔𝑖𝑛𝑔</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𝑐𝑜𝑛𝑠𝑡𝑎𝑛𝑡</m:t>
                    </m:r>
                    <m:r>
                      <a:rPr lang="en-US" altLang="ja-JP" b="0" i="1" smtClean="0">
                        <a:latin typeface="Cambria Math" panose="02040503050406030204" pitchFamily="18" charset="0"/>
                      </a:rPr>
                      <m:t>,</m:t>
                    </m:r>
                    <m:r>
                      <a:rPr lang="en-US" altLang="ja-JP" b="0" i="1" smtClean="0">
                        <a:latin typeface="Cambria Math" panose="02040503050406030204" pitchFamily="18" charset="0"/>
                      </a:rPr>
                      <m:t>𝑐𝑜𝑟</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𝐾𝑟𝑖𝑔𝑖𝑛𝑔</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𝑔𝑎𝑢𝑠𝑠</m:t>
                    </m:r>
                    <m:r>
                      <a:rPr lang="en-US" altLang="ja-JP" b="0" i="1" smtClean="0">
                        <a:latin typeface="Cambria Math" panose="02040503050406030204" pitchFamily="18" charset="0"/>
                      </a:rPr>
                      <m:t>,</m:t>
                    </m:r>
                    <m:r>
                      <a:rPr lang="en-US" altLang="ja-JP" b="0" i="1" smtClean="0">
                        <a:latin typeface="Cambria Math" panose="02040503050406030204" pitchFamily="18" charset="0"/>
                      </a:rPr>
                      <m:t>𝜃</m:t>
                    </m:r>
                    <m:r>
                      <a:rPr lang="en-US" altLang="ja-JP" i="1">
                        <a:latin typeface="Cambria Math" panose="02040503050406030204" pitchFamily="18" charset="0"/>
                      </a:rPr>
                      <m:t>∈</m:t>
                    </m:r>
                    <m:d>
                      <m:dPr>
                        <m:begChr m:val="["/>
                        <m:endChr m:val="]"/>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2</m:t>
                            </m:r>
                          </m:sup>
                        </m:sSup>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𝑖𝑛𝑖𝑡</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−2</m:t>
                        </m:r>
                      </m:sup>
                    </m:sSup>
                  </m:oMath>
                </a14:m>
                <a:endParaRPr lang="en-US" altLang="ja-JP" dirty="0">
                  <a:solidFill>
                    <a:schemeClr val="tx1"/>
                  </a:solidFill>
                </a:endParaRPr>
              </a:p>
              <a:p>
                <a:pPr marL="719138" lvl="2">
                  <a:buClr>
                    <a:schemeClr val="tx1"/>
                  </a:buClr>
                  <a:tabLst>
                    <a:tab pos="1881188" algn="l"/>
                  </a:tabLst>
                </a:pPr>
                <a:endParaRPr lang="en-US" altLang="ja-JP" dirty="0">
                  <a:solidFill>
                    <a:schemeClr val="tx1"/>
                  </a:solidFill>
                </a:endParaRPr>
              </a:p>
              <a:p>
                <a:pPr marL="719138" lvl="2">
                  <a:buClr>
                    <a:schemeClr val="tx1"/>
                  </a:buClr>
                  <a:tabLst>
                    <a:tab pos="1881188" algn="l"/>
                  </a:tabLst>
                </a:pPr>
                <a:r>
                  <a:rPr lang="en-US" altLang="ja-JP" b="1" dirty="0"/>
                  <a:t>EBADE</a:t>
                </a:r>
                <a:r>
                  <a:rPr lang="en-US" altLang="ja-JP" b="1" dirty="0">
                    <a:solidFill>
                      <a:schemeClr val="tx1"/>
                    </a:solidFill>
                  </a:rPr>
                  <a:t>	</a:t>
                </a:r>
                <a:r>
                  <a:rPr lang="ja-JP" altLang="en-US" dirty="0">
                    <a:solidFill>
                      <a:schemeClr val="tx1"/>
                    </a:solidFill>
                  </a:rPr>
                  <a:t>：</a:t>
                </a:r>
                <a14:m>
                  <m:oMath xmlns:m="http://schemas.openxmlformats.org/officeDocument/2006/math">
                    <m:r>
                      <a:rPr lang="en-US" altLang="ja-JP" b="0" i="1" smtClean="0">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4,</m:t>
                    </m:r>
                    <m:r>
                      <a:rPr lang="en-US" altLang="ja-JP" b="0" i="1" smtClean="0">
                        <a:solidFill>
                          <a:schemeClr val="tx1"/>
                        </a:solidFill>
                        <a:latin typeface="Cambria Math" panose="02040503050406030204" pitchFamily="18" charset="0"/>
                      </a:rPr>
                      <m:t>𝑀</m:t>
                    </m:r>
                    <m:r>
                      <a:rPr lang="en-US" altLang="ja-JP" b="0" i="1" smtClean="0">
                        <a:solidFill>
                          <a:schemeClr val="tx1"/>
                        </a:solidFill>
                        <a:latin typeface="Cambria Math" panose="02040503050406030204" pitchFamily="18" charset="0"/>
                      </a:rPr>
                      <m:t>=25, </m:t>
                    </m:r>
                    <m:r>
                      <a:rPr lang="en-US" altLang="ja-JP" b="0" i="1" smtClean="0">
                        <a:solidFill>
                          <a:schemeClr val="tx1"/>
                        </a:solidFill>
                        <a:latin typeface="Cambria Math" panose="02040503050406030204" pitchFamily="18" charset="0"/>
                      </a:rPr>
                      <m:t>𝐾</m:t>
                    </m:r>
                    <m:r>
                      <a:rPr lang="en-US" altLang="ja-JP" b="0" i="1" smtClean="0">
                        <a:solidFill>
                          <a:schemeClr val="tx1"/>
                        </a:solidFill>
                        <a:latin typeface="Cambria Math" panose="02040503050406030204" pitchFamily="18" charset="0"/>
                      </a:rPr>
                      <m:t>=6,</m:t>
                    </m:r>
                    <m:r>
                      <a:rPr lang="en-US" altLang="ja-JP" b="0" i="1" smtClean="0">
                        <a:solidFill>
                          <a:schemeClr val="tx1"/>
                        </a:solidFill>
                        <a:latin typeface="Cambria Math" panose="02040503050406030204" pitchFamily="18" charset="0"/>
                      </a:rPr>
                      <m:t>𝑝</m:t>
                    </m:r>
                    <m:r>
                      <a:rPr lang="en-US" altLang="ja-JP" b="0" i="1" smtClean="0">
                        <a:solidFill>
                          <a:schemeClr val="tx1"/>
                        </a:solidFill>
                        <a:latin typeface="Cambria Math" panose="02040503050406030204" pitchFamily="18" charset="0"/>
                      </a:rPr>
                      <m:t>=0.5</m:t>
                    </m:r>
                  </m:oMath>
                </a14:m>
                <a:br>
                  <a:rPr lang="en-US" altLang="ja-JP" dirty="0">
                    <a:solidFill>
                      <a:schemeClr val="tx1"/>
                    </a:solidFill>
                  </a:rPr>
                </a:br>
                <a:endParaRPr lang="en-US" altLang="ja-JP" sz="2000" dirty="0"/>
              </a:p>
              <a:p>
                <a:pPr marL="355600" lvl="1">
                  <a:buClr>
                    <a:schemeClr val="tx1"/>
                  </a:buClr>
                </a:pPr>
                <a:r>
                  <a:rPr lang="en-US" altLang="ja-JP" sz="2900" b="1" dirty="0"/>
                  <a:t>Evaluation Metrics</a:t>
                </a:r>
                <a:endParaRPr lang="en-US" altLang="ja-JP" sz="2900" b="1" dirty="0">
                  <a:solidFill>
                    <a:srgbClr val="00B050"/>
                  </a:solidFill>
                </a:endParaRPr>
              </a:p>
              <a:p>
                <a:pPr marL="719138" lvl="2">
                  <a:buClr>
                    <a:schemeClr val="tx1"/>
                  </a:buClr>
                  <a:tabLst>
                    <a:tab pos="4214813" algn="l"/>
                  </a:tabLst>
                </a:pPr>
                <a:r>
                  <a:rPr lang="en-US" altLang="ja-JP" dirty="0"/>
                  <a:t>Average over 21 trials of the best fitness value</a:t>
                </a:r>
              </a:p>
              <a:p>
                <a:pPr marL="719138" lvl="2">
                  <a:buClr>
                    <a:schemeClr val="tx1"/>
                  </a:buClr>
                  <a:tabLst>
                    <a:tab pos="4214813" algn="l"/>
                  </a:tabLst>
                </a:pPr>
                <a:r>
                  <a:rPr lang="en-US" altLang="ja-JP" dirty="0"/>
                  <a:t>Wilcoxon signed-rank test</a:t>
                </a:r>
              </a:p>
              <a:p>
                <a:pPr marL="719138" lvl="2">
                  <a:buClr>
                    <a:schemeClr val="tx1"/>
                  </a:buClr>
                  <a:tabLst>
                    <a:tab pos="4214813" algn="l"/>
                  </a:tabLst>
                </a:pPr>
                <a:r>
                  <a:rPr lang="en-US" altLang="ja-JP" dirty="0"/>
                  <a:t>Average rank</a:t>
                </a:r>
              </a:p>
              <a:p>
                <a:pPr marL="719138" lvl="2">
                  <a:buClr>
                    <a:schemeClr val="tx1"/>
                  </a:buClr>
                  <a:tabLst>
                    <a:tab pos="4214813" algn="l"/>
                  </a:tabLst>
                </a:pPr>
                <a:endParaRPr lang="en-US" altLang="ja-JP" dirty="0"/>
              </a:p>
              <a:p>
                <a:pPr marL="719138" lvl="2">
                  <a:buClr>
                    <a:schemeClr val="tx1"/>
                  </a:buClr>
                  <a:tabLst>
                    <a:tab pos="4214813" algn="l"/>
                  </a:tabLst>
                </a:pP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1C313E3-C424-4DFE-AEFF-0A1685359134}"/>
                  </a:ext>
                </a:extLst>
              </p:cNvPr>
              <p:cNvSpPr>
                <a:spLocks noGrp="1" noRot="1" noChangeAspect="1" noMove="1" noResize="1" noEditPoints="1" noAdjustHandles="1" noChangeArrowheads="1" noChangeShapeType="1" noTextEdit="1"/>
              </p:cNvSpPr>
              <p:nvPr>
                <p:ph idx="1"/>
              </p:nvPr>
            </p:nvSpPr>
            <p:spPr>
              <a:xfrm>
                <a:off x="318654" y="1188720"/>
                <a:ext cx="11873345" cy="5419898"/>
              </a:xfrm>
              <a:blipFill>
                <a:blip r:embed="rId2"/>
                <a:stretch>
                  <a:fillRect l="-205" t="-78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7543773-AEB9-48A6-A854-BA90A02B6EE3}"/>
              </a:ext>
            </a:extLst>
          </p:cNvPr>
          <p:cNvSpPr>
            <a:spLocks noGrp="1"/>
          </p:cNvSpPr>
          <p:nvPr>
            <p:ph type="sldNum" sz="quarter" idx="12"/>
          </p:nvPr>
        </p:nvSpPr>
        <p:spPr/>
        <p:txBody>
          <a:bodyPr/>
          <a:lstStyle/>
          <a:p>
            <a:fld id="{6A637921-7D9C-44EA-B157-1EF279BDBC5D}" type="slidenum">
              <a:rPr kumimoji="1" lang="ja-JP" altLang="en-US" smtClean="0"/>
              <a:t>13</a:t>
            </a:fld>
            <a:endParaRPr kumimoji="1" lang="ja-JP" altLang="en-US"/>
          </a:p>
        </p:txBody>
      </p:sp>
      <p:sp>
        <p:nvSpPr>
          <p:cNvPr id="7" name="テキスト ボックス 6">
            <a:extLst>
              <a:ext uri="{FF2B5EF4-FFF2-40B4-BE49-F238E27FC236}">
                <a16:creationId xmlns:a16="http://schemas.microsoft.com/office/drawing/2014/main" id="{75ACDC01-F98B-A7B9-4DCD-01725B37A222}"/>
              </a:ext>
            </a:extLst>
          </p:cNvPr>
          <p:cNvSpPr txBox="1"/>
          <p:nvPr/>
        </p:nvSpPr>
        <p:spPr>
          <a:xfrm>
            <a:off x="1586976" y="4416061"/>
            <a:ext cx="882503" cy="253916"/>
          </a:xfrm>
          <a:prstGeom prst="rect">
            <a:avLst/>
          </a:prstGeom>
          <a:noFill/>
        </p:spPr>
        <p:txBody>
          <a:bodyPr wrap="square">
            <a:spAutoFit/>
          </a:bodyPr>
          <a:lstStyle/>
          <a:p>
            <a:pPr marL="2151063" indent="-2151063">
              <a:buNone/>
            </a:pPr>
            <a:r>
              <a:rPr lang="en-US" altLang="ja-JP" sz="1050" b="0" dirty="0"/>
              <a:t>[Pan+ 21]</a:t>
            </a:r>
          </a:p>
        </p:txBody>
      </p:sp>
      <p:sp>
        <p:nvSpPr>
          <p:cNvPr id="10" name="テキスト ボックス 9">
            <a:extLst>
              <a:ext uri="{FF2B5EF4-FFF2-40B4-BE49-F238E27FC236}">
                <a16:creationId xmlns:a16="http://schemas.microsoft.com/office/drawing/2014/main" id="{D32BBB1B-5E9F-5964-5985-2248EF81900C}"/>
              </a:ext>
            </a:extLst>
          </p:cNvPr>
          <p:cNvSpPr txBox="1"/>
          <p:nvPr/>
        </p:nvSpPr>
        <p:spPr>
          <a:xfrm>
            <a:off x="1586976" y="2464640"/>
            <a:ext cx="1123509" cy="215444"/>
          </a:xfrm>
          <a:prstGeom prst="rect">
            <a:avLst/>
          </a:prstGeom>
          <a:noFill/>
        </p:spPr>
        <p:txBody>
          <a:bodyPr wrap="square">
            <a:spAutoFit/>
          </a:bodyPr>
          <a:lstStyle/>
          <a:p>
            <a:pPr marL="2151063" indent="-2151063">
              <a:buNone/>
            </a:pPr>
            <a:r>
              <a:rPr lang="en-US" altLang="ja-JP" sz="800" b="0" dirty="0"/>
              <a:t>[Tanabe+ 13]</a:t>
            </a:r>
          </a:p>
        </p:txBody>
      </p:sp>
      <p:sp>
        <p:nvSpPr>
          <p:cNvPr id="11" name="テキスト ボックス 10">
            <a:extLst>
              <a:ext uri="{FF2B5EF4-FFF2-40B4-BE49-F238E27FC236}">
                <a16:creationId xmlns:a16="http://schemas.microsoft.com/office/drawing/2014/main" id="{078B8640-2C69-602D-3FDA-60D6A0E6715D}"/>
              </a:ext>
            </a:extLst>
          </p:cNvPr>
          <p:cNvSpPr txBox="1"/>
          <p:nvPr/>
        </p:nvSpPr>
        <p:spPr>
          <a:xfrm>
            <a:off x="1601054" y="3139821"/>
            <a:ext cx="829341" cy="253916"/>
          </a:xfrm>
          <a:prstGeom prst="rect">
            <a:avLst/>
          </a:prstGeom>
          <a:noFill/>
        </p:spPr>
        <p:txBody>
          <a:bodyPr wrap="square">
            <a:spAutoFit/>
          </a:bodyPr>
          <a:lstStyle/>
          <a:p>
            <a:pPr marL="2151063" indent="-2151063">
              <a:buNone/>
            </a:pPr>
            <a:r>
              <a:rPr lang="en-US" altLang="ja-JP" sz="1050" b="0" dirty="0"/>
              <a:t>[Sun+ 20]</a:t>
            </a:r>
          </a:p>
        </p:txBody>
      </p:sp>
      <p:sp>
        <p:nvSpPr>
          <p:cNvPr id="12" name="テキスト ボックス 11">
            <a:extLst>
              <a:ext uri="{FF2B5EF4-FFF2-40B4-BE49-F238E27FC236}">
                <a16:creationId xmlns:a16="http://schemas.microsoft.com/office/drawing/2014/main" id="{407B7B8C-43EA-7033-E085-8FA18910E143}"/>
              </a:ext>
            </a:extLst>
          </p:cNvPr>
          <p:cNvSpPr txBox="1"/>
          <p:nvPr/>
        </p:nvSpPr>
        <p:spPr>
          <a:xfrm>
            <a:off x="1560297" y="2775663"/>
            <a:ext cx="910857" cy="253916"/>
          </a:xfrm>
          <a:prstGeom prst="rect">
            <a:avLst/>
          </a:prstGeom>
          <a:noFill/>
        </p:spPr>
        <p:txBody>
          <a:bodyPr wrap="square">
            <a:spAutoFit/>
          </a:bodyPr>
          <a:lstStyle/>
          <a:p>
            <a:pPr marL="2151063" indent="-2151063">
              <a:buNone/>
            </a:pPr>
            <a:r>
              <a:rPr lang="en-US" altLang="ja-JP" sz="1050" b="0" dirty="0"/>
              <a:t>[Brest+ 17]</a:t>
            </a:r>
          </a:p>
        </p:txBody>
      </p:sp>
      <p:sp>
        <p:nvSpPr>
          <p:cNvPr id="13" name="テキスト ボックス 12">
            <a:extLst>
              <a:ext uri="{FF2B5EF4-FFF2-40B4-BE49-F238E27FC236}">
                <a16:creationId xmlns:a16="http://schemas.microsoft.com/office/drawing/2014/main" id="{44EFAA16-6E24-F125-7EEB-2659F4BAF0B8}"/>
              </a:ext>
            </a:extLst>
          </p:cNvPr>
          <p:cNvSpPr txBox="1"/>
          <p:nvPr/>
        </p:nvSpPr>
        <p:spPr>
          <a:xfrm>
            <a:off x="1641911" y="3802496"/>
            <a:ext cx="772634" cy="257048"/>
          </a:xfrm>
          <a:prstGeom prst="rect">
            <a:avLst/>
          </a:prstGeom>
          <a:noFill/>
        </p:spPr>
        <p:txBody>
          <a:bodyPr wrap="square">
            <a:spAutoFit/>
          </a:bodyPr>
          <a:lstStyle/>
          <a:p>
            <a:pPr marL="2151063" indent="-2151063">
              <a:buNone/>
            </a:pPr>
            <a:r>
              <a:rPr kumimoji="1" lang="en-US" altLang="ja-JP" sz="1050" b="0" dirty="0"/>
              <a:t>[Liu+ 14]</a:t>
            </a:r>
            <a:endParaRPr lang="en-US" altLang="ja-JP" sz="1050" b="0" dirty="0"/>
          </a:p>
        </p:txBody>
      </p:sp>
      <p:sp>
        <p:nvSpPr>
          <p:cNvPr id="14" name="テキスト ボックス 13">
            <a:extLst>
              <a:ext uri="{FF2B5EF4-FFF2-40B4-BE49-F238E27FC236}">
                <a16:creationId xmlns:a16="http://schemas.microsoft.com/office/drawing/2014/main" id="{91B78994-BCBD-D3B8-C183-BA47A6A18F68}"/>
              </a:ext>
            </a:extLst>
          </p:cNvPr>
          <p:cNvSpPr txBox="1"/>
          <p:nvPr/>
        </p:nvSpPr>
        <p:spPr>
          <a:xfrm>
            <a:off x="1627734" y="4029816"/>
            <a:ext cx="783266" cy="263098"/>
          </a:xfrm>
          <a:prstGeom prst="rect">
            <a:avLst/>
          </a:prstGeom>
          <a:noFill/>
        </p:spPr>
        <p:txBody>
          <a:bodyPr wrap="square">
            <a:spAutoFit/>
          </a:bodyPr>
          <a:lstStyle/>
          <a:p>
            <a:pPr marL="2151063" indent="-2151063">
              <a:buNone/>
            </a:pPr>
            <a:r>
              <a:rPr kumimoji="1" lang="en-US" altLang="ja-JP" sz="1050" b="0" dirty="0"/>
              <a:t>[Cai+ 19]</a:t>
            </a:r>
            <a:endParaRPr lang="en-US" altLang="ja-JP" sz="1050" b="0" dirty="0"/>
          </a:p>
        </p:txBody>
      </p:sp>
      <p:sp>
        <p:nvSpPr>
          <p:cNvPr id="15" name="テキスト ボックス 14">
            <a:extLst>
              <a:ext uri="{FF2B5EF4-FFF2-40B4-BE49-F238E27FC236}">
                <a16:creationId xmlns:a16="http://schemas.microsoft.com/office/drawing/2014/main" id="{CC11D3F0-D36B-86E8-70CF-41D57B7CCA73}"/>
              </a:ext>
            </a:extLst>
          </p:cNvPr>
          <p:cNvSpPr txBox="1"/>
          <p:nvPr/>
        </p:nvSpPr>
        <p:spPr>
          <a:xfrm>
            <a:off x="1586877" y="4684661"/>
            <a:ext cx="1346791" cy="200055"/>
          </a:xfrm>
          <a:prstGeom prst="rect">
            <a:avLst/>
          </a:prstGeom>
          <a:noFill/>
        </p:spPr>
        <p:txBody>
          <a:bodyPr wrap="square">
            <a:spAutoFit/>
          </a:bodyPr>
          <a:lstStyle/>
          <a:p>
            <a:pPr marL="2151063" indent="-2151063">
              <a:buNone/>
            </a:pPr>
            <a:r>
              <a:rPr lang="en-US" altLang="ja-JP" sz="700" b="0" dirty="0"/>
              <a:t>[</a:t>
            </a:r>
            <a:r>
              <a:rPr lang="en-US" altLang="ja-JP" sz="700" b="0" dirty="0" err="1"/>
              <a:t>Mallipeddi</a:t>
            </a:r>
            <a:r>
              <a:rPr lang="en-US" altLang="ja-JP" sz="700" b="0" dirty="0"/>
              <a:t>+ 15]</a:t>
            </a:r>
          </a:p>
        </p:txBody>
      </p:sp>
      <p:sp>
        <p:nvSpPr>
          <p:cNvPr id="5" name="テキスト ボックス 4">
            <a:extLst>
              <a:ext uri="{FF2B5EF4-FFF2-40B4-BE49-F238E27FC236}">
                <a16:creationId xmlns:a16="http://schemas.microsoft.com/office/drawing/2014/main" id="{8F97CC21-0481-7236-3528-2D96D7B4AF3C}"/>
              </a:ext>
            </a:extLst>
          </p:cNvPr>
          <p:cNvSpPr txBox="1"/>
          <p:nvPr/>
        </p:nvSpPr>
        <p:spPr>
          <a:xfrm>
            <a:off x="1613556" y="3382767"/>
            <a:ext cx="829341" cy="253916"/>
          </a:xfrm>
          <a:prstGeom prst="rect">
            <a:avLst/>
          </a:prstGeom>
          <a:noFill/>
        </p:spPr>
        <p:txBody>
          <a:bodyPr wrap="square">
            <a:spAutoFit/>
          </a:bodyPr>
          <a:lstStyle/>
          <a:p>
            <a:pPr marL="2151063" indent="-2151063">
              <a:buNone/>
            </a:pPr>
            <a:r>
              <a:rPr lang="en-US" altLang="ja-JP" sz="1050" b="0" dirty="0"/>
              <a:t>[Wu+ 18]</a:t>
            </a:r>
          </a:p>
        </p:txBody>
      </p:sp>
      <p:sp>
        <p:nvSpPr>
          <p:cNvPr id="6" name="テキスト ボックス 5">
            <a:extLst>
              <a:ext uri="{FF2B5EF4-FFF2-40B4-BE49-F238E27FC236}">
                <a16:creationId xmlns:a16="http://schemas.microsoft.com/office/drawing/2014/main" id="{E3F287F2-59DF-B868-C527-A83B756C4906}"/>
              </a:ext>
            </a:extLst>
          </p:cNvPr>
          <p:cNvSpPr txBox="1"/>
          <p:nvPr/>
        </p:nvSpPr>
        <p:spPr>
          <a:xfrm>
            <a:off x="603578" y="2181906"/>
            <a:ext cx="2824291" cy="276999"/>
          </a:xfrm>
          <a:prstGeom prst="rect">
            <a:avLst/>
          </a:prstGeom>
          <a:noFill/>
        </p:spPr>
        <p:txBody>
          <a:bodyPr wrap="square">
            <a:spAutoFit/>
          </a:bodyPr>
          <a:lstStyle/>
          <a:p>
            <a:r>
              <a:rPr lang="en-US" altLang="ja-JP" sz="1200" b="1" dirty="0">
                <a:solidFill>
                  <a:schemeClr val="accent3"/>
                </a:solidFill>
              </a:rPr>
              <a:t>Adaptive DEs</a:t>
            </a:r>
            <a:endParaRPr kumimoji="1" lang="en-US" altLang="ja-JP" sz="1200" b="1" dirty="0">
              <a:solidFill>
                <a:schemeClr val="accent3"/>
              </a:solidFill>
            </a:endParaRPr>
          </a:p>
        </p:txBody>
      </p:sp>
      <p:sp>
        <p:nvSpPr>
          <p:cNvPr id="16" name="テキスト ボックス 15">
            <a:extLst>
              <a:ext uri="{FF2B5EF4-FFF2-40B4-BE49-F238E27FC236}">
                <a16:creationId xmlns:a16="http://schemas.microsoft.com/office/drawing/2014/main" id="{3AAD22E5-8A97-BB7E-6C93-9600B546C4A1}"/>
              </a:ext>
            </a:extLst>
          </p:cNvPr>
          <p:cNvSpPr txBox="1"/>
          <p:nvPr/>
        </p:nvSpPr>
        <p:spPr>
          <a:xfrm>
            <a:off x="603577" y="3608579"/>
            <a:ext cx="2824291" cy="276999"/>
          </a:xfrm>
          <a:prstGeom prst="rect">
            <a:avLst/>
          </a:prstGeom>
          <a:noFill/>
        </p:spPr>
        <p:txBody>
          <a:bodyPr wrap="square">
            <a:spAutoFit/>
          </a:bodyPr>
          <a:lstStyle/>
          <a:p>
            <a:r>
              <a:rPr lang="en-US" altLang="ja-JP" sz="1200" b="1" dirty="0">
                <a:solidFill>
                  <a:schemeClr val="accent3"/>
                </a:solidFill>
              </a:rPr>
              <a:t>Surrogate-assisted DEs</a:t>
            </a:r>
            <a:endParaRPr kumimoji="1" lang="en-US" altLang="ja-JP" sz="1200" b="1" dirty="0">
              <a:solidFill>
                <a:schemeClr val="accent3"/>
              </a:solidFill>
            </a:endParaRPr>
          </a:p>
        </p:txBody>
      </p:sp>
      <p:sp>
        <p:nvSpPr>
          <p:cNvPr id="17" name="テキスト ボックス 16">
            <a:extLst>
              <a:ext uri="{FF2B5EF4-FFF2-40B4-BE49-F238E27FC236}">
                <a16:creationId xmlns:a16="http://schemas.microsoft.com/office/drawing/2014/main" id="{66D397AF-441F-5DE0-8F68-0C52EB563419}"/>
              </a:ext>
            </a:extLst>
          </p:cNvPr>
          <p:cNvSpPr txBox="1"/>
          <p:nvPr/>
        </p:nvSpPr>
        <p:spPr>
          <a:xfrm>
            <a:off x="603576" y="4852449"/>
            <a:ext cx="2824291" cy="276999"/>
          </a:xfrm>
          <a:prstGeom prst="rect">
            <a:avLst/>
          </a:prstGeom>
          <a:noFill/>
        </p:spPr>
        <p:txBody>
          <a:bodyPr wrap="square">
            <a:spAutoFit/>
          </a:bodyPr>
          <a:lstStyle/>
          <a:p>
            <a:r>
              <a:rPr lang="en-US" altLang="ja-JP" sz="1200" b="1" dirty="0">
                <a:solidFill>
                  <a:schemeClr val="accent3"/>
                </a:solidFill>
              </a:rPr>
              <a:t>Proposed Algorithms</a:t>
            </a:r>
            <a:endParaRPr kumimoji="1" lang="en-US" altLang="ja-JP" sz="1200" b="1" dirty="0">
              <a:solidFill>
                <a:schemeClr val="accent3"/>
              </a:solidFill>
            </a:endParaRPr>
          </a:p>
        </p:txBody>
      </p:sp>
    </p:spTree>
    <p:extLst>
      <p:ext uri="{BB962C8B-B14F-4D97-AF65-F5344CB8AC3E}">
        <p14:creationId xmlns:p14="http://schemas.microsoft.com/office/powerpoint/2010/main" val="368270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86C7F-6B03-AFFD-0FFB-A03A470086BB}"/>
              </a:ext>
            </a:extLst>
          </p:cNvPr>
          <p:cNvSpPr>
            <a:spLocks noGrp="1"/>
          </p:cNvSpPr>
          <p:nvPr>
            <p:ph type="title"/>
          </p:nvPr>
        </p:nvSpPr>
        <p:spPr/>
        <p:txBody>
          <a:bodyPr>
            <a:normAutofit/>
          </a:bodyPr>
          <a:lstStyle/>
          <a:p>
            <a:r>
              <a:rPr kumimoji="1" lang="en-US" altLang="ja-JP" sz="4000" dirty="0"/>
              <a:t>Experiment: Results (Fitness at 6,000FEs)</a:t>
            </a:r>
            <a:endParaRPr kumimoji="1" lang="ja-JP" altLang="en-US" sz="4000" dirty="0"/>
          </a:p>
        </p:txBody>
      </p:sp>
      <p:sp>
        <p:nvSpPr>
          <p:cNvPr id="3" name="コンテンツ プレースホルダー 2">
            <a:extLst>
              <a:ext uri="{FF2B5EF4-FFF2-40B4-BE49-F238E27FC236}">
                <a16:creationId xmlns:a16="http://schemas.microsoft.com/office/drawing/2014/main" id="{6E3BF368-D164-7C10-79C7-495A78A13E22}"/>
              </a:ext>
            </a:extLst>
          </p:cNvPr>
          <p:cNvSpPr>
            <a:spLocks noGrp="1"/>
          </p:cNvSpPr>
          <p:nvPr>
            <p:ph idx="1"/>
          </p:nvPr>
        </p:nvSpPr>
        <p:spPr/>
        <p:txBody>
          <a:bodyPr/>
          <a:lstStyle/>
          <a:p>
            <a:r>
              <a:rPr kumimoji="1" lang="en-US" altLang="ja-JP" sz="2400" dirty="0">
                <a:solidFill>
                  <a:schemeClr val="accent5"/>
                </a:solidFill>
              </a:rPr>
              <a:t>EBADE outperforms </a:t>
            </a:r>
            <a:r>
              <a:rPr lang="en-US" altLang="ja-JP" sz="2400" dirty="0">
                <a:solidFill>
                  <a:schemeClr val="accent5"/>
                </a:solidFill>
              </a:rPr>
              <a:t>adaptive DEs and is highly competitive with SAEAs</a:t>
            </a:r>
            <a:endParaRPr kumimoji="1" lang="en-US" altLang="ja-JP" sz="2400" dirty="0">
              <a:solidFill>
                <a:schemeClr val="accent5"/>
              </a:solidFill>
            </a:endParaRPr>
          </a:p>
          <a:p>
            <a:pPr lvl="1"/>
            <a:r>
              <a:rPr lang="en-US" altLang="ja-JP" dirty="0"/>
              <a:t>EBADE is superior with statistical significance </a:t>
            </a:r>
            <a:r>
              <a:rPr lang="en-US" altLang="ja-JP" sz="2000" dirty="0"/>
              <a:t>(the number of “-” is 9 to 27)</a:t>
            </a:r>
            <a:endParaRPr kumimoji="1" lang="ja-JP" altLang="en-US" dirty="0"/>
          </a:p>
          <a:p>
            <a:pPr lvl="1"/>
            <a:r>
              <a:rPr lang="en-US" altLang="ja-JP" dirty="0"/>
              <a:t>The best average rank is obtained by EBADE in all dimensions.</a:t>
            </a:r>
          </a:p>
        </p:txBody>
      </p:sp>
      <p:sp>
        <p:nvSpPr>
          <p:cNvPr id="4" name="スライド番号プレースホルダー 3">
            <a:extLst>
              <a:ext uri="{FF2B5EF4-FFF2-40B4-BE49-F238E27FC236}">
                <a16:creationId xmlns:a16="http://schemas.microsoft.com/office/drawing/2014/main" id="{FE51B0D7-B018-61F4-5289-A3A4D23B1173}"/>
              </a:ext>
            </a:extLst>
          </p:cNvPr>
          <p:cNvSpPr>
            <a:spLocks noGrp="1"/>
          </p:cNvSpPr>
          <p:nvPr>
            <p:ph type="sldNum" sz="quarter" idx="12"/>
          </p:nvPr>
        </p:nvSpPr>
        <p:spPr/>
        <p:txBody>
          <a:bodyPr/>
          <a:lstStyle/>
          <a:p>
            <a:fld id="{6A637921-7D9C-44EA-B157-1EF279BDBC5D}" type="slidenum">
              <a:rPr kumimoji="1" lang="ja-JP" altLang="en-US" smtClean="0"/>
              <a:t>14</a:t>
            </a:fld>
            <a:endParaRPr kumimoji="1" lang="ja-JP" altLang="en-US"/>
          </a:p>
        </p:txBody>
      </p:sp>
      <p:pic>
        <p:nvPicPr>
          <p:cNvPr id="6" name="図 5">
            <a:extLst>
              <a:ext uri="{FF2B5EF4-FFF2-40B4-BE49-F238E27FC236}">
                <a16:creationId xmlns:a16="http://schemas.microsoft.com/office/drawing/2014/main" id="{A9B207EE-85C5-9824-4D4D-D90F61981A29}"/>
              </a:ext>
            </a:extLst>
          </p:cNvPr>
          <p:cNvPicPr>
            <a:picLocks noChangeAspect="1"/>
          </p:cNvPicPr>
          <p:nvPr/>
        </p:nvPicPr>
        <p:blipFill>
          <a:blip r:embed="rId2"/>
          <a:stretch>
            <a:fillRect/>
          </a:stretch>
        </p:blipFill>
        <p:spPr>
          <a:xfrm>
            <a:off x="410549" y="2879125"/>
            <a:ext cx="6046637" cy="3978875"/>
          </a:xfrm>
          <a:prstGeom prst="rect">
            <a:avLst/>
          </a:prstGeom>
        </p:spPr>
      </p:pic>
      <p:sp>
        <p:nvSpPr>
          <p:cNvPr id="7" name="テキスト ボックス 6">
            <a:extLst>
              <a:ext uri="{FF2B5EF4-FFF2-40B4-BE49-F238E27FC236}">
                <a16:creationId xmlns:a16="http://schemas.microsoft.com/office/drawing/2014/main" id="{E1EA2D9C-A3EC-CB1E-5771-B2958C3B427A}"/>
              </a:ext>
            </a:extLst>
          </p:cNvPr>
          <p:cNvSpPr txBox="1"/>
          <p:nvPr/>
        </p:nvSpPr>
        <p:spPr>
          <a:xfrm>
            <a:off x="10318478" y="2134115"/>
            <a:ext cx="1771639" cy="646331"/>
          </a:xfrm>
          <a:prstGeom prst="rect">
            <a:avLst/>
          </a:prstGeom>
          <a:noFill/>
        </p:spPr>
        <p:txBody>
          <a:bodyPr wrap="none" rtlCol="0">
            <a:spAutoFit/>
          </a:bodyPr>
          <a:lstStyle/>
          <a:p>
            <a:pPr>
              <a:tabLst>
                <a:tab pos="269875" algn="l"/>
              </a:tabLst>
            </a:pPr>
            <a:r>
              <a:rPr lang="ja-JP" altLang="en-US" sz="900" b="1" dirty="0"/>
              <a:t>＋</a:t>
            </a:r>
            <a:r>
              <a:rPr lang="en-US" altLang="ja-JP" sz="900" b="1" dirty="0"/>
              <a:t>/</a:t>
            </a:r>
            <a:r>
              <a:rPr lang="ja-JP" altLang="en-US" sz="900" b="1" dirty="0"/>
              <a:t>－</a:t>
            </a:r>
            <a:r>
              <a:rPr lang="en-US" altLang="ja-JP" sz="900" b="1" dirty="0"/>
              <a:t>/</a:t>
            </a:r>
            <a:r>
              <a:rPr lang="ja-JP" altLang="en-US" sz="900" b="1" dirty="0"/>
              <a:t>～ </a:t>
            </a:r>
            <a:r>
              <a:rPr lang="en-US" altLang="ja-JP" sz="900" b="1" dirty="0"/>
              <a:t>in Wilcoxon test</a:t>
            </a:r>
          </a:p>
          <a:p>
            <a:pPr>
              <a:tabLst>
                <a:tab pos="269875" algn="l"/>
              </a:tabLst>
            </a:pPr>
            <a:r>
              <a:rPr lang="ja-JP" altLang="en-US" sz="900" dirty="0"/>
              <a:t>＋</a:t>
            </a:r>
            <a:r>
              <a:rPr lang="en-US" altLang="ja-JP" sz="900" dirty="0"/>
              <a:t>	</a:t>
            </a:r>
            <a:r>
              <a:rPr lang="ja-JP" altLang="en-US" sz="900" dirty="0"/>
              <a:t>：</a:t>
            </a:r>
            <a:r>
              <a:rPr lang="en-US" altLang="ja-JP" sz="900" dirty="0"/>
              <a:t>ours underperforms</a:t>
            </a:r>
          </a:p>
          <a:p>
            <a:pPr>
              <a:tabLst>
                <a:tab pos="269875" algn="l"/>
              </a:tabLst>
            </a:pPr>
            <a:r>
              <a:rPr lang="ja-JP" altLang="en-US" sz="900" dirty="0"/>
              <a:t>－</a:t>
            </a:r>
            <a:r>
              <a:rPr lang="en-US" altLang="ja-JP" sz="900" dirty="0"/>
              <a:t>	</a:t>
            </a:r>
            <a:r>
              <a:rPr lang="ja-JP" altLang="en-US" sz="900" dirty="0"/>
              <a:t>：</a:t>
            </a:r>
            <a:r>
              <a:rPr lang="en-US" altLang="ja-JP" sz="900" dirty="0"/>
              <a:t>ours outperforms</a:t>
            </a:r>
          </a:p>
          <a:p>
            <a:pPr>
              <a:tabLst>
                <a:tab pos="269875" algn="l"/>
              </a:tabLst>
            </a:pPr>
            <a:r>
              <a:rPr kumimoji="1" lang="ja-JP" altLang="en-US" sz="900" dirty="0"/>
              <a:t>～</a:t>
            </a:r>
            <a:r>
              <a:rPr kumimoji="1" lang="en-US" altLang="ja-JP" sz="900" dirty="0"/>
              <a:t>	</a:t>
            </a:r>
            <a:r>
              <a:rPr kumimoji="1" lang="ja-JP" altLang="en-US" sz="900" dirty="0"/>
              <a:t>：</a:t>
            </a:r>
            <a:r>
              <a:rPr kumimoji="1" lang="en-US" altLang="ja-JP" sz="900" dirty="0"/>
              <a:t>cannot find significance</a:t>
            </a:r>
          </a:p>
        </p:txBody>
      </p:sp>
      <p:sp>
        <p:nvSpPr>
          <p:cNvPr id="8" name="正方形/長方形 7">
            <a:extLst>
              <a:ext uri="{FF2B5EF4-FFF2-40B4-BE49-F238E27FC236}">
                <a16:creationId xmlns:a16="http://schemas.microsoft.com/office/drawing/2014/main" id="{CB2983B9-00DE-BD00-573E-931B1BDFA626}"/>
              </a:ext>
            </a:extLst>
          </p:cNvPr>
          <p:cNvSpPr/>
          <p:nvPr/>
        </p:nvSpPr>
        <p:spPr>
          <a:xfrm>
            <a:off x="10921874" y="1686463"/>
            <a:ext cx="1059587" cy="198270"/>
          </a:xfrm>
          <a:prstGeom prst="rect">
            <a:avLst/>
          </a:prstGeom>
          <a:solidFill>
            <a:srgbClr val="EDF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rPr>
              <a:t>Best value</a:t>
            </a:r>
            <a:endParaRPr kumimoji="1" lang="ja-JP" altLang="en-US" sz="1200" dirty="0">
              <a:solidFill>
                <a:sysClr val="windowText" lastClr="000000"/>
              </a:solidFill>
            </a:endParaRPr>
          </a:p>
        </p:txBody>
      </p:sp>
      <p:sp>
        <p:nvSpPr>
          <p:cNvPr id="9" name="正方形/長方形 8">
            <a:extLst>
              <a:ext uri="{FF2B5EF4-FFF2-40B4-BE49-F238E27FC236}">
                <a16:creationId xmlns:a16="http://schemas.microsoft.com/office/drawing/2014/main" id="{E75607EE-F195-0A79-AC40-D52C4D6236FC}"/>
              </a:ext>
            </a:extLst>
          </p:cNvPr>
          <p:cNvSpPr/>
          <p:nvPr/>
        </p:nvSpPr>
        <p:spPr>
          <a:xfrm>
            <a:off x="10922414" y="1935845"/>
            <a:ext cx="1059587" cy="198270"/>
          </a:xfrm>
          <a:prstGeom prst="rect">
            <a:avLst/>
          </a:prstGeom>
          <a:solidFill>
            <a:srgbClr val="FAE8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rPr>
              <a:t>Worst value</a:t>
            </a:r>
            <a:endParaRPr kumimoji="1" lang="ja-JP" altLang="en-US" sz="1200" dirty="0">
              <a:solidFill>
                <a:sysClr val="windowText" lastClr="000000"/>
              </a:solidFill>
            </a:endParaRPr>
          </a:p>
        </p:txBody>
      </p:sp>
      <p:pic>
        <p:nvPicPr>
          <p:cNvPr id="11" name="図 10">
            <a:extLst>
              <a:ext uri="{FF2B5EF4-FFF2-40B4-BE49-F238E27FC236}">
                <a16:creationId xmlns:a16="http://schemas.microsoft.com/office/drawing/2014/main" id="{41200ECF-58F7-6317-86C2-F82A9778B093}"/>
              </a:ext>
            </a:extLst>
          </p:cNvPr>
          <p:cNvPicPr>
            <a:picLocks noChangeAspect="1"/>
          </p:cNvPicPr>
          <p:nvPr/>
        </p:nvPicPr>
        <p:blipFill rotWithShape="1">
          <a:blip r:embed="rId3"/>
          <a:srcRect l="8362"/>
          <a:stretch/>
        </p:blipFill>
        <p:spPr>
          <a:xfrm>
            <a:off x="6549081" y="2873224"/>
            <a:ext cx="5541036" cy="3984775"/>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86BB616-E382-ABE9-0319-72A09A9EFAB3}"/>
                  </a:ext>
                </a:extLst>
              </p:cNvPr>
              <p:cNvSpPr txBox="1"/>
              <p:nvPr/>
            </p:nvSpPr>
            <p:spPr>
              <a:xfrm>
                <a:off x="2823897" y="2617917"/>
                <a:ext cx="1556573"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cs typeface="Arial" panose="020B0604020202020204" pitchFamily="34" charset="0"/>
                        </a:rPr>
                        <m:t>𝐷</m:t>
                      </m:r>
                      <m:r>
                        <a:rPr lang="en-US" altLang="ja-JP" sz="1600" b="0" i="1" smtClean="0">
                          <a:latin typeface="Cambria Math" panose="02040503050406030204" pitchFamily="18" charset="0"/>
                          <a:cs typeface="Arial" panose="020B0604020202020204" pitchFamily="34" charset="0"/>
                        </a:rPr>
                        <m:t>=10</m:t>
                      </m:r>
                    </m:oMath>
                  </m:oMathPara>
                </a14:m>
                <a:endParaRPr lang="ja-JP" altLang="en-US" sz="1600" dirty="0">
                  <a:latin typeface="Arial" panose="020B0604020202020204" pitchFamily="34" charset="0"/>
                  <a:cs typeface="Arial" panose="020B0604020202020204" pitchFamily="34" charset="0"/>
                </a:endParaRPr>
              </a:p>
            </p:txBody>
          </p:sp>
        </mc:Choice>
        <mc:Fallback xmlns="">
          <p:sp>
            <p:nvSpPr>
              <p:cNvPr id="12" name="テキスト ボックス 11">
                <a:extLst>
                  <a:ext uri="{FF2B5EF4-FFF2-40B4-BE49-F238E27FC236}">
                    <a16:creationId xmlns:a16="http://schemas.microsoft.com/office/drawing/2014/main" id="{B86BB616-E382-ABE9-0319-72A09A9EFAB3}"/>
                  </a:ext>
                </a:extLst>
              </p:cNvPr>
              <p:cNvSpPr txBox="1">
                <a:spLocks noRot="1" noChangeAspect="1" noMove="1" noResize="1" noEditPoints="1" noAdjustHandles="1" noChangeArrowheads="1" noChangeShapeType="1" noTextEdit="1"/>
              </p:cNvSpPr>
              <p:nvPr/>
            </p:nvSpPr>
            <p:spPr>
              <a:xfrm>
                <a:off x="2823897" y="2617917"/>
                <a:ext cx="1556573" cy="33855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76463E-AEDB-4016-0565-5A587A50E2BA}"/>
                  </a:ext>
                </a:extLst>
              </p:cNvPr>
              <p:cNvSpPr txBox="1"/>
              <p:nvPr/>
            </p:nvSpPr>
            <p:spPr>
              <a:xfrm>
                <a:off x="8863333" y="2618662"/>
                <a:ext cx="1556573"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cs typeface="Arial" panose="020B0604020202020204" pitchFamily="34" charset="0"/>
                        </a:rPr>
                        <m:t>𝐷</m:t>
                      </m:r>
                      <m:r>
                        <a:rPr lang="en-US" altLang="ja-JP" sz="1600" b="0" i="1" smtClean="0">
                          <a:latin typeface="Cambria Math" panose="02040503050406030204" pitchFamily="18" charset="0"/>
                          <a:cs typeface="Arial" panose="020B0604020202020204" pitchFamily="34" charset="0"/>
                        </a:rPr>
                        <m:t>=30</m:t>
                      </m:r>
                    </m:oMath>
                  </m:oMathPara>
                </a14:m>
                <a:endParaRPr lang="ja-JP" altLang="en-US" sz="1600" dirty="0">
                  <a:latin typeface="Arial" panose="020B0604020202020204" pitchFamily="34" charset="0"/>
                  <a:cs typeface="Arial" panose="020B0604020202020204" pitchFamily="34" charset="0"/>
                </a:endParaRPr>
              </a:p>
            </p:txBody>
          </p:sp>
        </mc:Choice>
        <mc:Fallback xmlns="">
          <p:sp>
            <p:nvSpPr>
              <p:cNvPr id="13" name="テキスト ボックス 12">
                <a:extLst>
                  <a:ext uri="{FF2B5EF4-FFF2-40B4-BE49-F238E27FC236}">
                    <a16:creationId xmlns:a16="http://schemas.microsoft.com/office/drawing/2014/main" id="{5D76463E-AEDB-4016-0565-5A587A50E2BA}"/>
                  </a:ext>
                </a:extLst>
              </p:cNvPr>
              <p:cNvSpPr txBox="1">
                <a:spLocks noRot="1" noChangeAspect="1" noMove="1" noResize="1" noEditPoints="1" noAdjustHandles="1" noChangeArrowheads="1" noChangeShapeType="1" noTextEdit="1"/>
              </p:cNvSpPr>
              <p:nvPr/>
            </p:nvSpPr>
            <p:spPr>
              <a:xfrm>
                <a:off x="8863333" y="2618662"/>
                <a:ext cx="1556573" cy="338554"/>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816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62606C-7C21-DFE5-8FB1-480BE9C21790}"/>
              </a:ext>
            </a:extLst>
          </p:cNvPr>
          <p:cNvSpPr>
            <a:spLocks noGrp="1"/>
          </p:cNvSpPr>
          <p:nvPr>
            <p:ph type="title"/>
          </p:nvPr>
        </p:nvSpPr>
        <p:spPr/>
        <p:txBody>
          <a:bodyPr>
            <a:normAutofit/>
          </a:bodyPr>
          <a:lstStyle/>
          <a:p>
            <a:r>
              <a:rPr kumimoji="1" lang="en-US" altLang="ja-JP" dirty="0"/>
              <a:t>Experiment: Results </a:t>
            </a:r>
            <a:r>
              <a:rPr kumimoji="1" lang="en-US" altLang="ja-JP" sz="4000" dirty="0"/>
              <a:t>(Summary)</a:t>
            </a:r>
            <a:endParaRPr kumimoji="1" lang="ja-JP" altLang="en-US" sz="4000" dirty="0"/>
          </a:p>
        </p:txBody>
      </p:sp>
      <p:sp>
        <p:nvSpPr>
          <p:cNvPr id="3" name="コンテンツ プレースホルダー 2">
            <a:extLst>
              <a:ext uri="{FF2B5EF4-FFF2-40B4-BE49-F238E27FC236}">
                <a16:creationId xmlns:a16="http://schemas.microsoft.com/office/drawing/2014/main" id="{B8C26885-7820-B39C-601F-D975EA15A4CB}"/>
              </a:ext>
            </a:extLst>
          </p:cNvPr>
          <p:cNvSpPr>
            <a:spLocks noGrp="1"/>
          </p:cNvSpPr>
          <p:nvPr>
            <p:ph idx="1"/>
          </p:nvPr>
        </p:nvSpPr>
        <p:spPr>
          <a:xfrm>
            <a:off x="318654" y="1188720"/>
            <a:ext cx="11802849" cy="5419898"/>
          </a:xfrm>
        </p:spPr>
        <p:txBody>
          <a:bodyPr/>
          <a:lstStyle/>
          <a:p>
            <a:r>
              <a:rPr kumimoji="1" lang="en-US" altLang="ja-JP" dirty="0"/>
              <a:t>Usefulness of EBADE and Limitation of SAEA in M-EOPs</a:t>
            </a:r>
          </a:p>
          <a:p>
            <a:pPr lvl="1"/>
            <a:r>
              <a:rPr lang="en-US" altLang="ja-JP" dirty="0">
                <a:solidFill>
                  <a:schemeClr val="accent5"/>
                </a:solidFill>
              </a:rPr>
              <a:t>EBADE keeps deriving the best performance after 6,000 FEs, i.e., M-EOPs</a:t>
            </a:r>
            <a:endParaRPr kumimoji="1" lang="en-US" altLang="ja-JP" dirty="0">
              <a:solidFill>
                <a:schemeClr val="accent5"/>
              </a:solidFill>
            </a:endParaRPr>
          </a:p>
          <a:p>
            <a:pPr lvl="1"/>
            <a:r>
              <a:rPr lang="en-US" altLang="ja-JP" dirty="0">
                <a:solidFill>
                  <a:schemeClr val="accent3"/>
                </a:solidFill>
              </a:rPr>
              <a:t>The ranks of SAEAs decreases as the increase of the number of FEs.</a:t>
            </a:r>
            <a:endParaRPr kumimoji="1" lang="en-US" altLang="ja-JP" dirty="0">
              <a:solidFill>
                <a:schemeClr val="tx1"/>
              </a:solidFill>
            </a:endParaRPr>
          </a:p>
          <a:p>
            <a:pPr lvl="1"/>
            <a:r>
              <a:rPr lang="en-US" altLang="ja-JP" dirty="0"/>
              <a:t>Some adaptive DEs becomes effective as the increase of the number of FEs.</a:t>
            </a:r>
            <a:endParaRPr kumimoji="1" lang="en-US" altLang="ja-JP" dirty="0"/>
          </a:p>
        </p:txBody>
      </p:sp>
      <p:sp>
        <p:nvSpPr>
          <p:cNvPr id="4" name="スライド番号プレースホルダー 3">
            <a:extLst>
              <a:ext uri="{FF2B5EF4-FFF2-40B4-BE49-F238E27FC236}">
                <a16:creationId xmlns:a16="http://schemas.microsoft.com/office/drawing/2014/main" id="{667A3B05-86AA-450B-E561-F4ADCE742160}"/>
              </a:ext>
            </a:extLst>
          </p:cNvPr>
          <p:cNvSpPr>
            <a:spLocks noGrp="1"/>
          </p:cNvSpPr>
          <p:nvPr>
            <p:ph type="sldNum" sz="quarter" idx="12"/>
          </p:nvPr>
        </p:nvSpPr>
        <p:spPr/>
        <p:txBody>
          <a:bodyPr/>
          <a:lstStyle/>
          <a:p>
            <a:fld id="{6A637921-7D9C-44EA-B157-1EF279BDBC5D}" type="slidenum">
              <a:rPr kumimoji="1" lang="ja-JP" altLang="en-US" smtClean="0"/>
              <a:t>15</a:t>
            </a:fld>
            <a:endParaRPr kumimoji="1" lang="ja-JP" altLang="en-US"/>
          </a:p>
        </p:txBody>
      </p:sp>
      <p:sp>
        <p:nvSpPr>
          <p:cNvPr id="16" name="テキスト ボックス 15">
            <a:extLst>
              <a:ext uri="{FF2B5EF4-FFF2-40B4-BE49-F238E27FC236}">
                <a16:creationId xmlns:a16="http://schemas.microsoft.com/office/drawing/2014/main" id="{BB3A309C-B014-D2E1-EA91-2266A7141CBD}"/>
              </a:ext>
            </a:extLst>
          </p:cNvPr>
          <p:cNvSpPr txBox="1"/>
          <p:nvPr/>
        </p:nvSpPr>
        <p:spPr>
          <a:xfrm>
            <a:off x="7811700" y="3197959"/>
            <a:ext cx="4536490" cy="338554"/>
          </a:xfrm>
          <a:prstGeom prst="rect">
            <a:avLst/>
          </a:prstGeom>
          <a:noFill/>
        </p:spPr>
        <p:txBody>
          <a:bodyPr wrap="square">
            <a:spAutoFit/>
          </a:bodyPr>
          <a:lstStyle/>
          <a:p>
            <a:pPr marL="0" lvl="3" algn="ctr"/>
            <a:r>
              <a:rPr lang="en-US" altLang="ja-JP" sz="1600" dirty="0"/>
              <a:t>Wilcoxon signed-rank test</a:t>
            </a:r>
          </a:p>
        </p:txBody>
      </p:sp>
      <p:sp>
        <p:nvSpPr>
          <p:cNvPr id="17" name="テキスト ボックス 16">
            <a:extLst>
              <a:ext uri="{FF2B5EF4-FFF2-40B4-BE49-F238E27FC236}">
                <a16:creationId xmlns:a16="http://schemas.microsoft.com/office/drawing/2014/main" id="{7A3E25A1-7353-EC45-4D6B-6BA5C7F95FF1}"/>
              </a:ext>
            </a:extLst>
          </p:cNvPr>
          <p:cNvSpPr txBox="1"/>
          <p:nvPr/>
        </p:nvSpPr>
        <p:spPr>
          <a:xfrm>
            <a:off x="1683588" y="3414202"/>
            <a:ext cx="4536490" cy="338554"/>
          </a:xfrm>
          <a:prstGeom prst="rect">
            <a:avLst/>
          </a:prstGeom>
          <a:noFill/>
        </p:spPr>
        <p:txBody>
          <a:bodyPr wrap="square">
            <a:spAutoFit/>
          </a:bodyPr>
          <a:lstStyle/>
          <a:p>
            <a:pPr marL="0" lvl="3" algn="ctr"/>
            <a:r>
              <a:rPr lang="en-US" altLang="ja-JP" sz="1600" dirty="0"/>
              <a:t>Average rank</a:t>
            </a:r>
          </a:p>
        </p:txBody>
      </p:sp>
      <p:sp>
        <p:nvSpPr>
          <p:cNvPr id="18" name="テキスト ボックス 17">
            <a:extLst>
              <a:ext uri="{FF2B5EF4-FFF2-40B4-BE49-F238E27FC236}">
                <a16:creationId xmlns:a16="http://schemas.microsoft.com/office/drawing/2014/main" id="{D1001B89-7238-B956-FF5D-F651C8B940F1}"/>
              </a:ext>
            </a:extLst>
          </p:cNvPr>
          <p:cNvSpPr txBox="1"/>
          <p:nvPr/>
        </p:nvSpPr>
        <p:spPr>
          <a:xfrm>
            <a:off x="10463207" y="1072122"/>
            <a:ext cx="1771639" cy="646331"/>
          </a:xfrm>
          <a:prstGeom prst="rect">
            <a:avLst/>
          </a:prstGeom>
          <a:noFill/>
        </p:spPr>
        <p:txBody>
          <a:bodyPr wrap="none" rtlCol="0">
            <a:spAutoFit/>
          </a:bodyPr>
          <a:lstStyle/>
          <a:p>
            <a:pPr>
              <a:tabLst>
                <a:tab pos="269875" algn="l"/>
              </a:tabLst>
            </a:pPr>
            <a:r>
              <a:rPr lang="ja-JP" altLang="en-US" sz="900" b="1" dirty="0"/>
              <a:t>＋</a:t>
            </a:r>
            <a:r>
              <a:rPr lang="en-US" altLang="ja-JP" sz="900" b="1" dirty="0"/>
              <a:t>/</a:t>
            </a:r>
            <a:r>
              <a:rPr lang="ja-JP" altLang="en-US" sz="900" b="1" dirty="0"/>
              <a:t>－</a:t>
            </a:r>
            <a:r>
              <a:rPr lang="en-US" altLang="ja-JP" sz="900" b="1" dirty="0"/>
              <a:t>/</a:t>
            </a:r>
            <a:r>
              <a:rPr lang="ja-JP" altLang="en-US" sz="900" b="1" dirty="0"/>
              <a:t>～ </a:t>
            </a:r>
            <a:r>
              <a:rPr lang="en-US" altLang="ja-JP" sz="900" b="1" dirty="0"/>
              <a:t>in Wilcoxon test</a:t>
            </a:r>
          </a:p>
          <a:p>
            <a:pPr>
              <a:tabLst>
                <a:tab pos="269875" algn="l"/>
              </a:tabLst>
            </a:pPr>
            <a:r>
              <a:rPr lang="ja-JP" altLang="en-US" sz="900" dirty="0"/>
              <a:t>＋</a:t>
            </a:r>
            <a:r>
              <a:rPr lang="en-US" altLang="ja-JP" sz="900" dirty="0"/>
              <a:t>	</a:t>
            </a:r>
            <a:r>
              <a:rPr lang="ja-JP" altLang="en-US" sz="900" dirty="0"/>
              <a:t>：</a:t>
            </a:r>
            <a:r>
              <a:rPr lang="en-US" altLang="ja-JP" sz="900" dirty="0"/>
              <a:t>ours underperforms</a:t>
            </a:r>
          </a:p>
          <a:p>
            <a:pPr>
              <a:tabLst>
                <a:tab pos="269875" algn="l"/>
              </a:tabLst>
            </a:pPr>
            <a:r>
              <a:rPr lang="ja-JP" altLang="en-US" sz="900" dirty="0"/>
              <a:t>－</a:t>
            </a:r>
            <a:r>
              <a:rPr lang="en-US" altLang="ja-JP" sz="900" dirty="0"/>
              <a:t>	</a:t>
            </a:r>
            <a:r>
              <a:rPr lang="ja-JP" altLang="en-US" sz="900" dirty="0"/>
              <a:t>：</a:t>
            </a:r>
            <a:r>
              <a:rPr lang="en-US" altLang="ja-JP" sz="900" dirty="0"/>
              <a:t>ours outperforms</a:t>
            </a:r>
          </a:p>
          <a:p>
            <a:pPr>
              <a:tabLst>
                <a:tab pos="269875" algn="l"/>
              </a:tabLst>
            </a:pPr>
            <a:r>
              <a:rPr kumimoji="1" lang="ja-JP" altLang="en-US" sz="900" dirty="0"/>
              <a:t>～</a:t>
            </a:r>
            <a:r>
              <a:rPr kumimoji="1" lang="en-US" altLang="ja-JP" sz="900" dirty="0"/>
              <a:t>	</a:t>
            </a:r>
            <a:r>
              <a:rPr kumimoji="1" lang="ja-JP" altLang="en-US" sz="900" dirty="0"/>
              <a:t>：</a:t>
            </a:r>
            <a:r>
              <a:rPr kumimoji="1" lang="en-US" altLang="ja-JP" sz="900" dirty="0"/>
              <a:t>cannot find significance</a:t>
            </a:r>
          </a:p>
        </p:txBody>
      </p:sp>
      <p:pic>
        <p:nvPicPr>
          <p:cNvPr id="6" name="図 5">
            <a:extLst>
              <a:ext uri="{FF2B5EF4-FFF2-40B4-BE49-F238E27FC236}">
                <a16:creationId xmlns:a16="http://schemas.microsoft.com/office/drawing/2014/main" id="{5ACE9D6F-77D4-8A83-9A03-2C9F5E02EB3B}"/>
              </a:ext>
            </a:extLst>
          </p:cNvPr>
          <p:cNvPicPr>
            <a:picLocks noChangeAspect="1"/>
          </p:cNvPicPr>
          <p:nvPr/>
        </p:nvPicPr>
        <p:blipFill>
          <a:blip r:embed="rId3"/>
          <a:stretch>
            <a:fillRect/>
          </a:stretch>
        </p:blipFill>
        <p:spPr>
          <a:xfrm>
            <a:off x="91967" y="3716314"/>
            <a:ext cx="7994822" cy="3008902"/>
          </a:xfrm>
          <a:prstGeom prst="rect">
            <a:avLst/>
          </a:prstGeom>
        </p:spPr>
      </p:pic>
      <p:pic>
        <p:nvPicPr>
          <p:cNvPr id="8" name="図 7">
            <a:extLst>
              <a:ext uri="{FF2B5EF4-FFF2-40B4-BE49-F238E27FC236}">
                <a16:creationId xmlns:a16="http://schemas.microsoft.com/office/drawing/2014/main" id="{3C87415F-D85F-0C3F-7B50-BE2DF32F43A6}"/>
              </a:ext>
            </a:extLst>
          </p:cNvPr>
          <p:cNvPicPr>
            <a:picLocks noChangeAspect="1"/>
          </p:cNvPicPr>
          <p:nvPr/>
        </p:nvPicPr>
        <p:blipFill>
          <a:blip r:embed="rId4"/>
          <a:stretch>
            <a:fillRect/>
          </a:stretch>
        </p:blipFill>
        <p:spPr>
          <a:xfrm>
            <a:off x="8136925" y="3504501"/>
            <a:ext cx="3915468" cy="3220715"/>
          </a:xfrm>
          <a:prstGeom prst="rect">
            <a:avLst/>
          </a:prstGeom>
        </p:spPr>
      </p:pic>
      <p:sp>
        <p:nvSpPr>
          <p:cNvPr id="10" name="テキスト ボックス 9">
            <a:extLst>
              <a:ext uri="{FF2B5EF4-FFF2-40B4-BE49-F238E27FC236}">
                <a16:creationId xmlns:a16="http://schemas.microsoft.com/office/drawing/2014/main" id="{C6F69765-D92E-94C8-C391-7C007D5137A3}"/>
              </a:ext>
            </a:extLst>
          </p:cNvPr>
          <p:cNvSpPr txBox="1"/>
          <p:nvPr/>
        </p:nvSpPr>
        <p:spPr>
          <a:xfrm>
            <a:off x="1774422" y="3044070"/>
            <a:ext cx="1978625" cy="307777"/>
          </a:xfrm>
          <a:prstGeom prst="rect">
            <a:avLst/>
          </a:prstGeom>
          <a:noFill/>
        </p:spPr>
        <p:txBody>
          <a:bodyPr wrap="square">
            <a:spAutoFit/>
          </a:bodyPr>
          <a:lstStyle/>
          <a:p>
            <a:r>
              <a:rPr lang="en-US" altLang="ja-JP" sz="1400" dirty="0"/>
              <a:t>(</a:t>
            </a:r>
            <a:r>
              <a:rPr lang="en-US" altLang="ja-JP" sz="1400" dirty="0" err="1"/>
              <a:t>jSO</a:t>
            </a:r>
            <a:r>
              <a:rPr lang="en-US" altLang="ja-JP" sz="1400" dirty="0"/>
              <a:t> and CSDE) </a:t>
            </a:r>
            <a:endParaRPr lang="ja-JP" altLang="en-US" sz="1400" dirty="0"/>
          </a:p>
        </p:txBody>
      </p:sp>
    </p:spTree>
    <p:extLst>
      <p:ext uri="{BB962C8B-B14F-4D97-AF65-F5344CB8AC3E}">
        <p14:creationId xmlns:p14="http://schemas.microsoft.com/office/powerpoint/2010/main" val="1925414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62606C-7C21-DFE5-8FB1-480BE9C21790}"/>
              </a:ext>
            </a:extLst>
          </p:cNvPr>
          <p:cNvSpPr>
            <a:spLocks noGrp="1"/>
          </p:cNvSpPr>
          <p:nvPr>
            <p:ph type="title"/>
          </p:nvPr>
        </p:nvSpPr>
        <p:spPr/>
        <p:txBody>
          <a:bodyPr>
            <a:normAutofit/>
          </a:bodyPr>
          <a:lstStyle/>
          <a:p>
            <a:r>
              <a:rPr kumimoji="1" lang="en-US" altLang="ja-JP" dirty="0"/>
              <a:t>Experiment: Computational Time</a:t>
            </a:r>
            <a:endParaRPr kumimoji="1" lang="ja-JP" altLang="en-US" sz="4000" dirty="0"/>
          </a:p>
        </p:txBody>
      </p:sp>
      <p:sp>
        <p:nvSpPr>
          <p:cNvPr id="3" name="コンテンツ プレースホルダー 2">
            <a:extLst>
              <a:ext uri="{FF2B5EF4-FFF2-40B4-BE49-F238E27FC236}">
                <a16:creationId xmlns:a16="http://schemas.microsoft.com/office/drawing/2014/main" id="{B8C26885-7820-B39C-601F-D975EA15A4CB}"/>
              </a:ext>
            </a:extLst>
          </p:cNvPr>
          <p:cNvSpPr>
            <a:spLocks noGrp="1"/>
          </p:cNvSpPr>
          <p:nvPr>
            <p:ph idx="1"/>
          </p:nvPr>
        </p:nvSpPr>
        <p:spPr>
          <a:xfrm>
            <a:off x="318654" y="1188720"/>
            <a:ext cx="11802849" cy="5419898"/>
          </a:xfrm>
        </p:spPr>
        <p:txBody>
          <a:bodyPr/>
          <a:lstStyle/>
          <a:p>
            <a:r>
              <a:rPr kumimoji="1" lang="en-US" altLang="ja-JP" dirty="0"/>
              <a:t>Average runtime [sec] required to complete one trial (6,000 FEs)</a:t>
            </a:r>
            <a:endParaRPr kumimoji="1" lang="en-US" altLang="ja-JP" dirty="0">
              <a:solidFill>
                <a:schemeClr val="accent5"/>
              </a:solidFill>
            </a:endParaRPr>
          </a:p>
          <a:p>
            <a:pPr lvl="1"/>
            <a:r>
              <a:rPr lang="en-US" altLang="ja-JP" dirty="0">
                <a:solidFill>
                  <a:schemeClr val="accent3"/>
                </a:solidFill>
              </a:rPr>
              <a:t>The runtime of EBADE is slightly longer than those of adaptive DEs.</a:t>
            </a:r>
          </a:p>
          <a:p>
            <a:pPr lvl="2"/>
            <a:r>
              <a:rPr kumimoji="1" lang="en-US" altLang="ja-JP" dirty="0"/>
              <a:t>However, this </a:t>
            </a:r>
            <a:r>
              <a:rPr lang="en-US" altLang="ja-JP" dirty="0"/>
              <a:t>is not cared in M-EOPs.</a:t>
            </a:r>
            <a:endParaRPr kumimoji="1" lang="en-US" altLang="ja-JP" dirty="0"/>
          </a:p>
          <a:p>
            <a:pPr lvl="1"/>
            <a:r>
              <a:rPr lang="en-US" altLang="ja-JP" dirty="0">
                <a:solidFill>
                  <a:schemeClr val="accent5"/>
                </a:solidFill>
              </a:rPr>
              <a:t>The runtime of EBADE is much faster than those of SAEAs.</a:t>
            </a:r>
          </a:p>
          <a:p>
            <a:pPr lvl="2"/>
            <a:r>
              <a:rPr kumimoji="1" lang="en-US" altLang="ja-JP" dirty="0"/>
              <a:t>These long runtime of SAEAs are not accepted in M-EOPs.</a:t>
            </a:r>
          </a:p>
        </p:txBody>
      </p:sp>
      <p:sp>
        <p:nvSpPr>
          <p:cNvPr id="4" name="スライド番号プレースホルダー 3">
            <a:extLst>
              <a:ext uri="{FF2B5EF4-FFF2-40B4-BE49-F238E27FC236}">
                <a16:creationId xmlns:a16="http://schemas.microsoft.com/office/drawing/2014/main" id="{667A3B05-86AA-450B-E561-F4ADCE742160}"/>
              </a:ext>
            </a:extLst>
          </p:cNvPr>
          <p:cNvSpPr>
            <a:spLocks noGrp="1"/>
          </p:cNvSpPr>
          <p:nvPr>
            <p:ph type="sldNum" sz="quarter" idx="12"/>
          </p:nvPr>
        </p:nvSpPr>
        <p:spPr/>
        <p:txBody>
          <a:bodyPr/>
          <a:lstStyle/>
          <a:p>
            <a:fld id="{6A637921-7D9C-44EA-B157-1EF279BDBC5D}" type="slidenum">
              <a:rPr kumimoji="1" lang="ja-JP" altLang="en-US" smtClean="0"/>
              <a:t>16</a:t>
            </a:fld>
            <a:endParaRPr kumimoji="1" lang="ja-JP" altLang="en-US"/>
          </a:p>
        </p:txBody>
      </p:sp>
      <p:pic>
        <p:nvPicPr>
          <p:cNvPr id="13" name="図 12">
            <a:extLst>
              <a:ext uri="{FF2B5EF4-FFF2-40B4-BE49-F238E27FC236}">
                <a16:creationId xmlns:a16="http://schemas.microsoft.com/office/drawing/2014/main" id="{9DB3EA5E-8187-1A7E-D725-CC3D720694E3}"/>
              </a:ext>
            </a:extLst>
          </p:cNvPr>
          <p:cNvPicPr>
            <a:picLocks noChangeAspect="1"/>
          </p:cNvPicPr>
          <p:nvPr/>
        </p:nvPicPr>
        <p:blipFill>
          <a:blip r:embed="rId3"/>
          <a:stretch>
            <a:fillRect/>
          </a:stretch>
        </p:blipFill>
        <p:spPr>
          <a:xfrm>
            <a:off x="228597" y="4097451"/>
            <a:ext cx="11617411" cy="1245477"/>
          </a:xfrm>
          <a:prstGeom prst="rect">
            <a:avLst/>
          </a:prstGeom>
        </p:spPr>
      </p:pic>
      <p:sp>
        <p:nvSpPr>
          <p:cNvPr id="14" name="正方形/長方形 13">
            <a:extLst>
              <a:ext uri="{FF2B5EF4-FFF2-40B4-BE49-F238E27FC236}">
                <a16:creationId xmlns:a16="http://schemas.microsoft.com/office/drawing/2014/main" id="{F16D579F-8BBF-830F-4FDA-BBF614145D29}"/>
              </a:ext>
            </a:extLst>
          </p:cNvPr>
          <p:cNvSpPr/>
          <p:nvPr/>
        </p:nvSpPr>
        <p:spPr>
          <a:xfrm>
            <a:off x="2141259" y="4213653"/>
            <a:ext cx="4648777" cy="286085"/>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7FA2D85-3FC3-B373-1D77-474CC5E81B57}"/>
              </a:ext>
            </a:extLst>
          </p:cNvPr>
          <p:cNvSpPr/>
          <p:nvPr/>
        </p:nvSpPr>
        <p:spPr>
          <a:xfrm>
            <a:off x="6992797" y="4213653"/>
            <a:ext cx="4648776" cy="286085"/>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CE7B8FD-BC84-6821-7254-A3B657EA0C31}"/>
              </a:ext>
            </a:extLst>
          </p:cNvPr>
          <p:cNvSpPr/>
          <p:nvPr/>
        </p:nvSpPr>
        <p:spPr>
          <a:xfrm>
            <a:off x="923110" y="4213653"/>
            <a:ext cx="1013714" cy="286085"/>
          </a:xfrm>
          <a:prstGeom prst="rect">
            <a:avLst/>
          </a:prstGeom>
          <a:solidFill>
            <a:schemeClr val="accent1">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9B2F731-2D7A-1755-6A72-C34C720619F8}"/>
              </a:ext>
            </a:extLst>
          </p:cNvPr>
          <p:cNvSpPr txBox="1"/>
          <p:nvPr/>
        </p:nvSpPr>
        <p:spPr>
          <a:xfrm>
            <a:off x="3561813" y="3834640"/>
            <a:ext cx="1578596" cy="338554"/>
          </a:xfrm>
          <a:prstGeom prst="rect">
            <a:avLst/>
          </a:prstGeom>
          <a:noFill/>
        </p:spPr>
        <p:txBody>
          <a:bodyPr wrap="square">
            <a:spAutoFit/>
          </a:bodyPr>
          <a:lstStyle/>
          <a:p>
            <a:pPr marL="0" lvl="3" algn="ctr"/>
            <a:r>
              <a:rPr lang="en-US" altLang="ja-JP" sz="1600" dirty="0">
                <a:solidFill>
                  <a:schemeClr val="accent3"/>
                </a:solidFill>
              </a:rPr>
              <a:t>Adaptive DEs</a:t>
            </a:r>
          </a:p>
        </p:txBody>
      </p:sp>
      <p:sp>
        <p:nvSpPr>
          <p:cNvPr id="21" name="テキスト ボックス 20">
            <a:extLst>
              <a:ext uri="{FF2B5EF4-FFF2-40B4-BE49-F238E27FC236}">
                <a16:creationId xmlns:a16="http://schemas.microsoft.com/office/drawing/2014/main" id="{1E369537-28E3-0D48-699B-F3685EC9E8BC}"/>
              </a:ext>
            </a:extLst>
          </p:cNvPr>
          <p:cNvSpPr txBox="1"/>
          <p:nvPr/>
        </p:nvSpPr>
        <p:spPr>
          <a:xfrm>
            <a:off x="8619846" y="3842039"/>
            <a:ext cx="1578596" cy="338554"/>
          </a:xfrm>
          <a:prstGeom prst="rect">
            <a:avLst/>
          </a:prstGeom>
          <a:noFill/>
        </p:spPr>
        <p:txBody>
          <a:bodyPr wrap="square">
            <a:spAutoFit/>
          </a:bodyPr>
          <a:lstStyle/>
          <a:p>
            <a:pPr marL="0" lvl="3" algn="ctr"/>
            <a:r>
              <a:rPr lang="en-US" altLang="ja-JP" sz="1600" dirty="0">
                <a:solidFill>
                  <a:schemeClr val="accent5"/>
                </a:solidFill>
              </a:rPr>
              <a:t>SAEAs</a:t>
            </a:r>
          </a:p>
        </p:txBody>
      </p:sp>
    </p:spTree>
    <p:extLst>
      <p:ext uri="{BB962C8B-B14F-4D97-AF65-F5344CB8AC3E}">
        <p14:creationId xmlns:p14="http://schemas.microsoft.com/office/powerpoint/2010/main" val="3168833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pPr>
              <a:lnSpc>
                <a:spcPct val="100000"/>
              </a:lnSpc>
              <a:spcBef>
                <a:spcPts val="1800"/>
              </a:spcBef>
            </a:pPr>
            <a:r>
              <a:rPr lang="en-US" altLang="ja-JP"/>
              <a:t>Discussion</a:t>
            </a:r>
            <a:endParaRPr kumimoji="1" lang="en-US" altLang="ja-JP" sz="3200"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17</a:t>
            </a:fld>
            <a:endParaRPr kumimoji="1" lang="ja-JP" altLang="en-US"/>
          </a:p>
        </p:txBody>
      </p:sp>
    </p:spTree>
    <p:extLst>
      <p:ext uri="{BB962C8B-B14F-4D97-AF65-F5344CB8AC3E}">
        <p14:creationId xmlns:p14="http://schemas.microsoft.com/office/powerpoint/2010/main" val="407267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52FC1C-CE09-967A-F655-4E102E09533C}"/>
              </a:ext>
            </a:extLst>
          </p:cNvPr>
          <p:cNvSpPr>
            <a:spLocks noGrp="1"/>
          </p:cNvSpPr>
          <p:nvPr>
            <p:ph type="title"/>
          </p:nvPr>
        </p:nvSpPr>
        <p:spPr/>
        <p:txBody>
          <a:bodyPr/>
          <a:lstStyle/>
          <a:p>
            <a:r>
              <a:rPr kumimoji="1" lang="en-US" altLang="ja-JP" dirty="0"/>
              <a:t>Discussion 1/3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1ACFA2D-183B-5B7D-C773-D84CF1BF07DD}"/>
                  </a:ext>
                </a:extLst>
              </p:cNvPr>
              <p:cNvSpPr>
                <a:spLocks noGrp="1"/>
              </p:cNvSpPr>
              <p:nvPr>
                <p:ph idx="1"/>
              </p:nvPr>
            </p:nvSpPr>
            <p:spPr/>
            <p:txBody>
              <a:bodyPr/>
              <a:lstStyle/>
              <a:p>
                <a:r>
                  <a:rPr kumimoji="1" lang="en-US" altLang="ja-JP" dirty="0"/>
                  <a:t>Impact of parameter adaptation in M-EOPs</a:t>
                </a:r>
              </a:p>
              <a:p>
                <a:pPr lvl="1"/>
                <a:r>
                  <a:rPr lang="en-US" altLang="ja-JP" dirty="0"/>
                  <a:t>EBADE is compared with DEs with fixed parameter configuration.</a:t>
                </a:r>
              </a:p>
              <a:p>
                <a:pPr lvl="2"/>
                <a:r>
                  <a:rPr kumimoji="1" lang="en-US" altLang="ja-JP" dirty="0"/>
                  <a:t>Eight variants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𝐹</m:t>
                        </m:r>
                      </m:sub>
                    </m:sSub>
                    <m:r>
                      <a:rPr kumimoji="1" lang="en-US" altLang="ja-JP" b="0" i="1" smtClean="0">
                        <a:latin typeface="Cambria Math" panose="02040503050406030204" pitchFamily="18" charset="0"/>
                      </a:rPr>
                      <m:t>=0.5,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𝐶𝑅</m:t>
                        </m:r>
                      </m:sub>
                    </m:sSub>
                    <m:r>
                      <a:rPr kumimoji="1" lang="en-US" altLang="ja-JP" b="0" i="1" smtClean="0">
                        <a:latin typeface="Cambria Math" panose="02040503050406030204" pitchFamily="18" charset="0"/>
                      </a:rPr>
                      <m:t>=0.9</m:t>
                    </m:r>
                  </m:oMath>
                </a14:m>
                <a:r>
                  <a:rPr kumimoji="1" lang="en-US" altLang="ja-JP" dirty="0"/>
                  <a:t>)</a:t>
                </a:r>
              </a:p>
              <a:p>
                <a:pPr lvl="3"/>
                <a:endParaRPr lang="en-US" altLang="ja-JP" dirty="0"/>
              </a:p>
              <a:p>
                <a:pPr lvl="3"/>
                <a:endParaRPr kumimoji="1" lang="en-US" altLang="ja-JP" dirty="0"/>
              </a:p>
              <a:p>
                <a:pPr lvl="3"/>
                <a:endParaRPr lang="en-US" altLang="ja-JP" dirty="0"/>
              </a:p>
              <a:p>
                <a:pPr lvl="2"/>
                <a:r>
                  <a:rPr kumimoji="1" lang="en-US" altLang="ja-JP" dirty="0"/>
                  <a:t>Result (average rank)</a:t>
                </a:r>
              </a:p>
              <a:p>
                <a:pPr lvl="3"/>
                <a:r>
                  <a:rPr kumimoji="1" lang="en-US" altLang="ja-JP" b="1" dirty="0">
                    <a:solidFill>
                      <a:schemeClr val="accent5"/>
                    </a:solidFill>
                  </a:rPr>
                  <a:t>EBADE is in top rank </a:t>
                </a:r>
                <a:br>
                  <a:rPr kumimoji="1" lang="en-US" altLang="ja-JP" b="1" dirty="0">
                    <a:solidFill>
                      <a:schemeClr val="accent5"/>
                    </a:solidFill>
                  </a:rPr>
                </a:br>
                <a:r>
                  <a:rPr kumimoji="1" lang="en-US" altLang="ja-JP" b="1" dirty="0">
                    <a:solidFill>
                      <a:schemeClr val="accent5"/>
                    </a:solidFill>
                  </a:rPr>
                  <a:t>with 6,000 FEs and more.</a:t>
                </a:r>
              </a:p>
              <a:p>
                <a:pPr lvl="3"/>
                <a:r>
                  <a:rPr lang="en-US" altLang="ja-JP" dirty="0" err="1"/>
                  <a:t>cb</a:t>
                </a:r>
                <a:r>
                  <a:rPr lang="en-US" altLang="ja-JP" dirty="0"/>
                  <a:t>/1/b and </a:t>
                </a:r>
                <a:r>
                  <a:rPr lang="en-US" altLang="ja-JP" dirty="0" err="1"/>
                  <a:t>rb</a:t>
                </a:r>
                <a:r>
                  <a:rPr lang="en-US" altLang="ja-JP" dirty="0"/>
                  <a:t>/1/b are in high </a:t>
                </a:r>
                <a:br>
                  <a:rPr lang="en-US" altLang="ja-JP" dirty="0"/>
                </a:br>
                <a:r>
                  <a:rPr lang="en-US" altLang="ja-JP" dirty="0"/>
                  <a:t>rank under 4,000 FEs.</a:t>
                </a:r>
                <a:br>
                  <a:rPr lang="en-US" altLang="ja-JP" dirty="0"/>
                </a:br>
                <a:r>
                  <a:rPr lang="en-US" altLang="ja-JP" dirty="0"/>
                  <a:t>However, their rank degrades</a:t>
                </a:r>
                <a:br>
                  <a:rPr lang="en-US" altLang="ja-JP" dirty="0"/>
                </a:br>
                <a:r>
                  <a:rPr lang="en-US" altLang="ja-JP" dirty="0"/>
                  <a:t>with a greater number of FEs.</a:t>
                </a:r>
              </a:p>
              <a:p>
                <a:pPr lvl="3"/>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1ACFA2D-183B-5B7D-C773-D84CF1BF07DD}"/>
                  </a:ext>
                </a:extLst>
              </p:cNvPr>
              <p:cNvSpPr>
                <a:spLocks noGrp="1" noRot="1" noChangeAspect="1" noMove="1" noResize="1" noEditPoints="1" noAdjustHandles="1" noChangeArrowheads="1" noChangeShapeType="1" noTextEdit="1"/>
              </p:cNvSpPr>
              <p:nvPr>
                <p:ph idx="1"/>
              </p:nvPr>
            </p:nvSpPr>
            <p:spPr>
              <a:blipFill>
                <a:blip r:embed="rId2"/>
                <a:stretch>
                  <a:fillRect l="-897" t="-10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DA76833-3837-4CBF-BD9C-7707DE7B19BE}"/>
              </a:ext>
            </a:extLst>
          </p:cNvPr>
          <p:cNvSpPr>
            <a:spLocks noGrp="1"/>
          </p:cNvSpPr>
          <p:nvPr>
            <p:ph type="sldNum" sz="quarter" idx="12"/>
          </p:nvPr>
        </p:nvSpPr>
        <p:spPr/>
        <p:txBody>
          <a:bodyPr/>
          <a:lstStyle/>
          <a:p>
            <a:fld id="{6A637921-7D9C-44EA-B157-1EF279BDBC5D}"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7384EEAE-5DCA-BDE1-0957-9A130C0A1E28}"/>
              </a:ext>
            </a:extLst>
          </p:cNvPr>
          <p:cNvSpPr txBox="1"/>
          <p:nvPr/>
        </p:nvSpPr>
        <p:spPr>
          <a:xfrm>
            <a:off x="3509629" y="2686921"/>
            <a:ext cx="2152650" cy="276999"/>
          </a:xfrm>
          <a:prstGeom prst="rect">
            <a:avLst/>
          </a:prstGeom>
          <a:noFill/>
        </p:spPr>
        <p:txBody>
          <a:bodyPr wrap="square" rtlCol="0">
            <a:spAutoFit/>
          </a:bodyPr>
          <a:lstStyle/>
          <a:p>
            <a:pPr algn="ctr"/>
            <a:r>
              <a:rPr kumimoji="1" lang="en-US" altLang="ja-JP" sz="1200" b="1" i="1" dirty="0">
                <a:solidFill>
                  <a:schemeClr val="accent6"/>
                </a:solidFill>
              </a:rPr>
              <a:t>best/1</a:t>
            </a:r>
          </a:p>
        </p:txBody>
      </p:sp>
      <p:sp>
        <p:nvSpPr>
          <p:cNvPr id="6" name="テキスト ボックス 5">
            <a:extLst>
              <a:ext uri="{FF2B5EF4-FFF2-40B4-BE49-F238E27FC236}">
                <a16:creationId xmlns:a16="http://schemas.microsoft.com/office/drawing/2014/main" id="{3E121DFD-7FE5-683B-8D5C-9F280A38C6C5}"/>
              </a:ext>
            </a:extLst>
          </p:cNvPr>
          <p:cNvSpPr txBox="1"/>
          <p:nvPr/>
        </p:nvSpPr>
        <p:spPr>
          <a:xfrm>
            <a:off x="8090211" y="2685213"/>
            <a:ext cx="2152650" cy="276999"/>
          </a:xfrm>
          <a:prstGeom prst="rect">
            <a:avLst/>
          </a:prstGeom>
          <a:noFill/>
        </p:spPr>
        <p:txBody>
          <a:bodyPr wrap="square" rtlCol="0">
            <a:spAutoFit/>
          </a:bodyPr>
          <a:lstStyle/>
          <a:p>
            <a:pPr algn="ctr"/>
            <a:r>
              <a:rPr kumimoji="1" lang="en-US" altLang="ja-JP" sz="1200" b="1" i="1" dirty="0">
                <a:solidFill>
                  <a:schemeClr val="accent6"/>
                </a:solidFill>
              </a:rPr>
              <a:t>rand-to-best/1</a:t>
            </a:r>
          </a:p>
        </p:txBody>
      </p:sp>
      <p:sp>
        <p:nvSpPr>
          <p:cNvPr id="7" name="テキスト ボックス 6">
            <a:extLst>
              <a:ext uri="{FF2B5EF4-FFF2-40B4-BE49-F238E27FC236}">
                <a16:creationId xmlns:a16="http://schemas.microsoft.com/office/drawing/2014/main" id="{01E932C6-AC30-2CA3-3258-4997D3E9EB1B}"/>
              </a:ext>
            </a:extLst>
          </p:cNvPr>
          <p:cNvSpPr txBox="1"/>
          <p:nvPr/>
        </p:nvSpPr>
        <p:spPr>
          <a:xfrm>
            <a:off x="6415583" y="2685213"/>
            <a:ext cx="2152650" cy="276999"/>
          </a:xfrm>
          <a:prstGeom prst="rect">
            <a:avLst/>
          </a:prstGeom>
          <a:noFill/>
        </p:spPr>
        <p:txBody>
          <a:bodyPr wrap="square" rtlCol="0">
            <a:spAutoFit/>
          </a:bodyPr>
          <a:lstStyle/>
          <a:p>
            <a:pPr algn="ctr"/>
            <a:r>
              <a:rPr lang="en-US" altLang="ja-JP" sz="1200" b="1" i="1" dirty="0">
                <a:solidFill>
                  <a:schemeClr val="accent6"/>
                </a:solidFill>
              </a:rPr>
              <a:t>c</a:t>
            </a:r>
            <a:r>
              <a:rPr kumimoji="1" lang="en-US" altLang="ja-JP" sz="1200" b="1" i="1" dirty="0">
                <a:solidFill>
                  <a:schemeClr val="accent6"/>
                </a:solidFill>
              </a:rPr>
              <a:t>urrent-to-</a:t>
            </a:r>
            <a:r>
              <a:rPr kumimoji="1" lang="en-US" altLang="ja-JP" sz="1200" b="1" i="1" dirty="0" err="1">
                <a:solidFill>
                  <a:schemeClr val="accent6"/>
                </a:solidFill>
              </a:rPr>
              <a:t>pbest</a:t>
            </a:r>
            <a:r>
              <a:rPr kumimoji="1" lang="en-US" altLang="ja-JP" sz="1200" b="1" i="1" dirty="0">
                <a:solidFill>
                  <a:schemeClr val="accent6"/>
                </a:solidFill>
              </a:rPr>
              <a:t>/1</a:t>
            </a:r>
          </a:p>
        </p:txBody>
      </p:sp>
      <p:sp>
        <p:nvSpPr>
          <p:cNvPr id="8" name="テキスト ボックス 7">
            <a:extLst>
              <a:ext uri="{FF2B5EF4-FFF2-40B4-BE49-F238E27FC236}">
                <a16:creationId xmlns:a16="http://schemas.microsoft.com/office/drawing/2014/main" id="{0E6A55AB-1CDE-249E-1F43-64E822B4D33D}"/>
              </a:ext>
            </a:extLst>
          </p:cNvPr>
          <p:cNvSpPr txBox="1"/>
          <p:nvPr/>
        </p:nvSpPr>
        <p:spPr>
          <a:xfrm>
            <a:off x="4791058" y="2686921"/>
            <a:ext cx="2152650" cy="276999"/>
          </a:xfrm>
          <a:prstGeom prst="rect">
            <a:avLst/>
          </a:prstGeom>
          <a:noFill/>
        </p:spPr>
        <p:txBody>
          <a:bodyPr wrap="square" rtlCol="0">
            <a:spAutoFit/>
          </a:bodyPr>
          <a:lstStyle/>
          <a:p>
            <a:pPr algn="ctr"/>
            <a:r>
              <a:rPr kumimoji="1" lang="en-US" altLang="ja-JP" sz="1200" b="1" i="1" dirty="0">
                <a:solidFill>
                  <a:schemeClr val="accent6"/>
                </a:solidFill>
              </a:rPr>
              <a:t>current-to-best/1</a:t>
            </a:r>
          </a:p>
        </p:txBody>
      </p:sp>
      <p:sp>
        <p:nvSpPr>
          <p:cNvPr id="9" name="テキスト ボックス 8">
            <a:extLst>
              <a:ext uri="{FF2B5EF4-FFF2-40B4-BE49-F238E27FC236}">
                <a16:creationId xmlns:a16="http://schemas.microsoft.com/office/drawing/2014/main" id="{391A6D81-0463-C351-B24A-BC673E1B71EE}"/>
              </a:ext>
            </a:extLst>
          </p:cNvPr>
          <p:cNvSpPr txBox="1"/>
          <p:nvPr/>
        </p:nvSpPr>
        <p:spPr>
          <a:xfrm>
            <a:off x="2232250" y="2962212"/>
            <a:ext cx="2152650" cy="276999"/>
          </a:xfrm>
          <a:prstGeom prst="rect">
            <a:avLst/>
          </a:prstGeom>
          <a:noFill/>
        </p:spPr>
        <p:txBody>
          <a:bodyPr wrap="square" rtlCol="0">
            <a:spAutoFit/>
          </a:bodyPr>
          <a:lstStyle/>
          <a:p>
            <a:pPr algn="ctr"/>
            <a:r>
              <a:rPr kumimoji="1" lang="en-US" altLang="ja-JP" sz="1200" b="1" i="1" dirty="0">
                <a:solidFill>
                  <a:schemeClr val="tx2">
                    <a:lumMod val="60000"/>
                    <a:lumOff val="40000"/>
                  </a:schemeClr>
                </a:solidFill>
              </a:rPr>
              <a:t>binomial</a:t>
            </a:r>
          </a:p>
        </p:txBody>
      </p:sp>
      <p:sp>
        <p:nvSpPr>
          <p:cNvPr id="10" name="テキスト ボックス 9">
            <a:extLst>
              <a:ext uri="{FF2B5EF4-FFF2-40B4-BE49-F238E27FC236}">
                <a16:creationId xmlns:a16="http://schemas.microsoft.com/office/drawing/2014/main" id="{46D8E001-1AE4-5026-902E-C58AAE5E824C}"/>
              </a:ext>
            </a:extLst>
          </p:cNvPr>
          <p:cNvSpPr txBox="1"/>
          <p:nvPr/>
        </p:nvSpPr>
        <p:spPr>
          <a:xfrm>
            <a:off x="2232250" y="3219970"/>
            <a:ext cx="2152650" cy="276999"/>
          </a:xfrm>
          <a:prstGeom prst="rect">
            <a:avLst/>
          </a:prstGeom>
          <a:noFill/>
        </p:spPr>
        <p:txBody>
          <a:bodyPr wrap="square" rtlCol="0">
            <a:spAutoFit/>
          </a:bodyPr>
          <a:lstStyle/>
          <a:p>
            <a:pPr algn="ctr"/>
            <a:r>
              <a:rPr kumimoji="1" lang="en-US" altLang="ja-JP" sz="1200" b="1" i="1" dirty="0">
                <a:solidFill>
                  <a:schemeClr val="tx2">
                    <a:lumMod val="60000"/>
                    <a:lumOff val="40000"/>
                  </a:schemeClr>
                </a:solidFill>
              </a:rPr>
              <a:t>exponential</a:t>
            </a:r>
          </a:p>
        </p:txBody>
      </p:sp>
      <p:sp>
        <p:nvSpPr>
          <p:cNvPr id="11" name="テキスト ボックス 10">
            <a:extLst>
              <a:ext uri="{FF2B5EF4-FFF2-40B4-BE49-F238E27FC236}">
                <a16:creationId xmlns:a16="http://schemas.microsoft.com/office/drawing/2014/main" id="{D72810F0-E19E-3DDD-1E7C-43FA00C4387A}"/>
              </a:ext>
            </a:extLst>
          </p:cNvPr>
          <p:cNvSpPr txBox="1"/>
          <p:nvPr/>
        </p:nvSpPr>
        <p:spPr>
          <a:xfrm>
            <a:off x="1535065" y="3091091"/>
            <a:ext cx="1006910" cy="276999"/>
          </a:xfrm>
          <a:prstGeom prst="rect">
            <a:avLst/>
          </a:prstGeom>
          <a:noFill/>
        </p:spPr>
        <p:txBody>
          <a:bodyPr wrap="square" rtlCol="0">
            <a:spAutoFit/>
          </a:bodyPr>
          <a:lstStyle/>
          <a:p>
            <a:pPr algn="ctr"/>
            <a:r>
              <a:rPr kumimoji="1" lang="en-US" altLang="ja-JP" sz="1200" dirty="0"/>
              <a:t>crossover</a:t>
            </a:r>
          </a:p>
        </p:txBody>
      </p:sp>
      <p:sp>
        <p:nvSpPr>
          <p:cNvPr id="12" name="テキスト ボックス 11">
            <a:extLst>
              <a:ext uri="{FF2B5EF4-FFF2-40B4-BE49-F238E27FC236}">
                <a16:creationId xmlns:a16="http://schemas.microsoft.com/office/drawing/2014/main" id="{95732907-0CE5-4E92-8E2A-6E020159DCFE}"/>
              </a:ext>
            </a:extLst>
          </p:cNvPr>
          <p:cNvSpPr txBox="1"/>
          <p:nvPr/>
        </p:nvSpPr>
        <p:spPr>
          <a:xfrm>
            <a:off x="6126889" y="2428831"/>
            <a:ext cx="1006910" cy="276999"/>
          </a:xfrm>
          <a:prstGeom prst="rect">
            <a:avLst/>
          </a:prstGeom>
          <a:noFill/>
        </p:spPr>
        <p:txBody>
          <a:bodyPr wrap="square" rtlCol="0">
            <a:spAutoFit/>
          </a:bodyPr>
          <a:lstStyle/>
          <a:p>
            <a:pPr algn="ctr"/>
            <a:r>
              <a:rPr kumimoji="1" lang="en-US" altLang="ja-JP" sz="1200" dirty="0"/>
              <a:t>mutation</a:t>
            </a:r>
          </a:p>
        </p:txBody>
      </p:sp>
      <p:sp>
        <p:nvSpPr>
          <p:cNvPr id="13" name="テキスト ボックス 12">
            <a:extLst>
              <a:ext uri="{FF2B5EF4-FFF2-40B4-BE49-F238E27FC236}">
                <a16:creationId xmlns:a16="http://schemas.microsoft.com/office/drawing/2014/main" id="{6BDA52A3-1E67-C4B1-7FA7-61F267DCC34F}"/>
              </a:ext>
            </a:extLst>
          </p:cNvPr>
          <p:cNvSpPr txBox="1"/>
          <p:nvPr/>
        </p:nvSpPr>
        <p:spPr>
          <a:xfrm>
            <a:off x="4058108" y="2966682"/>
            <a:ext cx="1006910" cy="276999"/>
          </a:xfrm>
          <a:prstGeom prst="rect">
            <a:avLst/>
          </a:prstGeom>
          <a:noFill/>
        </p:spPr>
        <p:txBody>
          <a:bodyPr wrap="square" rtlCol="0">
            <a:spAutoFit/>
          </a:bodyPr>
          <a:lstStyle/>
          <a:p>
            <a:pPr algn="ctr"/>
            <a:r>
              <a:rPr lang="en-US" altLang="ja-JP" sz="1200" dirty="0"/>
              <a:t>b/1/b</a:t>
            </a:r>
            <a:endParaRPr kumimoji="1" lang="en-US" altLang="ja-JP" sz="1200" dirty="0"/>
          </a:p>
        </p:txBody>
      </p:sp>
      <p:sp>
        <p:nvSpPr>
          <p:cNvPr id="14" name="テキスト ボックス 13">
            <a:extLst>
              <a:ext uri="{FF2B5EF4-FFF2-40B4-BE49-F238E27FC236}">
                <a16:creationId xmlns:a16="http://schemas.microsoft.com/office/drawing/2014/main" id="{2E247F8A-8229-EC29-464A-201E070E6FD5}"/>
              </a:ext>
            </a:extLst>
          </p:cNvPr>
          <p:cNvSpPr txBox="1"/>
          <p:nvPr/>
        </p:nvSpPr>
        <p:spPr>
          <a:xfrm>
            <a:off x="5360157" y="2962212"/>
            <a:ext cx="1006910" cy="276999"/>
          </a:xfrm>
          <a:prstGeom prst="rect">
            <a:avLst/>
          </a:prstGeom>
          <a:noFill/>
        </p:spPr>
        <p:txBody>
          <a:bodyPr wrap="square" rtlCol="0">
            <a:spAutoFit/>
          </a:bodyPr>
          <a:lstStyle/>
          <a:p>
            <a:pPr algn="ctr"/>
            <a:r>
              <a:rPr lang="en-US" altLang="ja-JP" sz="1200" dirty="0" err="1"/>
              <a:t>cb</a:t>
            </a:r>
            <a:r>
              <a:rPr lang="en-US" altLang="ja-JP" sz="1200" dirty="0"/>
              <a:t>/1/b</a:t>
            </a:r>
            <a:endParaRPr kumimoji="1" lang="en-US" altLang="ja-JP" sz="1200" dirty="0"/>
          </a:p>
        </p:txBody>
      </p:sp>
      <p:sp>
        <p:nvSpPr>
          <p:cNvPr id="15" name="テキスト ボックス 14">
            <a:extLst>
              <a:ext uri="{FF2B5EF4-FFF2-40B4-BE49-F238E27FC236}">
                <a16:creationId xmlns:a16="http://schemas.microsoft.com/office/drawing/2014/main" id="{025C4D84-9339-A476-1610-59182151FCCD}"/>
              </a:ext>
            </a:extLst>
          </p:cNvPr>
          <p:cNvSpPr txBox="1"/>
          <p:nvPr/>
        </p:nvSpPr>
        <p:spPr>
          <a:xfrm>
            <a:off x="6984682" y="2952591"/>
            <a:ext cx="1006910" cy="276999"/>
          </a:xfrm>
          <a:prstGeom prst="rect">
            <a:avLst/>
          </a:prstGeom>
          <a:noFill/>
        </p:spPr>
        <p:txBody>
          <a:bodyPr wrap="square" rtlCol="0">
            <a:spAutoFit/>
          </a:bodyPr>
          <a:lstStyle/>
          <a:p>
            <a:pPr algn="ctr"/>
            <a:r>
              <a:rPr lang="en-US" altLang="ja-JP" sz="1200" dirty="0" err="1"/>
              <a:t>cpb</a:t>
            </a:r>
            <a:r>
              <a:rPr lang="en-US" altLang="ja-JP" sz="1200" dirty="0"/>
              <a:t>/1/b</a:t>
            </a:r>
            <a:endParaRPr kumimoji="1" lang="en-US" altLang="ja-JP" sz="1200" dirty="0"/>
          </a:p>
        </p:txBody>
      </p:sp>
      <p:sp>
        <p:nvSpPr>
          <p:cNvPr id="16" name="テキスト ボックス 15">
            <a:extLst>
              <a:ext uri="{FF2B5EF4-FFF2-40B4-BE49-F238E27FC236}">
                <a16:creationId xmlns:a16="http://schemas.microsoft.com/office/drawing/2014/main" id="{7D15D7CF-AFD6-48C8-B3F8-263BE8D8DC26}"/>
              </a:ext>
            </a:extLst>
          </p:cNvPr>
          <p:cNvSpPr txBox="1"/>
          <p:nvPr/>
        </p:nvSpPr>
        <p:spPr>
          <a:xfrm>
            <a:off x="8690200" y="2952590"/>
            <a:ext cx="1006910" cy="276999"/>
          </a:xfrm>
          <a:prstGeom prst="rect">
            <a:avLst/>
          </a:prstGeom>
          <a:noFill/>
        </p:spPr>
        <p:txBody>
          <a:bodyPr wrap="square" rtlCol="0">
            <a:spAutoFit/>
          </a:bodyPr>
          <a:lstStyle/>
          <a:p>
            <a:pPr algn="ctr"/>
            <a:r>
              <a:rPr lang="en-US" altLang="ja-JP" sz="1200" dirty="0" err="1"/>
              <a:t>rb</a:t>
            </a:r>
            <a:r>
              <a:rPr lang="en-US" altLang="ja-JP" sz="1200" dirty="0"/>
              <a:t>/1/b</a:t>
            </a:r>
            <a:endParaRPr kumimoji="1" lang="en-US" altLang="ja-JP" sz="1200" dirty="0"/>
          </a:p>
        </p:txBody>
      </p:sp>
      <p:sp>
        <p:nvSpPr>
          <p:cNvPr id="17" name="テキスト ボックス 16">
            <a:extLst>
              <a:ext uri="{FF2B5EF4-FFF2-40B4-BE49-F238E27FC236}">
                <a16:creationId xmlns:a16="http://schemas.microsoft.com/office/drawing/2014/main" id="{1A22ADD7-6522-35AE-AB06-D8FA1B50BC1E}"/>
              </a:ext>
            </a:extLst>
          </p:cNvPr>
          <p:cNvSpPr txBox="1"/>
          <p:nvPr/>
        </p:nvSpPr>
        <p:spPr>
          <a:xfrm>
            <a:off x="4058108" y="3218268"/>
            <a:ext cx="1006910" cy="276999"/>
          </a:xfrm>
          <a:prstGeom prst="rect">
            <a:avLst/>
          </a:prstGeom>
          <a:noFill/>
        </p:spPr>
        <p:txBody>
          <a:bodyPr wrap="square" rtlCol="0">
            <a:spAutoFit/>
          </a:bodyPr>
          <a:lstStyle/>
          <a:p>
            <a:pPr algn="ctr"/>
            <a:r>
              <a:rPr lang="en-US" altLang="ja-JP" sz="1200" dirty="0"/>
              <a:t>b/1/e</a:t>
            </a:r>
            <a:endParaRPr kumimoji="1" lang="en-US" altLang="ja-JP" sz="1200" dirty="0"/>
          </a:p>
        </p:txBody>
      </p:sp>
      <p:sp>
        <p:nvSpPr>
          <p:cNvPr id="18" name="テキスト ボックス 17">
            <a:extLst>
              <a:ext uri="{FF2B5EF4-FFF2-40B4-BE49-F238E27FC236}">
                <a16:creationId xmlns:a16="http://schemas.microsoft.com/office/drawing/2014/main" id="{4BBB112F-1E8D-C069-2280-A9822926E6FA}"/>
              </a:ext>
            </a:extLst>
          </p:cNvPr>
          <p:cNvSpPr txBox="1"/>
          <p:nvPr/>
        </p:nvSpPr>
        <p:spPr>
          <a:xfrm>
            <a:off x="5360157" y="3213798"/>
            <a:ext cx="1006910" cy="276999"/>
          </a:xfrm>
          <a:prstGeom prst="rect">
            <a:avLst/>
          </a:prstGeom>
          <a:noFill/>
        </p:spPr>
        <p:txBody>
          <a:bodyPr wrap="square" rtlCol="0">
            <a:spAutoFit/>
          </a:bodyPr>
          <a:lstStyle/>
          <a:p>
            <a:pPr algn="ctr"/>
            <a:r>
              <a:rPr lang="en-US" altLang="ja-JP" sz="1200" dirty="0" err="1"/>
              <a:t>cb</a:t>
            </a:r>
            <a:r>
              <a:rPr lang="en-US" altLang="ja-JP" sz="1200" dirty="0"/>
              <a:t>/1/e</a:t>
            </a:r>
            <a:endParaRPr kumimoji="1" lang="en-US" altLang="ja-JP" sz="1200" dirty="0"/>
          </a:p>
        </p:txBody>
      </p:sp>
      <p:sp>
        <p:nvSpPr>
          <p:cNvPr id="19" name="テキスト ボックス 18">
            <a:extLst>
              <a:ext uri="{FF2B5EF4-FFF2-40B4-BE49-F238E27FC236}">
                <a16:creationId xmlns:a16="http://schemas.microsoft.com/office/drawing/2014/main" id="{2E98A966-2F0E-BEE6-6782-EE285646C89D}"/>
              </a:ext>
            </a:extLst>
          </p:cNvPr>
          <p:cNvSpPr txBox="1"/>
          <p:nvPr/>
        </p:nvSpPr>
        <p:spPr>
          <a:xfrm>
            <a:off x="6984682" y="3204177"/>
            <a:ext cx="1006910" cy="276999"/>
          </a:xfrm>
          <a:prstGeom prst="rect">
            <a:avLst/>
          </a:prstGeom>
          <a:noFill/>
        </p:spPr>
        <p:txBody>
          <a:bodyPr wrap="square" rtlCol="0">
            <a:spAutoFit/>
          </a:bodyPr>
          <a:lstStyle/>
          <a:p>
            <a:pPr algn="ctr"/>
            <a:r>
              <a:rPr lang="en-US" altLang="ja-JP" sz="1200" dirty="0" err="1"/>
              <a:t>cpb</a:t>
            </a:r>
            <a:r>
              <a:rPr lang="en-US" altLang="ja-JP" sz="1200" dirty="0"/>
              <a:t>/1/e</a:t>
            </a:r>
            <a:endParaRPr kumimoji="1" lang="en-US" altLang="ja-JP" sz="1200" dirty="0"/>
          </a:p>
        </p:txBody>
      </p:sp>
      <p:sp>
        <p:nvSpPr>
          <p:cNvPr id="20" name="テキスト ボックス 19">
            <a:extLst>
              <a:ext uri="{FF2B5EF4-FFF2-40B4-BE49-F238E27FC236}">
                <a16:creationId xmlns:a16="http://schemas.microsoft.com/office/drawing/2014/main" id="{9118BC75-7C21-8B56-2D86-25168E9016D9}"/>
              </a:ext>
            </a:extLst>
          </p:cNvPr>
          <p:cNvSpPr txBox="1"/>
          <p:nvPr/>
        </p:nvSpPr>
        <p:spPr>
          <a:xfrm>
            <a:off x="8690200" y="3204176"/>
            <a:ext cx="1006910" cy="276999"/>
          </a:xfrm>
          <a:prstGeom prst="rect">
            <a:avLst/>
          </a:prstGeom>
          <a:noFill/>
        </p:spPr>
        <p:txBody>
          <a:bodyPr wrap="square" rtlCol="0">
            <a:spAutoFit/>
          </a:bodyPr>
          <a:lstStyle/>
          <a:p>
            <a:pPr algn="ctr"/>
            <a:r>
              <a:rPr lang="en-US" altLang="ja-JP" sz="1200" dirty="0" err="1"/>
              <a:t>rb</a:t>
            </a:r>
            <a:r>
              <a:rPr lang="en-US" altLang="ja-JP" sz="1200" dirty="0"/>
              <a:t>/1/e</a:t>
            </a:r>
            <a:endParaRPr kumimoji="1" lang="en-US" altLang="ja-JP" sz="1200" dirty="0"/>
          </a:p>
        </p:txBody>
      </p:sp>
      <p:pic>
        <p:nvPicPr>
          <p:cNvPr id="22" name="図 21">
            <a:extLst>
              <a:ext uri="{FF2B5EF4-FFF2-40B4-BE49-F238E27FC236}">
                <a16:creationId xmlns:a16="http://schemas.microsoft.com/office/drawing/2014/main" id="{9844A48E-30EA-E4E3-88E6-7E8636FD05CF}"/>
              </a:ext>
            </a:extLst>
          </p:cNvPr>
          <p:cNvPicPr>
            <a:picLocks noChangeAspect="1"/>
          </p:cNvPicPr>
          <p:nvPr/>
        </p:nvPicPr>
        <p:blipFill>
          <a:blip r:embed="rId3"/>
          <a:stretch>
            <a:fillRect/>
          </a:stretch>
        </p:blipFill>
        <p:spPr>
          <a:xfrm>
            <a:off x="5154762" y="3715182"/>
            <a:ext cx="6592164" cy="2465090"/>
          </a:xfrm>
          <a:prstGeom prst="rect">
            <a:avLst/>
          </a:prstGeom>
        </p:spPr>
      </p:pic>
      <p:sp>
        <p:nvSpPr>
          <p:cNvPr id="23" name="正方形/長方形 22">
            <a:extLst>
              <a:ext uri="{FF2B5EF4-FFF2-40B4-BE49-F238E27FC236}">
                <a16:creationId xmlns:a16="http://schemas.microsoft.com/office/drawing/2014/main" id="{16B0E4B3-0A0E-3454-670F-11873D5813E1}"/>
              </a:ext>
            </a:extLst>
          </p:cNvPr>
          <p:cNvSpPr/>
          <p:nvPr/>
        </p:nvSpPr>
        <p:spPr>
          <a:xfrm>
            <a:off x="1345976" y="6233984"/>
            <a:ext cx="1467036" cy="428345"/>
          </a:xfrm>
          <a:prstGeom prst="rect">
            <a:avLst/>
          </a:prstGeom>
          <a:solidFill>
            <a:schemeClr val="accent5"/>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baseline="0" noProof="0" dirty="0">
                <a:ln>
                  <a:noFill/>
                </a:ln>
                <a:solidFill>
                  <a:srgbClr val="FFFFFF"/>
                </a:solidFill>
                <a:effectLst/>
                <a:uLnTx/>
                <a:uFillTx/>
                <a:latin typeface="Arial"/>
                <a:ea typeface="游ゴシック"/>
                <a:cs typeface="+mn-cs"/>
              </a:rPr>
              <a:t>Conclusion</a:t>
            </a:r>
            <a:endParaRPr kumimoji="0" lang="ja-JP" altLang="en-US" sz="2000" i="0" u="none" strike="noStrike" kern="0" cap="none" spc="0" normalizeH="0" baseline="0" noProof="0" dirty="0">
              <a:ln>
                <a:noFill/>
              </a:ln>
              <a:solidFill>
                <a:srgbClr val="FFFFFF"/>
              </a:solidFill>
              <a:effectLst/>
              <a:uLnTx/>
              <a:uFillTx/>
              <a:latin typeface="Arial"/>
              <a:ea typeface="游ゴシック"/>
              <a:cs typeface="+mn-cs"/>
            </a:endParaRPr>
          </a:p>
        </p:txBody>
      </p:sp>
      <p:sp>
        <p:nvSpPr>
          <p:cNvPr id="24" name="正方形/長方形 23">
            <a:extLst>
              <a:ext uri="{FF2B5EF4-FFF2-40B4-BE49-F238E27FC236}">
                <a16:creationId xmlns:a16="http://schemas.microsoft.com/office/drawing/2014/main" id="{1509CF37-7DF6-D850-EA57-A4459D41BDE9}"/>
              </a:ext>
            </a:extLst>
          </p:cNvPr>
          <p:cNvSpPr/>
          <p:nvPr/>
        </p:nvSpPr>
        <p:spPr>
          <a:xfrm>
            <a:off x="2813012" y="6233983"/>
            <a:ext cx="8098004" cy="428345"/>
          </a:xfrm>
          <a:prstGeom prst="rect">
            <a:avLst/>
          </a:prstGeom>
          <a:solidFill>
            <a:srgbClr val="FFFFFF"/>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0" algn="just"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baseline="0" noProof="0" dirty="0">
                <a:ln>
                  <a:noFill/>
                </a:ln>
                <a:solidFill>
                  <a:sysClr val="windowText" lastClr="000000"/>
                </a:solidFill>
                <a:effectLst/>
                <a:uLnTx/>
                <a:uFillTx/>
                <a:latin typeface="Arial"/>
                <a:ea typeface="游ゴシック"/>
                <a:cs typeface="+mn-cs"/>
              </a:rPr>
              <a:t>The effectiveness</a:t>
            </a:r>
            <a:r>
              <a:rPr kumimoji="0" lang="en-US" altLang="ja-JP" sz="2000" i="0" u="none" strike="noStrike" kern="0" cap="none" spc="0" normalizeH="0" noProof="0" dirty="0">
                <a:ln>
                  <a:noFill/>
                </a:ln>
                <a:solidFill>
                  <a:sysClr val="windowText" lastClr="000000"/>
                </a:solidFill>
                <a:effectLst/>
                <a:uLnTx/>
                <a:uFillTx/>
                <a:latin typeface="Arial"/>
                <a:ea typeface="游ゴシック"/>
                <a:cs typeface="+mn-cs"/>
              </a:rPr>
              <a:t> of parameter adaptation </a:t>
            </a:r>
            <a:r>
              <a:rPr kumimoji="0" lang="en-US" altLang="ja-JP" sz="2000" kern="0" dirty="0">
                <a:solidFill>
                  <a:sysClr val="windowText" lastClr="000000"/>
                </a:solidFill>
                <a:latin typeface="Arial"/>
                <a:ea typeface="游ゴシック"/>
              </a:rPr>
              <a:t>of EBADE</a:t>
            </a:r>
            <a:r>
              <a:rPr kumimoji="0" lang="en-US" altLang="ja-JP" sz="2000" i="0" u="none" strike="noStrike" kern="0" cap="none" spc="0" normalizeH="0" noProof="0" dirty="0">
                <a:ln>
                  <a:noFill/>
                </a:ln>
                <a:solidFill>
                  <a:sysClr val="windowText" lastClr="000000"/>
                </a:solidFill>
                <a:effectLst/>
                <a:uLnTx/>
                <a:uFillTx/>
                <a:latin typeface="Arial"/>
                <a:ea typeface="游ゴシック"/>
                <a:cs typeface="+mn-cs"/>
              </a:rPr>
              <a:t> is confirmed.</a:t>
            </a:r>
            <a:endParaRPr kumimoji="0" lang="ja-JP" altLang="en-US" sz="2000" i="0" u="none" strike="noStrike" kern="0" cap="none" spc="0" normalizeH="0" baseline="0" noProof="0" dirty="0">
              <a:ln>
                <a:noFill/>
              </a:ln>
              <a:solidFill>
                <a:sysClr val="windowText" lastClr="000000"/>
              </a:solidFill>
              <a:effectLst/>
              <a:uLnTx/>
              <a:uFillTx/>
              <a:latin typeface="Arial"/>
              <a:ea typeface="游ゴシック"/>
              <a:cs typeface="+mn-cs"/>
            </a:endParaRPr>
          </a:p>
        </p:txBody>
      </p:sp>
    </p:spTree>
    <p:extLst>
      <p:ext uri="{BB962C8B-B14F-4D97-AF65-F5344CB8AC3E}">
        <p14:creationId xmlns:p14="http://schemas.microsoft.com/office/powerpoint/2010/main" val="179340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r>
              <a:rPr lang="en-US" altLang="ja-JP" dirty="0"/>
              <a:t>Background</a:t>
            </a:r>
            <a:endParaRPr kumimoji="1" lang="en-US" altLang="ja-JP"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1</a:t>
            </a:fld>
            <a:endParaRPr kumimoji="1" lang="ja-JP" altLang="en-US"/>
          </a:p>
        </p:txBody>
      </p:sp>
    </p:spTree>
    <p:extLst>
      <p:ext uri="{BB962C8B-B14F-4D97-AF65-F5344CB8AC3E}">
        <p14:creationId xmlns:p14="http://schemas.microsoft.com/office/powerpoint/2010/main" val="3658495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a:extLst>
              <a:ext uri="{FF2B5EF4-FFF2-40B4-BE49-F238E27FC236}">
                <a16:creationId xmlns:a16="http://schemas.microsoft.com/office/drawing/2014/main" id="{E2471B09-6FA3-3E08-60FC-1003229025B7}"/>
              </a:ext>
            </a:extLst>
          </p:cNvPr>
          <p:cNvCxnSpPr>
            <a:cxnSpLocks/>
          </p:cNvCxnSpPr>
          <p:nvPr/>
        </p:nvCxnSpPr>
        <p:spPr>
          <a:xfrm>
            <a:off x="6608806" y="2032685"/>
            <a:ext cx="202856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66A66AD-594A-1B95-D975-E624F73B4A1F}"/>
              </a:ext>
            </a:extLst>
          </p:cNvPr>
          <p:cNvCxnSpPr>
            <a:cxnSpLocks/>
          </p:cNvCxnSpPr>
          <p:nvPr/>
        </p:nvCxnSpPr>
        <p:spPr>
          <a:xfrm>
            <a:off x="4015947" y="2032685"/>
            <a:ext cx="192765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A52FC1C-CE09-967A-F655-4E102E09533C}"/>
              </a:ext>
            </a:extLst>
          </p:cNvPr>
          <p:cNvSpPr>
            <a:spLocks noGrp="1"/>
          </p:cNvSpPr>
          <p:nvPr>
            <p:ph type="title"/>
          </p:nvPr>
        </p:nvSpPr>
        <p:spPr/>
        <p:txBody>
          <a:bodyPr/>
          <a:lstStyle/>
          <a:p>
            <a:r>
              <a:rPr kumimoji="1" lang="en-US" altLang="ja-JP" dirty="0"/>
              <a:t>Discussion 2/3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1ACFA2D-183B-5B7D-C773-D84CF1BF07DD}"/>
                  </a:ext>
                </a:extLst>
              </p:cNvPr>
              <p:cNvSpPr>
                <a:spLocks noGrp="1"/>
              </p:cNvSpPr>
              <p:nvPr>
                <p:ph idx="1"/>
              </p:nvPr>
            </p:nvSpPr>
            <p:spPr>
              <a:xfrm>
                <a:off x="318654" y="1188720"/>
                <a:ext cx="11673578" cy="5419898"/>
              </a:xfrm>
            </p:spPr>
            <p:txBody>
              <a:bodyPr/>
              <a:lstStyle/>
              <a:p>
                <a:r>
                  <a:rPr kumimoji="1" lang="en-US" altLang="ja-JP" sz="2600" dirty="0"/>
                  <a:t>Parameter analysis for </a:t>
                </a:r>
                <a14:m>
                  <m:oMath xmlns:m="http://schemas.openxmlformats.org/officeDocument/2006/math">
                    <m:r>
                      <a:rPr kumimoji="1" lang="en-US" altLang="ja-JP" sz="2600" b="0" i="1" smtClean="0">
                        <a:latin typeface="Cambria Math" panose="02040503050406030204" pitchFamily="18" charset="0"/>
                      </a:rPr>
                      <m:t>𝐾</m:t>
                    </m:r>
                  </m:oMath>
                </a14:m>
                <a:r>
                  <a:rPr kumimoji="1" lang="en-US" altLang="ja-JP" sz="2600" dirty="0"/>
                  <a:t> </a:t>
                </a:r>
                <a:r>
                  <a:rPr kumimoji="1" lang="en-US" altLang="ja-JP" sz="2600" b="0" dirty="0"/>
                  <a:t>(# of candidate </a:t>
                </a:r>
                <a14:m>
                  <m:oMath xmlns:m="http://schemas.openxmlformats.org/officeDocument/2006/math">
                    <m:r>
                      <a:rPr kumimoji="1" lang="en-US" altLang="ja-JP" sz="2600" b="1" i="1" smtClean="0">
                        <a:latin typeface="Cambria Math" panose="02040503050406030204" pitchFamily="18" charset="0"/>
                      </a:rPr>
                      <m:t>𝜽</m:t>
                    </m:r>
                  </m:oMath>
                </a14:m>
                <a:r>
                  <a:rPr kumimoji="1" lang="en-US" altLang="ja-JP" sz="2600" b="0" dirty="0"/>
                  <a:t>s)</a:t>
                </a:r>
                <a:r>
                  <a:rPr kumimoji="1" lang="en-US" altLang="ja-JP" sz="2600" dirty="0"/>
                  <a:t> and </a:t>
                </a:r>
                <a14:m>
                  <m:oMath xmlns:m="http://schemas.openxmlformats.org/officeDocument/2006/math">
                    <m:r>
                      <a:rPr kumimoji="1" lang="en-US" altLang="ja-JP" sz="2600" b="0" i="1" smtClean="0">
                        <a:latin typeface="Cambria Math" panose="02040503050406030204" pitchFamily="18" charset="0"/>
                      </a:rPr>
                      <m:t>𝑀</m:t>
                    </m:r>
                  </m:oMath>
                </a14:m>
                <a:r>
                  <a:rPr kumimoji="1" lang="en-US" altLang="ja-JP" sz="2600" b="0" dirty="0"/>
                  <a:t> (# of subpopulations)</a:t>
                </a:r>
              </a:p>
              <a:p>
                <a:pPr lvl="1"/>
                <a:r>
                  <a:rPr lang="en-US" altLang="ja-JP" sz="2300" dirty="0"/>
                  <a:t>Ablation studies of the prior validation and multi-population can also be conducted.</a:t>
                </a:r>
              </a:p>
              <a:p>
                <a:pPr lvl="2"/>
                <a:endParaRPr lang="en-US" altLang="ja-JP" dirty="0"/>
              </a:p>
              <a:p>
                <a:pPr lvl="2"/>
                <a:r>
                  <a:rPr lang="en-US" altLang="ja-JP" dirty="0"/>
                  <a:t>Result</a:t>
                </a:r>
              </a:p>
              <a:p>
                <a:pPr marL="1254125" lvl="3" indent="-271463">
                  <a:spcBef>
                    <a:spcPts val="1200"/>
                  </a:spcBef>
                </a:pPr>
                <a:r>
                  <a:rPr lang="en-US" altLang="ja-JP" dirty="0"/>
                  <a:t>The performance of EBADE is</a:t>
                </a:r>
                <a:br>
                  <a:rPr lang="en-US" altLang="ja-JP" dirty="0"/>
                </a:br>
                <a:r>
                  <a:rPr lang="en-US" altLang="ja-JP" dirty="0"/>
                  <a:t>sensitive to </a:t>
                </a:r>
                <a14:m>
                  <m:oMath xmlns:m="http://schemas.openxmlformats.org/officeDocument/2006/math">
                    <m:r>
                      <a:rPr lang="en-US" altLang="ja-JP" b="0" i="1" smtClean="0">
                        <a:latin typeface="Cambria Math" panose="02040503050406030204" pitchFamily="18" charset="0"/>
                      </a:rPr>
                      <m:t>𝐾</m:t>
                    </m:r>
                  </m:oMath>
                </a14:m>
                <a:r>
                  <a:rPr lang="en-US" altLang="ja-JP" dirty="0"/>
                  <a:t> and </a:t>
                </a:r>
                <a14:m>
                  <m:oMath xmlns:m="http://schemas.openxmlformats.org/officeDocument/2006/math">
                    <m:r>
                      <a:rPr lang="en-US" altLang="ja-JP" b="0" i="1" smtClean="0">
                        <a:latin typeface="Cambria Math" panose="02040503050406030204" pitchFamily="18" charset="0"/>
                      </a:rPr>
                      <m:t>𝑀</m:t>
                    </m:r>
                  </m:oMath>
                </a14:m>
                <a:r>
                  <a:rPr lang="en-US" altLang="ja-JP" dirty="0"/>
                  <a:t>.</a:t>
                </a:r>
              </a:p>
              <a:p>
                <a:pPr marL="1254125" lvl="3" indent="-271463">
                  <a:spcBef>
                    <a:spcPts val="1200"/>
                  </a:spcBef>
                </a:pPr>
                <a:r>
                  <a:rPr lang="en-US" altLang="ja-JP" dirty="0"/>
                  <a:t>The default setting outperforms</a:t>
                </a:r>
                <a:br>
                  <a:rPr lang="en-US" altLang="ja-JP" dirty="0"/>
                </a:br>
                <a:r>
                  <a:rPr lang="en-US" altLang="ja-JP" dirty="0"/>
                  <a:t>or is competitive with the others.</a:t>
                </a:r>
              </a:p>
              <a:p>
                <a:pPr marL="1254125" lvl="3" indent="-271463">
                  <a:spcBef>
                    <a:spcPts val="1200"/>
                  </a:spcBef>
                </a:pPr>
                <a:r>
                  <a:rPr lang="en-US" altLang="ja-JP" dirty="0"/>
                  <a:t>EBADE with </a:t>
                </a:r>
                <a14:m>
                  <m:oMath xmlns:m="http://schemas.openxmlformats.org/officeDocument/2006/math">
                    <m:r>
                      <a:rPr lang="en-US" altLang="ja-JP" b="0" i="1" smtClean="0">
                        <a:latin typeface="Cambria Math" panose="02040503050406030204" pitchFamily="18" charset="0"/>
                      </a:rPr>
                      <m:t>𝐾</m:t>
                    </m:r>
                    <m:r>
                      <a:rPr lang="en-US" altLang="ja-JP" b="0" i="1" smtClean="0">
                        <a:latin typeface="Cambria Math" panose="02040503050406030204" pitchFamily="18" charset="0"/>
                      </a:rPr>
                      <m:t>=1</m:t>
                    </m:r>
                  </m:oMath>
                </a14:m>
                <a:r>
                  <a:rPr lang="en-US" altLang="ja-JP" dirty="0"/>
                  <a:t> or </a:t>
                </a:r>
                <a14:m>
                  <m:oMath xmlns:m="http://schemas.openxmlformats.org/officeDocument/2006/math">
                    <m:r>
                      <a:rPr lang="en-US" altLang="ja-JP" b="0" i="1" smtClean="0">
                        <a:latin typeface="Cambria Math" panose="02040503050406030204" pitchFamily="18" charset="0"/>
                      </a:rPr>
                      <m:t>𝑀</m:t>
                    </m:r>
                    <m:r>
                      <a:rPr lang="en-US" altLang="ja-JP" b="0" i="1" smtClean="0">
                        <a:latin typeface="Cambria Math" panose="02040503050406030204" pitchFamily="18" charset="0"/>
                      </a:rPr>
                      <m:t>=100</m:t>
                    </m:r>
                  </m:oMath>
                </a14:m>
                <a:br>
                  <a:rPr lang="en-US" altLang="ja-JP" dirty="0"/>
                </a:br>
                <a:r>
                  <a:rPr lang="en-US" altLang="ja-JP" dirty="0"/>
                  <a:t>clearly underperform the others.</a:t>
                </a:r>
              </a:p>
              <a:p>
                <a:pPr lvl="3"/>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1ACFA2D-183B-5B7D-C773-D84CF1BF07DD}"/>
                  </a:ext>
                </a:extLst>
              </p:cNvPr>
              <p:cNvSpPr>
                <a:spLocks noGrp="1" noRot="1" noChangeAspect="1" noMove="1" noResize="1" noEditPoints="1" noAdjustHandles="1" noChangeArrowheads="1" noChangeShapeType="1" noTextEdit="1"/>
              </p:cNvSpPr>
              <p:nvPr>
                <p:ph idx="1"/>
              </p:nvPr>
            </p:nvSpPr>
            <p:spPr>
              <a:xfrm>
                <a:off x="318654" y="1188720"/>
                <a:ext cx="11673578" cy="5419898"/>
              </a:xfrm>
              <a:blipFill>
                <a:blip r:embed="rId2"/>
                <a:stretch>
                  <a:fillRect l="-783" t="-900" r="-36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DA76833-3837-4CBF-BD9C-7707DE7B19BE}"/>
              </a:ext>
            </a:extLst>
          </p:cNvPr>
          <p:cNvSpPr>
            <a:spLocks noGrp="1"/>
          </p:cNvSpPr>
          <p:nvPr>
            <p:ph type="sldNum" sz="quarter" idx="12"/>
          </p:nvPr>
        </p:nvSpPr>
        <p:spPr/>
        <p:txBody>
          <a:bodyPr/>
          <a:lstStyle/>
          <a:p>
            <a:fld id="{6A637921-7D9C-44EA-B157-1EF279BDBC5D}" type="slidenum">
              <a:rPr kumimoji="1" lang="ja-JP" altLang="en-US" smtClean="0"/>
              <a:t>19</a:t>
            </a:fld>
            <a:endParaRPr kumimoji="1" lang="ja-JP" altLang="en-US"/>
          </a:p>
        </p:txBody>
      </p:sp>
      <p:sp>
        <p:nvSpPr>
          <p:cNvPr id="23" name="正方形/長方形 22">
            <a:extLst>
              <a:ext uri="{FF2B5EF4-FFF2-40B4-BE49-F238E27FC236}">
                <a16:creationId xmlns:a16="http://schemas.microsoft.com/office/drawing/2014/main" id="{16B0E4B3-0A0E-3454-670F-11873D5813E1}"/>
              </a:ext>
            </a:extLst>
          </p:cNvPr>
          <p:cNvSpPr/>
          <p:nvPr/>
        </p:nvSpPr>
        <p:spPr>
          <a:xfrm>
            <a:off x="1345976" y="6233984"/>
            <a:ext cx="1467036" cy="428345"/>
          </a:xfrm>
          <a:prstGeom prst="rect">
            <a:avLst/>
          </a:prstGeom>
          <a:solidFill>
            <a:schemeClr val="accent5"/>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baseline="0" noProof="0" dirty="0">
                <a:ln>
                  <a:noFill/>
                </a:ln>
                <a:solidFill>
                  <a:srgbClr val="FFFFFF"/>
                </a:solidFill>
                <a:effectLst/>
                <a:uLnTx/>
                <a:uFillTx/>
                <a:latin typeface="Arial"/>
                <a:ea typeface="游ゴシック"/>
                <a:cs typeface="+mn-cs"/>
              </a:rPr>
              <a:t>Conclusion</a:t>
            </a:r>
            <a:endParaRPr kumimoji="0" lang="ja-JP" altLang="en-US" sz="2000" i="0" u="none" strike="noStrike" kern="0" cap="none" spc="0" normalizeH="0" baseline="0" noProof="0" dirty="0">
              <a:ln>
                <a:noFill/>
              </a:ln>
              <a:solidFill>
                <a:srgbClr val="FFFFFF"/>
              </a:solidFill>
              <a:effectLst/>
              <a:uLnTx/>
              <a:uFillTx/>
              <a:latin typeface="Arial"/>
              <a:ea typeface="游ゴシック"/>
              <a:cs typeface="+mn-cs"/>
            </a:endParaRPr>
          </a:p>
        </p:txBody>
      </p:sp>
      <p:sp>
        <p:nvSpPr>
          <p:cNvPr id="24" name="正方形/長方形 23">
            <a:extLst>
              <a:ext uri="{FF2B5EF4-FFF2-40B4-BE49-F238E27FC236}">
                <a16:creationId xmlns:a16="http://schemas.microsoft.com/office/drawing/2014/main" id="{1509CF37-7DF6-D850-EA57-A4459D41BDE9}"/>
              </a:ext>
            </a:extLst>
          </p:cNvPr>
          <p:cNvSpPr/>
          <p:nvPr/>
        </p:nvSpPr>
        <p:spPr>
          <a:xfrm>
            <a:off x="2813012" y="6233983"/>
            <a:ext cx="8178324" cy="428345"/>
          </a:xfrm>
          <a:prstGeom prst="rect">
            <a:avLst/>
          </a:prstGeom>
          <a:solidFill>
            <a:srgbClr val="FFFFFF"/>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0" algn="just"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noProof="0" dirty="0">
                <a:ln>
                  <a:noFill/>
                </a:ln>
                <a:solidFill>
                  <a:sysClr val="windowText" lastClr="000000"/>
                </a:solidFill>
                <a:effectLst/>
                <a:uLnTx/>
                <a:uFillTx/>
                <a:latin typeface="Arial"/>
                <a:ea typeface="游ゴシック"/>
                <a:cs typeface="+mn-cs"/>
              </a:rPr>
              <a:t>The prior validation and multi-population mechanisms are necessary.</a:t>
            </a:r>
            <a:endParaRPr kumimoji="0" lang="ja-JP" altLang="en-US" sz="2000" i="0" u="none" strike="noStrike" kern="0" cap="none" spc="0" normalizeH="0" baseline="0" noProof="0" dirty="0">
              <a:ln>
                <a:noFill/>
              </a:ln>
              <a:solidFill>
                <a:sysClr val="windowText" lastClr="000000"/>
              </a:solidFill>
              <a:effectLst/>
              <a:uLnTx/>
              <a:uFillTx/>
              <a:latin typeface="Arial"/>
              <a:ea typeface="游ゴシック"/>
              <a:cs typeface="+mn-cs"/>
            </a:endParaRP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B18985BF-46EC-0209-F142-22F4201561A0}"/>
                  </a:ext>
                </a:extLst>
              </p:cNvPr>
              <p:cNvSpPr txBox="1"/>
              <p:nvPr/>
            </p:nvSpPr>
            <p:spPr>
              <a:xfrm>
                <a:off x="3499022" y="2133827"/>
                <a:ext cx="2961504" cy="307777"/>
              </a:xfrm>
              <a:prstGeom prst="rect">
                <a:avLst/>
              </a:prstGeom>
              <a:solidFill>
                <a:schemeClr val="accent2">
                  <a:lumMod val="40000"/>
                  <a:lumOff val="60000"/>
                </a:schemeClr>
              </a:solidFill>
            </p:spPr>
            <p:txBody>
              <a:bodyPr wrap="square" rtlCol="0">
                <a:spAutoFit/>
              </a:bodyPr>
              <a:lstStyle/>
              <a:p>
                <a:pPr algn="ctr"/>
                <a:r>
                  <a:rPr kumimoji="1" lang="en-US" altLang="ja-JP" sz="1400" dirty="0"/>
                  <a:t>Can be turned off by setting </a:t>
                </a:r>
                <a14:m>
                  <m:oMath xmlns:m="http://schemas.openxmlformats.org/officeDocument/2006/math">
                    <m:r>
                      <a:rPr kumimoji="1" lang="en-US" altLang="ja-JP" sz="1400" i="1" dirty="0" smtClean="0">
                        <a:latin typeface="Cambria Math" panose="02040503050406030204" pitchFamily="18" charset="0"/>
                      </a:rPr>
                      <m:t>𝐾</m:t>
                    </m:r>
                    <m:r>
                      <a:rPr kumimoji="1" lang="en-US" altLang="ja-JP" sz="1400" i="1" dirty="0" smtClean="0">
                        <a:latin typeface="Cambria Math" panose="02040503050406030204" pitchFamily="18" charset="0"/>
                      </a:rPr>
                      <m:t>=1</m:t>
                    </m:r>
                  </m:oMath>
                </a14:m>
                <a:endParaRPr kumimoji="1" lang="en-US" altLang="ja-JP" sz="1400" dirty="0"/>
              </a:p>
            </p:txBody>
          </p:sp>
        </mc:Choice>
        <mc:Fallback xmlns="">
          <p:sp>
            <p:nvSpPr>
              <p:cNvPr id="30" name="テキスト ボックス 29">
                <a:extLst>
                  <a:ext uri="{FF2B5EF4-FFF2-40B4-BE49-F238E27FC236}">
                    <a16:creationId xmlns:a16="http://schemas.microsoft.com/office/drawing/2014/main" id="{B18985BF-46EC-0209-F142-22F4201561A0}"/>
                  </a:ext>
                </a:extLst>
              </p:cNvPr>
              <p:cNvSpPr txBox="1">
                <a:spLocks noRot="1" noChangeAspect="1" noMove="1" noResize="1" noEditPoints="1" noAdjustHandles="1" noChangeArrowheads="1" noChangeShapeType="1" noTextEdit="1"/>
              </p:cNvSpPr>
              <p:nvPr/>
            </p:nvSpPr>
            <p:spPr>
              <a:xfrm>
                <a:off x="3499022" y="2133827"/>
                <a:ext cx="2961504" cy="307777"/>
              </a:xfrm>
              <a:prstGeom prst="rect">
                <a:avLst/>
              </a:prstGeom>
              <a:blipFill>
                <a:blip r:embed="rId3"/>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1ED1C8A-D618-5931-7EEC-83A4A4D9C0C2}"/>
                  </a:ext>
                </a:extLst>
              </p:cNvPr>
              <p:cNvSpPr txBox="1"/>
              <p:nvPr/>
            </p:nvSpPr>
            <p:spPr>
              <a:xfrm>
                <a:off x="6608805" y="2133827"/>
                <a:ext cx="2185486" cy="307777"/>
              </a:xfrm>
              <a:prstGeom prst="rect">
                <a:avLst/>
              </a:prstGeom>
              <a:solidFill>
                <a:schemeClr val="accent2">
                  <a:lumMod val="40000"/>
                  <a:lumOff val="60000"/>
                </a:schemeClr>
              </a:solidFill>
            </p:spPr>
            <p:txBody>
              <a:bodyPr wrap="square" rtlCol="0">
                <a:spAutoFit/>
              </a:bodyPr>
              <a:lstStyle/>
              <a:p>
                <a:pPr algn="ctr"/>
                <a:r>
                  <a:rPr kumimoji="1" lang="en-US" altLang="ja-JP" sz="1400" dirty="0"/>
                  <a:t>Ditto by setting </a:t>
                </a:r>
                <a14:m>
                  <m:oMath xmlns:m="http://schemas.openxmlformats.org/officeDocument/2006/math">
                    <m:r>
                      <a:rPr kumimoji="1" lang="en-US" altLang="ja-JP" sz="1400" b="0" i="1" dirty="0" smtClean="0">
                        <a:latin typeface="Cambria Math" panose="02040503050406030204" pitchFamily="18" charset="0"/>
                      </a:rPr>
                      <m:t>𝑀</m:t>
                    </m:r>
                    <m:r>
                      <a:rPr kumimoji="1" lang="en-US" altLang="ja-JP" sz="1400" i="1" dirty="0" smtClean="0">
                        <a:latin typeface="Cambria Math" panose="02040503050406030204" pitchFamily="18" charset="0"/>
                      </a:rPr>
                      <m:t>=1</m:t>
                    </m:r>
                    <m:r>
                      <a:rPr kumimoji="1" lang="en-US" altLang="ja-JP" sz="1400" b="0" i="1" dirty="0" smtClean="0">
                        <a:latin typeface="Cambria Math" panose="02040503050406030204" pitchFamily="18" charset="0"/>
                      </a:rPr>
                      <m:t>00</m:t>
                    </m:r>
                  </m:oMath>
                </a14:m>
                <a:endParaRPr kumimoji="1" lang="en-US" altLang="ja-JP" sz="1400" dirty="0"/>
              </a:p>
            </p:txBody>
          </p:sp>
        </mc:Choice>
        <mc:Fallback xmlns="">
          <p:sp>
            <p:nvSpPr>
              <p:cNvPr id="31" name="テキスト ボックス 30">
                <a:extLst>
                  <a:ext uri="{FF2B5EF4-FFF2-40B4-BE49-F238E27FC236}">
                    <a16:creationId xmlns:a16="http://schemas.microsoft.com/office/drawing/2014/main" id="{31ED1C8A-D618-5931-7EEC-83A4A4D9C0C2}"/>
                  </a:ext>
                </a:extLst>
              </p:cNvPr>
              <p:cNvSpPr txBox="1">
                <a:spLocks noRot="1" noChangeAspect="1" noMove="1" noResize="1" noEditPoints="1" noAdjustHandles="1" noChangeArrowheads="1" noChangeShapeType="1" noTextEdit="1"/>
              </p:cNvSpPr>
              <p:nvPr/>
            </p:nvSpPr>
            <p:spPr>
              <a:xfrm>
                <a:off x="6608805" y="2133827"/>
                <a:ext cx="2185486" cy="307777"/>
              </a:xfrm>
              <a:prstGeom prst="rect">
                <a:avLst/>
              </a:prstGeom>
              <a:blipFill>
                <a:blip r:embed="rId4"/>
                <a:stretch>
                  <a:fillRect t="-3922" b="-19608"/>
                </a:stretch>
              </a:blipFill>
            </p:spPr>
            <p:txBody>
              <a:bodyPr/>
              <a:lstStyle/>
              <a:p>
                <a:r>
                  <a:rPr lang="ja-JP" altLang="en-US">
                    <a:noFill/>
                  </a:rPr>
                  <a:t> </a:t>
                </a:r>
              </a:p>
            </p:txBody>
          </p:sp>
        </mc:Fallback>
      </mc:AlternateContent>
      <p:pic>
        <p:nvPicPr>
          <p:cNvPr id="39" name="図 38">
            <a:extLst>
              <a:ext uri="{FF2B5EF4-FFF2-40B4-BE49-F238E27FC236}">
                <a16:creationId xmlns:a16="http://schemas.microsoft.com/office/drawing/2014/main" id="{280D5669-251F-1A5D-92D7-B4A377BC45CC}"/>
              </a:ext>
            </a:extLst>
          </p:cNvPr>
          <p:cNvPicPr>
            <a:picLocks noChangeAspect="1"/>
          </p:cNvPicPr>
          <p:nvPr/>
        </p:nvPicPr>
        <p:blipFill>
          <a:blip r:embed="rId5"/>
          <a:stretch>
            <a:fillRect/>
          </a:stretch>
        </p:blipFill>
        <p:spPr>
          <a:xfrm>
            <a:off x="5004487" y="2782940"/>
            <a:ext cx="3050178" cy="3331067"/>
          </a:xfrm>
          <a:prstGeom prst="rect">
            <a:avLst/>
          </a:prstGeom>
        </p:spPr>
      </p:pic>
      <p:pic>
        <p:nvPicPr>
          <p:cNvPr id="41" name="図 40">
            <a:extLst>
              <a:ext uri="{FF2B5EF4-FFF2-40B4-BE49-F238E27FC236}">
                <a16:creationId xmlns:a16="http://schemas.microsoft.com/office/drawing/2014/main" id="{D8C6C2C4-C523-AB4D-8D1F-0349C948B4D4}"/>
              </a:ext>
            </a:extLst>
          </p:cNvPr>
          <p:cNvPicPr>
            <a:picLocks noChangeAspect="1"/>
          </p:cNvPicPr>
          <p:nvPr/>
        </p:nvPicPr>
        <p:blipFill>
          <a:blip r:embed="rId6"/>
          <a:stretch>
            <a:fillRect/>
          </a:stretch>
        </p:blipFill>
        <p:spPr>
          <a:xfrm>
            <a:off x="8068963" y="2755952"/>
            <a:ext cx="4002758" cy="3392771"/>
          </a:xfrm>
          <a:prstGeom prst="rect">
            <a:avLst/>
          </a:prstGeom>
        </p:spPr>
      </p:pic>
      <p:sp>
        <p:nvSpPr>
          <p:cNvPr id="42" name="テキスト ボックス 41">
            <a:extLst>
              <a:ext uri="{FF2B5EF4-FFF2-40B4-BE49-F238E27FC236}">
                <a16:creationId xmlns:a16="http://schemas.microsoft.com/office/drawing/2014/main" id="{DE5DE307-5AD9-180D-EE29-A0CDD220B0F0}"/>
              </a:ext>
            </a:extLst>
          </p:cNvPr>
          <p:cNvSpPr txBox="1"/>
          <p:nvPr/>
        </p:nvSpPr>
        <p:spPr>
          <a:xfrm>
            <a:off x="10006514" y="2114410"/>
            <a:ext cx="2185486" cy="646331"/>
          </a:xfrm>
          <a:prstGeom prst="rect">
            <a:avLst/>
          </a:prstGeom>
          <a:noFill/>
        </p:spPr>
        <p:txBody>
          <a:bodyPr wrap="square" rtlCol="0">
            <a:spAutoFit/>
          </a:bodyPr>
          <a:lstStyle/>
          <a:p>
            <a:pPr>
              <a:tabLst>
                <a:tab pos="269875" algn="l"/>
              </a:tabLst>
            </a:pPr>
            <a:r>
              <a:rPr lang="ja-JP" altLang="en-US" sz="900" b="1" dirty="0"/>
              <a:t>＋</a:t>
            </a:r>
            <a:r>
              <a:rPr lang="en-US" altLang="ja-JP" sz="900" b="1" dirty="0"/>
              <a:t>/</a:t>
            </a:r>
            <a:r>
              <a:rPr lang="ja-JP" altLang="en-US" sz="900" b="1" dirty="0"/>
              <a:t>－</a:t>
            </a:r>
            <a:r>
              <a:rPr lang="en-US" altLang="ja-JP" sz="900" b="1" dirty="0"/>
              <a:t>/</a:t>
            </a:r>
            <a:r>
              <a:rPr lang="ja-JP" altLang="en-US" sz="900" b="1" dirty="0"/>
              <a:t>～ </a:t>
            </a:r>
            <a:r>
              <a:rPr lang="en-US" altLang="ja-JP" sz="900" b="1" dirty="0"/>
              <a:t>in Wilcoxon test</a:t>
            </a:r>
          </a:p>
          <a:p>
            <a:pPr>
              <a:tabLst>
                <a:tab pos="269875" algn="l"/>
              </a:tabLst>
            </a:pPr>
            <a:r>
              <a:rPr lang="ja-JP" altLang="en-US" sz="900" dirty="0"/>
              <a:t>＋</a:t>
            </a:r>
            <a:r>
              <a:rPr lang="en-US" altLang="ja-JP" sz="900" dirty="0"/>
              <a:t>	</a:t>
            </a:r>
            <a:r>
              <a:rPr lang="ja-JP" altLang="en-US" sz="900" dirty="0"/>
              <a:t>：</a:t>
            </a:r>
            <a:r>
              <a:rPr lang="en-US" altLang="ja-JP" sz="900" dirty="0"/>
              <a:t>default setting underperforms</a:t>
            </a:r>
          </a:p>
          <a:p>
            <a:pPr>
              <a:tabLst>
                <a:tab pos="269875" algn="l"/>
              </a:tabLst>
            </a:pPr>
            <a:r>
              <a:rPr lang="ja-JP" altLang="en-US" sz="900" dirty="0"/>
              <a:t>－</a:t>
            </a:r>
            <a:r>
              <a:rPr lang="en-US" altLang="ja-JP" sz="900" dirty="0"/>
              <a:t>	</a:t>
            </a:r>
            <a:r>
              <a:rPr lang="ja-JP" altLang="en-US" sz="900" dirty="0"/>
              <a:t>：</a:t>
            </a:r>
            <a:r>
              <a:rPr lang="en-US" altLang="ja-JP" sz="900" dirty="0"/>
              <a:t>default setting outperforms</a:t>
            </a:r>
          </a:p>
          <a:p>
            <a:pPr>
              <a:tabLst>
                <a:tab pos="269875" algn="l"/>
              </a:tabLst>
            </a:pPr>
            <a:r>
              <a:rPr kumimoji="1" lang="ja-JP" altLang="en-US" sz="900" dirty="0"/>
              <a:t>～</a:t>
            </a:r>
            <a:r>
              <a:rPr kumimoji="1" lang="en-US" altLang="ja-JP" sz="900" dirty="0"/>
              <a:t>	</a:t>
            </a:r>
            <a:r>
              <a:rPr kumimoji="1" lang="ja-JP" altLang="en-US" sz="900" dirty="0"/>
              <a:t>：</a:t>
            </a:r>
            <a:r>
              <a:rPr kumimoji="1" lang="en-US" altLang="ja-JP" sz="900" dirty="0"/>
              <a:t>cannot find significance</a:t>
            </a:r>
          </a:p>
        </p:txBody>
      </p:sp>
    </p:spTree>
    <p:extLst>
      <p:ext uri="{BB962C8B-B14F-4D97-AF65-F5344CB8AC3E}">
        <p14:creationId xmlns:p14="http://schemas.microsoft.com/office/powerpoint/2010/main" val="40417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52FC1C-CE09-967A-F655-4E102E09533C}"/>
              </a:ext>
            </a:extLst>
          </p:cNvPr>
          <p:cNvSpPr>
            <a:spLocks noGrp="1"/>
          </p:cNvSpPr>
          <p:nvPr>
            <p:ph type="title"/>
          </p:nvPr>
        </p:nvSpPr>
        <p:spPr/>
        <p:txBody>
          <a:bodyPr/>
          <a:lstStyle/>
          <a:p>
            <a:r>
              <a:rPr kumimoji="1" lang="en-US" altLang="ja-JP" dirty="0"/>
              <a:t>Discussion 3/3 </a:t>
            </a:r>
            <a:endParaRPr kumimoji="1" lang="ja-JP" altLang="en-US" dirty="0"/>
          </a:p>
        </p:txBody>
      </p:sp>
      <p:sp>
        <p:nvSpPr>
          <p:cNvPr id="4" name="スライド番号プレースホルダー 3">
            <a:extLst>
              <a:ext uri="{FF2B5EF4-FFF2-40B4-BE49-F238E27FC236}">
                <a16:creationId xmlns:a16="http://schemas.microsoft.com/office/drawing/2014/main" id="{6DA76833-3837-4CBF-BD9C-7707DE7B19BE}"/>
              </a:ext>
            </a:extLst>
          </p:cNvPr>
          <p:cNvSpPr>
            <a:spLocks noGrp="1"/>
          </p:cNvSpPr>
          <p:nvPr>
            <p:ph type="sldNum" sz="quarter" idx="12"/>
          </p:nvPr>
        </p:nvSpPr>
        <p:spPr>
          <a:xfrm>
            <a:off x="4820237" y="-1"/>
            <a:ext cx="1772093" cy="927513"/>
          </a:xfrm>
        </p:spPr>
        <p:txBody>
          <a:bodyPr/>
          <a:lstStyle/>
          <a:p>
            <a:fld id="{6A637921-7D9C-44EA-B157-1EF279BDBC5D}" type="slidenum">
              <a:rPr kumimoji="1" lang="ja-JP" altLang="en-US" smtClean="0"/>
              <a:t>20</a:t>
            </a:fld>
            <a:endParaRPr kumimoji="1" lang="ja-JP" altLang="en-US" dirty="0"/>
          </a:p>
        </p:txBody>
      </p:sp>
      <p:pic>
        <p:nvPicPr>
          <p:cNvPr id="25" name="図 24">
            <a:extLst>
              <a:ext uri="{FF2B5EF4-FFF2-40B4-BE49-F238E27FC236}">
                <a16:creationId xmlns:a16="http://schemas.microsoft.com/office/drawing/2014/main" id="{88319136-68E6-BFB3-B4B3-68A1C28E51C0}"/>
              </a:ext>
            </a:extLst>
          </p:cNvPr>
          <p:cNvPicPr>
            <a:picLocks noChangeAspect="1"/>
          </p:cNvPicPr>
          <p:nvPr/>
        </p:nvPicPr>
        <p:blipFill>
          <a:blip r:embed="rId2"/>
          <a:stretch>
            <a:fillRect/>
          </a:stretch>
        </p:blipFill>
        <p:spPr>
          <a:xfrm>
            <a:off x="6592330" y="-1"/>
            <a:ext cx="5599670" cy="6194115"/>
          </a:xfrm>
          <a:prstGeom prst="rect">
            <a:avLst/>
          </a:prstGeom>
        </p:spPr>
      </p:pic>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1ACFA2D-183B-5B7D-C773-D84CF1BF07DD}"/>
                  </a:ext>
                </a:extLst>
              </p:cNvPr>
              <p:cNvSpPr>
                <a:spLocks noGrp="1"/>
              </p:cNvSpPr>
              <p:nvPr>
                <p:ph idx="1"/>
              </p:nvPr>
            </p:nvSpPr>
            <p:spPr>
              <a:xfrm>
                <a:off x="318654" y="1188720"/>
                <a:ext cx="6273676" cy="5419898"/>
              </a:xfrm>
            </p:spPr>
            <p:txBody>
              <a:bodyPr/>
              <a:lstStyle/>
              <a:p>
                <a:r>
                  <a:rPr kumimoji="1" lang="en-US" altLang="ja-JP" dirty="0"/>
                  <a:t>Adaptation </a:t>
                </a:r>
                <a:r>
                  <a:rPr lang="en-US" altLang="ja-JP" dirty="0"/>
                  <a:t>result</a:t>
                </a:r>
              </a:p>
              <a:p>
                <a:pPr lvl="1"/>
                <a:r>
                  <a:rPr lang="en-US" altLang="ja-JP" dirty="0"/>
                  <a:t>The ratio of each candidate used</a:t>
                </a:r>
              </a:p>
              <a:p>
                <a:pPr marL="809625" lvl="2" indent="-358775"/>
                <a:r>
                  <a:rPr lang="en-US" altLang="ja-JP" dirty="0"/>
                  <a:t>Shown by problem function and the dimension.</a:t>
                </a:r>
              </a:p>
              <a:p>
                <a:pPr marL="809625" lvl="2" indent="-358775"/>
                <a:r>
                  <a:rPr kumimoji="1" lang="en-US" altLang="ja-JP" dirty="0"/>
                  <a:t>Result</a:t>
                </a:r>
                <a:endParaRPr lang="en-US" altLang="ja-JP" dirty="0"/>
              </a:p>
              <a:p>
                <a:pPr marL="989013" lvl="3" indent="-358775"/>
                <a:r>
                  <a:rPr kumimoji="1" lang="en-US" altLang="ja-JP" dirty="0">
                    <a:solidFill>
                      <a:schemeClr val="accent5"/>
                    </a:solidFill>
                  </a:rPr>
                  <a:t>All</a:t>
                </a:r>
                <a:r>
                  <a:rPr lang="en-US" altLang="ja-JP" dirty="0">
                    <a:solidFill>
                      <a:schemeClr val="accent5"/>
                    </a:solidFill>
                  </a:rPr>
                  <a:t> candidates for each configuration are selected avoiding strong bias.</a:t>
                </a:r>
              </a:p>
              <a:p>
                <a:pPr marL="809625" lvl="2" indent="-358775"/>
                <a:r>
                  <a:rPr kumimoji="1" lang="en-US" altLang="ja-JP" dirty="0"/>
                  <a:t>A</a:t>
                </a:r>
                <a:r>
                  <a:rPr lang="en-US" altLang="ja-JP" dirty="0"/>
                  <a:t>nalysis example</a:t>
                </a:r>
              </a:p>
              <a:p>
                <a:pPr marL="989013" lvl="3" indent="-358775"/>
                <a14:m>
                  <m:oMath xmlns:m="http://schemas.openxmlformats.org/officeDocument/2006/math">
                    <m:r>
                      <a:rPr lang="en-US" altLang="ja-JP" i="1" dirty="0" smtClean="0">
                        <a:latin typeface="Cambria Math" panose="02040503050406030204" pitchFamily="18" charset="0"/>
                      </a:rPr>
                      <m:t>𝐶𝑅</m:t>
                    </m:r>
                  </m:oMath>
                </a14:m>
                <a:r>
                  <a:rPr lang="en-US" altLang="ja-JP" dirty="0"/>
                  <a:t> prefers higher values.</a:t>
                </a:r>
              </a:p>
              <a:p>
                <a:pPr marL="1168400" lvl="4" indent="-358775"/>
                <a:r>
                  <a:rPr lang="en-US" altLang="ja-JP" dirty="0"/>
                  <a:t>Solutions generated by exploitation mutation strategies should be actively utilized in EOPs.</a:t>
                </a:r>
              </a:p>
              <a:p>
                <a:pPr marL="989013" lvl="3" indent="-358775"/>
                <a:r>
                  <a:rPr lang="en-US" altLang="ja-JP" dirty="0"/>
                  <a:t>Exploitation-oriented mutation strategy</a:t>
                </a:r>
                <a:br>
                  <a:rPr lang="en-US" altLang="ja-JP" dirty="0"/>
                </a:br>
                <a:r>
                  <a:rPr lang="en-US" altLang="ja-JP" dirty="0"/>
                  <a:t>(</a:t>
                </a:r>
                <a:r>
                  <a:rPr lang="en-US" altLang="ja-JP" i="1" dirty="0"/>
                  <a:t>best/1</a:t>
                </a:r>
                <a:r>
                  <a:rPr lang="en-US" altLang="ja-JP" dirty="0"/>
                  <a:t>) is most </a:t>
                </a:r>
                <a:r>
                  <a:rPr lang="en-US" altLang="ja-JP"/>
                  <a:t>frequently selected in EOPs.</a:t>
                </a:r>
              </a:p>
              <a:p>
                <a:pPr marL="1446213" lvl="4" indent="-358775"/>
                <a:endParaRPr lang="en-US" altLang="ja-JP" dirty="0"/>
              </a:p>
            </p:txBody>
          </p:sp>
        </mc:Choice>
        <mc:Fallback xmlns="">
          <p:sp>
            <p:nvSpPr>
              <p:cNvPr id="3" name="コンテンツ プレースホルダー 2">
                <a:extLst>
                  <a:ext uri="{FF2B5EF4-FFF2-40B4-BE49-F238E27FC236}">
                    <a16:creationId xmlns:a16="http://schemas.microsoft.com/office/drawing/2014/main" id="{F1ACFA2D-183B-5B7D-C773-D84CF1BF07DD}"/>
                  </a:ext>
                </a:extLst>
              </p:cNvPr>
              <p:cNvSpPr>
                <a:spLocks noGrp="1" noRot="1" noChangeAspect="1" noMove="1" noResize="1" noEditPoints="1" noAdjustHandles="1" noChangeArrowheads="1" noChangeShapeType="1" noTextEdit="1"/>
              </p:cNvSpPr>
              <p:nvPr>
                <p:ph idx="1"/>
              </p:nvPr>
            </p:nvSpPr>
            <p:spPr>
              <a:xfrm>
                <a:off x="318654" y="1188720"/>
                <a:ext cx="6273676" cy="5419898"/>
              </a:xfrm>
              <a:blipFill>
                <a:blip r:embed="rId3"/>
                <a:stretch>
                  <a:fillRect l="-1652" t="-1012" r="-1069"/>
                </a:stretch>
              </a:blipFill>
            </p:spPr>
            <p:txBody>
              <a:bodyPr/>
              <a:lstStyle/>
              <a:p>
                <a:r>
                  <a:rPr lang="ja-JP" altLang="en-US">
                    <a:noFill/>
                  </a:rPr>
                  <a:t> </a:t>
                </a:r>
              </a:p>
            </p:txBody>
          </p:sp>
        </mc:Fallback>
      </mc:AlternateContent>
      <p:sp>
        <p:nvSpPr>
          <p:cNvPr id="26" name="正方形/長方形 25">
            <a:extLst>
              <a:ext uri="{FF2B5EF4-FFF2-40B4-BE49-F238E27FC236}">
                <a16:creationId xmlns:a16="http://schemas.microsoft.com/office/drawing/2014/main" id="{AFB7990F-9B3C-2238-C82B-82EA5EA2899B}"/>
              </a:ext>
            </a:extLst>
          </p:cNvPr>
          <p:cNvSpPr/>
          <p:nvPr/>
        </p:nvSpPr>
        <p:spPr>
          <a:xfrm>
            <a:off x="411191" y="6233984"/>
            <a:ext cx="1467036" cy="428345"/>
          </a:xfrm>
          <a:prstGeom prst="rect">
            <a:avLst/>
          </a:prstGeom>
          <a:solidFill>
            <a:schemeClr val="accent5"/>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baseline="0" noProof="0" dirty="0">
                <a:ln>
                  <a:noFill/>
                </a:ln>
                <a:solidFill>
                  <a:srgbClr val="FFFFFF"/>
                </a:solidFill>
                <a:effectLst/>
                <a:uLnTx/>
                <a:uFillTx/>
                <a:latin typeface="Arial"/>
                <a:ea typeface="游ゴシック"/>
                <a:cs typeface="+mn-cs"/>
              </a:rPr>
              <a:t>Conclusion</a:t>
            </a:r>
            <a:endParaRPr kumimoji="0" lang="ja-JP" altLang="en-US" sz="2000" i="0" u="none" strike="noStrike" kern="0" cap="none" spc="0" normalizeH="0" baseline="0" noProof="0" dirty="0">
              <a:ln>
                <a:noFill/>
              </a:ln>
              <a:solidFill>
                <a:srgbClr val="FFFFFF"/>
              </a:solidFill>
              <a:effectLst/>
              <a:uLnTx/>
              <a:uFillTx/>
              <a:latin typeface="Arial"/>
              <a:ea typeface="游ゴシック"/>
              <a:cs typeface="+mn-cs"/>
            </a:endParaRPr>
          </a:p>
        </p:txBody>
      </p:sp>
      <p:sp>
        <p:nvSpPr>
          <p:cNvPr id="27" name="正方形/長方形 26">
            <a:extLst>
              <a:ext uri="{FF2B5EF4-FFF2-40B4-BE49-F238E27FC236}">
                <a16:creationId xmlns:a16="http://schemas.microsoft.com/office/drawing/2014/main" id="{3921DAF5-90FB-B772-BE45-CB839D55DA7F}"/>
              </a:ext>
            </a:extLst>
          </p:cNvPr>
          <p:cNvSpPr/>
          <p:nvPr/>
        </p:nvSpPr>
        <p:spPr>
          <a:xfrm>
            <a:off x="1878227" y="6233983"/>
            <a:ext cx="10193493" cy="428345"/>
          </a:xfrm>
          <a:prstGeom prst="rect">
            <a:avLst/>
          </a:prstGeom>
          <a:solidFill>
            <a:srgbClr val="FFFFFF"/>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lvl="0" algn="just" defTabSz="457200">
              <a:defRPr/>
            </a:pPr>
            <a:r>
              <a:rPr kumimoji="0" lang="en-US" altLang="ja-JP" sz="2000" kern="0" dirty="0">
                <a:solidFill>
                  <a:sysClr val="windowText" lastClr="000000"/>
                </a:solidFill>
              </a:rPr>
              <a:t>EBADE exhibited high performance by selecting more candidates appropriate for EOPs.</a:t>
            </a:r>
            <a:endParaRPr kumimoji="0" lang="ja-JP" altLang="en-US" sz="2000" i="0" u="none" strike="noStrike" kern="0" cap="none" spc="0" normalizeH="0" baseline="0" noProof="0" dirty="0">
              <a:ln>
                <a:noFill/>
              </a:ln>
              <a:solidFill>
                <a:sysClr val="windowText" lastClr="000000"/>
              </a:solidFill>
              <a:effectLst/>
              <a:uLnTx/>
              <a:uFillTx/>
              <a:latin typeface="Arial"/>
              <a:ea typeface="游ゴシック"/>
              <a:cs typeface="+mn-cs"/>
            </a:endParaRPr>
          </a:p>
        </p:txBody>
      </p:sp>
    </p:spTree>
    <p:extLst>
      <p:ext uri="{BB962C8B-B14F-4D97-AF65-F5344CB8AC3E}">
        <p14:creationId xmlns:p14="http://schemas.microsoft.com/office/powerpoint/2010/main" val="2400992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pPr>
              <a:lnSpc>
                <a:spcPct val="100000"/>
              </a:lnSpc>
              <a:spcBef>
                <a:spcPts val="1800"/>
              </a:spcBef>
            </a:pPr>
            <a:r>
              <a:rPr lang="en-US" altLang="ja-JP" dirty="0"/>
              <a:t>Conclusion</a:t>
            </a:r>
            <a:endParaRPr kumimoji="1" lang="en-US" altLang="ja-JP" sz="3200"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21</a:t>
            </a:fld>
            <a:endParaRPr kumimoji="1" lang="ja-JP" altLang="en-US"/>
          </a:p>
        </p:txBody>
      </p:sp>
    </p:spTree>
    <p:extLst>
      <p:ext uri="{BB962C8B-B14F-4D97-AF65-F5344CB8AC3E}">
        <p14:creationId xmlns:p14="http://schemas.microsoft.com/office/powerpoint/2010/main" val="287529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7D6A24-FAEC-7FAB-48C6-F1C9AA3EC531}"/>
              </a:ext>
            </a:extLst>
          </p:cNvPr>
          <p:cNvSpPr>
            <a:spLocks noGrp="1"/>
          </p:cNvSpPr>
          <p:nvPr>
            <p:ph type="title"/>
          </p:nvPr>
        </p:nvSpPr>
        <p:spPr/>
        <p:txBody>
          <a:bodyPr/>
          <a:lstStyle/>
          <a:p>
            <a:r>
              <a:rPr kumimoji="1"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D19E0AFE-17AC-E396-E244-8E23CCA89B00}"/>
              </a:ext>
            </a:extLst>
          </p:cNvPr>
          <p:cNvSpPr>
            <a:spLocks noGrp="1"/>
          </p:cNvSpPr>
          <p:nvPr>
            <p:ph idx="1"/>
          </p:nvPr>
        </p:nvSpPr>
        <p:spPr>
          <a:xfrm>
            <a:off x="318654" y="1188720"/>
            <a:ext cx="11873345" cy="5419898"/>
          </a:xfrm>
        </p:spPr>
        <p:txBody>
          <a:bodyPr>
            <a:normAutofit lnSpcReduction="10000"/>
          </a:bodyPr>
          <a:lstStyle/>
          <a:p>
            <a:r>
              <a:rPr lang="en-US" altLang="ja-JP" sz="2800" dirty="0"/>
              <a:t>Emulation-based Adaptive DE for M-EOPs</a:t>
            </a:r>
            <a:endParaRPr kumimoji="1" lang="en-US" altLang="ja-JP" dirty="0"/>
          </a:p>
          <a:p>
            <a:pPr lvl="1"/>
            <a:r>
              <a:rPr lang="en-US" altLang="ja-JP" dirty="0"/>
              <a:t>EBADE emulates sample-efficient approaches like SAEAs.</a:t>
            </a:r>
          </a:p>
          <a:p>
            <a:pPr lvl="2"/>
            <a:r>
              <a:rPr lang="en-US" altLang="ja-JP" dirty="0">
                <a:solidFill>
                  <a:schemeClr val="accent5"/>
                </a:solidFill>
              </a:rPr>
              <a:t>Prior validation </a:t>
            </a:r>
            <a:r>
              <a:rPr lang="en-US" altLang="ja-JP" dirty="0"/>
              <a:t>mechanism prescreens candidate configurations without FEs.</a:t>
            </a:r>
          </a:p>
          <a:p>
            <a:pPr lvl="2"/>
            <a:r>
              <a:rPr kumimoji="1" lang="en-US" altLang="ja-JP" dirty="0">
                <a:solidFill>
                  <a:schemeClr val="accent5"/>
                </a:solidFill>
              </a:rPr>
              <a:t>Multi-population</a:t>
            </a:r>
            <a:r>
              <a:rPr kumimoji="1" lang="en-US" altLang="ja-JP" dirty="0"/>
              <a:t> mechanism validates </a:t>
            </a:r>
            <a:r>
              <a:rPr lang="en-US" altLang="ja-JP" dirty="0"/>
              <a:t>candidate configurations with respect to multiple samples.</a:t>
            </a:r>
            <a:endParaRPr kumimoji="1" lang="en-US" altLang="ja-JP" dirty="0"/>
          </a:p>
          <a:p>
            <a:pPr lvl="1">
              <a:spcBef>
                <a:spcPts val="1200"/>
              </a:spcBef>
            </a:pPr>
            <a:r>
              <a:rPr lang="en-US" altLang="ja-JP" b="1" dirty="0">
                <a:solidFill>
                  <a:schemeClr val="accent5"/>
                </a:solidFill>
              </a:rPr>
              <a:t>High performance, Fast, and Auto-tunable</a:t>
            </a:r>
            <a:endParaRPr lang="en-US" altLang="ja-JP" dirty="0"/>
          </a:p>
          <a:p>
            <a:pPr lvl="2"/>
            <a:r>
              <a:rPr lang="en-US" altLang="ja-JP" dirty="0"/>
              <a:t>Outperforming adaptive DEs and highly competitive with SAEAs.</a:t>
            </a:r>
          </a:p>
          <a:p>
            <a:pPr lvl="2"/>
            <a:r>
              <a:rPr kumimoji="1" lang="en-US" altLang="ja-JP" dirty="0"/>
              <a:t>Much shorter runtime than those of SAEAs.</a:t>
            </a:r>
          </a:p>
          <a:p>
            <a:pPr lvl="2"/>
            <a:r>
              <a:rPr lang="en-US" altLang="ja-JP" dirty="0"/>
              <a:t>Automatic performance improvement and easy-to-use</a:t>
            </a:r>
            <a:endParaRPr kumimoji="1" lang="en-US" altLang="ja-JP" dirty="0"/>
          </a:p>
          <a:p>
            <a:pPr>
              <a:spcBef>
                <a:spcPts val="2400"/>
              </a:spcBef>
            </a:pPr>
            <a:r>
              <a:rPr kumimoji="1" lang="en-US" altLang="ja-JP" dirty="0"/>
              <a:t>Future Work</a:t>
            </a:r>
          </a:p>
          <a:p>
            <a:pPr lvl="1"/>
            <a:r>
              <a:rPr kumimoji="1" lang="en-US" altLang="ja-JP" dirty="0"/>
              <a:t>Extension to multi-objective EOPs</a:t>
            </a:r>
          </a:p>
          <a:p>
            <a:pPr lvl="1"/>
            <a:r>
              <a:rPr kumimoji="1" lang="en-US" altLang="ja-JP" dirty="0"/>
              <a:t>Development of solution screening mechanism without using any ML technique.</a:t>
            </a:r>
          </a:p>
        </p:txBody>
      </p:sp>
      <p:sp>
        <p:nvSpPr>
          <p:cNvPr id="4" name="スライド番号プレースホルダー 3">
            <a:extLst>
              <a:ext uri="{FF2B5EF4-FFF2-40B4-BE49-F238E27FC236}">
                <a16:creationId xmlns:a16="http://schemas.microsoft.com/office/drawing/2014/main" id="{E0524C35-1D5E-422F-CBFD-7053CDF467AB}"/>
              </a:ext>
            </a:extLst>
          </p:cNvPr>
          <p:cNvSpPr>
            <a:spLocks noGrp="1"/>
          </p:cNvSpPr>
          <p:nvPr>
            <p:ph type="sldNum" sz="quarter" idx="12"/>
          </p:nvPr>
        </p:nvSpPr>
        <p:spPr/>
        <p:txBody>
          <a:bodyPr/>
          <a:lstStyle/>
          <a:p>
            <a:fld id="{6A637921-7D9C-44EA-B157-1EF279BDBC5D}" type="slidenum">
              <a:rPr kumimoji="1" lang="ja-JP" altLang="en-US" smtClean="0"/>
              <a:t>22</a:t>
            </a:fld>
            <a:endParaRPr kumimoji="1" lang="ja-JP" altLang="en-US"/>
          </a:p>
        </p:txBody>
      </p:sp>
    </p:spTree>
    <p:extLst>
      <p:ext uri="{BB962C8B-B14F-4D97-AF65-F5344CB8AC3E}">
        <p14:creationId xmlns:p14="http://schemas.microsoft.com/office/powerpoint/2010/main" val="2407054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048E4-A116-42BD-8F77-88983B0F66BD}"/>
              </a:ext>
            </a:extLst>
          </p:cNvPr>
          <p:cNvSpPr>
            <a:spLocks noGrp="1"/>
          </p:cNvSpPr>
          <p:nvPr>
            <p:ph type="title"/>
          </p:nvPr>
        </p:nvSpPr>
        <p:spPr/>
        <p:txBody>
          <a:bodyPr/>
          <a:lstStyle/>
          <a:p>
            <a:r>
              <a:rPr lang="en-US" altLang="ja-JP" dirty="0"/>
              <a:t>References</a:t>
            </a:r>
            <a:endParaRPr kumimoji="1" lang="ja-JP" altLang="en-US" dirty="0"/>
          </a:p>
        </p:txBody>
      </p:sp>
      <p:sp>
        <p:nvSpPr>
          <p:cNvPr id="3" name="スライド番号プレースホルダー 2">
            <a:extLst>
              <a:ext uri="{FF2B5EF4-FFF2-40B4-BE49-F238E27FC236}">
                <a16:creationId xmlns:a16="http://schemas.microsoft.com/office/drawing/2014/main" id="{47DC107A-EB04-41B6-BEAF-45768E8D3765}"/>
              </a:ext>
            </a:extLst>
          </p:cNvPr>
          <p:cNvSpPr>
            <a:spLocks noGrp="1"/>
          </p:cNvSpPr>
          <p:nvPr>
            <p:ph type="sldNum" sz="quarter" idx="12"/>
          </p:nvPr>
        </p:nvSpPr>
        <p:spPr/>
        <p:txBody>
          <a:bodyPr/>
          <a:lstStyle/>
          <a:p>
            <a:fld id="{6A637921-7D9C-44EA-B157-1EF279BDBC5D}" type="slidenum">
              <a:rPr kumimoji="1" lang="ja-JP" altLang="en-US" smtClean="0"/>
              <a:t>23</a:t>
            </a:fld>
            <a:endParaRPr kumimoji="1" lang="ja-JP" altLang="en-US"/>
          </a:p>
        </p:txBody>
      </p:sp>
      <p:sp>
        <p:nvSpPr>
          <p:cNvPr id="4" name="コンテンツ プレースホルダー 3">
            <a:extLst>
              <a:ext uri="{FF2B5EF4-FFF2-40B4-BE49-F238E27FC236}">
                <a16:creationId xmlns:a16="http://schemas.microsoft.com/office/drawing/2014/main" id="{B9420171-99F3-49B8-B1FE-D2825221430B}"/>
              </a:ext>
            </a:extLst>
          </p:cNvPr>
          <p:cNvSpPr>
            <a:spLocks noGrp="1"/>
          </p:cNvSpPr>
          <p:nvPr>
            <p:ph idx="4294967295"/>
          </p:nvPr>
        </p:nvSpPr>
        <p:spPr>
          <a:xfrm>
            <a:off x="318654" y="1188720"/>
            <a:ext cx="11554691" cy="5419898"/>
          </a:xfrm>
        </p:spPr>
        <p:txBody>
          <a:bodyPr>
            <a:normAutofit fontScale="62500" lnSpcReduction="20000"/>
          </a:bodyPr>
          <a:lstStyle/>
          <a:p>
            <a:pPr marL="2151063" indent="-2151063">
              <a:buNone/>
            </a:pPr>
            <a:r>
              <a:rPr kumimoji="1" lang="en-US" altLang="ja-JP" sz="1400" b="0" dirty="0"/>
              <a:t>[Shan+ 10]	S. Shan and G. G. Wang, “Survey of modeling and optimization strategies to solve high-dimensional design problems with computationally-expensive black-box functions,” Struct. </a:t>
            </a:r>
            <a:r>
              <a:rPr kumimoji="1" lang="en-US" altLang="ja-JP" sz="1400" b="0" dirty="0" err="1"/>
              <a:t>Multidiscip</a:t>
            </a:r>
            <a:r>
              <a:rPr kumimoji="1" lang="en-US" altLang="ja-JP" sz="1400" b="0" dirty="0"/>
              <a:t>. </a:t>
            </a:r>
            <a:r>
              <a:rPr kumimoji="1" lang="en-US" altLang="ja-JP" sz="1400" b="0" dirty="0" err="1"/>
              <a:t>Optim</a:t>
            </a:r>
            <a:r>
              <a:rPr kumimoji="1" lang="en-US" altLang="ja-JP" sz="1400" b="0" dirty="0"/>
              <a:t>., vol. 41, no. 2, pp. 219–241, Mar. 2010.</a:t>
            </a:r>
          </a:p>
          <a:p>
            <a:pPr marL="2151063" indent="-2151063">
              <a:buNone/>
            </a:pPr>
            <a:r>
              <a:rPr kumimoji="1" lang="en-US" altLang="ja-JP" sz="1400" b="0" dirty="0"/>
              <a:t>[Deng+ 22]	W. Deng, H. Ni, Y. Liu, H. Chen, and H. Zhao, “An adaptive differential evolution algorithm based on belief space and generalized opposition-based learning for resource allocation,” Appl. Soft </a:t>
            </a:r>
            <a:r>
              <a:rPr kumimoji="1" lang="en-US" altLang="ja-JP" sz="1400" b="0" dirty="0" err="1"/>
              <a:t>Comput</a:t>
            </a:r>
            <a:r>
              <a:rPr kumimoji="1" lang="en-US" altLang="ja-JP" sz="1400" b="0" dirty="0"/>
              <a:t>., vol. 127, p. 109419, Sep. 2022.</a:t>
            </a:r>
          </a:p>
          <a:p>
            <a:pPr marL="2151063" indent="-2151063">
              <a:buNone/>
            </a:pPr>
            <a:r>
              <a:rPr lang="en-US" altLang="ja-JP" sz="1400" b="0" dirty="0"/>
              <a:t>[</a:t>
            </a:r>
            <a:r>
              <a:rPr lang="en-US" altLang="ja-JP" sz="1400" b="0" dirty="0" err="1"/>
              <a:t>Makumbura</a:t>
            </a:r>
            <a:r>
              <a:rPr lang="en-US" altLang="ja-JP" sz="1400" b="0" dirty="0"/>
              <a:t>+ 22]	R. K. </a:t>
            </a:r>
            <a:r>
              <a:rPr lang="en-US" altLang="ja-JP" sz="1400" b="0" dirty="0" err="1"/>
              <a:t>Makumbura</a:t>
            </a:r>
            <a:r>
              <a:rPr lang="en-US" altLang="ja-JP" sz="1400" b="0" dirty="0"/>
              <a:t>, M. B. Gunathilake, J. T. Samarasinghe, R. </a:t>
            </a:r>
            <a:r>
              <a:rPr lang="en-US" altLang="ja-JP" sz="1400" b="0" dirty="0" err="1"/>
              <a:t>Confesor</a:t>
            </a:r>
            <a:r>
              <a:rPr lang="en-US" altLang="ja-JP" sz="1400" b="0" dirty="0"/>
              <a:t>, N. </a:t>
            </a:r>
            <a:r>
              <a:rPr lang="en-US" altLang="ja-JP" sz="1400" b="0" dirty="0" err="1"/>
              <a:t>Muttil</a:t>
            </a:r>
            <a:r>
              <a:rPr lang="en-US" altLang="ja-JP" sz="1400" b="0" dirty="0"/>
              <a:t>, and U. </a:t>
            </a:r>
            <a:r>
              <a:rPr lang="en-US" altLang="ja-JP" sz="1400" b="0" dirty="0" err="1"/>
              <a:t>Rathnayake</a:t>
            </a:r>
            <a:r>
              <a:rPr lang="en-US" altLang="ja-JP" sz="1400" b="0" dirty="0"/>
              <a:t>, “Comparison of Calibration Approaches of the Soil and Water Assessment Tool (SWAT) Model in a Tropical Watershed,” Hydrology, vol. 9, no. 10, p. 183, Oct. 2022.</a:t>
            </a:r>
          </a:p>
          <a:p>
            <a:pPr marL="2151063" indent="-2151063">
              <a:buNone/>
            </a:pPr>
            <a:r>
              <a:rPr kumimoji="1" lang="en-US" altLang="ja-JP" sz="1400" b="0" dirty="0"/>
              <a:t>[Oyama+ 17]	A. Oyama, T. </a:t>
            </a:r>
            <a:r>
              <a:rPr kumimoji="1" lang="en-US" altLang="ja-JP" sz="1400" b="0" dirty="0" err="1"/>
              <a:t>Kohira</a:t>
            </a:r>
            <a:r>
              <a:rPr kumimoji="1" lang="en-US" altLang="ja-JP" sz="1400" b="0" dirty="0"/>
              <a:t>, H. </a:t>
            </a:r>
            <a:r>
              <a:rPr kumimoji="1" lang="en-US" altLang="ja-JP" sz="1400" b="0" dirty="0" err="1"/>
              <a:t>Kemmotsu</a:t>
            </a:r>
            <a:r>
              <a:rPr kumimoji="1" lang="en-US" altLang="ja-JP" sz="1400" b="0" dirty="0"/>
              <a:t>, T. </a:t>
            </a:r>
            <a:r>
              <a:rPr kumimoji="1" lang="en-US" altLang="ja-JP" sz="1400" b="0" dirty="0" err="1"/>
              <a:t>Tatsukawa</a:t>
            </a:r>
            <a:r>
              <a:rPr kumimoji="1" lang="en-US" altLang="ja-JP" sz="1400" b="0" dirty="0"/>
              <a:t>, and T. Watanabe, “Simultaneous structure design optimization of multiple car models using the K computer,” in IEEE </a:t>
            </a:r>
            <a:r>
              <a:rPr kumimoji="1" lang="en-US" altLang="ja-JP" sz="1400" b="0" dirty="0" err="1"/>
              <a:t>Symp</a:t>
            </a:r>
            <a:r>
              <a:rPr kumimoji="1" lang="en-US" altLang="ja-JP" sz="1400" b="0" dirty="0"/>
              <a:t>. Ser. </a:t>
            </a:r>
            <a:r>
              <a:rPr kumimoji="1" lang="en-US" altLang="ja-JP" sz="1400" b="0" dirty="0" err="1"/>
              <a:t>Comput</a:t>
            </a:r>
            <a:r>
              <a:rPr kumimoji="1" lang="en-US" altLang="ja-JP" sz="1400" b="0" dirty="0"/>
              <a:t>. </a:t>
            </a:r>
            <a:r>
              <a:rPr kumimoji="1" lang="en-US" altLang="ja-JP" sz="1400" b="0" dirty="0" err="1"/>
              <a:t>Intell</a:t>
            </a:r>
            <a:r>
              <a:rPr kumimoji="1" lang="en-US" altLang="ja-JP" sz="1400" b="0" dirty="0"/>
              <a:t>. (SSCI), Nov. 2017, pp. 1–4.</a:t>
            </a:r>
          </a:p>
          <a:p>
            <a:pPr marL="2151063" indent="-2151063">
              <a:buNone/>
            </a:pPr>
            <a:r>
              <a:rPr lang="en-US" altLang="ja-JP" sz="1400" b="0" dirty="0"/>
              <a:t>[Jones+ 98]	D. R. Jones, M. </a:t>
            </a:r>
            <a:r>
              <a:rPr lang="en-US" altLang="ja-JP" sz="1400" b="0" dirty="0" err="1"/>
              <a:t>Schonlau</a:t>
            </a:r>
            <a:r>
              <a:rPr lang="en-US" altLang="ja-JP" sz="1400" b="0" dirty="0"/>
              <a:t>, and W. J. Welch, “Efficient global optimization of expensive black-box functions,” J. Global </a:t>
            </a:r>
            <a:r>
              <a:rPr lang="en-US" altLang="ja-JP" sz="1400" b="0" dirty="0" err="1"/>
              <a:t>Optimiz</a:t>
            </a:r>
            <a:r>
              <a:rPr lang="en-US" altLang="ja-JP" sz="1400" b="0" dirty="0"/>
              <a:t>., vol. 13, no. 4, pp. 455–492, 1998.</a:t>
            </a:r>
          </a:p>
          <a:p>
            <a:pPr marL="2151063" indent="-2151063">
              <a:buNone/>
            </a:pPr>
            <a:r>
              <a:rPr kumimoji="1" lang="en-US" altLang="ja-JP" sz="1400" b="0" dirty="0"/>
              <a:t>[Su</a:t>
            </a:r>
            <a:r>
              <a:rPr lang="en-US" altLang="ja-JP" sz="1400" b="0" dirty="0"/>
              <a:t>n+ 15]	C. Sun, Y. Jin, J. Zeng, and Y. Yu, “A two-layer surrogate-assisted particle swarm optimization algorithm,” Soft Computing, vol. 19, no. 6, pp. 1461–1475, Jun. 2015.</a:t>
            </a:r>
          </a:p>
          <a:p>
            <a:pPr marL="2151063" indent="-2151063">
              <a:buNone/>
            </a:pPr>
            <a:r>
              <a:rPr lang="en-US" altLang="ja-JP" sz="1400" b="0" dirty="0"/>
              <a:t>[</a:t>
            </a:r>
            <a:r>
              <a:rPr lang="en-US" altLang="ja-JP" sz="1400" b="0" dirty="0" err="1"/>
              <a:t>Briffoteaux</a:t>
            </a:r>
            <a:r>
              <a:rPr lang="en-US" altLang="ja-JP" sz="1400" b="0" dirty="0"/>
              <a:t> 22]	G. </a:t>
            </a:r>
            <a:r>
              <a:rPr lang="en-US" altLang="ja-JP" sz="1400" b="0" dirty="0" err="1"/>
              <a:t>Briffoteaux</a:t>
            </a:r>
            <a:r>
              <a:rPr lang="en-US" altLang="ja-JP" sz="1400" b="0" dirty="0"/>
              <a:t>, “Parallel surrogate-based algorithms for solving expensive optimization problems,” Ph.D., University of Lille, 2022. [Online]. Available: https://hal.science/tel-03853862/</a:t>
            </a:r>
          </a:p>
          <a:p>
            <a:pPr marL="2151063" indent="-2151063">
              <a:buNone/>
            </a:pPr>
            <a:r>
              <a:rPr kumimoji="1" lang="en-US" altLang="ja-JP" sz="1400" b="0" dirty="0"/>
              <a:t>[Lobo+ 07]	F. J. Lobo, C. F. Lima, and Z. </a:t>
            </a:r>
            <a:r>
              <a:rPr kumimoji="1" lang="en-US" altLang="ja-JP" sz="1400" b="0" dirty="0" err="1"/>
              <a:t>Michalewicz</a:t>
            </a:r>
            <a:r>
              <a:rPr kumimoji="1" lang="en-US" altLang="ja-JP" sz="1400" b="0" dirty="0"/>
              <a:t>, Parameter Setting in Evolutionary Algorithms. Berlin, Heidelberg: Springer Science &amp; Business Media, 2007.</a:t>
            </a:r>
          </a:p>
          <a:p>
            <a:pPr marL="2151063" indent="-2151063">
              <a:buNone/>
            </a:pPr>
            <a:r>
              <a:rPr lang="en-US" altLang="ja-JP" sz="1400" b="0" dirty="0"/>
              <a:t>[</a:t>
            </a:r>
            <a:r>
              <a:rPr lang="en-US" altLang="ja-JP" sz="1400" b="0" dirty="0" err="1"/>
              <a:t>Storn</a:t>
            </a:r>
            <a:r>
              <a:rPr lang="en-US" altLang="ja-JP" sz="1400" b="0" dirty="0"/>
              <a:t>+ 97]	R. </a:t>
            </a:r>
            <a:r>
              <a:rPr lang="en-US" altLang="ja-JP" sz="1400" b="0" dirty="0" err="1"/>
              <a:t>Storn</a:t>
            </a:r>
            <a:r>
              <a:rPr lang="en-US" altLang="ja-JP" sz="1400" b="0" dirty="0"/>
              <a:t> and K. Price, “Differential Evolution – A Simple and Efficient Heuristic for Global Optimization over Continuous Spaces,” J. Global </a:t>
            </a:r>
            <a:r>
              <a:rPr lang="en-US" altLang="ja-JP" sz="1400" b="0" dirty="0" err="1"/>
              <a:t>Optimiz</a:t>
            </a:r>
            <a:r>
              <a:rPr lang="en-US" altLang="ja-JP" sz="1400" b="0" dirty="0"/>
              <a:t>., vol. 11, pp. 341–359, 1997.</a:t>
            </a:r>
          </a:p>
          <a:p>
            <a:pPr marL="2151063" indent="-2151063">
              <a:buNone/>
            </a:pPr>
            <a:r>
              <a:rPr kumimoji="1" lang="en-US" altLang="ja-JP" sz="1400" b="0" dirty="0"/>
              <a:t>[Cai+ 13]	Cai, Y., Wang, J.: Differential evolution with neighborhood and direction information for numerical optimization. IEEE Trans. </a:t>
            </a:r>
            <a:r>
              <a:rPr kumimoji="1" lang="en-US" altLang="ja-JP" sz="1400" b="0" dirty="0" err="1"/>
              <a:t>Cybern</a:t>
            </a:r>
            <a:r>
              <a:rPr kumimoji="1" lang="en-US" altLang="ja-JP" sz="1400" b="0" dirty="0"/>
              <a:t>. 43(6), 2202–2215(2013)</a:t>
            </a:r>
          </a:p>
          <a:p>
            <a:pPr marL="2151063" indent="-2151063">
              <a:buNone/>
            </a:pPr>
            <a:r>
              <a:rPr lang="en-US" altLang="ja-JP" sz="1400" b="0" dirty="0"/>
              <a:t>[Tanabe+ 13]	Tanabe, R., Fukunaga, A.: Success-history based parameter adaptation for Differential Evolution. In: IEEE </a:t>
            </a:r>
            <a:r>
              <a:rPr lang="en-US" altLang="ja-JP" sz="1400" b="0" dirty="0" err="1"/>
              <a:t>Congr</a:t>
            </a:r>
            <a:r>
              <a:rPr lang="en-US" altLang="ja-JP" sz="1400" b="0" dirty="0"/>
              <a:t>. </a:t>
            </a:r>
            <a:r>
              <a:rPr lang="en-US" altLang="ja-JP" sz="1400" b="0" dirty="0" err="1"/>
              <a:t>Evol</a:t>
            </a:r>
            <a:r>
              <a:rPr lang="en-US" altLang="ja-JP" sz="1400" b="0" dirty="0"/>
              <a:t>. </a:t>
            </a:r>
            <a:r>
              <a:rPr lang="en-US" altLang="ja-JP" sz="1400" b="0" dirty="0" err="1"/>
              <a:t>Comput</a:t>
            </a:r>
            <a:r>
              <a:rPr lang="en-US" altLang="ja-JP" sz="1400" b="0" dirty="0"/>
              <a:t>. (CEC), pp. 71--78 (2013)	</a:t>
            </a:r>
          </a:p>
          <a:p>
            <a:pPr marL="2151063" indent="-2151063">
              <a:buNone/>
            </a:pPr>
            <a:r>
              <a:rPr lang="en-US" altLang="ja-JP" sz="1400" b="0" dirty="0"/>
              <a:t>[Brest+ 17]	J. Brest, M. S. </a:t>
            </a:r>
            <a:r>
              <a:rPr lang="en-US" altLang="ja-JP" sz="1400" b="0" dirty="0" err="1"/>
              <a:t>Maučec</a:t>
            </a:r>
            <a:r>
              <a:rPr lang="en-US" altLang="ja-JP" sz="1400" b="0" dirty="0"/>
              <a:t>, and B. </a:t>
            </a:r>
            <a:r>
              <a:rPr lang="en-US" altLang="ja-JP" sz="1400" b="0" dirty="0" err="1"/>
              <a:t>Bošković</a:t>
            </a:r>
            <a:r>
              <a:rPr lang="en-US" altLang="ja-JP" sz="1400" b="0" dirty="0"/>
              <a:t>, “Single objective real-parameter optimization: Algorithm </a:t>
            </a:r>
            <a:r>
              <a:rPr lang="en-US" altLang="ja-JP" sz="1400" b="0" dirty="0" err="1"/>
              <a:t>jSO</a:t>
            </a:r>
            <a:r>
              <a:rPr lang="en-US" altLang="ja-JP" sz="1400" b="0" dirty="0"/>
              <a:t>,” in IEEE </a:t>
            </a:r>
            <a:r>
              <a:rPr lang="en-US" altLang="ja-JP" sz="1400" b="0" dirty="0" err="1"/>
              <a:t>Congr</a:t>
            </a:r>
            <a:r>
              <a:rPr lang="en-US" altLang="ja-JP" sz="1400" b="0" dirty="0"/>
              <a:t>. </a:t>
            </a:r>
            <a:r>
              <a:rPr lang="en-US" altLang="ja-JP" sz="1400" b="0" dirty="0" err="1"/>
              <a:t>Evol</a:t>
            </a:r>
            <a:r>
              <a:rPr lang="en-US" altLang="ja-JP" sz="1400" b="0" dirty="0"/>
              <a:t>. </a:t>
            </a:r>
            <a:r>
              <a:rPr lang="en-US" altLang="ja-JP" sz="1400" b="0" dirty="0" err="1"/>
              <a:t>Comput</a:t>
            </a:r>
            <a:r>
              <a:rPr lang="en-US" altLang="ja-JP" sz="1400" b="0" dirty="0"/>
              <a:t>. (CEC), Jun. 2017, pp. 1311–1318.</a:t>
            </a:r>
          </a:p>
          <a:p>
            <a:pPr marL="2151063" indent="-2151063">
              <a:buNone/>
            </a:pPr>
            <a:r>
              <a:rPr lang="en-US" altLang="ja-JP" sz="1400" b="0" dirty="0"/>
              <a:t>[Wu+ 18]	G. Wu, X. Shen, H. Li, H. Chen, A. Lin, and P. N. </a:t>
            </a:r>
            <a:r>
              <a:rPr lang="en-US" altLang="ja-JP" sz="1400" b="0" dirty="0" err="1"/>
              <a:t>Suganthan</a:t>
            </a:r>
            <a:r>
              <a:rPr lang="en-US" altLang="ja-JP" sz="1400" b="0" dirty="0"/>
              <a:t>, “Ensemble of differential evolution variants,” Inf. Sci., vol. 423, pp. 172–186, Jan. 2018.</a:t>
            </a:r>
          </a:p>
          <a:p>
            <a:pPr marL="2151063" indent="-2151063">
              <a:buNone/>
            </a:pPr>
            <a:r>
              <a:rPr lang="en-US" altLang="ja-JP" sz="1400" b="0" dirty="0"/>
              <a:t>[Sun+ 20]	Sun, G., Yang, B., Yang, Z., Xu, G.: An adaptive differential evolution with combined strategy for global numerical optimization. Soft </a:t>
            </a:r>
            <a:r>
              <a:rPr lang="en-US" altLang="ja-JP" sz="1400" b="0" dirty="0" err="1"/>
              <a:t>Comput</a:t>
            </a:r>
            <a:r>
              <a:rPr lang="en-US" altLang="ja-JP" sz="1400" b="0" dirty="0"/>
              <a:t>. 24(9), 6277--6296 (2020)</a:t>
            </a:r>
          </a:p>
          <a:p>
            <a:pPr marL="2151063" indent="-2151063">
              <a:buNone/>
            </a:pPr>
            <a:r>
              <a:rPr kumimoji="1" lang="en-US" altLang="ja-JP" sz="1400" b="0" dirty="0"/>
              <a:t>[Liu+ 14]	Liu, B., Zhang, Q., </a:t>
            </a:r>
            <a:r>
              <a:rPr kumimoji="1" lang="en-US" altLang="ja-JP" sz="1400" b="0" dirty="0" err="1"/>
              <a:t>Gielen</a:t>
            </a:r>
            <a:r>
              <a:rPr kumimoji="1" lang="en-US" altLang="ja-JP" sz="1400" b="0" dirty="0"/>
              <a:t>, G.G.E.: A Gaussian Process Surrogate Model Assisted Evolutionary Algorithm for Medium Scale Expensive Optimization Problems. IEEE Trans. </a:t>
            </a:r>
            <a:r>
              <a:rPr kumimoji="1" lang="en-US" altLang="ja-JP" sz="1400" b="0" dirty="0" err="1"/>
              <a:t>Evol</a:t>
            </a:r>
            <a:r>
              <a:rPr kumimoji="1" lang="en-US" altLang="ja-JP" sz="1400" b="0" dirty="0"/>
              <a:t>. </a:t>
            </a:r>
            <a:r>
              <a:rPr kumimoji="1" lang="en-US" altLang="ja-JP" sz="1400" b="0" dirty="0" err="1"/>
              <a:t>Comput</a:t>
            </a:r>
            <a:r>
              <a:rPr kumimoji="1" lang="en-US" altLang="ja-JP" sz="1400" b="0" dirty="0"/>
              <a:t>. 18(2), 180-192 (2014)</a:t>
            </a:r>
          </a:p>
          <a:p>
            <a:pPr marL="2151063" indent="-2151063">
              <a:buNone/>
            </a:pPr>
            <a:r>
              <a:rPr kumimoji="1" lang="en-US" altLang="ja-JP" sz="1400" b="0" dirty="0"/>
              <a:t>[Cai+ 19]	X. Cai, L. Gao, X. Li, and H. Qiu, “Surrogate-guided differential evolution algorithm for high dimensional expensive problems,” Swarm </a:t>
            </a:r>
            <a:r>
              <a:rPr kumimoji="1" lang="en-US" altLang="ja-JP" sz="1400" b="0" dirty="0" err="1"/>
              <a:t>Evol</a:t>
            </a:r>
            <a:r>
              <a:rPr kumimoji="1" lang="en-US" altLang="ja-JP" sz="1400" b="0" dirty="0"/>
              <a:t>. </a:t>
            </a:r>
            <a:r>
              <a:rPr kumimoji="1" lang="en-US" altLang="ja-JP" sz="1400" b="0" dirty="0" err="1"/>
              <a:t>Comput</a:t>
            </a:r>
            <a:r>
              <a:rPr kumimoji="1" lang="en-US" altLang="ja-JP" sz="1400" b="0" dirty="0"/>
              <a:t>., vol. 48, pp. 288–311, Aug. 2019.</a:t>
            </a:r>
          </a:p>
          <a:p>
            <a:pPr marL="2151063" indent="-2151063">
              <a:buNone/>
            </a:pPr>
            <a:r>
              <a:rPr lang="en-US" altLang="ja-JP" sz="1400" b="0" dirty="0"/>
              <a:t>[Pan+ 21]	J.-S. Pan, N. Liu, S.-C. Chu, and T. Lai, “An efficient surrogate-assisted hybrid optimization algorithm for expensive optimization problems,” Inf. Sci. , vol. 561, pp. 304–325, Jun. 2021.</a:t>
            </a:r>
          </a:p>
          <a:p>
            <a:pPr marL="2151063" indent="-2151063">
              <a:buNone/>
            </a:pPr>
            <a:r>
              <a:rPr lang="en-US" altLang="ja-JP" sz="1400" b="0" dirty="0"/>
              <a:t>[</a:t>
            </a:r>
            <a:r>
              <a:rPr lang="en-US" altLang="ja-JP" sz="1400" b="0" dirty="0" err="1"/>
              <a:t>Mallipeddi</a:t>
            </a:r>
            <a:r>
              <a:rPr lang="en-US" altLang="ja-JP" sz="1400" b="0" dirty="0"/>
              <a:t>+ 15]	</a:t>
            </a:r>
            <a:r>
              <a:rPr lang="en-US" altLang="ja-JP" sz="1400" b="0" dirty="0" err="1"/>
              <a:t>Mallipeddi</a:t>
            </a:r>
            <a:r>
              <a:rPr lang="en-US" altLang="ja-JP" sz="1400" b="0" dirty="0"/>
              <a:t>, R., Lee, M.: An evolving surrogate model-based differential evolution algorithm. Appl. Soft </a:t>
            </a:r>
            <a:r>
              <a:rPr lang="en-US" altLang="ja-JP" sz="1400" b="0" dirty="0" err="1"/>
              <a:t>Comput</a:t>
            </a:r>
            <a:r>
              <a:rPr lang="en-US" altLang="ja-JP" sz="1400" b="0" dirty="0"/>
              <a:t>. 34, 770-787 (2015)</a:t>
            </a:r>
          </a:p>
        </p:txBody>
      </p:sp>
    </p:spTree>
    <p:extLst>
      <p:ext uri="{BB962C8B-B14F-4D97-AF65-F5344CB8AC3E}">
        <p14:creationId xmlns:p14="http://schemas.microsoft.com/office/powerpoint/2010/main" val="238524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961D8-1F06-C627-80EF-1DC59E838B5F}"/>
              </a:ext>
            </a:extLst>
          </p:cNvPr>
          <p:cNvSpPr>
            <a:spLocks noGrp="1"/>
          </p:cNvSpPr>
          <p:nvPr>
            <p:ph type="title"/>
          </p:nvPr>
        </p:nvSpPr>
        <p:spPr/>
        <p:txBody>
          <a:bodyPr/>
          <a:lstStyle/>
          <a:p>
            <a:r>
              <a:rPr kumimoji="1" lang="en-US" altLang="ja-JP" dirty="0"/>
              <a:t>Background</a:t>
            </a:r>
            <a:endParaRPr kumimoji="1" lang="ja-JP" altLang="en-US" dirty="0"/>
          </a:p>
        </p:txBody>
      </p:sp>
      <p:sp>
        <p:nvSpPr>
          <p:cNvPr id="3" name="コンテンツ プレースホルダー 2">
            <a:extLst>
              <a:ext uri="{FF2B5EF4-FFF2-40B4-BE49-F238E27FC236}">
                <a16:creationId xmlns:a16="http://schemas.microsoft.com/office/drawing/2014/main" id="{CD80DE6A-1D7F-8C35-C673-3AA2671635A8}"/>
              </a:ext>
            </a:extLst>
          </p:cNvPr>
          <p:cNvSpPr>
            <a:spLocks noGrp="1"/>
          </p:cNvSpPr>
          <p:nvPr>
            <p:ph idx="1"/>
          </p:nvPr>
        </p:nvSpPr>
        <p:spPr/>
        <p:txBody>
          <a:bodyPr/>
          <a:lstStyle/>
          <a:p>
            <a:r>
              <a:rPr kumimoji="1" lang="en-US" altLang="ja-JP" dirty="0"/>
              <a:t>Expensive Optimization Problem (EOP) in real-world</a:t>
            </a:r>
          </a:p>
          <a:p>
            <a:pPr lvl="1"/>
            <a:r>
              <a:rPr lang="en-US" altLang="ja-JP" dirty="0"/>
              <a:t>Function Evaluation (FE) is computationally or financially expensive in EOPs.</a:t>
            </a:r>
          </a:p>
          <a:p>
            <a:pPr lvl="1">
              <a:spcBef>
                <a:spcPts val="1200"/>
              </a:spcBef>
            </a:pPr>
            <a:r>
              <a:rPr lang="en-US" altLang="ja-JP" dirty="0">
                <a:solidFill>
                  <a:schemeClr val="accent3"/>
                </a:solidFill>
              </a:rPr>
              <a:t>The number of FE is restricted due to limited budget.</a:t>
            </a:r>
            <a:endParaRPr lang="en-US" altLang="ja-JP" dirty="0">
              <a:solidFill>
                <a:schemeClr val="accent5"/>
              </a:solidFill>
            </a:endParaRPr>
          </a:p>
          <a:p>
            <a:pPr>
              <a:spcBef>
                <a:spcPts val="1800"/>
              </a:spcBef>
            </a:pPr>
            <a:r>
              <a:rPr kumimoji="1" lang="en-US" altLang="ja-JP" dirty="0"/>
              <a:t>Classification of EOP</a:t>
            </a:r>
            <a:endParaRPr lang="en-US" altLang="ja-JP" dirty="0"/>
          </a:p>
        </p:txBody>
      </p:sp>
      <p:sp>
        <p:nvSpPr>
          <p:cNvPr id="4" name="スライド番号プレースホルダー 3">
            <a:extLst>
              <a:ext uri="{FF2B5EF4-FFF2-40B4-BE49-F238E27FC236}">
                <a16:creationId xmlns:a16="http://schemas.microsoft.com/office/drawing/2014/main" id="{EA8396E8-AC08-C136-B874-A504EAB20C64}"/>
              </a:ext>
            </a:extLst>
          </p:cNvPr>
          <p:cNvSpPr>
            <a:spLocks noGrp="1"/>
          </p:cNvSpPr>
          <p:nvPr>
            <p:ph type="sldNum" sz="quarter" idx="12"/>
          </p:nvPr>
        </p:nvSpPr>
        <p:spPr/>
        <p:txBody>
          <a:bodyPr/>
          <a:lstStyle/>
          <a:p>
            <a:fld id="{6A637921-7D9C-44EA-B157-1EF279BDBC5D}" type="slidenum">
              <a:rPr kumimoji="1" lang="ja-JP" altLang="en-US" smtClean="0"/>
              <a:t>2</a:t>
            </a:fld>
            <a:endParaRPr kumimoji="1" lang="ja-JP" altLang="en-US"/>
          </a:p>
        </p:txBody>
      </p:sp>
      <p:sp>
        <p:nvSpPr>
          <p:cNvPr id="7" name="正方形/長方形 6">
            <a:extLst>
              <a:ext uri="{FF2B5EF4-FFF2-40B4-BE49-F238E27FC236}">
                <a16:creationId xmlns:a16="http://schemas.microsoft.com/office/drawing/2014/main" id="{605B9F21-DE33-E740-1A2D-813202433CB0}"/>
              </a:ext>
            </a:extLst>
          </p:cNvPr>
          <p:cNvSpPr/>
          <p:nvPr/>
        </p:nvSpPr>
        <p:spPr>
          <a:xfrm>
            <a:off x="2801220" y="3476348"/>
            <a:ext cx="2892856" cy="369332"/>
          </a:xfrm>
          <a:prstGeom prst="rect">
            <a:avLst/>
          </a:prstGeom>
        </p:spPr>
        <p:txBody>
          <a:bodyPr wrap="square">
            <a:spAutoFit/>
          </a:bodyPr>
          <a:lstStyle/>
          <a:p>
            <a:pPr algn="ctr"/>
            <a:r>
              <a:rPr lang="en-US" altLang="ja-JP" b="1" dirty="0"/>
              <a:t>Non-expensive </a:t>
            </a:r>
            <a:r>
              <a:rPr lang="en-US" altLang="ja-JP" dirty="0"/>
              <a:t>(Normal)</a:t>
            </a:r>
          </a:p>
        </p:txBody>
      </p:sp>
      <p:sp>
        <p:nvSpPr>
          <p:cNvPr id="8" name="正方形/長方形 7">
            <a:extLst>
              <a:ext uri="{FF2B5EF4-FFF2-40B4-BE49-F238E27FC236}">
                <a16:creationId xmlns:a16="http://schemas.microsoft.com/office/drawing/2014/main" id="{187C6987-65B7-3B6D-4A5A-9E84E21D6A2E}"/>
              </a:ext>
            </a:extLst>
          </p:cNvPr>
          <p:cNvSpPr/>
          <p:nvPr/>
        </p:nvSpPr>
        <p:spPr>
          <a:xfrm>
            <a:off x="5879664" y="3476348"/>
            <a:ext cx="3136394" cy="369332"/>
          </a:xfrm>
          <a:prstGeom prst="rect">
            <a:avLst/>
          </a:prstGeom>
        </p:spPr>
        <p:txBody>
          <a:bodyPr wrap="square">
            <a:spAutoFit/>
          </a:bodyPr>
          <a:lstStyle/>
          <a:p>
            <a:pPr algn="ctr"/>
            <a:r>
              <a:rPr lang="en-US" altLang="ja-JP" b="1" dirty="0">
                <a:solidFill>
                  <a:schemeClr val="accent4"/>
                </a:solidFill>
              </a:rPr>
              <a:t>Moderately EOP (M-EOP)</a:t>
            </a:r>
          </a:p>
        </p:txBody>
      </p:sp>
      <p:sp>
        <p:nvSpPr>
          <p:cNvPr id="9" name="正方形/長方形 8">
            <a:extLst>
              <a:ext uri="{FF2B5EF4-FFF2-40B4-BE49-F238E27FC236}">
                <a16:creationId xmlns:a16="http://schemas.microsoft.com/office/drawing/2014/main" id="{2B7E4094-F833-EBE9-3FCA-CFE42AB4A00F}"/>
              </a:ext>
            </a:extLst>
          </p:cNvPr>
          <p:cNvSpPr/>
          <p:nvPr/>
        </p:nvSpPr>
        <p:spPr>
          <a:xfrm>
            <a:off x="9016058" y="3476348"/>
            <a:ext cx="2892856" cy="369332"/>
          </a:xfrm>
          <a:prstGeom prst="rect">
            <a:avLst/>
          </a:prstGeom>
        </p:spPr>
        <p:txBody>
          <a:bodyPr wrap="square">
            <a:spAutoFit/>
          </a:bodyPr>
          <a:lstStyle/>
          <a:p>
            <a:pPr algn="ctr"/>
            <a:r>
              <a:rPr lang="en-US" altLang="ja-JP" b="1" dirty="0"/>
              <a:t>EOP</a:t>
            </a:r>
          </a:p>
        </p:txBody>
      </p:sp>
      <p:sp>
        <p:nvSpPr>
          <p:cNvPr id="10" name="正方形/長方形 9">
            <a:extLst>
              <a:ext uri="{FF2B5EF4-FFF2-40B4-BE49-F238E27FC236}">
                <a16:creationId xmlns:a16="http://schemas.microsoft.com/office/drawing/2014/main" id="{70303756-8159-A521-5419-12229AD417C3}"/>
              </a:ext>
            </a:extLst>
          </p:cNvPr>
          <p:cNvSpPr/>
          <p:nvPr/>
        </p:nvSpPr>
        <p:spPr>
          <a:xfrm>
            <a:off x="221642" y="4214181"/>
            <a:ext cx="2609150" cy="369332"/>
          </a:xfrm>
          <a:prstGeom prst="rect">
            <a:avLst/>
          </a:prstGeom>
        </p:spPr>
        <p:txBody>
          <a:bodyPr wrap="square">
            <a:spAutoFit/>
          </a:bodyPr>
          <a:lstStyle/>
          <a:p>
            <a:pPr algn="ctr"/>
            <a:r>
              <a:rPr lang="en-US" altLang="ja-JP" b="1" dirty="0"/>
              <a:t>Problem Example</a:t>
            </a:r>
          </a:p>
        </p:txBody>
      </p:sp>
      <p:sp>
        <p:nvSpPr>
          <p:cNvPr id="11" name="正方形/長方形 10">
            <a:extLst>
              <a:ext uri="{FF2B5EF4-FFF2-40B4-BE49-F238E27FC236}">
                <a16:creationId xmlns:a16="http://schemas.microsoft.com/office/drawing/2014/main" id="{FC4BCA9A-8F74-0F38-949B-8B8B4EECCCFE}"/>
              </a:ext>
            </a:extLst>
          </p:cNvPr>
          <p:cNvSpPr/>
          <p:nvPr/>
        </p:nvSpPr>
        <p:spPr>
          <a:xfrm>
            <a:off x="311112" y="5504012"/>
            <a:ext cx="2430212" cy="369332"/>
          </a:xfrm>
          <a:prstGeom prst="rect">
            <a:avLst/>
          </a:prstGeom>
        </p:spPr>
        <p:txBody>
          <a:bodyPr wrap="square">
            <a:spAutoFit/>
          </a:bodyPr>
          <a:lstStyle/>
          <a:p>
            <a:pPr algn="ctr"/>
            <a:r>
              <a:rPr lang="en-US" altLang="ja-JP" b="1" dirty="0"/>
              <a:t>Evaluation Time Ex.</a:t>
            </a:r>
          </a:p>
        </p:txBody>
      </p:sp>
      <p:sp>
        <p:nvSpPr>
          <p:cNvPr id="12" name="正方形/長方形 11">
            <a:extLst>
              <a:ext uri="{FF2B5EF4-FFF2-40B4-BE49-F238E27FC236}">
                <a16:creationId xmlns:a16="http://schemas.microsoft.com/office/drawing/2014/main" id="{5644EA07-4137-3AA9-417A-61B07E7123B6}"/>
              </a:ext>
            </a:extLst>
          </p:cNvPr>
          <p:cNvSpPr/>
          <p:nvPr/>
        </p:nvSpPr>
        <p:spPr>
          <a:xfrm>
            <a:off x="311113" y="5890681"/>
            <a:ext cx="2430212" cy="369332"/>
          </a:xfrm>
          <a:prstGeom prst="rect">
            <a:avLst/>
          </a:prstGeom>
        </p:spPr>
        <p:txBody>
          <a:bodyPr wrap="square">
            <a:spAutoFit/>
          </a:bodyPr>
          <a:lstStyle/>
          <a:p>
            <a:pPr algn="ctr"/>
            <a:r>
              <a:rPr lang="en-US" altLang="ja-JP" b="1" dirty="0"/>
              <a:t>Max. Number of FEs</a:t>
            </a:r>
          </a:p>
        </p:txBody>
      </p:sp>
      <p:sp>
        <p:nvSpPr>
          <p:cNvPr id="16" name="正方形/長方形 15">
            <a:extLst>
              <a:ext uri="{FF2B5EF4-FFF2-40B4-BE49-F238E27FC236}">
                <a16:creationId xmlns:a16="http://schemas.microsoft.com/office/drawing/2014/main" id="{FDBAAE86-A77B-FCB7-6BB2-C30A77C11A0F}"/>
              </a:ext>
            </a:extLst>
          </p:cNvPr>
          <p:cNvSpPr/>
          <p:nvPr/>
        </p:nvSpPr>
        <p:spPr>
          <a:xfrm>
            <a:off x="5946830" y="4941865"/>
            <a:ext cx="3002063" cy="523220"/>
          </a:xfrm>
          <a:prstGeom prst="rect">
            <a:avLst/>
          </a:prstGeom>
        </p:spPr>
        <p:txBody>
          <a:bodyPr wrap="square">
            <a:spAutoFit/>
          </a:bodyPr>
          <a:lstStyle/>
          <a:p>
            <a:pPr algn="ctr"/>
            <a:r>
              <a:rPr lang="en-US" altLang="ja-JP" sz="1400" dirty="0"/>
              <a:t>Automatic Calibration of Watershed Models [</a:t>
            </a:r>
            <a:r>
              <a:rPr lang="en-US" altLang="ja-JP" sz="1400" dirty="0" err="1"/>
              <a:t>Makumbura</a:t>
            </a:r>
            <a:r>
              <a:rPr lang="en-US" altLang="ja-JP" sz="1400" dirty="0"/>
              <a:t>+ 22]</a:t>
            </a:r>
          </a:p>
        </p:txBody>
      </p:sp>
      <p:pic>
        <p:nvPicPr>
          <p:cNvPr id="18" name="図 17">
            <a:extLst>
              <a:ext uri="{FF2B5EF4-FFF2-40B4-BE49-F238E27FC236}">
                <a16:creationId xmlns:a16="http://schemas.microsoft.com/office/drawing/2014/main" id="{227D549E-2446-5F4D-4C9B-13EB231A8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612" y="3927504"/>
            <a:ext cx="1165748" cy="978250"/>
          </a:xfrm>
          <a:prstGeom prst="rect">
            <a:avLst/>
          </a:prstGeom>
        </p:spPr>
      </p:pic>
      <p:grpSp>
        <p:nvGrpSpPr>
          <p:cNvPr id="13" name="グループ化 12">
            <a:extLst>
              <a:ext uri="{FF2B5EF4-FFF2-40B4-BE49-F238E27FC236}">
                <a16:creationId xmlns:a16="http://schemas.microsoft.com/office/drawing/2014/main" id="{54BCC737-C613-E072-B9E9-D63D12244838}"/>
              </a:ext>
            </a:extLst>
          </p:cNvPr>
          <p:cNvGrpSpPr/>
          <p:nvPr/>
        </p:nvGrpSpPr>
        <p:grpSpPr>
          <a:xfrm>
            <a:off x="6027043" y="4035529"/>
            <a:ext cx="2841637" cy="947933"/>
            <a:chOff x="5988503" y="4035529"/>
            <a:chExt cx="2841637" cy="947933"/>
          </a:xfrm>
        </p:grpSpPr>
        <p:pic>
          <p:nvPicPr>
            <p:cNvPr id="1026" name="Picture 2" descr="Hydrology 09 00183 g001 550">
              <a:extLst>
                <a:ext uri="{FF2B5EF4-FFF2-40B4-BE49-F238E27FC236}">
                  <a16:creationId xmlns:a16="http://schemas.microsoft.com/office/drawing/2014/main" id="{54E09DB4-5DE1-56D9-E979-FB47E8FCD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503" y="4035529"/>
              <a:ext cx="1425682" cy="9383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ydrology 09 00183 g003 550">
              <a:extLst>
                <a:ext uri="{FF2B5EF4-FFF2-40B4-BE49-F238E27FC236}">
                  <a16:creationId xmlns:a16="http://schemas.microsoft.com/office/drawing/2014/main" id="{61F92661-0004-3D1B-E5C4-F4AF41688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456" y="4037327"/>
              <a:ext cx="1425684" cy="946135"/>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正方形/長方形 5">
            <a:extLst>
              <a:ext uri="{FF2B5EF4-FFF2-40B4-BE49-F238E27FC236}">
                <a16:creationId xmlns:a16="http://schemas.microsoft.com/office/drawing/2014/main" id="{E5D6B26C-4D75-DFB8-AA3E-61718A834E78}"/>
              </a:ext>
            </a:extLst>
          </p:cNvPr>
          <p:cNvSpPr/>
          <p:nvPr/>
        </p:nvSpPr>
        <p:spPr>
          <a:xfrm>
            <a:off x="9274509" y="4930129"/>
            <a:ext cx="2375954" cy="523220"/>
          </a:xfrm>
          <a:prstGeom prst="rect">
            <a:avLst/>
          </a:prstGeom>
        </p:spPr>
        <p:txBody>
          <a:bodyPr wrap="square">
            <a:spAutoFit/>
          </a:bodyPr>
          <a:lstStyle/>
          <a:p>
            <a:pPr algn="ctr"/>
            <a:r>
              <a:rPr lang="en-US" altLang="ja-JP" sz="1400" dirty="0"/>
              <a:t>Vehicle Structure Optimization [Oyama+ 17]</a:t>
            </a:r>
          </a:p>
        </p:txBody>
      </p:sp>
      <p:sp>
        <p:nvSpPr>
          <p:cNvPr id="21" name="正方形/長方形 20">
            <a:extLst>
              <a:ext uri="{FF2B5EF4-FFF2-40B4-BE49-F238E27FC236}">
                <a16:creationId xmlns:a16="http://schemas.microsoft.com/office/drawing/2014/main" id="{7CC43367-DEF3-0591-61EC-1107A9E4BB37}"/>
              </a:ext>
            </a:extLst>
          </p:cNvPr>
          <p:cNvSpPr/>
          <p:nvPr/>
        </p:nvSpPr>
        <p:spPr>
          <a:xfrm>
            <a:off x="311112" y="6257895"/>
            <a:ext cx="2430212" cy="369332"/>
          </a:xfrm>
          <a:prstGeom prst="rect">
            <a:avLst/>
          </a:prstGeom>
        </p:spPr>
        <p:txBody>
          <a:bodyPr wrap="square">
            <a:spAutoFit/>
          </a:bodyPr>
          <a:lstStyle/>
          <a:p>
            <a:pPr algn="ctr"/>
            <a:r>
              <a:rPr lang="en-US" altLang="ja-JP" b="1" dirty="0"/>
              <a:t>Main approach</a:t>
            </a:r>
          </a:p>
        </p:txBody>
      </p:sp>
      <p:sp>
        <p:nvSpPr>
          <p:cNvPr id="26" name="正方形/長方形 25">
            <a:extLst>
              <a:ext uri="{FF2B5EF4-FFF2-40B4-BE49-F238E27FC236}">
                <a16:creationId xmlns:a16="http://schemas.microsoft.com/office/drawing/2014/main" id="{67ABC6AE-836B-BE0B-37B6-163FE8D53775}"/>
              </a:ext>
            </a:extLst>
          </p:cNvPr>
          <p:cNvSpPr/>
          <p:nvPr/>
        </p:nvSpPr>
        <p:spPr>
          <a:xfrm>
            <a:off x="8814999" y="6264610"/>
            <a:ext cx="3294974" cy="338554"/>
          </a:xfrm>
          <a:prstGeom prst="rect">
            <a:avLst/>
          </a:prstGeom>
        </p:spPr>
        <p:txBody>
          <a:bodyPr wrap="square">
            <a:spAutoFit/>
          </a:bodyPr>
          <a:lstStyle/>
          <a:p>
            <a:pPr algn="ctr"/>
            <a:r>
              <a:rPr lang="en-US" altLang="ja-JP" sz="1600" dirty="0"/>
              <a:t>Surrogate-assisted EA (SAEA)</a:t>
            </a:r>
          </a:p>
        </p:txBody>
      </p:sp>
      <p:sp>
        <p:nvSpPr>
          <p:cNvPr id="27" name="正方形/長方形 26">
            <a:extLst>
              <a:ext uri="{FF2B5EF4-FFF2-40B4-BE49-F238E27FC236}">
                <a16:creationId xmlns:a16="http://schemas.microsoft.com/office/drawing/2014/main" id="{1DD50AF7-98C7-75F7-EAE7-F732B714FB56}"/>
              </a:ext>
            </a:extLst>
          </p:cNvPr>
          <p:cNvSpPr/>
          <p:nvPr/>
        </p:nvSpPr>
        <p:spPr>
          <a:xfrm>
            <a:off x="2676716" y="6254258"/>
            <a:ext cx="3141864" cy="338554"/>
          </a:xfrm>
          <a:prstGeom prst="rect">
            <a:avLst/>
          </a:prstGeom>
        </p:spPr>
        <p:txBody>
          <a:bodyPr wrap="square">
            <a:spAutoFit/>
          </a:bodyPr>
          <a:lstStyle/>
          <a:p>
            <a:pPr algn="ctr"/>
            <a:r>
              <a:rPr lang="en-US" altLang="ja-JP" sz="1600" dirty="0"/>
              <a:t>Evolutionary Algorithm (EA)</a:t>
            </a:r>
          </a:p>
        </p:txBody>
      </p:sp>
      <p:sp>
        <p:nvSpPr>
          <p:cNvPr id="28" name="正方形/長方形 27">
            <a:extLst>
              <a:ext uri="{FF2B5EF4-FFF2-40B4-BE49-F238E27FC236}">
                <a16:creationId xmlns:a16="http://schemas.microsoft.com/office/drawing/2014/main" id="{97491E42-7CB5-E0EE-1D59-2BD9CD168159}"/>
              </a:ext>
            </a:extLst>
          </p:cNvPr>
          <p:cNvSpPr/>
          <p:nvPr/>
        </p:nvSpPr>
        <p:spPr>
          <a:xfrm>
            <a:off x="5876929" y="6273284"/>
            <a:ext cx="3141864" cy="338554"/>
          </a:xfrm>
          <a:prstGeom prst="rect">
            <a:avLst/>
          </a:prstGeom>
        </p:spPr>
        <p:txBody>
          <a:bodyPr wrap="square">
            <a:spAutoFit/>
          </a:bodyPr>
          <a:lstStyle/>
          <a:p>
            <a:pPr algn="ctr"/>
            <a:r>
              <a:rPr lang="en-US" altLang="ja-JP" sz="1600" dirty="0">
                <a:solidFill>
                  <a:schemeClr val="accent3"/>
                </a:solidFill>
              </a:rPr>
              <a:t>Not adequately researched</a:t>
            </a:r>
          </a:p>
        </p:txBody>
      </p:sp>
      <p:pic>
        <p:nvPicPr>
          <p:cNvPr id="14" name="Picture 2">
            <a:extLst>
              <a:ext uri="{FF2B5EF4-FFF2-40B4-BE49-F238E27FC236}">
                <a16:creationId xmlns:a16="http://schemas.microsoft.com/office/drawing/2014/main" id="{0B3DF224-4F6B-3126-9376-D715BB0599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008" y="3934620"/>
            <a:ext cx="2185884" cy="1209132"/>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8D966728-A7AE-4052-6D40-BB78B5759889}"/>
              </a:ext>
            </a:extLst>
          </p:cNvPr>
          <p:cNvSpPr/>
          <p:nvPr/>
        </p:nvSpPr>
        <p:spPr>
          <a:xfrm>
            <a:off x="2748865" y="5144741"/>
            <a:ext cx="3002063" cy="307777"/>
          </a:xfrm>
          <a:prstGeom prst="rect">
            <a:avLst/>
          </a:prstGeom>
        </p:spPr>
        <p:txBody>
          <a:bodyPr wrap="square">
            <a:spAutoFit/>
          </a:bodyPr>
          <a:lstStyle/>
          <a:p>
            <a:pPr algn="ctr"/>
            <a:r>
              <a:rPr lang="en-US" altLang="ja-JP" sz="1400" dirty="0"/>
              <a:t>Airport Gate Allocation [Deng+ 22]</a:t>
            </a:r>
          </a:p>
        </p:txBody>
      </p:sp>
      <p:sp>
        <p:nvSpPr>
          <p:cNvPr id="19" name="正方形/長方形 18">
            <a:extLst>
              <a:ext uri="{FF2B5EF4-FFF2-40B4-BE49-F238E27FC236}">
                <a16:creationId xmlns:a16="http://schemas.microsoft.com/office/drawing/2014/main" id="{594D4BB2-B441-7F8B-12BA-7DB00D16C86F}"/>
              </a:ext>
            </a:extLst>
          </p:cNvPr>
          <p:cNvSpPr/>
          <p:nvPr/>
        </p:nvSpPr>
        <p:spPr>
          <a:xfrm>
            <a:off x="9093559" y="6507338"/>
            <a:ext cx="2737854" cy="307777"/>
          </a:xfrm>
          <a:prstGeom prst="rect">
            <a:avLst/>
          </a:prstGeom>
        </p:spPr>
        <p:txBody>
          <a:bodyPr wrap="square">
            <a:spAutoFit/>
          </a:bodyPr>
          <a:lstStyle/>
          <a:p>
            <a:pPr algn="ctr"/>
            <a:r>
              <a:rPr lang="en-US" altLang="ja-JP" sz="1400" dirty="0"/>
              <a:t>(to be explained in detail next)</a:t>
            </a:r>
          </a:p>
        </p:txBody>
      </p:sp>
      <p:sp>
        <p:nvSpPr>
          <p:cNvPr id="29" name="正方形/長方形 28">
            <a:extLst>
              <a:ext uri="{FF2B5EF4-FFF2-40B4-BE49-F238E27FC236}">
                <a16:creationId xmlns:a16="http://schemas.microsoft.com/office/drawing/2014/main" id="{2B45509D-6C02-7231-F04C-18502B86591C}"/>
              </a:ext>
            </a:extLst>
          </p:cNvPr>
          <p:cNvSpPr/>
          <p:nvPr/>
        </p:nvSpPr>
        <p:spPr>
          <a:xfrm>
            <a:off x="10781869" y="2139566"/>
            <a:ext cx="1048165" cy="307777"/>
          </a:xfrm>
          <a:prstGeom prst="rect">
            <a:avLst/>
          </a:prstGeom>
        </p:spPr>
        <p:txBody>
          <a:bodyPr wrap="square">
            <a:spAutoFit/>
          </a:bodyPr>
          <a:lstStyle/>
          <a:p>
            <a:pPr algn="ctr"/>
            <a:r>
              <a:rPr lang="en-US" altLang="ja-JP" sz="1400" dirty="0"/>
              <a:t>[Shan+ 10]</a:t>
            </a:r>
          </a:p>
        </p:txBody>
      </p:sp>
      <p:sp>
        <p:nvSpPr>
          <p:cNvPr id="30" name="矢印: 右 29">
            <a:extLst>
              <a:ext uri="{FF2B5EF4-FFF2-40B4-BE49-F238E27FC236}">
                <a16:creationId xmlns:a16="http://schemas.microsoft.com/office/drawing/2014/main" id="{7D1181B7-D170-D3C5-99A0-4AEBC1C8C02C}"/>
              </a:ext>
            </a:extLst>
          </p:cNvPr>
          <p:cNvSpPr/>
          <p:nvPr/>
        </p:nvSpPr>
        <p:spPr>
          <a:xfrm>
            <a:off x="2838336" y="5410920"/>
            <a:ext cx="8993077" cy="525946"/>
          </a:xfrm>
          <a:prstGeom prst="rightArrow">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BCFD2E3-5D84-3E52-2DE2-2E01296B2345}"/>
              </a:ext>
            </a:extLst>
          </p:cNvPr>
          <p:cNvSpPr/>
          <p:nvPr/>
        </p:nvSpPr>
        <p:spPr>
          <a:xfrm>
            <a:off x="6764020" y="5509590"/>
            <a:ext cx="1367682" cy="338554"/>
          </a:xfrm>
          <a:prstGeom prst="rect">
            <a:avLst/>
          </a:prstGeom>
        </p:spPr>
        <p:txBody>
          <a:bodyPr wrap="square">
            <a:spAutoFit/>
          </a:bodyPr>
          <a:lstStyle/>
          <a:p>
            <a:pPr algn="ctr"/>
            <a:r>
              <a:rPr lang="en-US" altLang="ja-JP" sz="1600" dirty="0"/>
              <a:t>2 minutes</a:t>
            </a:r>
          </a:p>
        </p:txBody>
      </p:sp>
      <p:sp>
        <p:nvSpPr>
          <p:cNvPr id="20" name="正方形/長方形 19">
            <a:extLst>
              <a:ext uri="{FF2B5EF4-FFF2-40B4-BE49-F238E27FC236}">
                <a16:creationId xmlns:a16="http://schemas.microsoft.com/office/drawing/2014/main" id="{66A10544-90B2-E68A-F249-0279B0CB81E5}"/>
              </a:ext>
            </a:extLst>
          </p:cNvPr>
          <p:cNvSpPr/>
          <p:nvPr/>
        </p:nvSpPr>
        <p:spPr>
          <a:xfrm>
            <a:off x="9778645" y="5505958"/>
            <a:ext cx="1367682" cy="338554"/>
          </a:xfrm>
          <a:prstGeom prst="rect">
            <a:avLst/>
          </a:prstGeom>
        </p:spPr>
        <p:txBody>
          <a:bodyPr wrap="square">
            <a:spAutoFit/>
          </a:bodyPr>
          <a:lstStyle/>
          <a:p>
            <a:pPr algn="ctr"/>
            <a:r>
              <a:rPr lang="en-US" altLang="ja-JP" sz="1600" dirty="0"/>
              <a:t>20 hours</a:t>
            </a:r>
          </a:p>
        </p:txBody>
      </p:sp>
      <p:sp>
        <p:nvSpPr>
          <p:cNvPr id="25" name="正方形/長方形 24">
            <a:extLst>
              <a:ext uri="{FF2B5EF4-FFF2-40B4-BE49-F238E27FC236}">
                <a16:creationId xmlns:a16="http://schemas.microsoft.com/office/drawing/2014/main" id="{67EEF6CA-43D8-213E-F018-03E60226349E}"/>
              </a:ext>
            </a:extLst>
          </p:cNvPr>
          <p:cNvSpPr/>
          <p:nvPr/>
        </p:nvSpPr>
        <p:spPr>
          <a:xfrm>
            <a:off x="3085147" y="5504012"/>
            <a:ext cx="2325002" cy="338554"/>
          </a:xfrm>
          <a:prstGeom prst="rect">
            <a:avLst/>
          </a:prstGeom>
        </p:spPr>
        <p:txBody>
          <a:bodyPr wrap="square">
            <a:spAutoFit/>
          </a:bodyPr>
          <a:lstStyle/>
          <a:p>
            <a:pPr algn="ctr"/>
            <a:r>
              <a:rPr lang="en-US" altLang="ja-JP" sz="1600" dirty="0"/>
              <a:t>Less than 1 second</a:t>
            </a:r>
          </a:p>
        </p:txBody>
      </p:sp>
      <p:sp>
        <p:nvSpPr>
          <p:cNvPr id="31" name="矢印: 左 30">
            <a:extLst>
              <a:ext uri="{FF2B5EF4-FFF2-40B4-BE49-F238E27FC236}">
                <a16:creationId xmlns:a16="http://schemas.microsoft.com/office/drawing/2014/main" id="{957407D5-18AA-CD3D-84A5-7E73E373FD8B}"/>
              </a:ext>
            </a:extLst>
          </p:cNvPr>
          <p:cNvSpPr/>
          <p:nvPr/>
        </p:nvSpPr>
        <p:spPr>
          <a:xfrm>
            <a:off x="2837795" y="5815850"/>
            <a:ext cx="8993077" cy="525946"/>
          </a:xfrm>
          <a:prstGeom prst="lef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85EA8BB-692D-D571-5879-D60D0DC6948B}"/>
              </a:ext>
            </a:extLst>
          </p:cNvPr>
          <p:cNvSpPr/>
          <p:nvPr/>
        </p:nvSpPr>
        <p:spPr>
          <a:xfrm>
            <a:off x="6316547" y="5896716"/>
            <a:ext cx="2262628" cy="338554"/>
          </a:xfrm>
          <a:prstGeom prst="rect">
            <a:avLst/>
          </a:prstGeom>
        </p:spPr>
        <p:txBody>
          <a:bodyPr wrap="square">
            <a:spAutoFit/>
          </a:bodyPr>
          <a:lstStyle/>
          <a:p>
            <a:pPr algn="ctr"/>
            <a:r>
              <a:rPr lang="en-US" altLang="ja-JP" sz="1600" dirty="0"/>
              <a:t>Several thousand</a:t>
            </a:r>
          </a:p>
        </p:txBody>
      </p:sp>
      <p:sp>
        <p:nvSpPr>
          <p:cNvPr id="23" name="正方形/長方形 22">
            <a:extLst>
              <a:ext uri="{FF2B5EF4-FFF2-40B4-BE49-F238E27FC236}">
                <a16:creationId xmlns:a16="http://schemas.microsoft.com/office/drawing/2014/main" id="{26B8E7B0-4480-1545-57C3-751E019EA30C}"/>
              </a:ext>
            </a:extLst>
          </p:cNvPr>
          <p:cNvSpPr/>
          <p:nvPr/>
        </p:nvSpPr>
        <p:spPr>
          <a:xfrm>
            <a:off x="8828745" y="5893084"/>
            <a:ext cx="3267482" cy="338554"/>
          </a:xfrm>
          <a:prstGeom prst="rect">
            <a:avLst/>
          </a:prstGeom>
        </p:spPr>
        <p:txBody>
          <a:bodyPr wrap="square">
            <a:spAutoFit/>
          </a:bodyPr>
          <a:lstStyle/>
          <a:p>
            <a:pPr algn="ctr"/>
            <a:r>
              <a:rPr lang="en-US" altLang="ja-JP" sz="1600" dirty="0"/>
              <a:t>Hundreds to a few thousand</a:t>
            </a:r>
          </a:p>
        </p:txBody>
      </p:sp>
      <p:sp>
        <p:nvSpPr>
          <p:cNvPr id="24" name="正方形/長方形 23">
            <a:extLst>
              <a:ext uri="{FF2B5EF4-FFF2-40B4-BE49-F238E27FC236}">
                <a16:creationId xmlns:a16="http://schemas.microsoft.com/office/drawing/2014/main" id="{23035DD2-1836-8D38-63C9-8A3D87884206}"/>
              </a:ext>
            </a:extLst>
          </p:cNvPr>
          <p:cNvSpPr/>
          <p:nvPr/>
        </p:nvSpPr>
        <p:spPr>
          <a:xfrm>
            <a:off x="2948382" y="5898378"/>
            <a:ext cx="2598533" cy="338554"/>
          </a:xfrm>
          <a:prstGeom prst="rect">
            <a:avLst/>
          </a:prstGeom>
        </p:spPr>
        <p:txBody>
          <a:bodyPr wrap="square">
            <a:spAutoFit/>
          </a:bodyPr>
          <a:lstStyle/>
          <a:p>
            <a:pPr algn="ctr"/>
            <a:r>
              <a:rPr lang="en-US" altLang="ja-JP" sz="1600" dirty="0"/>
              <a:t>Hundreds of thousands</a:t>
            </a:r>
          </a:p>
        </p:txBody>
      </p:sp>
    </p:spTree>
    <p:extLst>
      <p:ext uri="{BB962C8B-B14F-4D97-AF65-F5344CB8AC3E}">
        <p14:creationId xmlns:p14="http://schemas.microsoft.com/office/powerpoint/2010/main" val="392467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6" grpId="0"/>
      <p:bldP spid="6" grpId="0"/>
      <p:bldP spid="21" grpId="0"/>
      <p:bldP spid="26" grpId="0"/>
      <p:bldP spid="27" grpId="0"/>
      <p:bldP spid="28" grpId="0"/>
      <p:bldP spid="15" grpId="0"/>
      <p:bldP spid="19" grpId="0"/>
      <p:bldP spid="30" grpId="0" animBg="1"/>
      <p:bldP spid="17" grpId="0"/>
      <p:bldP spid="20" grpId="0"/>
      <p:bldP spid="25" grpId="0"/>
      <p:bldP spid="31" grpId="0" animBg="1"/>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33A5CB-A35B-CFE0-0475-033DBEBBC726}"/>
              </a:ext>
            </a:extLst>
          </p:cNvPr>
          <p:cNvSpPr>
            <a:spLocks noGrp="1"/>
          </p:cNvSpPr>
          <p:nvPr>
            <p:ph type="title"/>
          </p:nvPr>
        </p:nvSpPr>
        <p:spPr/>
        <p:txBody>
          <a:bodyPr/>
          <a:lstStyle/>
          <a:p>
            <a:r>
              <a:rPr lang="en-US" altLang="ja-JP" dirty="0"/>
              <a:t>Research Purpose</a:t>
            </a:r>
            <a:endParaRPr kumimoji="1" lang="ja-JP" altLang="en-US" dirty="0"/>
          </a:p>
        </p:txBody>
      </p:sp>
      <p:sp>
        <p:nvSpPr>
          <p:cNvPr id="3" name="コンテンツ プレースホルダー 2">
            <a:extLst>
              <a:ext uri="{FF2B5EF4-FFF2-40B4-BE49-F238E27FC236}">
                <a16:creationId xmlns:a16="http://schemas.microsoft.com/office/drawing/2014/main" id="{2252A57F-D5F5-748E-87D1-6CC49AAE2348}"/>
              </a:ext>
            </a:extLst>
          </p:cNvPr>
          <p:cNvSpPr>
            <a:spLocks noGrp="1"/>
          </p:cNvSpPr>
          <p:nvPr>
            <p:ph idx="1"/>
          </p:nvPr>
        </p:nvSpPr>
        <p:spPr>
          <a:xfrm>
            <a:off x="318655" y="1188720"/>
            <a:ext cx="6622130" cy="5419898"/>
          </a:xfrm>
        </p:spPr>
        <p:txBody>
          <a:bodyPr/>
          <a:lstStyle/>
          <a:p>
            <a:r>
              <a:rPr kumimoji="1" lang="en-US" altLang="ja-JP" dirty="0"/>
              <a:t>SAEA: Main Approach </a:t>
            </a:r>
            <a:r>
              <a:rPr lang="en-US" altLang="ja-JP" dirty="0"/>
              <a:t>for EOPs</a:t>
            </a:r>
            <a:endParaRPr kumimoji="1" lang="en-US" altLang="ja-JP" dirty="0"/>
          </a:p>
          <a:p>
            <a:pPr lvl="1"/>
            <a:r>
              <a:rPr kumimoji="1" lang="en-US" altLang="ja-JP" dirty="0"/>
              <a:t>Usefulness in EOPs </a:t>
            </a:r>
          </a:p>
          <a:p>
            <a:pPr lvl="2"/>
            <a:r>
              <a:rPr lang="en-US" altLang="ja-JP" dirty="0">
                <a:solidFill>
                  <a:schemeClr val="accent5"/>
                </a:solidFill>
              </a:rPr>
              <a:t>Surrogates of the objective function</a:t>
            </a:r>
            <a:r>
              <a:rPr lang="en-US" altLang="ja-JP" dirty="0"/>
              <a:t> are constructed using machine learning (ML).</a:t>
            </a:r>
          </a:p>
          <a:p>
            <a:pPr lvl="2"/>
            <a:r>
              <a:rPr lang="en-US" altLang="ja-JP">
                <a:solidFill>
                  <a:schemeClr val="accent5"/>
                </a:solidFill>
              </a:rPr>
              <a:t>Surrogates </a:t>
            </a:r>
            <a:r>
              <a:rPr lang="en-US" altLang="ja-JP" dirty="0">
                <a:solidFill>
                  <a:schemeClr val="accent5"/>
                </a:solidFill>
              </a:rPr>
              <a:t>identify expected-to-improve solutions without FE.</a:t>
            </a:r>
          </a:p>
          <a:p>
            <a:pPr lvl="1"/>
            <a:endParaRPr lang="en-US" altLang="ja-JP" dirty="0"/>
          </a:p>
          <a:p>
            <a:pPr lvl="1"/>
            <a:endParaRPr lang="en-US" altLang="ja-JP" dirty="0"/>
          </a:p>
          <a:p>
            <a:pPr lvl="1"/>
            <a:endParaRPr lang="en-US" altLang="ja-JP" dirty="0"/>
          </a:p>
          <a:p>
            <a:r>
              <a:rPr lang="en-US" altLang="ja-JP" dirty="0"/>
              <a:t>Need for an approach for M-EOPs</a:t>
            </a:r>
            <a:endParaRPr kumimoji="1" lang="ja-JP" altLang="en-US" dirty="0"/>
          </a:p>
        </p:txBody>
      </p:sp>
      <p:sp>
        <p:nvSpPr>
          <p:cNvPr id="4" name="スライド番号プレースホルダー 3">
            <a:extLst>
              <a:ext uri="{FF2B5EF4-FFF2-40B4-BE49-F238E27FC236}">
                <a16:creationId xmlns:a16="http://schemas.microsoft.com/office/drawing/2014/main" id="{9D28CC8B-939D-A076-78A5-7DB232788FC4}"/>
              </a:ext>
            </a:extLst>
          </p:cNvPr>
          <p:cNvSpPr>
            <a:spLocks noGrp="1"/>
          </p:cNvSpPr>
          <p:nvPr>
            <p:ph type="sldNum" sz="quarter" idx="12"/>
          </p:nvPr>
        </p:nvSpPr>
        <p:spPr/>
        <p:txBody>
          <a:bodyPr/>
          <a:lstStyle/>
          <a:p>
            <a:fld id="{6A637921-7D9C-44EA-B157-1EF279BDBC5D}" type="slidenum">
              <a:rPr kumimoji="1" lang="ja-JP" altLang="en-US" smtClean="0"/>
              <a:t>3</a:t>
            </a:fld>
            <a:endParaRPr kumimoji="1" lang="ja-JP" altLang="en-US"/>
          </a:p>
        </p:txBody>
      </p:sp>
      <p:sp>
        <p:nvSpPr>
          <p:cNvPr id="5" name="コンテンツ プレースホルダー 2">
            <a:extLst>
              <a:ext uri="{FF2B5EF4-FFF2-40B4-BE49-F238E27FC236}">
                <a16:creationId xmlns:a16="http://schemas.microsoft.com/office/drawing/2014/main" id="{3FF3E772-3C61-C7D8-61D8-4DFD5C5E848C}"/>
              </a:ext>
            </a:extLst>
          </p:cNvPr>
          <p:cNvSpPr txBox="1">
            <a:spLocks/>
          </p:cNvSpPr>
          <p:nvPr/>
        </p:nvSpPr>
        <p:spPr>
          <a:xfrm>
            <a:off x="6157603" y="1188720"/>
            <a:ext cx="5602247" cy="5419898"/>
          </a:xfrm>
          <a:prstGeom prst="rect">
            <a:avLst/>
          </a:prstGeom>
        </p:spPr>
        <p:txBody>
          <a:bodyPr vert="horz" lIns="91440" tIns="45720" rIns="91440" bIns="45720" rtlCol="0">
            <a:normAutofit/>
          </a:bodyPr>
          <a:lstStyle>
            <a:lvl1pPr marL="228600" indent="-468000" algn="l" defTabSz="914400" rtl="0" eaLnBrk="1" latinLnBrk="0" hangingPunct="1">
              <a:lnSpc>
                <a:spcPct val="110000"/>
              </a:lnSpc>
              <a:spcBef>
                <a:spcPts val="1000"/>
              </a:spcBef>
              <a:buClr>
                <a:schemeClr val="tx2"/>
              </a:buClr>
              <a:buFont typeface="Wingdings" panose="05000000000000000000" pitchFamily="2" charset="2"/>
              <a:buChar char="l"/>
              <a:defRPr kumimoji="1" sz="2800" b="1" kern="1200">
                <a:solidFill>
                  <a:schemeClr val="tx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4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0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18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a:p>
            <a:pPr lvl="1"/>
            <a:r>
              <a:rPr lang="en-US" altLang="ja-JP" dirty="0"/>
              <a:t>Limitations in M-EOPs</a:t>
            </a:r>
          </a:p>
          <a:p>
            <a:pPr marL="1079500" lvl="2" indent="-296863">
              <a:buFont typeface="+mj-lt"/>
              <a:buAutoNum type="arabicPeriod"/>
            </a:pPr>
            <a:r>
              <a:rPr lang="en-US" altLang="ja-JP" dirty="0">
                <a:solidFill>
                  <a:schemeClr val="accent3"/>
                </a:solidFill>
              </a:rPr>
              <a:t>Premature convergence</a:t>
            </a:r>
          </a:p>
          <a:p>
            <a:pPr marL="1079500" lvl="2" indent="-296863">
              <a:spcBef>
                <a:spcPts val="3000"/>
              </a:spcBef>
              <a:buFont typeface="+mj-lt"/>
              <a:buAutoNum type="arabicPeriod"/>
            </a:pPr>
            <a:r>
              <a:rPr lang="en-US" altLang="ja-JP" dirty="0">
                <a:solidFill>
                  <a:schemeClr val="accent3"/>
                </a:solidFill>
              </a:rPr>
              <a:t>Time-consuming</a:t>
            </a:r>
          </a:p>
          <a:p>
            <a:pPr marL="1079500" lvl="2" indent="-296863">
              <a:spcBef>
                <a:spcPts val="5400"/>
              </a:spcBef>
              <a:buFont typeface="+mj-lt"/>
              <a:buAutoNum type="arabicPeriod"/>
            </a:pPr>
            <a:r>
              <a:rPr lang="en-US" altLang="ja-JP" dirty="0">
                <a:solidFill>
                  <a:schemeClr val="accent3"/>
                </a:solidFill>
              </a:rPr>
              <a:t>Fixed parameter configuration </a:t>
            </a:r>
          </a:p>
          <a:p>
            <a:pPr lvl="2"/>
            <a:endParaRPr lang="en-US" altLang="ja-JP" dirty="0"/>
          </a:p>
          <a:p>
            <a:pPr lvl="2"/>
            <a:endParaRPr lang="ja-JP" altLang="en-US" dirty="0"/>
          </a:p>
        </p:txBody>
      </p:sp>
      <p:sp>
        <p:nvSpPr>
          <p:cNvPr id="6" name="正方形/長方形 5">
            <a:extLst>
              <a:ext uri="{FF2B5EF4-FFF2-40B4-BE49-F238E27FC236}">
                <a16:creationId xmlns:a16="http://schemas.microsoft.com/office/drawing/2014/main" id="{45D7A05F-A88E-E1EA-A83A-70E9FD440404}"/>
              </a:ext>
            </a:extLst>
          </p:cNvPr>
          <p:cNvSpPr/>
          <p:nvPr/>
        </p:nvSpPr>
        <p:spPr>
          <a:xfrm>
            <a:off x="9726822" y="1681009"/>
            <a:ext cx="2262628" cy="523220"/>
          </a:xfrm>
          <a:prstGeom prst="rect">
            <a:avLst/>
          </a:prstGeom>
        </p:spPr>
        <p:txBody>
          <a:bodyPr wrap="square">
            <a:spAutoFit/>
          </a:bodyPr>
          <a:lstStyle/>
          <a:p>
            <a:pPr algn="ctr"/>
            <a:r>
              <a:rPr lang="en-US" altLang="ja-JP" sz="1400" dirty="0"/>
              <a:t>Several </a:t>
            </a:r>
            <a:br>
              <a:rPr lang="en-US" altLang="ja-JP" sz="1400" dirty="0"/>
            </a:br>
            <a:r>
              <a:rPr lang="en-US" altLang="ja-JP" sz="1400" dirty="0"/>
              <a:t>thousand FEs</a:t>
            </a:r>
          </a:p>
        </p:txBody>
      </p:sp>
      <p:sp>
        <p:nvSpPr>
          <p:cNvPr id="7" name="正方形/長方形 6">
            <a:extLst>
              <a:ext uri="{FF2B5EF4-FFF2-40B4-BE49-F238E27FC236}">
                <a16:creationId xmlns:a16="http://schemas.microsoft.com/office/drawing/2014/main" id="{852DD5F3-C99D-48FF-19F8-BB873DA0701E}"/>
              </a:ext>
            </a:extLst>
          </p:cNvPr>
          <p:cNvSpPr/>
          <p:nvPr/>
        </p:nvSpPr>
        <p:spPr>
          <a:xfrm>
            <a:off x="3906540" y="1681010"/>
            <a:ext cx="2153783" cy="523220"/>
          </a:xfrm>
          <a:prstGeom prst="rect">
            <a:avLst/>
          </a:prstGeom>
        </p:spPr>
        <p:txBody>
          <a:bodyPr wrap="square">
            <a:spAutoFit/>
          </a:bodyPr>
          <a:lstStyle/>
          <a:p>
            <a:pPr algn="ctr"/>
            <a:r>
              <a:rPr lang="en-US" altLang="ja-JP" sz="1400" dirty="0"/>
              <a:t>Hundreds to </a:t>
            </a:r>
            <a:br>
              <a:rPr lang="en-US" altLang="ja-JP" sz="1400" dirty="0"/>
            </a:br>
            <a:r>
              <a:rPr lang="en-US" altLang="ja-JP" sz="1400" dirty="0"/>
              <a:t>a few thousand FEs</a:t>
            </a:r>
          </a:p>
        </p:txBody>
      </p:sp>
      <p:sp>
        <p:nvSpPr>
          <p:cNvPr id="8" name="正方形/長方形 7">
            <a:extLst>
              <a:ext uri="{FF2B5EF4-FFF2-40B4-BE49-F238E27FC236}">
                <a16:creationId xmlns:a16="http://schemas.microsoft.com/office/drawing/2014/main" id="{2C480B38-BDE1-6995-7561-B076FE127D95}"/>
              </a:ext>
            </a:extLst>
          </p:cNvPr>
          <p:cNvSpPr/>
          <p:nvPr/>
        </p:nvSpPr>
        <p:spPr>
          <a:xfrm>
            <a:off x="3663347" y="1705288"/>
            <a:ext cx="2640168" cy="584775"/>
          </a:xfrm>
          <a:prstGeom prst="rect">
            <a:avLst/>
          </a:prstGeom>
        </p:spPr>
        <p:txBody>
          <a:bodyPr wrap="square">
            <a:spAutoFit/>
          </a:bodyPr>
          <a:lstStyle/>
          <a:p>
            <a:pPr algn="ctr"/>
            <a:r>
              <a:rPr lang="en-US" altLang="ja-JP" sz="3200" dirty="0">
                <a:latin typeface="+mj-ea"/>
                <a:ea typeface="+mj-ea"/>
              </a:rPr>
              <a:t>(              )</a:t>
            </a:r>
          </a:p>
        </p:txBody>
      </p:sp>
      <p:sp>
        <p:nvSpPr>
          <p:cNvPr id="9" name="正方形/長方形 8">
            <a:extLst>
              <a:ext uri="{FF2B5EF4-FFF2-40B4-BE49-F238E27FC236}">
                <a16:creationId xmlns:a16="http://schemas.microsoft.com/office/drawing/2014/main" id="{04FA203C-B480-174D-0F6F-7F8CD3777033}"/>
              </a:ext>
            </a:extLst>
          </p:cNvPr>
          <p:cNvSpPr/>
          <p:nvPr/>
        </p:nvSpPr>
        <p:spPr>
          <a:xfrm>
            <a:off x="9905248" y="1676104"/>
            <a:ext cx="1905775" cy="584775"/>
          </a:xfrm>
          <a:prstGeom prst="rect">
            <a:avLst/>
          </a:prstGeom>
        </p:spPr>
        <p:txBody>
          <a:bodyPr wrap="square">
            <a:spAutoFit/>
          </a:bodyPr>
          <a:lstStyle/>
          <a:p>
            <a:pPr algn="ctr"/>
            <a:r>
              <a:rPr lang="en-US" altLang="ja-JP" sz="3200" dirty="0">
                <a:latin typeface="+mj-ea"/>
                <a:ea typeface="+mj-ea"/>
              </a:rPr>
              <a:t>(          )</a:t>
            </a:r>
          </a:p>
        </p:txBody>
      </p:sp>
      <p:sp>
        <p:nvSpPr>
          <p:cNvPr id="10" name="正方形/長方形 9">
            <a:extLst>
              <a:ext uri="{FF2B5EF4-FFF2-40B4-BE49-F238E27FC236}">
                <a16:creationId xmlns:a16="http://schemas.microsoft.com/office/drawing/2014/main" id="{7DF8CB8B-019E-7256-7049-1C65A825EC70}"/>
              </a:ext>
            </a:extLst>
          </p:cNvPr>
          <p:cNvSpPr/>
          <p:nvPr/>
        </p:nvSpPr>
        <p:spPr>
          <a:xfrm>
            <a:off x="7285384" y="3283246"/>
            <a:ext cx="4819063" cy="646331"/>
          </a:xfrm>
          <a:prstGeom prst="rect">
            <a:avLst/>
          </a:prstGeom>
        </p:spPr>
        <p:txBody>
          <a:bodyPr wrap="square">
            <a:spAutoFit/>
          </a:bodyPr>
          <a:lstStyle/>
          <a:p>
            <a:r>
              <a:rPr lang="en-US" altLang="ja-JP" dirty="0"/>
              <a:t>ML models are repeatedly construct/used. Reducing the runtime is crucial in M-EOPs.</a:t>
            </a:r>
          </a:p>
        </p:txBody>
      </p:sp>
      <p:sp>
        <p:nvSpPr>
          <p:cNvPr id="11" name="正方形/長方形 10">
            <a:extLst>
              <a:ext uri="{FF2B5EF4-FFF2-40B4-BE49-F238E27FC236}">
                <a16:creationId xmlns:a16="http://schemas.microsoft.com/office/drawing/2014/main" id="{2EDCAD21-A877-FA9E-7B3F-330EBAF7C46E}"/>
              </a:ext>
            </a:extLst>
          </p:cNvPr>
          <p:cNvSpPr/>
          <p:nvPr/>
        </p:nvSpPr>
        <p:spPr>
          <a:xfrm>
            <a:off x="7285385" y="2533213"/>
            <a:ext cx="4819063" cy="369332"/>
          </a:xfrm>
          <a:prstGeom prst="rect">
            <a:avLst/>
          </a:prstGeom>
        </p:spPr>
        <p:txBody>
          <a:bodyPr wrap="square">
            <a:spAutoFit/>
          </a:bodyPr>
          <a:lstStyle/>
          <a:p>
            <a:r>
              <a:rPr lang="en-US" altLang="ja-JP" dirty="0"/>
              <a:t>SAEAs have strong exploitation nature.</a:t>
            </a:r>
          </a:p>
        </p:txBody>
      </p:sp>
      <p:sp>
        <p:nvSpPr>
          <p:cNvPr id="12" name="正方形/長方形 11">
            <a:extLst>
              <a:ext uri="{FF2B5EF4-FFF2-40B4-BE49-F238E27FC236}">
                <a16:creationId xmlns:a16="http://schemas.microsoft.com/office/drawing/2014/main" id="{94094408-422D-0C5D-6561-D3C5B12D664F}"/>
              </a:ext>
            </a:extLst>
          </p:cNvPr>
          <p:cNvSpPr/>
          <p:nvPr/>
        </p:nvSpPr>
        <p:spPr>
          <a:xfrm>
            <a:off x="7285383" y="4247038"/>
            <a:ext cx="4819063" cy="646331"/>
          </a:xfrm>
          <a:prstGeom prst="rect">
            <a:avLst/>
          </a:prstGeom>
        </p:spPr>
        <p:txBody>
          <a:bodyPr wrap="square">
            <a:spAutoFit/>
          </a:bodyPr>
          <a:lstStyle/>
          <a:p>
            <a:r>
              <a:rPr lang="en-US" altLang="ja-JP" dirty="0"/>
              <a:t>Advance fine-tuning is hindered in (M-)EOPs although tuning configuration is important.</a:t>
            </a:r>
          </a:p>
        </p:txBody>
      </p:sp>
      <p:sp>
        <p:nvSpPr>
          <p:cNvPr id="13" name="正方形/長方形 12">
            <a:extLst>
              <a:ext uri="{FF2B5EF4-FFF2-40B4-BE49-F238E27FC236}">
                <a16:creationId xmlns:a16="http://schemas.microsoft.com/office/drawing/2014/main" id="{E44B55D8-F928-4080-0947-41AAC29D1C35}"/>
              </a:ext>
            </a:extLst>
          </p:cNvPr>
          <p:cNvSpPr/>
          <p:nvPr/>
        </p:nvSpPr>
        <p:spPr>
          <a:xfrm>
            <a:off x="1467487" y="3652578"/>
            <a:ext cx="4643963" cy="369332"/>
          </a:xfrm>
          <a:prstGeom prst="rect">
            <a:avLst/>
          </a:prstGeom>
        </p:spPr>
        <p:txBody>
          <a:bodyPr wrap="square">
            <a:spAutoFit/>
          </a:bodyPr>
          <a:lstStyle/>
          <a:p>
            <a:r>
              <a:rPr lang="en-US" altLang="ja-JP" dirty="0"/>
              <a:t>e.g., Expected Improvement (EI) metric</a:t>
            </a:r>
          </a:p>
        </p:txBody>
      </p:sp>
      <p:sp>
        <p:nvSpPr>
          <p:cNvPr id="14" name="正方形/長方形 13">
            <a:extLst>
              <a:ext uri="{FF2B5EF4-FFF2-40B4-BE49-F238E27FC236}">
                <a16:creationId xmlns:a16="http://schemas.microsoft.com/office/drawing/2014/main" id="{6D6CE02C-F3DF-410B-1EF6-94A4802F2E56}"/>
              </a:ext>
            </a:extLst>
          </p:cNvPr>
          <p:cNvSpPr/>
          <p:nvPr/>
        </p:nvSpPr>
        <p:spPr>
          <a:xfrm>
            <a:off x="5535995" y="3691094"/>
            <a:ext cx="1120010" cy="307777"/>
          </a:xfrm>
          <a:prstGeom prst="rect">
            <a:avLst/>
          </a:prstGeom>
        </p:spPr>
        <p:txBody>
          <a:bodyPr wrap="square">
            <a:spAutoFit/>
          </a:bodyPr>
          <a:lstStyle/>
          <a:p>
            <a:pPr algn="ctr"/>
            <a:r>
              <a:rPr lang="en-US" altLang="ja-JP" sz="1400" dirty="0"/>
              <a:t>[Jones+ 98]</a:t>
            </a:r>
          </a:p>
        </p:txBody>
      </p:sp>
      <p:sp>
        <p:nvSpPr>
          <p:cNvPr id="15" name="正方形/長方形 14">
            <a:extLst>
              <a:ext uri="{FF2B5EF4-FFF2-40B4-BE49-F238E27FC236}">
                <a16:creationId xmlns:a16="http://schemas.microsoft.com/office/drawing/2014/main" id="{14E4F37C-9208-7A84-D07F-B548530F7B72}"/>
              </a:ext>
            </a:extLst>
          </p:cNvPr>
          <p:cNvSpPr/>
          <p:nvPr/>
        </p:nvSpPr>
        <p:spPr>
          <a:xfrm>
            <a:off x="10008145" y="2272005"/>
            <a:ext cx="1120010" cy="307777"/>
          </a:xfrm>
          <a:prstGeom prst="rect">
            <a:avLst/>
          </a:prstGeom>
        </p:spPr>
        <p:txBody>
          <a:bodyPr wrap="square">
            <a:spAutoFit/>
          </a:bodyPr>
          <a:lstStyle/>
          <a:p>
            <a:pPr algn="ctr"/>
            <a:r>
              <a:rPr lang="en-US" altLang="ja-JP" sz="1400" dirty="0"/>
              <a:t>[Sun+ 15]</a:t>
            </a:r>
          </a:p>
        </p:txBody>
      </p:sp>
      <p:sp>
        <p:nvSpPr>
          <p:cNvPr id="17" name="正方形/長方形 16">
            <a:extLst>
              <a:ext uri="{FF2B5EF4-FFF2-40B4-BE49-F238E27FC236}">
                <a16:creationId xmlns:a16="http://schemas.microsoft.com/office/drawing/2014/main" id="{65B6BA78-60EF-B55C-6F06-3E16DA8CA8E8}"/>
              </a:ext>
            </a:extLst>
          </p:cNvPr>
          <p:cNvSpPr/>
          <p:nvPr/>
        </p:nvSpPr>
        <p:spPr>
          <a:xfrm>
            <a:off x="10671912" y="3994165"/>
            <a:ext cx="1120010" cy="307777"/>
          </a:xfrm>
          <a:prstGeom prst="rect">
            <a:avLst/>
          </a:prstGeom>
        </p:spPr>
        <p:txBody>
          <a:bodyPr wrap="square">
            <a:spAutoFit/>
          </a:bodyPr>
          <a:lstStyle/>
          <a:p>
            <a:pPr algn="ctr"/>
            <a:r>
              <a:rPr lang="en-US" altLang="ja-JP" sz="1400" dirty="0"/>
              <a:t>[Lobo+ 07]</a:t>
            </a:r>
          </a:p>
        </p:txBody>
      </p:sp>
      <p:sp>
        <p:nvSpPr>
          <p:cNvPr id="18" name="正方形/長方形 17">
            <a:extLst>
              <a:ext uri="{FF2B5EF4-FFF2-40B4-BE49-F238E27FC236}">
                <a16:creationId xmlns:a16="http://schemas.microsoft.com/office/drawing/2014/main" id="{59A7041D-8318-842B-763D-AB316C64D4FA}"/>
              </a:ext>
            </a:extLst>
          </p:cNvPr>
          <p:cNvSpPr/>
          <p:nvPr/>
        </p:nvSpPr>
        <p:spPr>
          <a:xfrm>
            <a:off x="9101465" y="2991312"/>
            <a:ext cx="1607566" cy="307777"/>
          </a:xfrm>
          <a:prstGeom prst="rect">
            <a:avLst/>
          </a:prstGeom>
        </p:spPr>
        <p:txBody>
          <a:bodyPr wrap="square">
            <a:spAutoFit/>
          </a:bodyPr>
          <a:lstStyle/>
          <a:p>
            <a:pPr algn="ctr"/>
            <a:r>
              <a:rPr lang="en-US" altLang="ja-JP" sz="1400" dirty="0"/>
              <a:t>[</a:t>
            </a:r>
            <a:r>
              <a:rPr lang="en-US" altLang="ja-JP" sz="1400" dirty="0" err="1"/>
              <a:t>Briffoteaux</a:t>
            </a:r>
            <a:r>
              <a:rPr lang="en-US" altLang="ja-JP" sz="1400" dirty="0"/>
              <a:t> 22]</a:t>
            </a:r>
          </a:p>
        </p:txBody>
      </p:sp>
      <p:pic>
        <p:nvPicPr>
          <p:cNvPr id="21" name="図 20">
            <a:extLst>
              <a:ext uri="{FF2B5EF4-FFF2-40B4-BE49-F238E27FC236}">
                <a16:creationId xmlns:a16="http://schemas.microsoft.com/office/drawing/2014/main" id="{79709701-5512-F16B-8F15-C1EB391A4607}"/>
              </a:ext>
            </a:extLst>
          </p:cNvPr>
          <p:cNvPicPr>
            <a:picLocks noChangeAspect="1"/>
          </p:cNvPicPr>
          <p:nvPr/>
        </p:nvPicPr>
        <p:blipFill>
          <a:blip r:embed="rId2"/>
          <a:stretch>
            <a:fillRect/>
          </a:stretch>
        </p:blipFill>
        <p:spPr>
          <a:xfrm>
            <a:off x="1688800" y="4075622"/>
            <a:ext cx="4887099" cy="676025"/>
          </a:xfrm>
          <a:prstGeom prst="rect">
            <a:avLst/>
          </a:prstGeom>
        </p:spPr>
      </p:pic>
      <p:sp>
        <p:nvSpPr>
          <p:cNvPr id="22" name="正方形/長方形 21">
            <a:extLst>
              <a:ext uri="{FF2B5EF4-FFF2-40B4-BE49-F238E27FC236}">
                <a16:creationId xmlns:a16="http://schemas.microsoft.com/office/drawing/2014/main" id="{60AEBCAB-E442-9EB3-E830-8CA83B3688F8}"/>
              </a:ext>
            </a:extLst>
          </p:cNvPr>
          <p:cNvSpPr/>
          <p:nvPr/>
        </p:nvSpPr>
        <p:spPr>
          <a:xfrm>
            <a:off x="974784" y="5762948"/>
            <a:ext cx="1369582" cy="899382"/>
          </a:xfrm>
          <a:prstGeom prst="rect">
            <a:avLst/>
          </a:prstGeom>
          <a:solidFill>
            <a:schemeClr val="accent2"/>
          </a:solidFill>
          <a:ln w="38100" cap="flat" cmpd="sng" algn="ctr">
            <a:solidFill>
              <a:schemeClr val="accent2"/>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2000" kern="0" dirty="0">
                <a:latin typeface="Arial"/>
                <a:ea typeface="游ゴシック"/>
              </a:rPr>
              <a:t>Research</a:t>
            </a:r>
            <a:br>
              <a:rPr kumimoji="0" lang="en-US" altLang="ja-JP" sz="2000" kern="0" dirty="0">
                <a:latin typeface="Arial"/>
                <a:ea typeface="游ゴシック"/>
              </a:rPr>
            </a:br>
            <a:r>
              <a:rPr kumimoji="0" lang="en-US" altLang="ja-JP" sz="2000" kern="0" dirty="0">
                <a:latin typeface="Arial"/>
                <a:ea typeface="游ゴシック"/>
              </a:rPr>
              <a:t>Purpose</a:t>
            </a:r>
            <a:endParaRPr kumimoji="0" lang="ja-JP" altLang="en-US" sz="2000" i="0" u="none" strike="noStrike" kern="0" cap="none" spc="0" normalizeH="0" baseline="0" noProof="0" dirty="0">
              <a:ln>
                <a:noFill/>
              </a:ln>
              <a:effectLst/>
              <a:uLnTx/>
              <a:uFillTx/>
              <a:latin typeface="Arial"/>
              <a:ea typeface="游ゴシック"/>
            </a:endParaRPr>
          </a:p>
        </p:txBody>
      </p:sp>
      <p:sp>
        <p:nvSpPr>
          <p:cNvPr id="23" name="正方形/長方形 22">
            <a:extLst>
              <a:ext uri="{FF2B5EF4-FFF2-40B4-BE49-F238E27FC236}">
                <a16:creationId xmlns:a16="http://schemas.microsoft.com/office/drawing/2014/main" id="{6198DB67-F2F3-1B06-6AB5-6D8EE38955C3}"/>
              </a:ext>
            </a:extLst>
          </p:cNvPr>
          <p:cNvSpPr/>
          <p:nvPr/>
        </p:nvSpPr>
        <p:spPr>
          <a:xfrm>
            <a:off x="2344365" y="5762947"/>
            <a:ext cx="9528979" cy="899382"/>
          </a:xfrm>
          <a:prstGeom prst="rect">
            <a:avLst/>
          </a:prstGeom>
          <a:solidFill>
            <a:srgbClr val="FFFFFF"/>
          </a:solidFill>
          <a:ln w="38100" cap="flat" cmpd="sng" algn="ctr">
            <a:solidFill>
              <a:schemeClr val="accent2"/>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0" algn="just"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baseline="0" noProof="0" dirty="0">
                <a:ln>
                  <a:noFill/>
                </a:ln>
                <a:solidFill>
                  <a:sysClr val="windowText" lastClr="000000"/>
                </a:solidFill>
                <a:effectLst/>
                <a:uLnTx/>
                <a:uFillTx/>
                <a:latin typeface="Arial"/>
                <a:ea typeface="游ゴシック"/>
                <a:cs typeface="+mn-cs"/>
              </a:rPr>
              <a:t>Proposing a 1) </a:t>
            </a:r>
            <a:r>
              <a:rPr kumimoji="0" lang="en-US" altLang="ja-JP" sz="2000" i="0" u="none" strike="noStrike" kern="0" cap="none" spc="0" normalizeH="0" baseline="0" noProof="0" dirty="0">
                <a:ln>
                  <a:noFill/>
                </a:ln>
                <a:solidFill>
                  <a:schemeClr val="accent5"/>
                </a:solidFill>
                <a:effectLst/>
                <a:uLnTx/>
                <a:uFillTx/>
                <a:latin typeface="Arial"/>
                <a:ea typeface="游ゴシック"/>
                <a:cs typeface="+mn-cs"/>
              </a:rPr>
              <a:t>High-performance</a:t>
            </a:r>
            <a:r>
              <a:rPr kumimoji="0" lang="en-US" altLang="ja-JP" sz="2000" i="0" u="none" strike="noStrike" kern="0" cap="none" spc="0" normalizeH="0" baseline="0" noProof="0" dirty="0">
                <a:ln>
                  <a:noFill/>
                </a:ln>
                <a:solidFill>
                  <a:sysClr val="windowText" lastClr="000000"/>
                </a:solidFill>
                <a:effectLst/>
                <a:uLnTx/>
                <a:uFillTx/>
                <a:latin typeface="Arial"/>
                <a:ea typeface="游ゴシック"/>
                <a:cs typeface="+mn-cs"/>
              </a:rPr>
              <a:t>, 2) </a:t>
            </a:r>
            <a:r>
              <a:rPr kumimoji="0" lang="en-US" altLang="ja-JP" sz="2000" i="0" u="none" strike="noStrike" kern="0" cap="none" spc="0" normalizeH="0" baseline="0" noProof="0" dirty="0">
                <a:ln>
                  <a:noFill/>
                </a:ln>
                <a:solidFill>
                  <a:schemeClr val="accent5"/>
                </a:solidFill>
                <a:effectLst/>
                <a:uLnTx/>
                <a:uFillTx/>
                <a:latin typeface="Arial"/>
                <a:ea typeface="游ゴシック"/>
                <a:cs typeface="+mn-cs"/>
              </a:rPr>
              <a:t>Fast</a:t>
            </a:r>
            <a:r>
              <a:rPr kumimoji="0" lang="en-US" altLang="ja-JP" sz="2000" i="0" u="none" strike="noStrike" kern="0" cap="none" spc="0" normalizeH="0" baseline="0" noProof="0" dirty="0">
                <a:ln>
                  <a:noFill/>
                </a:ln>
                <a:solidFill>
                  <a:sysClr val="windowText" lastClr="000000"/>
                </a:solidFill>
                <a:effectLst/>
                <a:uLnTx/>
                <a:uFillTx/>
                <a:latin typeface="Arial"/>
                <a:ea typeface="游ゴシック"/>
                <a:cs typeface="+mn-cs"/>
              </a:rPr>
              <a:t>, and 3) </a:t>
            </a:r>
            <a:r>
              <a:rPr kumimoji="0" lang="en-US" altLang="ja-JP" sz="2000" i="0" u="none" strike="noStrike" kern="0" cap="none" spc="0" normalizeH="0" baseline="0" noProof="0" dirty="0">
                <a:ln>
                  <a:noFill/>
                </a:ln>
                <a:solidFill>
                  <a:schemeClr val="accent5"/>
                </a:solidFill>
                <a:effectLst/>
                <a:uLnTx/>
                <a:uFillTx/>
                <a:latin typeface="Arial"/>
                <a:ea typeface="游ゴシック"/>
                <a:cs typeface="+mn-cs"/>
              </a:rPr>
              <a:t>Auto-tunable</a:t>
            </a:r>
            <a:r>
              <a:rPr kumimoji="0" lang="en-US" altLang="ja-JP" sz="2000" i="0" u="none" strike="noStrike" kern="0" cap="none" spc="0" normalizeH="0" baseline="0" noProof="0" dirty="0">
                <a:ln>
                  <a:noFill/>
                </a:ln>
                <a:solidFill>
                  <a:sysClr val="windowText" lastClr="000000"/>
                </a:solidFill>
                <a:effectLst/>
                <a:uLnTx/>
                <a:uFillTx/>
                <a:latin typeface="Arial"/>
                <a:ea typeface="游ゴシック"/>
                <a:cs typeface="+mn-cs"/>
              </a:rPr>
              <a:t> EA for M-EOPs.</a:t>
            </a:r>
            <a:endParaRPr kumimoji="0" lang="ja-JP" altLang="en-US" sz="2000" i="0" u="none" strike="noStrike" kern="0" cap="none" spc="0" normalizeH="0" baseline="0" noProof="0" dirty="0">
              <a:ln>
                <a:noFill/>
              </a:ln>
              <a:solidFill>
                <a:sysClr val="windowText" lastClr="000000"/>
              </a:solidFill>
              <a:effectLst/>
              <a:uLnTx/>
              <a:uFillTx/>
              <a:latin typeface="Arial"/>
              <a:ea typeface="游ゴシック"/>
              <a:cs typeface="+mn-cs"/>
            </a:endParaRPr>
          </a:p>
        </p:txBody>
      </p:sp>
    </p:spTree>
    <p:extLst>
      <p:ext uri="{BB962C8B-B14F-4D97-AF65-F5344CB8AC3E}">
        <p14:creationId xmlns:p14="http://schemas.microsoft.com/office/powerpoint/2010/main" val="33807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77333-C03B-31C7-9642-47F637E83F23}"/>
              </a:ext>
            </a:extLst>
          </p:cNvPr>
          <p:cNvSpPr>
            <a:spLocks noGrp="1"/>
          </p:cNvSpPr>
          <p:nvPr>
            <p:ph type="title"/>
          </p:nvPr>
        </p:nvSpPr>
        <p:spPr/>
        <p:txBody>
          <a:bodyPr/>
          <a:lstStyle/>
          <a:p>
            <a:r>
              <a:rPr kumimoji="1" lang="en-US" altLang="ja-JP" dirty="0"/>
              <a:t>Research Approach</a:t>
            </a:r>
            <a:endParaRPr kumimoji="1" lang="ja-JP" altLang="en-US" dirty="0"/>
          </a:p>
        </p:txBody>
      </p:sp>
      <p:sp>
        <p:nvSpPr>
          <p:cNvPr id="3" name="コンテンツ プレースホルダー 2">
            <a:extLst>
              <a:ext uri="{FF2B5EF4-FFF2-40B4-BE49-F238E27FC236}">
                <a16:creationId xmlns:a16="http://schemas.microsoft.com/office/drawing/2014/main" id="{001165F3-0515-A2EA-695C-69EF1E0EACE1}"/>
              </a:ext>
            </a:extLst>
          </p:cNvPr>
          <p:cNvSpPr>
            <a:spLocks noGrp="1"/>
          </p:cNvSpPr>
          <p:nvPr>
            <p:ph idx="1"/>
          </p:nvPr>
        </p:nvSpPr>
        <p:spPr/>
        <p:txBody>
          <a:bodyPr/>
          <a:lstStyle/>
          <a:p>
            <a:r>
              <a:rPr lang="en-US" altLang="ja-JP" dirty="0"/>
              <a:t>Auto-tunable and Computationally Efficient </a:t>
            </a:r>
            <a:r>
              <a:rPr kumimoji="1" lang="en-US" altLang="ja-JP" dirty="0"/>
              <a:t>Adaptive EA</a:t>
            </a:r>
          </a:p>
          <a:p>
            <a:pPr lvl="1"/>
            <a:r>
              <a:rPr kumimoji="1" lang="en-US" altLang="ja-JP" dirty="0"/>
              <a:t>Adaptive EA</a:t>
            </a:r>
          </a:p>
          <a:p>
            <a:pPr lvl="2"/>
            <a:r>
              <a:rPr lang="en-US" altLang="ja-JP" dirty="0">
                <a:solidFill>
                  <a:schemeClr val="accent5"/>
                </a:solidFill>
              </a:rPr>
              <a:t>Auto-tunable: </a:t>
            </a:r>
            <a:r>
              <a:rPr lang="en-US" altLang="ja-JP" dirty="0"/>
              <a:t>P</a:t>
            </a:r>
            <a:r>
              <a:rPr kumimoji="1" lang="en-US" altLang="ja-JP" dirty="0"/>
              <a:t>arameter configurations are automatically controlled during a run.</a:t>
            </a:r>
          </a:p>
          <a:p>
            <a:pPr lvl="2"/>
            <a:r>
              <a:rPr lang="en-US" altLang="ja-JP" dirty="0">
                <a:solidFill>
                  <a:schemeClr val="accent5"/>
                </a:solidFill>
              </a:rPr>
              <a:t>Much faster than SAEAs</a:t>
            </a:r>
            <a:r>
              <a:rPr lang="en-US" altLang="ja-JP" dirty="0"/>
              <a:t>: Adaptive EAs do not use ML techniques.</a:t>
            </a:r>
            <a:endParaRPr kumimoji="1" lang="en-US" altLang="ja-JP" dirty="0"/>
          </a:p>
          <a:p>
            <a:pPr lvl="2"/>
            <a:r>
              <a:rPr lang="en-US" altLang="ja-JP" dirty="0">
                <a:solidFill>
                  <a:schemeClr val="accent3"/>
                </a:solidFill>
              </a:rPr>
              <a:t>Slow convergence</a:t>
            </a:r>
            <a:r>
              <a:rPr lang="en-US" altLang="ja-JP" dirty="0"/>
              <a:t>: Most are not for (M-)EOPs, i.e., hundreds of thousands of FEs.</a:t>
            </a:r>
          </a:p>
          <a:p>
            <a:pPr lvl="1">
              <a:spcBef>
                <a:spcPts val="1800"/>
              </a:spcBef>
            </a:pPr>
            <a:r>
              <a:rPr kumimoji="1" lang="en-US" altLang="ja-JP" dirty="0"/>
              <a:t>Idea to boost convergence speed</a:t>
            </a:r>
          </a:p>
        </p:txBody>
      </p:sp>
      <p:sp>
        <p:nvSpPr>
          <p:cNvPr id="4" name="スライド番号プレースホルダー 3">
            <a:extLst>
              <a:ext uri="{FF2B5EF4-FFF2-40B4-BE49-F238E27FC236}">
                <a16:creationId xmlns:a16="http://schemas.microsoft.com/office/drawing/2014/main" id="{F4D23A54-E045-ABDF-00B5-3B92AD8C26D5}"/>
              </a:ext>
            </a:extLst>
          </p:cNvPr>
          <p:cNvSpPr>
            <a:spLocks noGrp="1"/>
          </p:cNvSpPr>
          <p:nvPr>
            <p:ph type="sldNum" sz="quarter" idx="12"/>
          </p:nvPr>
        </p:nvSpPr>
        <p:spPr/>
        <p:txBody>
          <a:bodyPr/>
          <a:lstStyle/>
          <a:p>
            <a:fld id="{6A637921-7D9C-44EA-B157-1EF279BDBC5D}" type="slidenum">
              <a:rPr kumimoji="1" lang="ja-JP" altLang="en-US" smtClean="0"/>
              <a:t>4</a:t>
            </a:fld>
            <a:endParaRPr kumimoji="1" lang="ja-JP" altLang="en-US"/>
          </a:p>
        </p:txBody>
      </p:sp>
      <p:sp>
        <p:nvSpPr>
          <p:cNvPr id="5" name="四角形: 角を丸くする 4">
            <a:extLst>
              <a:ext uri="{FF2B5EF4-FFF2-40B4-BE49-F238E27FC236}">
                <a16:creationId xmlns:a16="http://schemas.microsoft.com/office/drawing/2014/main" id="{D69C51C4-3390-DB0E-9496-F790BCAC9847}"/>
              </a:ext>
            </a:extLst>
          </p:cNvPr>
          <p:cNvSpPr/>
          <p:nvPr/>
        </p:nvSpPr>
        <p:spPr>
          <a:xfrm>
            <a:off x="6720824" y="4450947"/>
            <a:ext cx="4790832" cy="1040829"/>
          </a:xfrm>
          <a:prstGeom prst="roundRect">
            <a:avLst>
              <a:gd name="adj" fmla="val 4025"/>
            </a:avLst>
          </a:prstGeom>
          <a:solidFill>
            <a:schemeClr val="accent6">
              <a:lumMod val="20000"/>
              <a:lumOff val="80000"/>
              <a:alpha val="50196"/>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86117F3-8E8A-A53F-11E6-45429D4361F4}"/>
              </a:ext>
            </a:extLst>
          </p:cNvPr>
          <p:cNvSpPr txBox="1"/>
          <p:nvPr/>
        </p:nvSpPr>
        <p:spPr>
          <a:xfrm>
            <a:off x="6739873" y="4484057"/>
            <a:ext cx="4770788" cy="1000274"/>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Adaptation with Prior Validation</a:t>
            </a:r>
          </a:p>
          <a:p>
            <a:pPr algn="just">
              <a:spcBef>
                <a:spcPts val="600"/>
              </a:spcBef>
            </a:pPr>
            <a:r>
              <a:rPr lang="en-US" altLang="ja-JP" dirty="0">
                <a:latin typeface="Arial" panose="020B0604020202020204" pitchFamily="34" charset="0"/>
                <a:cs typeface="Arial" panose="020B0604020202020204" pitchFamily="34" charset="0"/>
              </a:rPr>
              <a:t>Pre-screen candidate configurations before use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without</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FE.</a:t>
            </a:r>
            <a:endParaRPr lang="ja-JP" altLang="en-US" dirty="0">
              <a:latin typeface="Arial" panose="020B0604020202020204" pitchFamily="34" charset="0"/>
              <a:cs typeface="Arial" panose="020B0604020202020204" pitchFamily="34" charset="0"/>
            </a:endParaRPr>
          </a:p>
        </p:txBody>
      </p:sp>
      <p:sp>
        <p:nvSpPr>
          <p:cNvPr id="7" name="四角形: 角を丸くする 6">
            <a:extLst>
              <a:ext uri="{FF2B5EF4-FFF2-40B4-BE49-F238E27FC236}">
                <a16:creationId xmlns:a16="http://schemas.microsoft.com/office/drawing/2014/main" id="{4D15FF10-7A82-C38F-F25A-45211AFBAACF}"/>
              </a:ext>
            </a:extLst>
          </p:cNvPr>
          <p:cNvSpPr/>
          <p:nvPr/>
        </p:nvSpPr>
        <p:spPr>
          <a:xfrm>
            <a:off x="6720825" y="5718691"/>
            <a:ext cx="4790832" cy="1023068"/>
          </a:xfrm>
          <a:prstGeom prst="roundRect">
            <a:avLst>
              <a:gd name="adj" fmla="val 4025"/>
            </a:avLst>
          </a:prstGeom>
          <a:solidFill>
            <a:schemeClr val="accent6">
              <a:lumMod val="20000"/>
              <a:lumOff val="80000"/>
              <a:alpha val="50196"/>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75EC818-6859-258F-5743-B97BF718BECD}"/>
              </a:ext>
            </a:extLst>
          </p:cNvPr>
          <p:cNvSpPr txBox="1"/>
          <p:nvPr/>
        </p:nvSpPr>
        <p:spPr>
          <a:xfrm>
            <a:off x="6739873" y="5751800"/>
            <a:ext cx="4770787" cy="1000274"/>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Subpopulation-based Adaptation</a:t>
            </a:r>
          </a:p>
          <a:p>
            <a:pPr algn="just">
              <a:spcBef>
                <a:spcPts val="600"/>
              </a:spcBef>
            </a:pPr>
            <a:r>
              <a:rPr lang="en-US" altLang="ja-JP" dirty="0">
                <a:latin typeface="Arial" panose="020B0604020202020204" pitchFamily="34" charset="0"/>
                <a:cs typeface="Arial" panose="020B0604020202020204" pitchFamily="34" charset="0"/>
              </a:rPr>
              <a:t>The effectiveness of configurations are carefully validated using multiple samples.</a:t>
            </a:r>
            <a:endParaRPr lang="ja-JP" altLang="en-US" dirty="0">
              <a:latin typeface="Arial" panose="020B0604020202020204" pitchFamily="34" charset="0"/>
              <a:cs typeface="Arial" panose="020B0604020202020204" pitchFamily="34" charset="0"/>
            </a:endParaRPr>
          </a:p>
        </p:txBody>
      </p:sp>
      <p:cxnSp>
        <p:nvCxnSpPr>
          <p:cNvPr id="9" name="直線矢印コネクタ 8">
            <a:extLst>
              <a:ext uri="{FF2B5EF4-FFF2-40B4-BE49-F238E27FC236}">
                <a16:creationId xmlns:a16="http://schemas.microsoft.com/office/drawing/2014/main" id="{1E55754F-85C2-E650-8266-57292D09D7C4}"/>
              </a:ext>
            </a:extLst>
          </p:cNvPr>
          <p:cNvCxnSpPr>
            <a:cxnSpLocks/>
          </p:cNvCxnSpPr>
          <p:nvPr/>
        </p:nvCxnSpPr>
        <p:spPr>
          <a:xfrm>
            <a:off x="6168387" y="4988763"/>
            <a:ext cx="36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3076761-E0AC-0698-C9A2-F588AB9CC25E}"/>
              </a:ext>
            </a:extLst>
          </p:cNvPr>
          <p:cNvCxnSpPr>
            <a:cxnSpLocks/>
          </p:cNvCxnSpPr>
          <p:nvPr/>
        </p:nvCxnSpPr>
        <p:spPr>
          <a:xfrm>
            <a:off x="6168387" y="6256185"/>
            <a:ext cx="36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四角形: 角を丸くする 12">
            <a:extLst>
              <a:ext uri="{FF2B5EF4-FFF2-40B4-BE49-F238E27FC236}">
                <a16:creationId xmlns:a16="http://schemas.microsoft.com/office/drawing/2014/main" id="{96A2BE1F-D1E2-316D-79EC-8438DC4E84CB}"/>
              </a:ext>
            </a:extLst>
          </p:cNvPr>
          <p:cNvSpPr/>
          <p:nvPr/>
        </p:nvSpPr>
        <p:spPr>
          <a:xfrm>
            <a:off x="1186112" y="5708375"/>
            <a:ext cx="4770789" cy="1033384"/>
          </a:xfrm>
          <a:prstGeom prst="roundRect">
            <a:avLst>
              <a:gd name="adj" fmla="val 4025"/>
            </a:avLst>
          </a:prstGeom>
          <a:solidFill>
            <a:schemeClr val="accent3">
              <a:lumMod val="20000"/>
              <a:lumOff val="80000"/>
              <a:alpha val="50196"/>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3B20639-BB06-6027-7854-CFFC6A751AE5}"/>
              </a:ext>
            </a:extLst>
          </p:cNvPr>
          <p:cNvSpPr/>
          <p:nvPr/>
        </p:nvSpPr>
        <p:spPr>
          <a:xfrm>
            <a:off x="1186113" y="4452761"/>
            <a:ext cx="4770788" cy="1033384"/>
          </a:xfrm>
          <a:prstGeom prst="roundRect">
            <a:avLst>
              <a:gd name="adj" fmla="val 4025"/>
            </a:avLst>
          </a:prstGeom>
          <a:solidFill>
            <a:schemeClr val="accent3">
              <a:lumMod val="20000"/>
              <a:lumOff val="80000"/>
              <a:alpha val="50196"/>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69C392F-7F32-FD72-2AC3-50473928185E}"/>
              </a:ext>
            </a:extLst>
          </p:cNvPr>
          <p:cNvSpPr txBox="1"/>
          <p:nvPr/>
        </p:nvSpPr>
        <p:spPr>
          <a:xfrm>
            <a:off x="1205162" y="4485871"/>
            <a:ext cx="4751739" cy="1000274"/>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Trial-and-error Adaptation</a:t>
            </a:r>
          </a:p>
          <a:p>
            <a:pPr algn="just">
              <a:spcBef>
                <a:spcPts val="600"/>
              </a:spcBef>
            </a:pPr>
            <a:r>
              <a:rPr lang="en-US" altLang="ja-JP" dirty="0">
                <a:latin typeface="Arial" panose="020B0604020202020204" pitchFamily="34" charset="0"/>
                <a:cs typeface="Arial" panose="020B0604020202020204" pitchFamily="34" charset="0"/>
              </a:rPr>
              <a:t>Configurations are updated based on ones  generated good solutions in past generations.</a:t>
            </a:r>
            <a:endParaRPr lang="ja-JP" altLang="en-US" dirty="0">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80C42D52-ACAC-A3A0-01D5-0BEF17EDD976}"/>
              </a:ext>
            </a:extLst>
          </p:cNvPr>
          <p:cNvSpPr txBox="1"/>
          <p:nvPr/>
        </p:nvSpPr>
        <p:spPr>
          <a:xfrm>
            <a:off x="1205163" y="5718691"/>
            <a:ext cx="4770787" cy="1000274"/>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Individual-based Adaptation</a:t>
            </a:r>
          </a:p>
          <a:p>
            <a:pPr algn="just">
              <a:spcBef>
                <a:spcPts val="600"/>
              </a:spcBef>
            </a:pPr>
            <a:r>
              <a:rPr lang="en-US" altLang="ja-JP" dirty="0">
                <a:latin typeface="Arial" panose="020B0604020202020204" pitchFamily="34" charset="0"/>
                <a:cs typeface="Arial" panose="020B0604020202020204" pitchFamily="34" charset="0"/>
              </a:rPr>
              <a:t>The effectiveness of each configuration is usually validated with only one sample.</a:t>
            </a:r>
            <a:endParaRPr lang="ja-JP" altLang="en-US" dirty="0">
              <a:latin typeface="Arial" panose="020B0604020202020204" pitchFamily="34" charset="0"/>
              <a:cs typeface="Arial" panose="020B0604020202020204" pitchFamily="34" charset="0"/>
            </a:endParaRPr>
          </a:p>
        </p:txBody>
      </p:sp>
      <p:sp>
        <p:nvSpPr>
          <p:cNvPr id="19" name="正方形/長方形 18">
            <a:extLst>
              <a:ext uri="{FF2B5EF4-FFF2-40B4-BE49-F238E27FC236}">
                <a16:creationId xmlns:a16="http://schemas.microsoft.com/office/drawing/2014/main" id="{5E227067-DEA6-A0F3-6FD2-DC03A2D633A3}"/>
              </a:ext>
            </a:extLst>
          </p:cNvPr>
          <p:cNvSpPr/>
          <p:nvPr/>
        </p:nvSpPr>
        <p:spPr>
          <a:xfrm>
            <a:off x="2128924" y="4052386"/>
            <a:ext cx="2892856" cy="369332"/>
          </a:xfrm>
          <a:prstGeom prst="rect">
            <a:avLst/>
          </a:prstGeom>
        </p:spPr>
        <p:txBody>
          <a:bodyPr wrap="square">
            <a:spAutoFit/>
          </a:bodyPr>
          <a:lstStyle/>
          <a:p>
            <a:pPr algn="ctr"/>
            <a:r>
              <a:rPr lang="en-US" altLang="ja-JP" b="1" dirty="0">
                <a:solidFill>
                  <a:schemeClr val="accent3"/>
                </a:solidFill>
              </a:rPr>
              <a:t>Existing Adaptive EAs</a:t>
            </a:r>
            <a:endParaRPr lang="en-US" altLang="ja-JP" dirty="0">
              <a:solidFill>
                <a:schemeClr val="accent3"/>
              </a:solidFill>
            </a:endParaRPr>
          </a:p>
        </p:txBody>
      </p:sp>
      <p:sp>
        <p:nvSpPr>
          <p:cNvPr id="20" name="正方形/長方形 19">
            <a:extLst>
              <a:ext uri="{FF2B5EF4-FFF2-40B4-BE49-F238E27FC236}">
                <a16:creationId xmlns:a16="http://schemas.microsoft.com/office/drawing/2014/main" id="{001A4013-D7A5-4633-DB99-7BCFC0B1504C}"/>
              </a:ext>
            </a:extLst>
          </p:cNvPr>
          <p:cNvSpPr/>
          <p:nvPr/>
        </p:nvSpPr>
        <p:spPr>
          <a:xfrm>
            <a:off x="7550871" y="4048507"/>
            <a:ext cx="2892856" cy="369332"/>
          </a:xfrm>
          <a:prstGeom prst="rect">
            <a:avLst/>
          </a:prstGeom>
        </p:spPr>
        <p:txBody>
          <a:bodyPr wrap="square">
            <a:spAutoFit/>
          </a:bodyPr>
          <a:lstStyle/>
          <a:p>
            <a:pPr algn="ctr"/>
            <a:r>
              <a:rPr lang="en-US" altLang="ja-JP" b="1" dirty="0">
                <a:solidFill>
                  <a:schemeClr val="accent5"/>
                </a:solidFill>
              </a:rPr>
              <a:t>Proposed Algorithm</a:t>
            </a:r>
            <a:endParaRPr lang="en-US" altLang="ja-JP" dirty="0">
              <a:solidFill>
                <a:schemeClr val="accent5"/>
              </a:solidFill>
            </a:endParaRPr>
          </a:p>
        </p:txBody>
      </p:sp>
    </p:spTree>
    <p:extLst>
      <p:ext uri="{BB962C8B-B14F-4D97-AF65-F5344CB8AC3E}">
        <p14:creationId xmlns:p14="http://schemas.microsoft.com/office/powerpoint/2010/main" val="39123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3" grpId="0" animBg="1"/>
      <p:bldP spid="14" grpId="0" animBg="1"/>
      <p:bldP spid="15" grpId="0"/>
      <p:bldP spid="16"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r>
              <a:rPr lang="en-US" altLang="ja-JP" dirty="0"/>
              <a:t>Preliminary</a:t>
            </a:r>
            <a:endParaRPr kumimoji="1" lang="en-US" altLang="ja-JP"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5</a:t>
            </a:fld>
            <a:endParaRPr kumimoji="1" lang="ja-JP" altLang="en-US"/>
          </a:p>
        </p:txBody>
      </p:sp>
    </p:spTree>
    <p:extLst>
      <p:ext uri="{BB962C8B-B14F-4D97-AF65-F5344CB8AC3E}">
        <p14:creationId xmlns:p14="http://schemas.microsoft.com/office/powerpoint/2010/main" val="329296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88C89-6B5A-70C1-468E-7F45349BD7ED}"/>
              </a:ext>
            </a:extLst>
          </p:cNvPr>
          <p:cNvSpPr>
            <a:spLocks noGrp="1"/>
          </p:cNvSpPr>
          <p:nvPr>
            <p:ph type="title"/>
          </p:nvPr>
        </p:nvSpPr>
        <p:spPr/>
        <p:txBody>
          <a:bodyPr/>
          <a:lstStyle/>
          <a:p>
            <a:r>
              <a:rPr kumimoji="1" lang="en-US" altLang="ja-JP" dirty="0"/>
              <a:t>Component</a:t>
            </a:r>
            <a:endParaRPr kumimoji="1" lang="ja-JP" altLang="en-US" dirty="0"/>
          </a:p>
        </p:txBody>
      </p:sp>
      <p:sp>
        <p:nvSpPr>
          <p:cNvPr id="3" name="コンテンツ プレースホルダー 2">
            <a:extLst>
              <a:ext uri="{FF2B5EF4-FFF2-40B4-BE49-F238E27FC236}">
                <a16:creationId xmlns:a16="http://schemas.microsoft.com/office/drawing/2014/main" id="{70928295-A600-B7DA-0986-3E281437CD0E}"/>
              </a:ext>
            </a:extLst>
          </p:cNvPr>
          <p:cNvSpPr>
            <a:spLocks noGrp="1"/>
          </p:cNvSpPr>
          <p:nvPr>
            <p:ph idx="1"/>
          </p:nvPr>
        </p:nvSpPr>
        <p:spPr/>
        <p:txBody>
          <a:bodyPr/>
          <a:lstStyle/>
          <a:p>
            <a:r>
              <a:rPr kumimoji="1" lang="en-US" altLang="ja-JP" dirty="0"/>
              <a:t>Differential Evolution (DE)</a:t>
            </a:r>
          </a:p>
          <a:p>
            <a:pPr lvl="1"/>
            <a:r>
              <a:rPr lang="en-US" altLang="ja-JP" dirty="0"/>
              <a:t>A population-based </a:t>
            </a:r>
            <a:br>
              <a:rPr lang="en-US" altLang="ja-JP" dirty="0"/>
            </a:br>
            <a:r>
              <a:rPr lang="en-US" altLang="ja-JP" dirty="0"/>
              <a:t> evolutionary algorithm</a:t>
            </a:r>
            <a:endParaRPr kumimoji="1" lang="ja-JP" altLang="en-US" dirty="0"/>
          </a:p>
        </p:txBody>
      </p:sp>
      <p:sp>
        <p:nvSpPr>
          <p:cNvPr id="4" name="スライド番号プレースホルダー 3">
            <a:extLst>
              <a:ext uri="{FF2B5EF4-FFF2-40B4-BE49-F238E27FC236}">
                <a16:creationId xmlns:a16="http://schemas.microsoft.com/office/drawing/2014/main" id="{589C095E-B52E-28D8-933D-2D769B15C886}"/>
              </a:ext>
            </a:extLst>
          </p:cNvPr>
          <p:cNvSpPr>
            <a:spLocks noGrp="1"/>
          </p:cNvSpPr>
          <p:nvPr>
            <p:ph type="sldNum" sz="quarter" idx="12"/>
          </p:nvPr>
        </p:nvSpPr>
        <p:spPr/>
        <p:txBody>
          <a:bodyPr/>
          <a:lstStyle/>
          <a:p>
            <a:fld id="{6A637921-7D9C-44EA-B157-1EF279BDBC5D}"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E9C45C3-D316-6B0E-1D0F-8D039B214C05}"/>
                  </a:ext>
                </a:extLst>
              </p:cNvPr>
              <p:cNvSpPr/>
              <p:nvPr/>
            </p:nvSpPr>
            <p:spPr>
              <a:xfrm>
                <a:off x="7023106" y="2093592"/>
                <a:ext cx="5066067" cy="1832489"/>
              </a:xfrm>
              <a:prstGeom prst="rect">
                <a:avLst/>
              </a:prstGeom>
            </p:spPr>
            <p:txBody>
              <a:bodyPr wrap="none">
                <a:spAutoFit/>
              </a:bodyPr>
              <a:lstStyle/>
              <a:p>
                <a:pPr marL="0" lvl="2">
                  <a:buClr>
                    <a:srgbClr val="006CA3"/>
                  </a:buClr>
                  <a:tabLst>
                    <a:tab pos="1527175" algn="l"/>
                  </a:tabLst>
                </a:pP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rand/1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3</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rand/2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3</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4</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5</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best/1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𝑏𝑒𝑠𝑡</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best/2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𝑏𝑒𝑠𝑡</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3</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4</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latin typeface="Times New Roman" panose="02020603050405020304" pitchFamily="18" charset="0"/>
                    <a:ea typeface="游ゴシック" panose="020B0400000000000000" pitchFamily="50" charset="-128"/>
                    <a:cs typeface="Times New Roman" panose="02020603050405020304" pitchFamily="18" charset="0"/>
                  </a:rPr>
                  <a:t>c</a:t>
                </a: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urrent-to-rand/1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1" i="1" smtClean="0">
                            <a:solidFill>
                              <a:schemeClr val="tx1"/>
                            </a:solidFill>
                            <a:latin typeface="Cambria Math" panose="02040503050406030204" pitchFamily="18" charset="0"/>
                          </a:rPr>
                          <m:t>𝒊</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3</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latin typeface="Times New Roman" panose="02020603050405020304" pitchFamily="18" charset="0"/>
                    <a:ea typeface="游ゴシック" panose="020B0400000000000000" pitchFamily="50" charset="-128"/>
                    <a:cs typeface="Times New Roman" panose="02020603050405020304" pitchFamily="18" charset="0"/>
                  </a:rPr>
                  <a:t>c</a:t>
                </a: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urrent-to-best/1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1" i="1" smtClean="0">
                            <a:solidFill>
                              <a:schemeClr val="tx1"/>
                            </a:solidFill>
                            <a:latin typeface="Cambria Math" panose="02040503050406030204" pitchFamily="18" charset="0"/>
                          </a:rPr>
                          <m:t>𝒊</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𝑏𝑒𝑠𝑡</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latin typeface="Times New Roman" panose="02020603050405020304" pitchFamily="18" charset="0"/>
                    <a:ea typeface="游ゴシック" panose="020B0400000000000000" pitchFamily="50" charset="-128"/>
                    <a:cs typeface="Times New Roman" panose="02020603050405020304" pitchFamily="18" charset="0"/>
                  </a:rPr>
                  <a:t>c</a:t>
                </a: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urrent-to-</a:t>
                </a:r>
                <a:r>
                  <a:rPr lang="en-US" altLang="ja-JP" sz="1400" i="1" dirty="0" err="1">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pbest</a:t>
                </a: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/1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1" i="1" smtClean="0">
                            <a:solidFill>
                              <a:schemeClr val="tx1"/>
                            </a:solidFill>
                            <a:latin typeface="Cambria Math" panose="02040503050406030204" pitchFamily="18" charset="0"/>
                          </a:rPr>
                          <m:t>𝒊</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𝑝𝑏𝑒𝑠𝑡</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acc>
                      <m:accPr>
                        <m:chr m:val="̃"/>
                        <m:ctrlPr>
                          <a:rPr lang="en-US" altLang="ja-JP" sz="1400" b="0" i="1" smtClean="0">
                            <a:solidFill>
                              <a:schemeClr val="tx1"/>
                            </a:solidFill>
                            <a:latin typeface="Cambria Math" panose="02040503050406030204" pitchFamily="18" charset="0"/>
                          </a:rPr>
                        </m:ctrlPr>
                      </m:accPr>
                      <m:e>
                        <m:sSub>
                          <m:sSubPr>
                            <m:ctrlPr>
                              <a:rPr lang="en-US" altLang="ja-JP" sz="1400" i="1">
                                <a:latin typeface="Cambria Math" panose="02040503050406030204" pitchFamily="18" charset="0"/>
                              </a:rPr>
                            </m:ctrlPr>
                          </m:sSubPr>
                          <m:e>
                            <m:r>
                              <a:rPr lang="en-US" altLang="ja-JP" sz="1400" b="1" i="1">
                                <a:latin typeface="Cambria Math" panose="02040503050406030204" pitchFamily="18" charset="0"/>
                              </a:rPr>
                              <m:t>𝒙</m:t>
                            </m:r>
                          </m:e>
                          <m:sub>
                            <m:r>
                              <a:rPr lang="en-US" altLang="ja-JP" sz="1400" i="1">
                                <a:latin typeface="Cambria Math" panose="02040503050406030204" pitchFamily="18" charset="0"/>
                              </a:rPr>
                              <m:t>𝑟</m:t>
                            </m:r>
                            <m:r>
                              <a:rPr lang="en-US" altLang="ja-JP" sz="1400" i="1">
                                <a:latin typeface="Cambria Math" panose="02040503050406030204" pitchFamily="18" charset="0"/>
                              </a:rPr>
                              <m:t>2</m:t>
                            </m:r>
                          </m:sub>
                        </m:sSub>
                      </m:e>
                    </m:acc>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latin typeface="Times New Roman" panose="02020603050405020304" pitchFamily="18" charset="0"/>
                    <a:ea typeface="游ゴシック" panose="020B0400000000000000" pitchFamily="50" charset="-128"/>
                    <a:cs typeface="Times New Roman" panose="02020603050405020304" pitchFamily="18" charset="0"/>
                  </a:rPr>
                  <a:t>rand-to-best/1 	</a:t>
                </a:r>
                <a14:m>
                  <m:oMath xmlns:m="http://schemas.openxmlformats.org/officeDocument/2006/math">
                    <m:sSub>
                      <m:sSubPr>
                        <m:ctrlPr>
                          <a:rPr lang="en-US" altLang="ja-JP" sz="1400" i="1" smtClean="0">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1" i="1" smtClean="0">
                            <a:solidFill>
                              <a:schemeClr val="tx1"/>
                            </a:solidFill>
                            <a:latin typeface="Cambria Math" panose="02040503050406030204" pitchFamily="18" charset="0"/>
                          </a:rPr>
                          <m:t>𝒓</m:t>
                        </m:r>
                        <m:r>
                          <a:rPr lang="en-US" altLang="ja-JP" sz="1400" b="1" i="1" smtClean="0">
                            <a:solidFill>
                              <a:schemeClr val="tx1"/>
                            </a:solidFill>
                            <a:latin typeface="Cambria Math" panose="02040503050406030204" pitchFamily="18" charset="0"/>
                          </a:rPr>
                          <m:t>𝟏</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𝑏𝑒𝑠𝑡</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3</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p:txBody>
          </p:sp>
        </mc:Choice>
        <mc:Fallback xmlns="">
          <p:sp>
            <p:nvSpPr>
              <p:cNvPr id="5" name="正方形/長方形 4">
                <a:extLst>
                  <a:ext uri="{FF2B5EF4-FFF2-40B4-BE49-F238E27FC236}">
                    <a16:creationId xmlns:a16="http://schemas.microsoft.com/office/drawing/2014/main" id="{8E9C45C3-D316-6B0E-1D0F-8D039B214C05}"/>
                  </a:ext>
                </a:extLst>
              </p:cNvPr>
              <p:cNvSpPr>
                <a:spLocks noRot="1" noChangeAspect="1" noMove="1" noResize="1" noEditPoints="1" noAdjustHandles="1" noChangeArrowheads="1" noChangeShapeType="1" noTextEdit="1"/>
              </p:cNvSpPr>
              <p:nvPr/>
            </p:nvSpPr>
            <p:spPr>
              <a:xfrm>
                <a:off x="7023106" y="2093592"/>
                <a:ext cx="5066067" cy="1832489"/>
              </a:xfrm>
              <a:prstGeom prst="rect">
                <a:avLst/>
              </a:prstGeom>
              <a:blipFill>
                <a:blip r:embed="rId2"/>
                <a:stretch>
                  <a:fillRect l="-361" t="-332" r="-4452" b="-2658"/>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867FB3F6-21FC-D5F5-D1F3-D9D59D6A4B23}"/>
              </a:ext>
            </a:extLst>
          </p:cNvPr>
          <p:cNvSpPr/>
          <p:nvPr/>
        </p:nvSpPr>
        <p:spPr>
          <a:xfrm>
            <a:off x="5589521" y="4156578"/>
            <a:ext cx="6456596" cy="417476"/>
          </a:xfrm>
          <a:prstGeom prst="rect">
            <a:avLst/>
          </a:prstGeom>
          <a:solidFill>
            <a:srgbClr val="99DFB9"/>
          </a:solidFill>
          <a:ln w="57150">
            <a:solidFill>
              <a:srgbClr val="99DFB9"/>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7" name="正方形/長方形 6">
            <a:extLst>
              <a:ext uri="{FF2B5EF4-FFF2-40B4-BE49-F238E27FC236}">
                <a16:creationId xmlns:a16="http://schemas.microsoft.com/office/drawing/2014/main" id="{3C00ED6E-153D-BF88-5B61-1C88ED8C1329}"/>
              </a:ext>
            </a:extLst>
          </p:cNvPr>
          <p:cNvSpPr/>
          <p:nvPr/>
        </p:nvSpPr>
        <p:spPr>
          <a:xfrm>
            <a:off x="5589520" y="4596727"/>
            <a:ext cx="6456595" cy="1460179"/>
          </a:xfrm>
          <a:prstGeom prst="rect">
            <a:avLst/>
          </a:prstGeom>
          <a:noFill/>
          <a:ln w="57150">
            <a:solidFill>
              <a:srgbClr val="99DFB9"/>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3C14473E-CA16-A3E6-0B36-87BAA4F48845}"/>
                  </a:ext>
                </a:extLst>
              </p:cNvPr>
              <p:cNvSpPr/>
              <p:nvPr/>
            </p:nvSpPr>
            <p:spPr>
              <a:xfrm>
                <a:off x="5653982" y="4221303"/>
                <a:ext cx="6009252" cy="369332"/>
              </a:xfrm>
              <a:prstGeom prst="rect">
                <a:avLst/>
              </a:prstGeom>
            </p:spPr>
            <p:txBody>
              <a:bodyPr wrap="square">
                <a:spAutoFit/>
              </a:bodyPr>
              <a:lstStyle/>
              <a:p>
                <a:r>
                  <a:rPr lang="en-US" altLang="ja-JP" b="1" dirty="0">
                    <a:latin typeface="Arial" panose="020B0604020202020204" pitchFamily="34" charset="0"/>
                    <a:cs typeface="Arial" panose="020B0604020202020204" pitchFamily="34" charset="0"/>
                  </a:rPr>
                  <a:t>Crossover</a:t>
                </a:r>
                <a:r>
                  <a:rPr lang="en-US" altLang="ja-JP" dirty="0">
                    <a:latin typeface="Arial" panose="020B0604020202020204" pitchFamily="34" charset="0"/>
                    <a:cs typeface="Arial" panose="020B0604020202020204" pitchFamily="34" charset="0"/>
                  </a:rPr>
                  <a:t>: generate a trial solution </a:t>
                </a:r>
                <a14:m>
                  <m:oMath xmlns:m="http://schemas.openxmlformats.org/officeDocument/2006/math">
                    <m:sSub>
                      <m:sSubPr>
                        <m:ctrlPr>
                          <a:rPr lang="en-US" altLang="ja-JP" i="1">
                            <a:latin typeface="Cambria Math" panose="02040503050406030204" pitchFamily="18" charset="0"/>
                          </a:rPr>
                        </m:ctrlPr>
                      </m:sSubPr>
                      <m:e>
                        <m:r>
                          <a:rPr lang="en-US" altLang="ja-JP" b="1" i="1">
                            <a:latin typeface="Cambria Math" panose="02040503050406030204" pitchFamily="18" charset="0"/>
                          </a:rPr>
                          <m:t>𝒖</m:t>
                        </m:r>
                      </m:e>
                      <m:sub>
                        <m:r>
                          <a:rPr lang="en-US" altLang="ja-JP" i="1">
                            <a:latin typeface="Cambria Math" panose="02040503050406030204" pitchFamily="18" charset="0"/>
                          </a:rPr>
                          <m:t>𝑖</m:t>
                        </m:r>
                      </m:sub>
                    </m:sSub>
                  </m:oMath>
                </a14:m>
                <a:r>
                  <a:rPr kumimoji="1" lang="ja-JP" altLang="en-US" dirty="0"/>
                  <a:t> </a:t>
                </a:r>
                <a:r>
                  <a:rPr kumimoji="1" lang="en-US" altLang="ja-JP" dirty="0"/>
                  <a:t>from </a:t>
                </a:r>
                <a14:m>
                  <m:oMath xmlns:m="http://schemas.openxmlformats.org/officeDocument/2006/math">
                    <m:sSub>
                      <m:sSubPr>
                        <m:ctrlPr>
                          <a:rPr kumimoji="1" lang="en-US" altLang="ja-JP" b="1" i="1">
                            <a:latin typeface="Cambria Math" panose="02040503050406030204" pitchFamily="18" charset="0"/>
                          </a:rPr>
                        </m:ctrlPr>
                      </m:sSubPr>
                      <m:e>
                        <m:r>
                          <a:rPr kumimoji="1" lang="en-US" altLang="ja-JP" b="1" i="1">
                            <a:latin typeface="Cambria Math" panose="02040503050406030204" pitchFamily="18" charset="0"/>
                          </a:rPr>
                          <m:t>𝒙</m:t>
                        </m:r>
                      </m:e>
                      <m:sub>
                        <m:r>
                          <a:rPr kumimoji="1" lang="en-US" altLang="ja-JP" i="1">
                            <a:latin typeface="Cambria Math" panose="02040503050406030204" pitchFamily="18" charset="0"/>
                          </a:rPr>
                          <m:t>𝑖</m:t>
                        </m:r>
                      </m:sub>
                    </m:sSub>
                  </m:oMath>
                </a14:m>
                <a:r>
                  <a:rPr kumimoji="1" lang="ja-JP" altLang="en-US" dirty="0"/>
                  <a:t> </a:t>
                </a:r>
                <a:r>
                  <a:rPr kumimoji="1" lang="en-US" altLang="ja-JP" dirty="0"/>
                  <a:t>and </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𝒗</m:t>
                        </m:r>
                      </m:e>
                      <m:sub>
                        <m:r>
                          <a:rPr kumimoji="1" lang="en-US" altLang="ja-JP" i="1">
                            <a:latin typeface="Cambria Math" panose="02040503050406030204" pitchFamily="18" charset="0"/>
                          </a:rPr>
                          <m:t>𝑖</m:t>
                        </m:r>
                      </m:sub>
                    </m:sSub>
                  </m:oMath>
                </a14:m>
                <a:endParaRPr kumimoji="1" lang="ja-JP" altLang="en-US" dirty="0"/>
              </a:p>
            </p:txBody>
          </p:sp>
        </mc:Choice>
        <mc:Fallback xmlns="">
          <p:sp>
            <p:nvSpPr>
              <p:cNvPr id="8" name="正方形/長方形 7">
                <a:extLst>
                  <a:ext uri="{FF2B5EF4-FFF2-40B4-BE49-F238E27FC236}">
                    <a16:creationId xmlns:a16="http://schemas.microsoft.com/office/drawing/2014/main" id="{3C14473E-CA16-A3E6-0B36-87BAA4F48845}"/>
                  </a:ext>
                </a:extLst>
              </p:cNvPr>
              <p:cNvSpPr>
                <a:spLocks noRot="1" noChangeAspect="1" noMove="1" noResize="1" noEditPoints="1" noAdjustHandles="1" noChangeArrowheads="1" noChangeShapeType="1" noTextEdit="1"/>
              </p:cNvSpPr>
              <p:nvPr/>
            </p:nvSpPr>
            <p:spPr>
              <a:xfrm>
                <a:off x="5653982" y="4221303"/>
                <a:ext cx="6009252" cy="369332"/>
              </a:xfrm>
              <a:prstGeom prst="rect">
                <a:avLst/>
              </a:prstGeom>
              <a:blipFill>
                <a:blip r:embed="rId3"/>
                <a:stretch>
                  <a:fillRect l="-811"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4AAD74B4-DFCD-2785-F79B-F7D8060D7703}"/>
                  </a:ext>
                </a:extLst>
              </p:cNvPr>
              <p:cNvSpPr/>
              <p:nvPr/>
            </p:nvSpPr>
            <p:spPr>
              <a:xfrm>
                <a:off x="7023106" y="4725086"/>
                <a:ext cx="2283189" cy="307777"/>
              </a:xfrm>
              <a:prstGeom prst="rect">
                <a:avLst/>
              </a:prstGeom>
            </p:spPr>
            <p:txBody>
              <a:bodyPr wrap="none">
                <a:spAutoFit/>
              </a:bodyPr>
              <a:lstStyle/>
              <a:p>
                <a:r>
                  <a:rPr kumimoji="1" lang="en-US" altLang="ja-JP" sz="1400" dirty="0"/>
                  <a:t>Crossover rate </a:t>
                </a:r>
                <a14:m>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𝜃</m:t>
                        </m:r>
                      </m:e>
                      <m:sub>
                        <m:r>
                          <a:rPr kumimoji="1" lang="en-US" altLang="ja-JP" sz="1400" b="0" i="1" smtClean="0">
                            <a:solidFill>
                              <a:srgbClr val="FF0000"/>
                            </a:solidFill>
                            <a:latin typeface="Cambria Math" panose="02040503050406030204" pitchFamily="18" charset="0"/>
                          </a:rPr>
                          <m:t>𝐶𝑅</m:t>
                        </m:r>
                      </m:sub>
                    </m:sSub>
                    <m:r>
                      <a:rPr kumimoji="1" lang="en-US" altLang="ja-JP" sz="1400" b="0" i="1" smtClean="0">
                        <a:solidFill>
                          <a:schemeClr val="tx1"/>
                        </a:solidFill>
                        <a:latin typeface="Cambria Math" panose="02040503050406030204" pitchFamily="18" charset="0"/>
                      </a:rPr>
                      <m:t>∈[0, 1]</m:t>
                    </m:r>
                  </m:oMath>
                </a14:m>
                <a:endParaRPr lang="ja-JP" altLang="en-US" sz="1400" dirty="0"/>
              </a:p>
            </p:txBody>
          </p:sp>
        </mc:Choice>
        <mc:Fallback xmlns="">
          <p:sp>
            <p:nvSpPr>
              <p:cNvPr id="9" name="正方形/長方形 8">
                <a:extLst>
                  <a:ext uri="{FF2B5EF4-FFF2-40B4-BE49-F238E27FC236}">
                    <a16:creationId xmlns:a16="http://schemas.microsoft.com/office/drawing/2014/main" id="{4AAD74B4-DFCD-2785-F79B-F7D8060D7703}"/>
                  </a:ext>
                </a:extLst>
              </p:cNvPr>
              <p:cNvSpPr>
                <a:spLocks noRot="1" noChangeAspect="1" noMove="1" noResize="1" noEditPoints="1" noAdjustHandles="1" noChangeArrowheads="1" noChangeShapeType="1" noTextEdit="1"/>
              </p:cNvSpPr>
              <p:nvPr/>
            </p:nvSpPr>
            <p:spPr>
              <a:xfrm>
                <a:off x="7023106" y="4725086"/>
                <a:ext cx="2283189" cy="307777"/>
              </a:xfrm>
              <a:prstGeom prst="rect">
                <a:avLst/>
              </a:prstGeom>
              <a:blipFill>
                <a:blip r:embed="rId4"/>
                <a:stretch>
                  <a:fillRect l="-800"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8962FDE3-BC3F-78FD-9A0E-F10222C1E62F}"/>
                  </a:ext>
                </a:extLst>
              </p:cNvPr>
              <p:cNvSpPr/>
              <p:nvPr/>
            </p:nvSpPr>
            <p:spPr>
              <a:xfrm>
                <a:off x="7023106" y="5026794"/>
                <a:ext cx="4918334" cy="936154"/>
              </a:xfrm>
              <a:prstGeom prst="rect">
                <a:avLst/>
              </a:prstGeom>
            </p:spPr>
            <p:txBody>
              <a:bodyPr wrap="none">
                <a:spAutoFit/>
              </a:bodyPr>
              <a:lstStyle/>
              <a:p>
                <a:r>
                  <a:rPr lang="en-US" altLang="ja-JP" sz="1400" i="1" dirty="0">
                    <a:solidFill>
                      <a:schemeClr val="tx1"/>
                    </a:solidFill>
                    <a:latin typeface="Times New Roman" panose="02020603050405020304" pitchFamily="18" charset="0"/>
                    <a:cs typeface="Times New Roman" panose="02020603050405020304" pitchFamily="18" charset="0"/>
                  </a:rPr>
                  <a:t>binomial</a:t>
                </a:r>
                <a:r>
                  <a:rPr lang="en-US" altLang="ja-JP" sz="1400" dirty="0">
                    <a:solidFill>
                      <a:schemeClr val="tx1"/>
                    </a:solidFill>
                    <a:cs typeface="Times New Roman" panose="02020603050405020304" pitchFamily="18" charset="0"/>
                  </a:rPr>
                  <a:t> 	:</a:t>
                </a:r>
                <a:r>
                  <a:rPr lang="ja-JP" altLang="en-US" sz="1400" dirty="0">
                    <a:solidFill>
                      <a:schemeClr val="tx1"/>
                    </a:solidFill>
                    <a:cs typeface="Times New Roman" panose="02020603050405020304" pitchFamily="18" charset="0"/>
                  </a:rPr>
                  <a:t>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0" i="1">
                            <a:solidFill>
                              <a:schemeClr val="tx1"/>
                            </a:solidFill>
                            <a:latin typeface="Cambria Math" panose="02040503050406030204" pitchFamily="18" charset="0"/>
                          </a:rPr>
                          <m:t>𝑢</m:t>
                        </m:r>
                      </m:e>
                      <m:sub>
                        <m:r>
                          <a:rPr lang="en-US" altLang="ja-JP" sz="1400" b="0" i="1">
                            <a:solidFill>
                              <a:schemeClr val="tx1"/>
                            </a:solidFill>
                            <a:latin typeface="Cambria Math" panose="02040503050406030204" pitchFamily="18" charset="0"/>
                          </a:rPr>
                          <m:t>𝑖</m:t>
                        </m:r>
                        <m:r>
                          <a:rPr lang="en-US" altLang="ja-JP" sz="1400" b="0" i="1">
                            <a:solidFill>
                              <a:schemeClr val="tx1"/>
                            </a:solidFill>
                            <a:latin typeface="Cambria Math" panose="02040503050406030204" pitchFamily="18" charset="0"/>
                          </a:rPr>
                          <m:t>,</m:t>
                        </m:r>
                        <m:r>
                          <a:rPr lang="en-US" altLang="ja-JP" sz="1400" b="0" i="1">
                            <a:solidFill>
                              <a:schemeClr val="tx1"/>
                            </a:solidFill>
                            <a:latin typeface="Cambria Math" panose="02040503050406030204" pitchFamily="18" charset="0"/>
                          </a:rPr>
                          <m:t>𝑗</m:t>
                        </m:r>
                      </m:sub>
                    </m:sSub>
                    <m:r>
                      <a:rPr lang="en-US" altLang="ja-JP" sz="1400" b="0" i="1">
                        <a:solidFill>
                          <a:schemeClr val="tx1"/>
                        </a:solidFill>
                        <a:latin typeface="Cambria Math" panose="02040503050406030204" pitchFamily="18" charset="0"/>
                      </a:rPr>
                      <m:t>=</m:t>
                    </m:r>
                    <m:d>
                      <m:dPr>
                        <m:begChr m:val="{"/>
                        <m:endChr m:val=""/>
                        <m:ctrlPr>
                          <a:rPr lang="en-US" altLang="ja-JP" sz="1400" i="1">
                            <a:solidFill>
                              <a:schemeClr val="tx1"/>
                            </a:solidFill>
                            <a:latin typeface="Cambria Math" panose="02040503050406030204" pitchFamily="18" charset="0"/>
                          </a:rPr>
                        </m:ctrlPr>
                      </m:dPr>
                      <m:e>
                        <m:m>
                          <m:mPr>
                            <m:mcs>
                              <m:mc>
                                <m:mcPr>
                                  <m:count m:val="2"/>
                                  <m:mcJc m:val="center"/>
                                </m:mcPr>
                              </m:mc>
                            </m:mcs>
                            <m:ctrlPr>
                              <a:rPr lang="en-US" altLang="ja-JP" sz="1400" i="1">
                                <a:solidFill>
                                  <a:schemeClr val="tx1"/>
                                </a:solidFill>
                                <a:latin typeface="Cambria Math" panose="02040503050406030204" pitchFamily="18" charset="0"/>
                              </a:rPr>
                            </m:ctrlPr>
                          </m:mPr>
                          <m:mr>
                            <m:e>
                              <m:sSub>
                                <m:sSubPr>
                                  <m:ctrlPr>
                                    <a:rPr lang="en-US" altLang="ja-JP" sz="1400" i="1">
                                      <a:solidFill>
                                        <a:schemeClr val="tx1"/>
                                      </a:solidFill>
                                      <a:latin typeface="Cambria Math" panose="02040503050406030204" pitchFamily="18" charset="0"/>
                                    </a:rPr>
                                  </m:ctrlPr>
                                </m:sSubPr>
                                <m:e>
                                  <m:r>
                                    <m:rPr>
                                      <m:brk m:alnAt="7"/>
                                    </m:rPr>
                                    <a:rPr lang="en-US" altLang="ja-JP" sz="1400" b="0" i="1">
                                      <a:solidFill>
                                        <a:schemeClr val="tx1"/>
                                      </a:solidFill>
                                      <a:latin typeface="Cambria Math" panose="02040503050406030204" pitchFamily="18" charset="0"/>
                                    </a:rPr>
                                    <m:t>𝑣</m:t>
                                  </m:r>
                                </m:e>
                                <m:sub>
                                  <m:r>
                                    <m:rPr>
                                      <m:brk m:alnAt="7"/>
                                    </m:rPr>
                                    <a:rPr lang="en-US" altLang="ja-JP" sz="1400" b="0" i="1">
                                      <a:solidFill>
                                        <a:schemeClr val="tx1"/>
                                      </a:solidFill>
                                      <a:latin typeface="Cambria Math" panose="02040503050406030204" pitchFamily="18" charset="0"/>
                                    </a:rPr>
                                    <m:t>𝑖</m:t>
                                  </m:r>
                                  <m:r>
                                    <a:rPr lang="en-US" altLang="ja-JP" sz="1400" b="0" i="1">
                                      <a:solidFill>
                                        <a:schemeClr val="tx1"/>
                                      </a:solidFill>
                                      <a:latin typeface="Cambria Math" panose="02040503050406030204" pitchFamily="18" charset="0"/>
                                    </a:rPr>
                                    <m:t>,</m:t>
                                  </m:r>
                                  <m:r>
                                    <a:rPr lang="en-US" altLang="ja-JP" sz="1400" b="0" i="1">
                                      <a:solidFill>
                                        <a:schemeClr val="tx1"/>
                                      </a:solidFill>
                                      <a:latin typeface="Cambria Math" panose="02040503050406030204" pitchFamily="18" charset="0"/>
                                    </a:rPr>
                                    <m:t>𝑗</m:t>
                                  </m:r>
                                </m:sub>
                              </m:sSub>
                              <m:r>
                                <a:rPr lang="en-US" altLang="ja-JP" sz="1400" b="0" i="1">
                                  <a:solidFill>
                                    <a:schemeClr val="tx1"/>
                                  </a:solidFill>
                                  <a:latin typeface="Cambria Math" panose="02040503050406030204" pitchFamily="18" charset="0"/>
                                </a:rPr>
                                <m:t>,</m:t>
                              </m:r>
                            </m:e>
                            <m:e>
                              <m:r>
                                <m:rPr>
                                  <m:sty m:val="p"/>
                                </m:rPr>
                                <a:rPr lang="en-US" altLang="ja-JP" sz="1400" b="0">
                                  <a:solidFill>
                                    <a:schemeClr val="tx1"/>
                                  </a:solidFill>
                                  <a:latin typeface="Cambria Math" panose="02040503050406030204" pitchFamily="18" charset="0"/>
                                </a:rPr>
                                <m:t>if</m:t>
                              </m:r>
                              <m:r>
                                <a:rPr lang="en-US" altLang="ja-JP" sz="1400" b="0" i="1">
                                  <a:solidFill>
                                    <a:schemeClr val="tx1"/>
                                  </a:solidFill>
                                  <a:latin typeface="Cambria Math" panose="02040503050406030204" pitchFamily="18" charset="0"/>
                                </a:rPr>
                                <m:t> </m:t>
                              </m:r>
                              <m:d>
                                <m:dPr>
                                  <m:ctrlPr>
                                    <a:rPr lang="en-US" altLang="ja-JP" sz="1400" i="1" smtClean="0">
                                      <a:solidFill>
                                        <a:schemeClr val="tx1"/>
                                      </a:solidFill>
                                      <a:latin typeface="Cambria Math" panose="02040503050406030204" pitchFamily="18" charset="0"/>
                                    </a:rPr>
                                  </m:ctrlPr>
                                </m:dPr>
                                <m:e>
                                  <m:r>
                                    <a:rPr lang="en-US" altLang="ja-JP" sz="1400" b="0" i="1">
                                      <a:solidFill>
                                        <a:schemeClr val="tx1"/>
                                      </a:solidFill>
                                      <a:latin typeface="Cambria Math" panose="02040503050406030204" pitchFamily="18" charset="0"/>
                                    </a:rPr>
                                    <m:t>𝑟𝑎𝑛𝑑</m:t>
                                  </m:r>
                                  <m:d>
                                    <m:dPr>
                                      <m:ctrlPr>
                                        <a:rPr lang="en-US" altLang="ja-JP" sz="1400" i="1">
                                          <a:solidFill>
                                            <a:schemeClr val="tx1"/>
                                          </a:solidFill>
                                          <a:latin typeface="Cambria Math" panose="02040503050406030204" pitchFamily="18" charset="0"/>
                                        </a:rPr>
                                      </m:ctrlPr>
                                    </m:dPr>
                                    <m:e>
                                      <m:r>
                                        <a:rPr lang="en-US" altLang="ja-JP" sz="1400" b="0" i="1">
                                          <a:solidFill>
                                            <a:schemeClr val="tx1"/>
                                          </a:solidFill>
                                          <a:latin typeface="Cambria Math" panose="02040503050406030204" pitchFamily="18" charset="0"/>
                                        </a:rPr>
                                        <m:t>0,1</m:t>
                                      </m:r>
                                    </m:e>
                                  </m:d>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𝐶𝑅</m:t>
                                      </m:r>
                                    </m:sub>
                                  </m:sSub>
                                </m:e>
                              </m:d>
                              <m:r>
                                <a:rPr lang="en-US" altLang="ja-JP" sz="1400" b="0" i="1" smtClean="0">
                                  <a:solidFill>
                                    <a:schemeClr val="tx1"/>
                                  </a:solidFill>
                                  <a:latin typeface="Cambria Math" panose="02040503050406030204" pitchFamily="18" charset="0"/>
                                </a:rPr>
                                <m:t> </m:t>
                              </m:r>
                              <m:r>
                                <m:rPr>
                                  <m:sty m:val="p"/>
                                </m:rPr>
                                <a:rPr lang="en-US" altLang="ja-JP" sz="1400" b="0">
                                  <a:solidFill>
                                    <a:schemeClr val="tx1"/>
                                  </a:solidFill>
                                  <a:latin typeface="Cambria Math" panose="02040503050406030204" pitchFamily="18" charset="0"/>
                                </a:rPr>
                                <m:t>or</m:t>
                              </m:r>
                              <m:r>
                                <a:rPr lang="en-US" altLang="ja-JP" sz="1400" b="0" i="1">
                                  <a:solidFill>
                                    <a:schemeClr val="tx1"/>
                                  </a:solidFill>
                                  <a:latin typeface="Cambria Math" panose="02040503050406030204" pitchFamily="18" charset="0"/>
                                </a:rPr>
                                <m:t> </m:t>
                              </m:r>
                              <m:d>
                                <m:dPr>
                                  <m:ctrlPr>
                                    <a:rPr lang="en-US" altLang="ja-JP" sz="1400" i="1" smtClean="0">
                                      <a:solidFill>
                                        <a:schemeClr val="tx1"/>
                                      </a:solidFill>
                                      <a:latin typeface="Cambria Math" panose="02040503050406030204" pitchFamily="18" charset="0"/>
                                    </a:rPr>
                                  </m:ctrlPr>
                                </m:dPr>
                                <m:e>
                                  <m:r>
                                    <a:rPr lang="en-US" altLang="ja-JP" sz="1400" b="0" i="1">
                                      <a:solidFill>
                                        <a:schemeClr val="tx1"/>
                                      </a:solidFill>
                                      <a:latin typeface="Cambria Math" panose="02040503050406030204" pitchFamily="18" charset="0"/>
                                    </a:rPr>
                                    <m:t>𝑗</m:t>
                                  </m:r>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a:solidFill>
                                            <a:schemeClr val="tx1"/>
                                          </a:solidFill>
                                          <a:latin typeface="Cambria Math" panose="02040503050406030204" pitchFamily="18" charset="0"/>
                                        </a:rPr>
                                        <m:t>𝑗</m:t>
                                      </m:r>
                                    </m:e>
                                    <m:sub>
                                      <m:r>
                                        <a:rPr lang="en-US" altLang="ja-JP" sz="1400" b="0" i="1">
                                          <a:solidFill>
                                            <a:schemeClr val="tx1"/>
                                          </a:solidFill>
                                          <a:latin typeface="Cambria Math" panose="02040503050406030204" pitchFamily="18" charset="0"/>
                                        </a:rPr>
                                        <m:t>𝑟𝑎𝑛𝑑</m:t>
                                      </m:r>
                                    </m:sub>
                                  </m:sSub>
                                </m:e>
                              </m:d>
                            </m:e>
                          </m:mr>
                          <m:mr>
                            <m:e>
                              <m:sSub>
                                <m:sSubPr>
                                  <m:ctrlPr>
                                    <a:rPr lang="en-US" altLang="ja-JP" sz="1400" i="1">
                                      <a:solidFill>
                                        <a:schemeClr val="tx1"/>
                                      </a:solidFill>
                                      <a:latin typeface="Cambria Math" panose="02040503050406030204" pitchFamily="18" charset="0"/>
                                    </a:rPr>
                                  </m:ctrlPr>
                                </m:sSubPr>
                                <m:e>
                                  <m:r>
                                    <a:rPr lang="en-US" altLang="ja-JP" sz="1400" b="0" i="1">
                                      <a:solidFill>
                                        <a:schemeClr val="tx1"/>
                                      </a:solidFill>
                                      <a:latin typeface="Cambria Math" panose="02040503050406030204" pitchFamily="18" charset="0"/>
                                    </a:rPr>
                                    <m:t>𝑥</m:t>
                                  </m:r>
                                </m:e>
                                <m:sub>
                                  <m:r>
                                    <a:rPr lang="en-US" altLang="ja-JP" sz="1400" b="0" i="1">
                                      <a:solidFill>
                                        <a:schemeClr val="tx1"/>
                                      </a:solidFill>
                                      <a:latin typeface="Cambria Math" panose="02040503050406030204" pitchFamily="18" charset="0"/>
                                    </a:rPr>
                                    <m:t>𝑖</m:t>
                                  </m:r>
                                  <m:r>
                                    <a:rPr lang="en-US" altLang="ja-JP" sz="1400" b="0" i="1">
                                      <a:solidFill>
                                        <a:schemeClr val="tx1"/>
                                      </a:solidFill>
                                      <a:latin typeface="Cambria Math" panose="02040503050406030204" pitchFamily="18" charset="0"/>
                                    </a:rPr>
                                    <m:t>,</m:t>
                                  </m:r>
                                  <m:r>
                                    <a:rPr lang="en-US" altLang="ja-JP" sz="1400" b="0" i="1">
                                      <a:solidFill>
                                        <a:schemeClr val="tx1"/>
                                      </a:solidFill>
                                      <a:latin typeface="Cambria Math" panose="02040503050406030204" pitchFamily="18" charset="0"/>
                                    </a:rPr>
                                    <m:t>𝑗</m:t>
                                  </m:r>
                                </m:sub>
                              </m:sSub>
                              <m:r>
                                <a:rPr lang="en-US" altLang="ja-JP" sz="1400" b="0" i="1">
                                  <a:solidFill>
                                    <a:schemeClr val="tx1"/>
                                  </a:solidFill>
                                  <a:latin typeface="Cambria Math" panose="02040503050406030204" pitchFamily="18" charset="0"/>
                                </a:rPr>
                                <m:t>,</m:t>
                              </m:r>
                            </m:e>
                            <m:e>
                              <m:r>
                                <m:rPr>
                                  <m:sty m:val="p"/>
                                </m:rPr>
                                <a:rPr lang="en-US" altLang="ja-JP" sz="1400" b="0">
                                  <a:solidFill>
                                    <a:schemeClr val="tx1"/>
                                  </a:solidFill>
                                  <a:latin typeface="Cambria Math" panose="02040503050406030204" pitchFamily="18" charset="0"/>
                                </a:rPr>
                                <m:t>otherwise</m:t>
                              </m:r>
                            </m:e>
                          </m:mr>
                        </m:m>
                      </m:e>
                    </m:d>
                  </m:oMath>
                </a14:m>
                <a:endParaRPr lang="en-US" altLang="ja-JP" sz="1400" dirty="0">
                  <a:solidFill>
                    <a:schemeClr val="tx1"/>
                  </a:solidFill>
                </a:endParaRPr>
              </a:p>
              <a:p>
                <a:pPr>
                  <a:lnSpc>
                    <a:spcPct val="150000"/>
                  </a:lnSpc>
                </a:pPr>
                <a:r>
                  <a:rPr lang="en-US" altLang="ja-JP" sz="1400" i="1" dirty="0">
                    <a:solidFill>
                      <a:schemeClr val="tx1"/>
                    </a:solidFill>
                    <a:latin typeface="Times New Roman" panose="02020603050405020304" pitchFamily="18" charset="0"/>
                    <a:cs typeface="Times New Roman" panose="02020603050405020304" pitchFamily="18" charset="0"/>
                  </a:rPr>
                  <a:t>exponential</a:t>
                </a:r>
                <a:r>
                  <a:rPr lang="en-US" altLang="ja-JP" sz="1400" dirty="0">
                    <a:solidFill>
                      <a:schemeClr val="tx1"/>
                    </a:solidFill>
                  </a:rPr>
                  <a:t> 	: a method like one/two-point crossover in GA</a:t>
                </a:r>
                <a:endParaRPr lang="ja-JP" altLang="en-US" sz="1400" dirty="0">
                  <a:solidFill>
                    <a:schemeClr val="tx1"/>
                  </a:solidFill>
                </a:endParaRPr>
              </a:p>
            </p:txBody>
          </p:sp>
        </mc:Choice>
        <mc:Fallback xmlns="">
          <p:sp>
            <p:nvSpPr>
              <p:cNvPr id="10" name="正方形/長方形 9">
                <a:extLst>
                  <a:ext uri="{FF2B5EF4-FFF2-40B4-BE49-F238E27FC236}">
                    <a16:creationId xmlns:a16="http://schemas.microsoft.com/office/drawing/2014/main" id="{8962FDE3-BC3F-78FD-9A0E-F10222C1E62F}"/>
                  </a:ext>
                </a:extLst>
              </p:cNvPr>
              <p:cNvSpPr>
                <a:spLocks noRot="1" noChangeAspect="1" noMove="1" noResize="1" noEditPoints="1" noAdjustHandles="1" noChangeArrowheads="1" noChangeShapeType="1" noTextEdit="1"/>
              </p:cNvSpPr>
              <p:nvPr/>
            </p:nvSpPr>
            <p:spPr>
              <a:xfrm>
                <a:off x="7023106" y="5026794"/>
                <a:ext cx="4918334" cy="936154"/>
              </a:xfrm>
              <a:prstGeom prst="rect">
                <a:avLst/>
              </a:prstGeom>
              <a:blipFill>
                <a:blip r:embed="rId5"/>
                <a:stretch>
                  <a:fillRect l="-372" b="-5882"/>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2CCCE1F6-7DCB-CAB0-3385-0C8CAEF98AD4}"/>
              </a:ext>
            </a:extLst>
          </p:cNvPr>
          <p:cNvSpPr/>
          <p:nvPr/>
        </p:nvSpPr>
        <p:spPr>
          <a:xfrm>
            <a:off x="5589578" y="1137704"/>
            <a:ext cx="6454081" cy="417476"/>
          </a:xfrm>
          <a:prstGeom prst="rect">
            <a:avLst/>
          </a:prstGeom>
          <a:solidFill>
            <a:srgbClr val="C9E5FF"/>
          </a:solidFill>
          <a:ln w="57150">
            <a:solidFill>
              <a:srgbClr val="C9E5FF"/>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13" name="正方形/長方形 12">
            <a:extLst>
              <a:ext uri="{FF2B5EF4-FFF2-40B4-BE49-F238E27FC236}">
                <a16:creationId xmlns:a16="http://schemas.microsoft.com/office/drawing/2014/main" id="{F00959F7-A3AA-1E68-80D4-2751C5B744FB}"/>
              </a:ext>
            </a:extLst>
          </p:cNvPr>
          <p:cNvSpPr/>
          <p:nvPr/>
        </p:nvSpPr>
        <p:spPr>
          <a:xfrm>
            <a:off x="5589578" y="1577853"/>
            <a:ext cx="6454080" cy="2408496"/>
          </a:xfrm>
          <a:prstGeom prst="rect">
            <a:avLst/>
          </a:prstGeom>
          <a:noFill/>
          <a:ln w="57150">
            <a:solidFill>
              <a:srgbClr val="C9E5FF"/>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FA12A1A6-23F3-5CE3-5479-D4B40606DC8A}"/>
                  </a:ext>
                </a:extLst>
              </p:cNvPr>
              <p:cNvSpPr/>
              <p:nvPr/>
            </p:nvSpPr>
            <p:spPr>
              <a:xfrm>
                <a:off x="5653982" y="1202429"/>
                <a:ext cx="6178482" cy="369332"/>
              </a:xfrm>
              <a:prstGeom prst="rect">
                <a:avLst/>
              </a:prstGeom>
            </p:spPr>
            <p:txBody>
              <a:bodyPr wrap="square">
                <a:spAutoFit/>
              </a:bodyPr>
              <a:lstStyle/>
              <a:p>
                <a:r>
                  <a:rPr lang="en-US" altLang="ja-JP" b="1" dirty="0">
                    <a:latin typeface="Arial" panose="020B0604020202020204" pitchFamily="34" charset="0"/>
                    <a:cs typeface="Arial" panose="020B0604020202020204" pitchFamily="34" charset="0"/>
                  </a:rPr>
                  <a:t>Mutation</a:t>
                </a:r>
                <a:r>
                  <a:rPr lang="en-US" altLang="ja-JP" dirty="0">
                    <a:latin typeface="Arial" panose="020B0604020202020204" pitchFamily="34" charset="0"/>
                    <a:cs typeface="Arial" panose="020B0604020202020204" pitchFamily="34" charset="0"/>
                  </a:rPr>
                  <a:t>: generate a mutant solution </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𝒗</m:t>
                        </m:r>
                      </m:e>
                      <m:sub>
                        <m:r>
                          <a:rPr kumimoji="1" lang="en-US" altLang="ja-JP" i="1">
                            <a:latin typeface="Cambria Math" panose="02040503050406030204" pitchFamily="18" charset="0"/>
                          </a:rPr>
                          <m:t>𝑖</m:t>
                        </m:r>
                      </m:sub>
                    </m:sSub>
                  </m:oMath>
                </a14:m>
                <a:r>
                  <a:rPr kumimoji="1" lang="ja-JP" altLang="en-US" dirty="0"/>
                  <a:t> </a:t>
                </a:r>
                <a:r>
                  <a:rPr kumimoji="1" lang="en-US" altLang="ja-JP" dirty="0"/>
                  <a:t>for each </a:t>
                </a:r>
                <a14:m>
                  <m:oMath xmlns:m="http://schemas.openxmlformats.org/officeDocument/2006/math">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𝒙</m:t>
                        </m:r>
                      </m:e>
                      <m:sub>
                        <m:r>
                          <a:rPr lang="en-US" altLang="ja-JP" i="1">
                            <a:latin typeface="Cambria Math" panose="02040503050406030204" pitchFamily="18" charset="0"/>
                          </a:rPr>
                          <m:t>𝑖</m:t>
                        </m:r>
                      </m:sub>
                    </m:sSub>
                  </m:oMath>
                </a14:m>
                <a:endParaRPr kumimoji="1" lang="ja-JP" altLang="en-US" dirty="0"/>
              </a:p>
            </p:txBody>
          </p:sp>
        </mc:Choice>
        <mc:Fallback xmlns="">
          <p:sp>
            <p:nvSpPr>
              <p:cNvPr id="14" name="正方形/長方形 13">
                <a:extLst>
                  <a:ext uri="{FF2B5EF4-FFF2-40B4-BE49-F238E27FC236}">
                    <a16:creationId xmlns:a16="http://schemas.microsoft.com/office/drawing/2014/main" id="{FA12A1A6-23F3-5CE3-5479-D4B40606DC8A}"/>
                  </a:ext>
                </a:extLst>
              </p:cNvPr>
              <p:cNvSpPr>
                <a:spLocks noRot="1" noChangeAspect="1" noMove="1" noResize="1" noEditPoints="1" noAdjustHandles="1" noChangeArrowheads="1" noChangeShapeType="1" noTextEdit="1"/>
              </p:cNvSpPr>
              <p:nvPr/>
            </p:nvSpPr>
            <p:spPr>
              <a:xfrm>
                <a:off x="5653982" y="1202429"/>
                <a:ext cx="6178482" cy="369332"/>
              </a:xfrm>
              <a:prstGeom prst="rect">
                <a:avLst/>
              </a:prstGeom>
              <a:blipFill>
                <a:blip r:embed="rId6"/>
                <a:stretch>
                  <a:fillRect l="-78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7C719F94-E1F6-D7F9-279C-40BFBA216AE2}"/>
                  </a:ext>
                </a:extLst>
              </p:cNvPr>
              <p:cNvSpPr/>
              <p:nvPr/>
            </p:nvSpPr>
            <p:spPr>
              <a:xfrm>
                <a:off x="7023106" y="1695271"/>
                <a:ext cx="2110578" cy="307777"/>
              </a:xfrm>
              <a:prstGeom prst="rect">
                <a:avLst/>
              </a:prstGeom>
            </p:spPr>
            <p:txBody>
              <a:bodyPr wrap="none">
                <a:spAutoFit/>
              </a:bodyPr>
              <a:lstStyle/>
              <a:p>
                <a:r>
                  <a:rPr kumimoji="1" lang="en-US" altLang="ja-JP" sz="1400" dirty="0"/>
                  <a:t>Scaling factor</a:t>
                </a:r>
                <a:r>
                  <a:rPr kumimoji="1" lang="ja-JP" altLang="en-US" sz="1400" dirty="0"/>
                  <a:t> </a:t>
                </a:r>
                <a14:m>
                  <m:oMath xmlns:m="http://schemas.openxmlformats.org/officeDocument/2006/math">
                    <m:sSub>
                      <m:sSubPr>
                        <m:ctrlPr>
                          <a:rPr lang="en-US" altLang="ja-JP" sz="1400" b="0" i="1" smtClean="0">
                            <a:solidFill>
                              <a:srgbClr val="FF0000"/>
                            </a:solidFill>
                            <a:latin typeface="Cambria Math" panose="02040503050406030204" pitchFamily="18" charset="0"/>
                          </a:rPr>
                        </m:ctrlPr>
                      </m:sSubPr>
                      <m:e>
                        <m:r>
                          <a:rPr lang="en-US" altLang="ja-JP" sz="1400" i="1" smtClean="0">
                            <a:solidFill>
                              <a:srgbClr val="FF0000"/>
                            </a:solidFill>
                            <a:latin typeface="Cambria Math" panose="02040503050406030204" pitchFamily="18" charset="0"/>
                          </a:rPr>
                          <m:t>𝜃</m:t>
                        </m:r>
                      </m:e>
                      <m:sub>
                        <m:r>
                          <a:rPr kumimoji="1" lang="en-US" altLang="ja-JP" sz="1400" i="1" smtClean="0">
                            <a:solidFill>
                              <a:srgbClr val="FF0000"/>
                            </a:solidFill>
                            <a:latin typeface="Cambria Math" panose="02040503050406030204" pitchFamily="18" charset="0"/>
                          </a:rPr>
                          <m:t>𝐹</m:t>
                        </m:r>
                      </m:sub>
                    </m:sSub>
                    <m:r>
                      <a:rPr kumimoji="1" lang="en-US" altLang="ja-JP" sz="1400" b="0" i="1" smtClean="0">
                        <a:solidFill>
                          <a:schemeClr val="tx1"/>
                        </a:solidFill>
                        <a:latin typeface="Cambria Math" panose="02040503050406030204" pitchFamily="18" charset="0"/>
                      </a:rPr>
                      <m:t>∈[0, 1]</m:t>
                    </m:r>
                  </m:oMath>
                </a14:m>
                <a:endParaRPr lang="ja-JP" altLang="en-US" sz="1400" dirty="0"/>
              </a:p>
            </p:txBody>
          </p:sp>
        </mc:Choice>
        <mc:Fallback xmlns="">
          <p:sp>
            <p:nvSpPr>
              <p:cNvPr id="15" name="正方形/長方形 14">
                <a:extLst>
                  <a:ext uri="{FF2B5EF4-FFF2-40B4-BE49-F238E27FC236}">
                    <a16:creationId xmlns:a16="http://schemas.microsoft.com/office/drawing/2014/main" id="{7C719F94-E1F6-D7F9-279C-40BFBA216AE2}"/>
                  </a:ext>
                </a:extLst>
              </p:cNvPr>
              <p:cNvSpPr>
                <a:spLocks noRot="1" noChangeAspect="1" noMove="1" noResize="1" noEditPoints="1" noAdjustHandles="1" noChangeArrowheads="1" noChangeShapeType="1" noTextEdit="1"/>
              </p:cNvSpPr>
              <p:nvPr/>
            </p:nvSpPr>
            <p:spPr>
              <a:xfrm>
                <a:off x="7023106" y="1695271"/>
                <a:ext cx="2110578" cy="307777"/>
              </a:xfrm>
              <a:prstGeom prst="rect">
                <a:avLst/>
              </a:prstGeom>
              <a:blipFill>
                <a:blip r:embed="rId7"/>
                <a:stretch>
                  <a:fillRect l="-867" t="-3922" b="-19608"/>
                </a:stretch>
              </a:blipFill>
            </p:spPr>
            <p:txBody>
              <a:bodyPr/>
              <a:lstStyle/>
              <a:p>
                <a:r>
                  <a:rPr lang="ja-JP" altLang="en-US">
                    <a:noFill/>
                  </a:rPr>
                  <a:t> </a:t>
                </a:r>
              </a:p>
            </p:txBody>
          </p:sp>
        </mc:Fallback>
      </mc:AlternateContent>
      <p:grpSp>
        <p:nvGrpSpPr>
          <p:cNvPr id="16" name="グループ化 15">
            <a:extLst>
              <a:ext uri="{FF2B5EF4-FFF2-40B4-BE49-F238E27FC236}">
                <a16:creationId xmlns:a16="http://schemas.microsoft.com/office/drawing/2014/main" id="{82BC8C14-124A-0648-80C9-A1788BC6F2D6}"/>
              </a:ext>
            </a:extLst>
          </p:cNvPr>
          <p:cNvGrpSpPr/>
          <p:nvPr/>
        </p:nvGrpSpPr>
        <p:grpSpPr>
          <a:xfrm>
            <a:off x="5855035" y="1727283"/>
            <a:ext cx="1074130" cy="263696"/>
            <a:chOff x="6050531" y="1727283"/>
            <a:chExt cx="1074130" cy="263696"/>
          </a:xfrm>
        </p:grpSpPr>
        <p:sp>
          <p:nvSpPr>
            <p:cNvPr id="17" name="正方形/長方形 16">
              <a:extLst>
                <a:ext uri="{FF2B5EF4-FFF2-40B4-BE49-F238E27FC236}">
                  <a16:creationId xmlns:a16="http://schemas.microsoft.com/office/drawing/2014/main" id="{04273F3B-6FF0-9653-7CF8-762E9623074A}"/>
                </a:ext>
              </a:extLst>
            </p:cNvPr>
            <p:cNvSpPr/>
            <p:nvPr/>
          </p:nvSpPr>
          <p:spPr>
            <a:xfrm>
              <a:off x="6050531" y="1727283"/>
              <a:ext cx="1074130" cy="252801"/>
            </a:xfrm>
            <a:prstGeom prst="rect">
              <a:avLst/>
            </a:prstGeom>
            <a:solidFill>
              <a:schemeClr val="tx2"/>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endParaRPr kumimoji="1" lang="ja-JP" altLang="en-US" sz="1100" dirty="0"/>
            </a:p>
          </p:txBody>
        </p:sp>
        <p:sp>
          <p:nvSpPr>
            <p:cNvPr id="18" name="正方形/長方形 17">
              <a:extLst>
                <a:ext uri="{FF2B5EF4-FFF2-40B4-BE49-F238E27FC236}">
                  <a16:creationId xmlns:a16="http://schemas.microsoft.com/office/drawing/2014/main" id="{140087CC-8DE8-C6A7-8C3E-FA73847FA44C}"/>
                </a:ext>
              </a:extLst>
            </p:cNvPr>
            <p:cNvSpPr/>
            <p:nvPr/>
          </p:nvSpPr>
          <p:spPr>
            <a:xfrm>
              <a:off x="6154626" y="1729369"/>
              <a:ext cx="865943" cy="261610"/>
            </a:xfrm>
            <a:prstGeom prst="rect">
              <a:avLst/>
            </a:prstGeom>
          </p:spPr>
          <p:txBody>
            <a:bodyPr wrap="none">
              <a:spAutoFit/>
            </a:bodyPr>
            <a:lstStyle/>
            <a:p>
              <a:pPr algn="ctr"/>
              <a:r>
                <a:rPr lang="en-US" altLang="ja-JP" sz="1100" b="1" dirty="0">
                  <a:solidFill>
                    <a:schemeClr val="bg1"/>
                  </a:solidFill>
                </a:rPr>
                <a:t>parameter</a:t>
              </a:r>
              <a:endParaRPr kumimoji="1" lang="ja-JP" altLang="en-US" sz="1100" dirty="0">
                <a:solidFill>
                  <a:schemeClr val="bg1"/>
                </a:solidFill>
              </a:endParaRPr>
            </a:p>
          </p:txBody>
        </p:sp>
      </p:grpSp>
      <p:grpSp>
        <p:nvGrpSpPr>
          <p:cNvPr id="19" name="グループ化 18">
            <a:extLst>
              <a:ext uri="{FF2B5EF4-FFF2-40B4-BE49-F238E27FC236}">
                <a16:creationId xmlns:a16="http://schemas.microsoft.com/office/drawing/2014/main" id="{07CB2BC7-CE3C-660A-0CEE-C9C5FF1BC011}"/>
              </a:ext>
            </a:extLst>
          </p:cNvPr>
          <p:cNvGrpSpPr/>
          <p:nvPr/>
        </p:nvGrpSpPr>
        <p:grpSpPr>
          <a:xfrm>
            <a:off x="5855035" y="2155185"/>
            <a:ext cx="1074130" cy="261610"/>
            <a:chOff x="6100723" y="2155185"/>
            <a:chExt cx="1074130" cy="261610"/>
          </a:xfrm>
        </p:grpSpPr>
        <p:sp>
          <p:nvSpPr>
            <p:cNvPr id="20" name="正方形/長方形 19">
              <a:extLst>
                <a:ext uri="{FF2B5EF4-FFF2-40B4-BE49-F238E27FC236}">
                  <a16:creationId xmlns:a16="http://schemas.microsoft.com/office/drawing/2014/main" id="{B04B403F-AFD3-9C1F-224B-89A724351E3F}"/>
                </a:ext>
              </a:extLst>
            </p:cNvPr>
            <p:cNvSpPr/>
            <p:nvPr/>
          </p:nvSpPr>
          <p:spPr>
            <a:xfrm>
              <a:off x="6100723" y="2159381"/>
              <a:ext cx="1074130" cy="252801"/>
            </a:xfrm>
            <a:prstGeom prst="rect">
              <a:avLst/>
            </a:prstGeom>
            <a:solidFill>
              <a:schemeClr val="accent5">
                <a:lumMod val="75000"/>
              </a:scheme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endParaRPr kumimoji="1" lang="ja-JP" altLang="en-US" sz="1100" dirty="0"/>
            </a:p>
          </p:txBody>
        </p:sp>
        <p:sp>
          <p:nvSpPr>
            <p:cNvPr id="21" name="正方形/長方形 20">
              <a:extLst>
                <a:ext uri="{FF2B5EF4-FFF2-40B4-BE49-F238E27FC236}">
                  <a16:creationId xmlns:a16="http://schemas.microsoft.com/office/drawing/2014/main" id="{498B892A-86F2-26DB-F9B8-D11C9934AE83}"/>
                </a:ext>
              </a:extLst>
            </p:cNvPr>
            <p:cNvSpPr/>
            <p:nvPr/>
          </p:nvSpPr>
          <p:spPr>
            <a:xfrm>
              <a:off x="6117217" y="2155185"/>
              <a:ext cx="1041142" cy="261610"/>
            </a:xfrm>
            <a:prstGeom prst="rect">
              <a:avLst/>
            </a:prstGeom>
          </p:spPr>
          <p:txBody>
            <a:bodyPr wrap="square">
              <a:spAutoFit/>
            </a:bodyPr>
            <a:lstStyle/>
            <a:p>
              <a:pPr algn="ctr"/>
              <a:r>
                <a:rPr lang="en-US" altLang="ja-JP" sz="1100" b="1" dirty="0">
                  <a:solidFill>
                    <a:schemeClr val="bg1"/>
                  </a:solidFill>
                </a:rPr>
                <a:t>strategy</a:t>
              </a:r>
              <a:endParaRPr kumimoji="1" lang="ja-JP" altLang="en-US" sz="1100" dirty="0">
                <a:solidFill>
                  <a:schemeClr val="bg1"/>
                </a:solidFill>
              </a:endParaRPr>
            </a:p>
          </p:txBody>
        </p:sp>
      </p:grpSp>
      <p:sp>
        <p:nvSpPr>
          <p:cNvPr id="22" name="正方形/長方形 21">
            <a:extLst>
              <a:ext uri="{FF2B5EF4-FFF2-40B4-BE49-F238E27FC236}">
                <a16:creationId xmlns:a16="http://schemas.microsoft.com/office/drawing/2014/main" id="{09CADA27-17C0-A849-06EB-686CB64592AD}"/>
              </a:ext>
            </a:extLst>
          </p:cNvPr>
          <p:cNvSpPr/>
          <p:nvPr/>
        </p:nvSpPr>
        <p:spPr>
          <a:xfrm>
            <a:off x="5811309" y="2449345"/>
            <a:ext cx="1161582" cy="430887"/>
          </a:xfrm>
          <a:prstGeom prst="rect">
            <a:avLst/>
          </a:prstGeom>
        </p:spPr>
        <p:txBody>
          <a:bodyPr wrap="square">
            <a:spAutoFit/>
          </a:bodyPr>
          <a:lstStyle/>
          <a:p>
            <a:pPr algn="ctr"/>
            <a:r>
              <a:rPr kumimoji="1" lang="en-US" altLang="ja-JP" sz="1100" b="1" dirty="0">
                <a:solidFill>
                  <a:srgbClr val="FF5D0D"/>
                </a:solidFill>
              </a:rPr>
              <a:t>(mutation strategy)</a:t>
            </a:r>
          </a:p>
        </p:txBody>
      </p:sp>
      <p:grpSp>
        <p:nvGrpSpPr>
          <p:cNvPr id="23" name="グループ化 22">
            <a:extLst>
              <a:ext uri="{FF2B5EF4-FFF2-40B4-BE49-F238E27FC236}">
                <a16:creationId xmlns:a16="http://schemas.microsoft.com/office/drawing/2014/main" id="{26128033-CF2C-D45F-5757-C836F1D96572}"/>
              </a:ext>
            </a:extLst>
          </p:cNvPr>
          <p:cNvGrpSpPr/>
          <p:nvPr/>
        </p:nvGrpSpPr>
        <p:grpSpPr>
          <a:xfrm>
            <a:off x="5855035" y="4747989"/>
            <a:ext cx="1074130" cy="263696"/>
            <a:chOff x="6050531" y="1727283"/>
            <a:chExt cx="1074130" cy="263696"/>
          </a:xfrm>
        </p:grpSpPr>
        <p:sp>
          <p:nvSpPr>
            <p:cNvPr id="24" name="正方形/長方形 23">
              <a:extLst>
                <a:ext uri="{FF2B5EF4-FFF2-40B4-BE49-F238E27FC236}">
                  <a16:creationId xmlns:a16="http://schemas.microsoft.com/office/drawing/2014/main" id="{F51C7409-FC60-3E15-0571-F8C1CB1825F5}"/>
                </a:ext>
              </a:extLst>
            </p:cNvPr>
            <p:cNvSpPr/>
            <p:nvPr/>
          </p:nvSpPr>
          <p:spPr>
            <a:xfrm>
              <a:off x="6050531" y="1727283"/>
              <a:ext cx="1074130" cy="252801"/>
            </a:xfrm>
            <a:prstGeom prst="rect">
              <a:avLst/>
            </a:prstGeom>
            <a:solidFill>
              <a:schemeClr val="tx2"/>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endParaRPr kumimoji="1" lang="ja-JP" altLang="en-US" sz="1100" dirty="0"/>
            </a:p>
          </p:txBody>
        </p:sp>
        <p:sp>
          <p:nvSpPr>
            <p:cNvPr id="25" name="正方形/長方形 24">
              <a:extLst>
                <a:ext uri="{FF2B5EF4-FFF2-40B4-BE49-F238E27FC236}">
                  <a16:creationId xmlns:a16="http://schemas.microsoft.com/office/drawing/2014/main" id="{028B0462-35B8-B722-CF71-D8CA90C2ADF7}"/>
                </a:ext>
              </a:extLst>
            </p:cNvPr>
            <p:cNvSpPr/>
            <p:nvPr/>
          </p:nvSpPr>
          <p:spPr>
            <a:xfrm>
              <a:off x="6154626" y="1729369"/>
              <a:ext cx="865943" cy="261610"/>
            </a:xfrm>
            <a:prstGeom prst="rect">
              <a:avLst/>
            </a:prstGeom>
          </p:spPr>
          <p:txBody>
            <a:bodyPr wrap="none">
              <a:spAutoFit/>
            </a:bodyPr>
            <a:lstStyle/>
            <a:p>
              <a:pPr algn="ctr"/>
              <a:r>
                <a:rPr lang="en-US" altLang="ja-JP" sz="1100" b="1" dirty="0">
                  <a:solidFill>
                    <a:schemeClr val="bg1"/>
                  </a:solidFill>
                </a:rPr>
                <a:t>parameter</a:t>
              </a:r>
              <a:endParaRPr kumimoji="1" lang="ja-JP" altLang="en-US" sz="1100" dirty="0">
                <a:solidFill>
                  <a:schemeClr val="bg1"/>
                </a:solidFill>
              </a:endParaRPr>
            </a:p>
          </p:txBody>
        </p:sp>
      </p:grpSp>
      <p:grpSp>
        <p:nvGrpSpPr>
          <p:cNvPr id="26" name="グループ化 25">
            <a:extLst>
              <a:ext uri="{FF2B5EF4-FFF2-40B4-BE49-F238E27FC236}">
                <a16:creationId xmlns:a16="http://schemas.microsoft.com/office/drawing/2014/main" id="{12A487C5-188F-0FDC-F1DA-996D078A1DEF}"/>
              </a:ext>
            </a:extLst>
          </p:cNvPr>
          <p:cNvGrpSpPr/>
          <p:nvPr/>
        </p:nvGrpSpPr>
        <p:grpSpPr>
          <a:xfrm>
            <a:off x="5855035" y="5175891"/>
            <a:ext cx="1074130" cy="261610"/>
            <a:chOff x="6100723" y="2155185"/>
            <a:chExt cx="1074130" cy="261610"/>
          </a:xfrm>
        </p:grpSpPr>
        <p:sp>
          <p:nvSpPr>
            <p:cNvPr id="27" name="正方形/長方形 26">
              <a:extLst>
                <a:ext uri="{FF2B5EF4-FFF2-40B4-BE49-F238E27FC236}">
                  <a16:creationId xmlns:a16="http://schemas.microsoft.com/office/drawing/2014/main" id="{B8E8CFA5-7F7C-1ADA-F5F7-8E373BAEBB7D}"/>
                </a:ext>
              </a:extLst>
            </p:cNvPr>
            <p:cNvSpPr/>
            <p:nvPr/>
          </p:nvSpPr>
          <p:spPr>
            <a:xfrm>
              <a:off x="6100723" y="2159381"/>
              <a:ext cx="1074130" cy="252801"/>
            </a:xfrm>
            <a:prstGeom prst="rect">
              <a:avLst/>
            </a:prstGeom>
            <a:solidFill>
              <a:schemeClr val="accent5">
                <a:lumMod val="75000"/>
              </a:scheme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endParaRPr kumimoji="1" lang="ja-JP" altLang="en-US" sz="1100" dirty="0"/>
            </a:p>
          </p:txBody>
        </p:sp>
        <p:sp>
          <p:nvSpPr>
            <p:cNvPr id="28" name="正方形/長方形 27">
              <a:extLst>
                <a:ext uri="{FF2B5EF4-FFF2-40B4-BE49-F238E27FC236}">
                  <a16:creationId xmlns:a16="http://schemas.microsoft.com/office/drawing/2014/main" id="{EB400FD8-B817-29E1-E7A0-806339A6FFD1}"/>
                </a:ext>
              </a:extLst>
            </p:cNvPr>
            <p:cNvSpPr/>
            <p:nvPr/>
          </p:nvSpPr>
          <p:spPr>
            <a:xfrm>
              <a:off x="6117217" y="2155185"/>
              <a:ext cx="1041142" cy="261610"/>
            </a:xfrm>
            <a:prstGeom prst="rect">
              <a:avLst/>
            </a:prstGeom>
          </p:spPr>
          <p:txBody>
            <a:bodyPr wrap="square">
              <a:spAutoFit/>
            </a:bodyPr>
            <a:lstStyle/>
            <a:p>
              <a:pPr algn="ctr"/>
              <a:r>
                <a:rPr lang="en-US" altLang="ja-JP" sz="1100" b="1" dirty="0">
                  <a:solidFill>
                    <a:schemeClr val="bg1"/>
                  </a:solidFill>
                </a:rPr>
                <a:t>strategy</a:t>
              </a:r>
              <a:endParaRPr kumimoji="1" lang="ja-JP" altLang="en-US" sz="1100" dirty="0">
                <a:solidFill>
                  <a:schemeClr val="bg1"/>
                </a:solidFill>
              </a:endParaRPr>
            </a:p>
          </p:txBody>
        </p:sp>
      </p:grpSp>
      <p:sp>
        <p:nvSpPr>
          <p:cNvPr id="29" name="正方形/長方形 28">
            <a:extLst>
              <a:ext uri="{FF2B5EF4-FFF2-40B4-BE49-F238E27FC236}">
                <a16:creationId xmlns:a16="http://schemas.microsoft.com/office/drawing/2014/main" id="{E8E4A6BD-95B2-32F9-E54A-15DCB122F36C}"/>
              </a:ext>
            </a:extLst>
          </p:cNvPr>
          <p:cNvSpPr/>
          <p:nvPr/>
        </p:nvSpPr>
        <p:spPr>
          <a:xfrm>
            <a:off x="5811309" y="5470051"/>
            <a:ext cx="1161582" cy="430887"/>
          </a:xfrm>
          <a:prstGeom prst="rect">
            <a:avLst/>
          </a:prstGeom>
        </p:spPr>
        <p:txBody>
          <a:bodyPr wrap="square">
            <a:spAutoFit/>
          </a:bodyPr>
          <a:lstStyle/>
          <a:p>
            <a:pPr algn="ctr"/>
            <a:r>
              <a:rPr kumimoji="1" lang="en-US" altLang="ja-JP" sz="1100" b="1" dirty="0">
                <a:solidFill>
                  <a:srgbClr val="FF5D0D"/>
                </a:solidFill>
              </a:rPr>
              <a:t>(crossover strategy)</a:t>
            </a:r>
          </a:p>
        </p:txBody>
      </p:sp>
      <p:sp>
        <p:nvSpPr>
          <p:cNvPr id="30" name="正方形/長方形 29">
            <a:extLst>
              <a:ext uri="{FF2B5EF4-FFF2-40B4-BE49-F238E27FC236}">
                <a16:creationId xmlns:a16="http://schemas.microsoft.com/office/drawing/2014/main" id="{697ED9AE-A842-E026-7652-0FA29BCF7603}"/>
              </a:ext>
            </a:extLst>
          </p:cNvPr>
          <p:cNvSpPr/>
          <p:nvPr/>
        </p:nvSpPr>
        <p:spPr>
          <a:xfrm>
            <a:off x="5589521" y="6232007"/>
            <a:ext cx="6454138" cy="417476"/>
          </a:xfrm>
          <a:prstGeom prst="rect">
            <a:avLst/>
          </a:prstGeom>
          <a:solidFill>
            <a:srgbClr val="FFE699"/>
          </a:solidFill>
          <a:ln w="57150">
            <a:solidFill>
              <a:srgbClr val="FFE699"/>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0CCFE7CC-72A0-A1BC-8FDA-8AB3B8C9EDED}"/>
                  </a:ext>
                </a:extLst>
              </p:cNvPr>
              <p:cNvSpPr/>
              <p:nvPr/>
            </p:nvSpPr>
            <p:spPr>
              <a:xfrm>
                <a:off x="5653981" y="6308472"/>
                <a:ext cx="6265915" cy="369332"/>
              </a:xfrm>
              <a:prstGeom prst="rect">
                <a:avLst/>
              </a:prstGeom>
            </p:spPr>
            <p:txBody>
              <a:bodyPr wrap="square">
                <a:spAutoFit/>
              </a:bodyPr>
              <a:lstStyle/>
              <a:p>
                <a:r>
                  <a:rPr lang="en-US" altLang="ja-JP" b="1" dirty="0">
                    <a:latin typeface="Arial" panose="020B0604020202020204" pitchFamily="34" charset="0"/>
                    <a:cs typeface="Arial" panose="020B0604020202020204" pitchFamily="34" charset="0"/>
                  </a:rPr>
                  <a:t>Selection</a:t>
                </a:r>
                <a:r>
                  <a:rPr lang="en-US" altLang="ja-JP" dirty="0">
                    <a:latin typeface="Arial" panose="020B0604020202020204" pitchFamily="34" charset="0"/>
                    <a:cs typeface="Arial" panose="020B0604020202020204" pitchFamily="34" charset="0"/>
                  </a:rPr>
                  <a:t>: select next </a:t>
                </a:r>
                <a14:m>
                  <m:oMath xmlns:m="http://schemas.openxmlformats.org/officeDocument/2006/math">
                    <m:sSub>
                      <m:sSubPr>
                        <m:ctrlPr>
                          <a:rPr kumimoji="1" lang="en-US" altLang="ja-JP" b="1" i="1">
                            <a:latin typeface="Cambria Math" panose="02040503050406030204" pitchFamily="18" charset="0"/>
                          </a:rPr>
                        </m:ctrlPr>
                      </m:sSubPr>
                      <m:e>
                        <m:r>
                          <a:rPr kumimoji="1" lang="en-US" altLang="ja-JP" b="1" i="1">
                            <a:latin typeface="Cambria Math" panose="02040503050406030204" pitchFamily="18" charset="0"/>
                          </a:rPr>
                          <m:t>𝒙</m:t>
                        </m:r>
                      </m:e>
                      <m:sub>
                        <m:r>
                          <a:rPr kumimoji="1" lang="en-US" altLang="ja-JP" i="1">
                            <a:latin typeface="Cambria Math" panose="02040503050406030204" pitchFamily="18" charset="0"/>
                          </a:rPr>
                          <m:t>𝑖</m:t>
                        </m:r>
                      </m:sub>
                    </m:sSub>
                  </m:oMath>
                </a14:m>
                <a:r>
                  <a:rPr kumimoji="1" lang="ja-JP" altLang="en-US" dirty="0"/>
                  <a:t> </a:t>
                </a:r>
                <a:r>
                  <a:rPr kumimoji="1" lang="en-US" altLang="ja-JP" dirty="0"/>
                  <a:t>from current </a:t>
                </a:r>
                <a14:m>
                  <m:oMath xmlns:m="http://schemas.openxmlformats.org/officeDocument/2006/math">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𝒙</m:t>
                        </m:r>
                      </m:e>
                      <m:sub>
                        <m:r>
                          <a:rPr lang="en-US" altLang="ja-JP" i="1">
                            <a:latin typeface="Cambria Math" panose="02040503050406030204" pitchFamily="18" charset="0"/>
                          </a:rPr>
                          <m:t>𝑖</m:t>
                        </m:r>
                      </m:sub>
                    </m:sSub>
                  </m:oMath>
                </a14:m>
                <a:r>
                  <a:rPr kumimoji="1" lang="ja-JP" altLang="en-US" dirty="0"/>
                  <a:t> </a:t>
                </a:r>
                <a:r>
                  <a:rPr kumimoji="1" lang="en-US" altLang="ja-JP" dirty="0"/>
                  <a:t>and </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𝒖</m:t>
                        </m:r>
                      </m:e>
                      <m:sub>
                        <m:r>
                          <a:rPr kumimoji="1" lang="en-US" altLang="ja-JP" i="1">
                            <a:latin typeface="Cambria Math" panose="02040503050406030204" pitchFamily="18" charset="0"/>
                          </a:rPr>
                          <m:t>𝑖</m:t>
                        </m:r>
                      </m:sub>
                    </m:sSub>
                  </m:oMath>
                </a14:m>
                <a:endParaRPr kumimoji="1" lang="ja-JP" altLang="en-US" dirty="0"/>
              </a:p>
            </p:txBody>
          </p:sp>
        </mc:Choice>
        <mc:Fallback xmlns="">
          <p:sp>
            <p:nvSpPr>
              <p:cNvPr id="31" name="正方形/長方形 30">
                <a:extLst>
                  <a:ext uri="{FF2B5EF4-FFF2-40B4-BE49-F238E27FC236}">
                    <a16:creationId xmlns:a16="http://schemas.microsoft.com/office/drawing/2014/main" id="{0CCFE7CC-72A0-A1BC-8FDA-8AB3B8C9EDED}"/>
                  </a:ext>
                </a:extLst>
              </p:cNvPr>
              <p:cNvSpPr>
                <a:spLocks noRot="1" noChangeAspect="1" noMove="1" noResize="1" noEditPoints="1" noAdjustHandles="1" noChangeArrowheads="1" noChangeShapeType="1" noTextEdit="1"/>
              </p:cNvSpPr>
              <p:nvPr/>
            </p:nvSpPr>
            <p:spPr>
              <a:xfrm>
                <a:off x="5653981" y="6308472"/>
                <a:ext cx="6265915" cy="369332"/>
              </a:xfrm>
              <a:prstGeom prst="rect">
                <a:avLst/>
              </a:prstGeom>
              <a:blipFill>
                <a:blip r:embed="rId8"/>
                <a:stretch>
                  <a:fillRect l="-778" t="-10000" b="-26667"/>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F55CB315-BDD0-77AA-B246-2F46E5F0CC85}"/>
              </a:ext>
            </a:extLst>
          </p:cNvPr>
          <p:cNvGrpSpPr/>
          <p:nvPr/>
        </p:nvGrpSpPr>
        <p:grpSpPr>
          <a:xfrm>
            <a:off x="1077043" y="2785576"/>
            <a:ext cx="4404167" cy="3256573"/>
            <a:chOff x="511962" y="1774292"/>
            <a:chExt cx="4404167" cy="3256573"/>
          </a:xfrm>
        </p:grpSpPr>
        <p:grpSp>
          <p:nvGrpSpPr>
            <p:cNvPr id="33" name="グループ化 32">
              <a:extLst>
                <a:ext uri="{FF2B5EF4-FFF2-40B4-BE49-F238E27FC236}">
                  <a16:creationId xmlns:a16="http://schemas.microsoft.com/office/drawing/2014/main" id="{79C894DB-3D50-8384-20C7-E28CA31F0D05}"/>
                </a:ext>
              </a:extLst>
            </p:cNvPr>
            <p:cNvGrpSpPr/>
            <p:nvPr/>
          </p:nvGrpSpPr>
          <p:grpSpPr>
            <a:xfrm>
              <a:off x="511962" y="1774292"/>
              <a:ext cx="4404167" cy="3256573"/>
              <a:chOff x="635725" y="2765900"/>
              <a:chExt cx="4404167" cy="3256573"/>
            </a:xfrm>
          </p:grpSpPr>
          <p:pic>
            <p:nvPicPr>
              <p:cNvPr id="38" name="図 37">
                <a:extLst>
                  <a:ext uri="{FF2B5EF4-FFF2-40B4-BE49-F238E27FC236}">
                    <a16:creationId xmlns:a16="http://schemas.microsoft.com/office/drawing/2014/main" id="{A5A1CDEC-1230-0A52-36B3-0F247573909F}"/>
                  </a:ext>
                </a:extLst>
              </p:cNvPr>
              <p:cNvPicPr>
                <a:picLocks noChangeAspect="1"/>
              </p:cNvPicPr>
              <p:nvPr/>
            </p:nvPicPr>
            <p:blipFill rotWithShape="1">
              <a:blip r:embed="rId9"/>
              <a:srcRect t="20432" r="8628" b="58406"/>
              <a:stretch/>
            </p:blipFill>
            <p:spPr>
              <a:xfrm>
                <a:off x="635725" y="3135837"/>
                <a:ext cx="4404167" cy="1023457"/>
              </a:xfrm>
              <a:prstGeom prst="rect">
                <a:avLst/>
              </a:prstGeom>
            </p:spPr>
          </p:pic>
          <p:pic>
            <p:nvPicPr>
              <p:cNvPr id="39" name="図 38">
                <a:extLst>
                  <a:ext uri="{FF2B5EF4-FFF2-40B4-BE49-F238E27FC236}">
                    <a16:creationId xmlns:a16="http://schemas.microsoft.com/office/drawing/2014/main" id="{9C612611-AD4B-637D-D17C-140D2088716E}"/>
                  </a:ext>
                </a:extLst>
              </p:cNvPr>
              <p:cNvPicPr>
                <a:picLocks noChangeAspect="1"/>
              </p:cNvPicPr>
              <p:nvPr/>
            </p:nvPicPr>
            <p:blipFill rotWithShape="1">
              <a:blip r:embed="rId9"/>
              <a:srcRect t="56685" r="15768" b="5848"/>
              <a:stretch/>
            </p:blipFill>
            <p:spPr>
              <a:xfrm>
                <a:off x="635725" y="4210450"/>
                <a:ext cx="4060038" cy="1812023"/>
              </a:xfrm>
              <a:prstGeom prst="rect">
                <a:avLst/>
              </a:prstGeom>
            </p:spPr>
          </p:pic>
          <p:pic>
            <p:nvPicPr>
              <p:cNvPr id="40" name="図 39">
                <a:extLst>
                  <a:ext uri="{FF2B5EF4-FFF2-40B4-BE49-F238E27FC236}">
                    <a16:creationId xmlns:a16="http://schemas.microsoft.com/office/drawing/2014/main" id="{6A347976-8DEA-68B2-8CA2-D1165981B762}"/>
                  </a:ext>
                </a:extLst>
              </p:cNvPr>
              <p:cNvPicPr>
                <a:picLocks noChangeAspect="1"/>
              </p:cNvPicPr>
              <p:nvPr/>
            </p:nvPicPr>
            <p:blipFill rotWithShape="1">
              <a:blip r:embed="rId9"/>
              <a:srcRect t="6103" r="15768" b="86959"/>
              <a:stretch/>
            </p:blipFill>
            <p:spPr>
              <a:xfrm>
                <a:off x="635725" y="2765900"/>
                <a:ext cx="4060038" cy="335559"/>
              </a:xfrm>
              <a:prstGeom prst="rect">
                <a:avLst/>
              </a:prstGeom>
            </p:spPr>
          </p:pic>
        </p:grpSp>
        <p:sp>
          <p:nvSpPr>
            <p:cNvPr id="34" name="正方形/長方形 33">
              <a:extLst>
                <a:ext uri="{FF2B5EF4-FFF2-40B4-BE49-F238E27FC236}">
                  <a16:creationId xmlns:a16="http://schemas.microsoft.com/office/drawing/2014/main" id="{986902AE-56C7-C2B6-1422-A66D05C4E74C}"/>
                </a:ext>
              </a:extLst>
            </p:cNvPr>
            <p:cNvSpPr/>
            <p:nvPr/>
          </p:nvSpPr>
          <p:spPr>
            <a:xfrm>
              <a:off x="1022128" y="3231855"/>
              <a:ext cx="2800936" cy="321372"/>
            </a:xfrm>
            <a:prstGeom prst="rect">
              <a:avLst/>
            </a:prstGeom>
            <a:solidFill>
              <a:schemeClr val="tx2">
                <a:lumMod val="40000"/>
                <a:lumOff val="60000"/>
                <a:alpha val="40000"/>
              </a:scheme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35" name="正方形/長方形 34">
              <a:extLst>
                <a:ext uri="{FF2B5EF4-FFF2-40B4-BE49-F238E27FC236}">
                  <a16:creationId xmlns:a16="http://schemas.microsoft.com/office/drawing/2014/main" id="{1F9204EE-C7DE-D291-698A-9B1543D503B6}"/>
                </a:ext>
              </a:extLst>
            </p:cNvPr>
            <p:cNvSpPr/>
            <p:nvPr/>
          </p:nvSpPr>
          <p:spPr>
            <a:xfrm>
              <a:off x="1022126" y="3587605"/>
              <a:ext cx="3451278" cy="321372"/>
            </a:xfrm>
            <a:prstGeom prst="rect">
              <a:avLst/>
            </a:prstGeom>
            <a:solidFill>
              <a:srgbClr val="00B050">
                <a:alpha val="40000"/>
              </a:srgb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cxnSp>
          <p:nvCxnSpPr>
            <p:cNvPr id="36" name="直線コネクタ 35">
              <a:extLst>
                <a:ext uri="{FF2B5EF4-FFF2-40B4-BE49-F238E27FC236}">
                  <a16:creationId xmlns:a16="http://schemas.microsoft.com/office/drawing/2014/main" id="{2C4C63A8-2063-541E-EF65-B34DDFDFE0ED}"/>
                </a:ext>
              </a:extLst>
            </p:cNvPr>
            <p:cNvCxnSpPr>
              <a:cxnSpLocks/>
            </p:cNvCxnSpPr>
            <p:nvPr/>
          </p:nvCxnSpPr>
          <p:spPr>
            <a:xfrm>
              <a:off x="3109688" y="4505642"/>
              <a:ext cx="145481" cy="0"/>
            </a:xfrm>
            <a:prstGeom prst="line">
              <a:avLst/>
            </a:prstGeom>
          </p:spPr>
          <p:style>
            <a:lnRef idx="1">
              <a:schemeClr val="dk1"/>
            </a:lnRef>
            <a:fillRef idx="0">
              <a:schemeClr val="dk1"/>
            </a:fillRef>
            <a:effectRef idx="0">
              <a:schemeClr val="dk1"/>
            </a:effectRef>
            <a:fontRef idx="minor">
              <a:schemeClr val="tx1"/>
            </a:fontRef>
          </p:style>
        </p:cxnSp>
        <p:sp>
          <p:nvSpPr>
            <p:cNvPr id="37" name="正方形/長方形 36">
              <a:extLst>
                <a:ext uri="{FF2B5EF4-FFF2-40B4-BE49-F238E27FC236}">
                  <a16:creationId xmlns:a16="http://schemas.microsoft.com/office/drawing/2014/main" id="{DF2F4E08-8124-57AC-7FDC-311E55E7CB67}"/>
                </a:ext>
              </a:extLst>
            </p:cNvPr>
            <p:cNvSpPr/>
            <p:nvPr/>
          </p:nvSpPr>
          <p:spPr>
            <a:xfrm>
              <a:off x="1022126" y="4210650"/>
              <a:ext cx="2896731" cy="774207"/>
            </a:xfrm>
            <a:prstGeom prst="rect">
              <a:avLst/>
            </a:prstGeom>
            <a:solidFill>
              <a:srgbClr val="FFC000">
                <a:alpha val="40000"/>
              </a:srgb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grpSp>
      <p:cxnSp>
        <p:nvCxnSpPr>
          <p:cNvPr id="41" name="直線コネクタ 40">
            <a:extLst>
              <a:ext uri="{FF2B5EF4-FFF2-40B4-BE49-F238E27FC236}">
                <a16:creationId xmlns:a16="http://schemas.microsoft.com/office/drawing/2014/main" id="{28B277E2-E2A6-31E5-8F8E-4AD93F200A31}"/>
              </a:ext>
            </a:extLst>
          </p:cNvPr>
          <p:cNvCxnSpPr>
            <a:cxnSpLocks/>
            <a:stCxn id="35" idx="3"/>
          </p:cNvCxnSpPr>
          <p:nvPr/>
        </p:nvCxnSpPr>
        <p:spPr>
          <a:xfrm>
            <a:off x="5038485" y="4759575"/>
            <a:ext cx="551035" cy="131228"/>
          </a:xfrm>
          <a:prstGeom prst="line">
            <a:avLst/>
          </a:prstGeom>
          <a:ln w="19050">
            <a:solidFill>
              <a:srgbClr val="99DFB9"/>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CF4E071-06D7-9B83-C650-381DB6663650}"/>
              </a:ext>
            </a:extLst>
          </p:cNvPr>
          <p:cNvCxnSpPr>
            <a:cxnSpLocks/>
            <a:stCxn id="34" idx="3"/>
          </p:cNvCxnSpPr>
          <p:nvPr/>
        </p:nvCxnSpPr>
        <p:spPr>
          <a:xfrm flipV="1">
            <a:off x="4388145" y="3582572"/>
            <a:ext cx="1201375" cy="821253"/>
          </a:xfrm>
          <a:prstGeom prst="line">
            <a:avLst/>
          </a:prstGeom>
          <a:ln w="19050">
            <a:solidFill>
              <a:srgbClr val="C9E5FF"/>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D836BD1-BFD7-489A-8E20-7FAE9340195B}"/>
              </a:ext>
            </a:extLst>
          </p:cNvPr>
          <p:cNvCxnSpPr>
            <a:cxnSpLocks/>
            <a:stCxn id="37" idx="3"/>
            <a:endCxn id="30" idx="1"/>
          </p:cNvCxnSpPr>
          <p:nvPr/>
        </p:nvCxnSpPr>
        <p:spPr>
          <a:xfrm>
            <a:off x="4483938" y="5609038"/>
            <a:ext cx="1105583" cy="831707"/>
          </a:xfrm>
          <a:prstGeom prst="line">
            <a:avLst/>
          </a:prstGeom>
          <a:ln w="19050">
            <a:solidFill>
              <a:srgbClr val="FFE699"/>
            </a:solidFill>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10A3B907-7F0A-4028-D971-1800642D3A40}"/>
              </a:ext>
            </a:extLst>
          </p:cNvPr>
          <p:cNvSpPr/>
          <p:nvPr/>
        </p:nvSpPr>
        <p:spPr>
          <a:xfrm>
            <a:off x="4309353" y="1629328"/>
            <a:ext cx="1126957" cy="307777"/>
          </a:xfrm>
          <a:prstGeom prst="rect">
            <a:avLst/>
          </a:prstGeom>
        </p:spPr>
        <p:txBody>
          <a:bodyPr wrap="square">
            <a:spAutoFit/>
          </a:bodyPr>
          <a:lstStyle/>
          <a:p>
            <a:pPr algn="ctr"/>
            <a:r>
              <a:rPr lang="en-US" altLang="ja-JP" sz="1400" dirty="0"/>
              <a:t>[</a:t>
            </a:r>
            <a:r>
              <a:rPr lang="en-US" altLang="ja-JP" sz="1400" dirty="0" err="1"/>
              <a:t>Storn</a:t>
            </a:r>
            <a:r>
              <a:rPr lang="en-US" altLang="ja-JP" sz="1400" dirty="0"/>
              <a:t>+ 97]</a:t>
            </a:r>
          </a:p>
        </p:txBody>
      </p:sp>
    </p:spTree>
    <p:extLst>
      <p:ext uri="{BB962C8B-B14F-4D97-AF65-F5344CB8AC3E}">
        <p14:creationId xmlns:p14="http://schemas.microsoft.com/office/powerpoint/2010/main" val="147046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CE6EB-D5B3-8498-1963-DCB20A7B23E8}"/>
              </a:ext>
            </a:extLst>
          </p:cNvPr>
          <p:cNvSpPr>
            <a:spLocks noGrp="1"/>
          </p:cNvSpPr>
          <p:nvPr>
            <p:ph type="title"/>
          </p:nvPr>
        </p:nvSpPr>
        <p:spPr/>
        <p:txBody>
          <a:bodyPr/>
          <a:lstStyle/>
          <a:p>
            <a:r>
              <a:rPr kumimoji="1" lang="en-US" altLang="ja-JP" dirty="0"/>
              <a:t>Related Works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C593C81-5692-2D5B-52E6-5CCA43A7BA1B}"/>
                  </a:ext>
                </a:extLst>
              </p:cNvPr>
              <p:cNvSpPr>
                <a:spLocks noGrp="1"/>
              </p:cNvSpPr>
              <p:nvPr>
                <p:ph idx="1"/>
              </p:nvPr>
            </p:nvSpPr>
            <p:spPr>
              <a:xfrm>
                <a:off x="318654" y="1188719"/>
                <a:ext cx="6568529" cy="5606293"/>
              </a:xfrm>
            </p:spPr>
            <p:txBody>
              <a:bodyPr>
                <a:normAutofit/>
              </a:bodyPr>
              <a:lstStyle/>
              <a:p>
                <a:r>
                  <a:rPr lang="en-US" altLang="ja-JP" dirty="0"/>
                  <a:t>Adaptive/Surrogate-assisted DE</a:t>
                </a:r>
              </a:p>
              <a:p>
                <a:pPr marL="783000" lvl="2" indent="0">
                  <a:buNone/>
                </a:pPr>
                <a:r>
                  <a:rPr kumimoji="1" lang="en-US" altLang="ja-JP" dirty="0" err="1"/>
                  <a:t>Indiv</a:t>
                </a:r>
                <a:r>
                  <a:rPr kumimoji="1" lang="en-US" altLang="ja-JP" dirty="0"/>
                  <a:t>.: </a:t>
                </a:r>
                <a:r>
                  <a:rPr lang="en-US" altLang="ja-JP" dirty="0"/>
                  <a:t>individual-based adaptation</a:t>
                </a:r>
              </a:p>
              <a:p>
                <a:pPr marL="1240200" lvl="3" indent="0">
                  <a:buNone/>
                </a:pPr>
                <a:r>
                  <a:rPr kumimoji="1" lang="en-US" altLang="ja-JP" dirty="0"/>
                  <a:t>Each solution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𝒙</m:t>
                        </m:r>
                      </m:e>
                      <m:sub>
                        <m:r>
                          <a:rPr kumimoji="1" lang="en-US" altLang="ja-JP" b="0" i="1" smtClean="0">
                            <a:latin typeface="Cambria Math" panose="02040503050406030204" pitchFamily="18" charset="0"/>
                          </a:rPr>
                          <m:t>𝑖</m:t>
                        </m:r>
                      </m:sub>
                    </m:sSub>
                  </m:oMath>
                </a14:m>
                <a:r>
                  <a:rPr kumimoji="1" lang="en-US" altLang="ja-JP" dirty="0"/>
                  <a:t> has its own configuration </a:t>
                </a:r>
                <a14:m>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𝜽</m:t>
                        </m:r>
                      </m:e>
                      <m:sub>
                        <m:r>
                          <a:rPr lang="en-US" altLang="ja-JP" i="1">
                            <a:latin typeface="Cambria Math" panose="02040503050406030204" pitchFamily="18" charset="0"/>
                          </a:rPr>
                          <m:t>𝑖</m:t>
                        </m:r>
                      </m:sub>
                    </m:sSub>
                  </m:oMath>
                </a14:m>
                <a:r>
                  <a:rPr kumimoji="1" lang="en-US" altLang="ja-JP" dirty="0"/>
                  <a:t>.</a:t>
                </a:r>
              </a:p>
              <a:p>
                <a:pPr marL="783000" lvl="2" indent="0">
                  <a:buNone/>
                </a:pPr>
                <a:r>
                  <a:rPr lang="en-US" altLang="ja-JP" dirty="0" err="1"/>
                  <a:t>Subpop</a:t>
                </a:r>
                <a:r>
                  <a:rPr lang="en-US" altLang="ja-JP" dirty="0"/>
                  <a:t>.: subpopulations-based adaptation</a:t>
                </a:r>
              </a:p>
              <a:p>
                <a:pPr marL="1240200" lvl="3" indent="0">
                  <a:buNone/>
                </a:pPr>
                <a:r>
                  <a:rPr lang="en-US" altLang="ja-JP" dirty="0"/>
                  <a:t>Solutions in a subpopulation use same </a:t>
                </a:r>
                <a14:m>
                  <m:oMath xmlns:m="http://schemas.openxmlformats.org/officeDocument/2006/math">
                    <m:r>
                      <a:rPr lang="en-US" altLang="ja-JP" b="1" i="1" smtClean="0">
                        <a:latin typeface="Cambria Math" panose="02040503050406030204" pitchFamily="18" charset="0"/>
                      </a:rPr>
                      <m:t>𝜽</m:t>
                    </m:r>
                  </m:oMath>
                </a14:m>
                <a:r>
                  <a:rPr kumimoji="1" lang="en-US" altLang="ja-JP" dirty="0"/>
                  <a:t>.</a:t>
                </a:r>
              </a:p>
              <a:p>
                <a:pPr lvl="1">
                  <a:spcBef>
                    <a:spcPts val="1200"/>
                  </a:spcBef>
                </a:pPr>
                <a:r>
                  <a:rPr kumimoji="1" lang="en-US" altLang="ja-JP" dirty="0"/>
                  <a:t>Many adaptive DEs are </a:t>
                </a:r>
                <a:r>
                  <a:rPr kumimoji="1" lang="en-US" altLang="ja-JP" dirty="0" err="1"/>
                  <a:t>Indiv</a:t>
                </a:r>
                <a:r>
                  <a:rPr lang="en-US" altLang="ja-JP" dirty="0"/>
                  <a:t>.</a:t>
                </a:r>
              </a:p>
              <a:p>
                <a:pPr lvl="2"/>
                <a:r>
                  <a:rPr kumimoji="1" lang="en-US" altLang="ja-JP" dirty="0"/>
                  <a:t>Recently, </a:t>
                </a:r>
                <a:r>
                  <a:rPr kumimoji="1" lang="en-US" altLang="ja-JP" dirty="0" err="1"/>
                  <a:t>Subpop</a:t>
                </a:r>
                <a:r>
                  <a:rPr kumimoji="1" lang="en-US" altLang="ja-JP" dirty="0"/>
                  <a:t>. begins to gain popularity. </a:t>
                </a:r>
              </a:p>
              <a:p>
                <a:pPr lvl="1">
                  <a:spcBef>
                    <a:spcPts val="1200"/>
                  </a:spcBef>
                </a:pPr>
                <a:r>
                  <a:rPr lang="en-US" altLang="ja-JP" dirty="0"/>
                  <a:t>Some surrogate-assisted DEs incorporate adaptive mechanism into SAEAs.</a:t>
                </a:r>
              </a:p>
              <a:p>
                <a:pPr lvl="2"/>
                <a:r>
                  <a:rPr kumimoji="1" lang="en-US" altLang="ja-JP" dirty="0"/>
                  <a:t>However, they are usually </a:t>
                </a:r>
                <a:r>
                  <a:rPr kumimoji="1" lang="en-US" altLang="ja-JP" dirty="0" err="1"/>
                  <a:t>Indiv</a:t>
                </a:r>
                <a:r>
                  <a:rPr kumimoji="1" lang="en-US" altLang="ja-JP" dirty="0"/>
                  <a:t>.</a:t>
                </a:r>
              </a:p>
              <a:p>
                <a:r>
                  <a:rPr lang="en-US" altLang="ja-JP" dirty="0"/>
                  <a:t>Position of Proposed Algorithm</a:t>
                </a:r>
              </a:p>
              <a:p>
                <a:pPr marL="325800" lvl="1" indent="0">
                  <a:buNone/>
                </a:pPr>
                <a:r>
                  <a:rPr lang="en-US" altLang="ja-JP" dirty="0"/>
                  <a:t>	</a:t>
                </a:r>
                <a:r>
                  <a:rPr lang="en-US" altLang="ja-JP" dirty="0" err="1"/>
                  <a:t>Subpop</a:t>
                </a:r>
                <a:r>
                  <a:rPr lang="en-US" altLang="ja-JP" dirty="0"/>
                  <a:t>. and for M-EOPs</a:t>
                </a:r>
              </a:p>
            </p:txBody>
          </p:sp>
        </mc:Choice>
        <mc:Fallback xmlns="">
          <p:sp>
            <p:nvSpPr>
              <p:cNvPr id="3" name="コンテンツ プレースホルダー 2">
                <a:extLst>
                  <a:ext uri="{FF2B5EF4-FFF2-40B4-BE49-F238E27FC236}">
                    <a16:creationId xmlns:a16="http://schemas.microsoft.com/office/drawing/2014/main" id="{0C593C81-5692-2D5B-52E6-5CCA43A7BA1B}"/>
                  </a:ext>
                </a:extLst>
              </p:cNvPr>
              <p:cNvSpPr>
                <a:spLocks noGrp="1" noRot="1" noChangeAspect="1" noMove="1" noResize="1" noEditPoints="1" noAdjustHandles="1" noChangeArrowheads="1" noChangeShapeType="1" noTextEdit="1"/>
              </p:cNvSpPr>
              <p:nvPr>
                <p:ph idx="1"/>
              </p:nvPr>
            </p:nvSpPr>
            <p:spPr>
              <a:xfrm>
                <a:off x="318654" y="1188719"/>
                <a:ext cx="6568529" cy="5606293"/>
              </a:xfrm>
              <a:blipFill>
                <a:blip r:embed="rId2"/>
                <a:stretch>
                  <a:fillRect l="-1577" t="-978" r="-22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87790A8-ED0C-87FD-52DC-E76FE6C8E46E}"/>
              </a:ext>
            </a:extLst>
          </p:cNvPr>
          <p:cNvSpPr>
            <a:spLocks noGrp="1"/>
          </p:cNvSpPr>
          <p:nvPr>
            <p:ph type="sldNum" sz="quarter" idx="12"/>
          </p:nvPr>
        </p:nvSpPr>
        <p:spPr/>
        <p:txBody>
          <a:bodyPr/>
          <a:lstStyle/>
          <a:p>
            <a:fld id="{6A637921-7D9C-44EA-B157-1EF279BDBC5D}" type="slidenum">
              <a:rPr kumimoji="1" lang="ja-JP" altLang="en-US" smtClean="0"/>
              <a:t>7</a:t>
            </a:fld>
            <a:endParaRPr kumimoji="1" lang="ja-JP" altLang="en-US"/>
          </a:p>
        </p:txBody>
      </p:sp>
      <p:pic>
        <p:nvPicPr>
          <p:cNvPr id="6" name="図 5">
            <a:extLst>
              <a:ext uri="{FF2B5EF4-FFF2-40B4-BE49-F238E27FC236}">
                <a16:creationId xmlns:a16="http://schemas.microsoft.com/office/drawing/2014/main" id="{ABB6F8DB-2F79-81C6-B037-4636690D0943}"/>
              </a:ext>
            </a:extLst>
          </p:cNvPr>
          <p:cNvPicPr>
            <a:picLocks noChangeAspect="1"/>
          </p:cNvPicPr>
          <p:nvPr/>
        </p:nvPicPr>
        <p:blipFill>
          <a:blip r:embed="rId3"/>
          <a:stretch>
            <a:fillRect/>
          </a:stretch>
        </p:blipFill>
        <p:spPr>
          <a:xfrm>
            <a:off x="6818011" y="1188720"/>
            <a:ext cx="5373988" cy="5606293"/>
          </a:xfrm>
          <a:prstGeom prst="rect">
            <a:avLst/>
          </a:prstGeom>
        </p:spPr>
      </p:pic>
      <p:sp>
        <p:nvSpPr>
          <p:cNvPr id="7" name="正方形/長方形 6">
            <a:extLst>
              <a:ext uri="{FF2B5EF4-FFF2-40B4-BE49-F238E27FC236}">
                <a16:creationId xmlns:a16="http://schemas.microsoft.com/office/drawing/2014/main" id="{0EF7D68D-25F8-AA3F-CF57-0228661E3429}"/>
              </a:ext>
            </a:extLst>
          </p:cNvPr>
          <p:cNvSpPr/>
          <p:nvPr/>
        </p:nvSpPr>
        <p:spPr>
          <a:xfrm>
            <a:off x="8843525" y="1546860"/>
            <a:ext cx="661480" cy="2032919"/>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C3A79CF-EA54-99CB-4241-556D2CA35FE2}"/>
              </a:ext>
            </a:extLst>
          </p:cNvPr>
          <p:cNvSpPr/>
          <p:nvPr/>
        </p:nvSpPr>
        <p:spPr>
          <a:xfrm>
            <a:off x="8843525" y="5247640"/>
            <a:ext cx="661480" cy="1110899"/>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6920ED7-EACB-006D-1C3A-3A68AD971C28}"/>
              </a:ext>
            </a:extLst>
          </p:cNvPr>
          <p:cNvSpPr/>
          <p:nvPr/>
        </p:nvSpPr>
        <p:spPr>
          <a:xfrm>
            <a:off x="8843525" y="3579779"/>
            <a:ext cx="661480" cy="575026"/>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2688FF9-3453-087E-529F-998599C553B7}"/>
              </a:ext>
            </a:extLst>
          </p:cNvPr>
          <p:cNvSpPr/>
          <p:nvPr/>
        </p:nvSpPr>
        <p:spPr>
          <a:xfrm>
            <a:off x="8843525" y="6358539"/>
            <a:ext cx="661480" cy="140132"/>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04F23EC-FA4B-E5AB-BB09-2F1DF29BDC4A}"/>
              </a:ext>
            </a:extLst>
          </p:cNvPr>
          <p:cNvSpPr/>
          <p:nvPr/>
        </p:nvSpPr>
        <p:spPr>
          <a:xfrm>
            <a:off x="6846570" y="6358539"/>
            <a:ext cx="1996955" cy="140132"/>
          </a:xfrm>
          <a:prstGeom prst="rect">
            <a:avLst/>
          </a:prstGeom>
          <a:solidFill>
            <a:schemeClr val="accent1">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80B3D1C-700B-4DA5-E2E9-1E4C5543F7C0}"/>
              </a:ext>
            </a:extLst>
          </p:cNvPr>
          <p:cNvSpPr/>
          <p:nvPr/>
        </p:nvSpPr>
        <p:spPr>
          <a:xfrm>
            <a:off x="9505005" y="6358539"/>
            <a:ext cx="2612700" cy="140132"/>
          </a:xfrm>
          <a:prstGeom prst="rect">
            <a:avLst/>
          </a:prstGeom>
          <a:solidFill>
            <a:schemeClr val="accent1">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45C1FDD-A9A0-CE68-6CA3-F76917542E7A}"/>
              </a:ext>
            </a:extLst>
          </p:cNvPr>
          <p:cNvSpPr/>
          <p:nvPr/>
        </p:nvSpPr>
        <p:spPr>
          <a:xfrm>
            <a:off x="1182454" y="2563319"/>
            <a:ext cx="4840393" cy="277158"/>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5E46433-C6E4-2E0B-2500-05693C012899}"/>
              </a:ext>
            </a:extLst>
          </p:cNvPr>
          <p:cNvSpPr/>
          <p:nvPr/>
        </p:nvSpPr>
        <p:spPr>
          <a:xfrm>
            <a:off x="1182454" y="1799634"/>
            <a:ext cx="3840650" cy="277158"/>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4FCE980-8BEC-D747-A5D0-964909D03469}"/>
              </a:ext>
            </a:extLst>
          </p:cNvPr>
          <p:cNvSpPr/>
          <p:nvPr/>
        </p:nvSpPr>
        <p:spPr>
          <a:xfrm>
            <a:off x="4309872" y="3419759"/>
            <a:ext cx="762000" cy="320040"/>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EA89857-EBCA-E7AB-689C-90719B61415F}"/>
              </a:ext>
            </a:extLst>
          </p:cNvPr>
          <p:cNvSpPr/>
          <p:nvPr/>
        </p:nvSpPr>
        <p:spPr>
          <a:xfrm>
            <a:off x="2627376" y="3844046"/>
            <a:ext cx="987552" cy="320040"/>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C94163F-F89E-41D3-CFD9-D25AC6BCF1A3}"/>
              </a:ext>
            </a:extLst>
          </p:cNvPr>
          <p:cNvSpPr/>
          <p:nvPr/>
        </p:nvSpPr>
        <p:spPr>
          <a:xfrm>
            <a:off x="4511039" y="5221312"/>
            <a:ext cx="601433" cy="277158"/>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6AED16AB-FF57-36F1-D08C-66D8BAA03165}"/>
              </a:ext>
            </a:extLst>
          </p:cNvPr>
          <p:cNvSpPr/>
          <p:nvPr/>
        </p:nvSpPr>
        <p:spPr>
          <a:xfrm>
            <a:off x="10811355" y="945067"/>
            <a:ext cx="1309126" cy="307777"/>
          </a:xfrm>
          <a:prstGeom prst="rect">
            <a:avLst/>
          </a:prstGeom>
        </p:spPr>
        <p:txBody>
          <a:bodyPr wrap="square">
            <a:spAutoFit/>
          </a:bodyPr>
          <a:lstStyle/>
          <a:p>
            <a:pPr algn="ctr"/>
            <a:r>
              <a:rPr lang="en-US" altLang="ja-JP" sz="1400" dirty="0"/>
              <a:t>Max. # of FEs</a:t>
            </a:r>
          </a:p>
        </p:txBody>
      </p:sp>
      <p:sp>
        <p:nvSpPr>
          <p:cNvPr id="19" name="正方形/長方形 18">
            <a:extLst>
              <a:ext uri="{FF2B5EF4-FFF2-40B4-BE49-F238E27FC236}">
                <a16:creationId xmlns:a16="http://schemas.microsoft.com/office/drawing/2014/main" id="{7DE36176-981E-88FD-63F3-3C70C0F62B82}"/>
              </a:ext>
            </a:extLst>
          </p:cNvPr>
          <p:cNvSpPr/>
          <p:nvPr/>
        </p:nvSpPr>
        <p:spPr>
          <a:xfrm>
            <a:off x="9662841" y="945067"/>
            <a:ext cx="1309126" cy="307777"/>
          </a:xfrm>
          <a:prstGeom prst="rect">
            <a:avLst/>
          </a:prstGeom>
        </p:spPr>
        <p:txBody>
          <a:bodyPr wrap="square">
            <a:spAutoFit/>
          </a:bodyPr>
          <a:lstStyle/>
          <a:p>
            <a:pPr algn="ctr"/>
            <a:r>
              <a:rPr lang="en-US" altLang="ja-JP" sz="1400" dirty="0"/>
              <a:t>Prob. Dim.</a:t>
            </a:r>
          </a:p>
        </p:txBody>
      </p:sp>
      <p:sp>
        <p:nvSpPr>
          <p:cNvPr id="20" name="正方形/長方形 19">
            <a:extLst>
              <a:ext uri="{FF2B5EF4-FFF2-40B4-BE49-F238E27FC236}">
                <a16:creationId xmlns:a16="http://schemas.microsoft.com/office/drawing/2014/main" id="{EFC1A6F3-B658-F1C5-9850-486ADF1F0A65}"/>
              </a:ext>
            </a:extLst>
          </p:cNvPr>
          <p:cNvSpPr/>
          <p:nvPr/>
        </p:nvSpPr>
        <p:spPr>
          <a:xfrm>
            <a:off x="1302512" y="6244201"/>
            <a:ext cx="1160272" cy="320040"/>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83A8454B-AF92-BE1A-C2C3-ED59DDEAFD9E}"/>
              </a:ext>
            </a:extLst>
          </p:cNvPr>
          <p:cNvSpPr/>
          <p:nvPr/>
        </p:nvSpPr>
        <p:spPr>
          <a:xfrm>
            <a:off x="3550880" y="6224881"/>
            <a:ext cx="1210095" cy="320040"/>
          </a:xfrm>
          <a:prstGeom prst="rect">
            <a:avLst/>
          </a:prstGeom>
          <a:solidFill>
            <a:schemeClr val="accent1">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155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pPr>
              <a:lnSpc>
                <a:spcPct val="100000"/>
              </a:lnSpc>
              <a:spcBef>
                <a:spcPts val="1800"/>
              </a:spcBef>
            </a:pPr>
            <a:r>
              <a:rPr lang="en-US" altLang="ja-JP" dirty="0"/>
              <a:t>Proposed Algorithm: EBADE</a:t>
            </a:r>
            <a:br>
              <a:rPr lang="en-US" altLang="ja-JP" sz="3200" dirty="0"/>
            </a:br>
            <a:r>
              <a:rPr lang="en-US" altLang="ja-JP" sz="3200" dirty="0"/>
              <a:t>– Emulation-based Adaptive DE</a:t>
            </a:r>
            <a:endParaRPr kumimoji="1" lang="en-US" altLang="ja-JP" sz="3200"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8</a:t>
            </a:fld>
            <a:endParaRPr kumimoji="1" lang="ja-JP" altLang="en-US"/>
          </a:p>
        </p:txBody>
      </p:sp>
    </p:spTree>
    <p:extLst>
      <p:ext uri="{BB962C8B-B14F-4D97-AF65-F5344CB8AC3E}">
        <p14:creationId xmlns:p14="http://schemas.microsoft.com/office/powerpoint/2010/main" val="4100003667"/>
      </p:ext>
    </p:extLst>
  </p:cSld>
  <p:clrMapOvr>
    <a:masterClrMapping/>
  </p:clrMapOvr>
</p:sld>
</file>

<file path=ppt/theme/theme1.xml><?xml version="1.0" encoding="utf-8"?>
<a:theme xmlns:a="http://schemas.openxmlformats.org/drawingml/2006/main" name="Presentation Theme">
  <a:themeElements>
    <a:clrScheme name="NKT Color Pallet">
      <a:dk1>
        <a:sysClr val="windowText" lastClr="000000"/>
      </a:dk1>
      <a:lt1>
        <a:sysClr val="window" lastClr="FFFFFF"/>
      </a:lt1>
      <a:dk2>
        <a:srgbClr val="005B94"/>
      </a:dk2>
      <a:lt2>
        <a:srgbClr val="E7E6E6"/>
      </a:lt2>
      <a:accent1>
        <a:srgbClr val="FFE101"/>
      </a:accent1>
      <a:accent2>
        <a:srgbClr val="FFBC01"/>
      </a:accent2>
      <a:accent3>
        <a:srgbClr val="FF7578"/>
      </a:accent3>
      <a:accent4>
        <a:srgbClr val="7582FF"/>
      </a:accent4>
      <a:accent5>
        <a:srgbClr val="00947D"/>
      </a:accent5>
      <a:accent6>
        <a:srgbClr val="00CC44"/>
      </a:accent6>
      <a:hlink>
        <a:srgbClr val="0563C1"/>
      </a:hlink>
      <a:folHlink>
        <a:srgbClr val="954F72"/>
      </a:folHlink>
    </a:clrScheme>
    <a:fontScheme name="ユーザー定義 1">
      <a:majorFont>
        <a:latin typeface="Arial"/>
        <a:ea typeface="游ゴシック"/>
        <a:cs typeface=""/>
      </a:majorFont>
      <a:minorFont>
        <a:latin typeface="Arial"/>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4F30F3ED-B0D4-4B4F-AB4E-AEBDF8D0D7D9}" vid="{0A80FFC2-22A3-41F1-8034-D4113DD7D8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NKTLab_Internal_Wide</Template>
  <TotalTime>3818</TotalTime>
  <Words>3602</Words>
  <Application>Microsoft Office PowerPoint</Application>
  <PresentationFormat>ワイド画面</PresentationFormat>
  <Paragraphs>403</Paragraphs>
  <Slides>24</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CMR10</vt:lpstr>
      <vt:lpstr>NimbusRomNo9L-Regu</vt:lpstr>
      <vt:lpstr>游ゴシック</vt:lpstr>
      <vt:lpstr>Arial</vt:lpstr>
      <vt:lpstr>Cambria Math</vt:lpstr>
      <vt:lpstr>Times New Roman</vt:lpstr>
      <vt:lpstr>Wingdings</vt:lpstr>
      <vt:lpstr>Presentation Theme</vt:lpstr>
      <vt:lpstr>Emulation-based Adaptive Differential Evolution:  Fast and Auto-tunable Approach  for Moderately Expensive Optimization Problems</vt:lpstr>
      <vt:lpstr>Background</vt:lpstr>
      <vt:lpstr>Background</vt:lpstr>
      <vt:lpstr>Research Purpose</vt:lpstr>
      <vt:lpstr>Research Approach</vt:lpstr>
      <vt:lpstr>Preliminary</vt:lpstr>
      <vt:lpstr>Component</vt:lpstr>
      <vt:lpstr>Related Works</vt:lpstr>
      <vt:lpstr>Proposed Algorithm: EBADE – Emulation-based Adaptive DE</vt:lpstr>
      <vt:lpstr>Concept</vt:lpstr>
      <vt:lpstr>Preliminary</vt:lpstr>
      <vt:lpstr>Overall Framework</vt:lpstr>
      <vt:lpstr>Experiment</vt:lpstr>
      <vt:lpstr>Experiment: Settings</vt:lpstr>
      <vt:lpstr>Experiment: Results (Fitness at 6,000FEs)</vt:lpstr>
      <vt:lpstr>Experiment: Results (Summary)</vt:lpstr>
      <vt:lpstr>Experiment: Computational Time</vt:lpstr>
      <vt:lpstr>Discussion</vt:lpstr>
      <vt:lpstr>Discussion 1/3 </vt:lpstr>
      <vt:lpstr>Discussion 2/3 </vt:lpstr>
      <vt:lpstr>Discussion 3/3 </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EBADE</dc:title>
  <dc:creator>Kei Nishihara</dc:creator>
  <cp:lastModifiedBy>Kei Nishihara</cp:lastModifiedBy>
  <cp:revision>67</cp:revision>
  <dcterms:created xsi:type="dcterms:W3CDTF">2022-07-25T07:14:11Z</dcterms:created>
  <dcterms:modified xsi:type="dcterms:W3CDTF">2024-01-01T15:49:31Z</dcterms:modified>
</cp:coreProperties>
</file>