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93" r:id="rId1"/>
    <p:sldMasterId id="2147484386" r:id="rId2"/>
  </p:sldMasterIdLst>
  <p:notesMasterIdLst>
    <p:notesMasterId r:id="rId25"/>
  </p:notesMasterIdLst>
  <p:handoutMasterIdLst>
    <p:handoutMasterId r:id="rId26"/>
  </p:handoutMasterIdLst>
  <p:sldIdLst>
    <p:sldId id="256" r:id="rId3"/>
    <p:sldId id="257" r:id="rId4"/>
    <p:sldId id="258" r:id="rId5"/>
    <p:sldId id="259" r:id="rId6"/>
    <p:sldId id="260" r:id="rId7"/>
    <p:sldId id="281" r:id="rId8"/>
    <p:sldId id="262" r:id="rId9"/>
    <p:sldId id="282" r:id="rId10"/>
    <p:sldId id="263" r:id="rId11"/>
    <p:sldId id="283" r:id="rId12"/>
    <p:sldId id="284" r:id="rId13"/>
    <p:sldId id="286" r:id="rId14"/>
    <p:sldId id="288" r:id="rId15"/>
    <p:sldId id="290" r:id="rId16"/>
    <p:sldId id="292" r:id="rId17"/>
    <p:sldId id="294" r:id="rId18"/>
    <p:sldId id="289" r:id="rId19"/>
    <p:sldId id="264" r:id="rId20"/>
    <p:sldId id="287" r:id="rId21"/>
    <p:sldId id="291" r:id="rId22"/>
    <p:sldId id="293"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xcellence Harba Bur" initials="EHB" lastIdx="2" clrIdx="0">
    <p:extLst>
      <p:ext uri="{19B8F6BF-5375-455C-9EA6-DF929625EA0E}">
        <p15:presenceInfo xmlns:p15="http://schemas.microsoft.com/office/powerpoint/2012/main" userId="Excellence Harba Bu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2" autoAdjust="0"/>
    <p:restoredTop sz="94401" autoAdjust="0"/>
  </p:normalViewPr>
  <p:slideViewPr>
    <p:cSldViewPr snapToGrid="0">
      <p:cViewPr varScale="1">
        <p:scale>
          <a:sx n="56" d="100"/>
          <a:sy n="56" d="100"/>
        </p:scale>
        <p:origin x="162" y="30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0E162-B6CB-4C62-9278-1EC530C03256}" type="doc">
      <dgm:prSet loTypeId="urn:microsoft.com/office/officeart/2005/8/layout/bList2" loCatId="picture" qsTypeId="urn:microsoft.com/office/officeart/2005/8/quickstyle/simple1" qsCatId="simple" csTypeId="urn:microsoft.com/office/officeart/2005/8/colors/accent1_2" csCatId="accent1" phldr="1"/>
      <dgm:spPr/>
    </dgm:pt>
    <dgm:pt modelId="{F2AFDE4F-EAE8-4ACD-894D-4388D942D8E4}" type="pres">
      <dgm:prSet presAssocID="{6C80E162-B6CB-4C62-9278-1EC530C03256}" presName="diagram" presStyleCnt="0">
        <dgm:presLayoutVars>
          <dgm:dir/>
          <dgm:animLvl val="lvl"/>
          <dgm:resizeHandles val="exact"/>
        </dgm:presLayoutVars>
      </dgm:prSet>
      <dgm:spPr/>
    </dgm:pt>
  </dgm:ptLst>
  <dgm:cxnLst>
    <dgm:cxn modelId="{0A9F0F76-D6C6-47B3-A502-E70E062A659E}" type="presOf" srcId="{6C80E162-B6CB-4C62-9278-1EC530C03256}" destId="{F2AFDE4F-EAE8-4ACD-894D-4388D942D8E4}" srcOrd="0"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A81C67-1E08-4D66-96B5-AD41FE97FA2C}" type="datetime1">
              <a:rPr lang="fr-FR" smtClean="0"/>
              <a:t>21/03/2019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253A23-FCA7-4276-ABB1-94C3FAF7128D}" type="slidenum">
              <a:rPr lang="fr-FR" smtClean="0"/>
              <a:t>‹N°›</a:t>
            </a:fld>
            <a:endParaRPr lang="fr-FR"/>
          </a:p>
        </p:txBody>
      </p:sp>
    </p:spTree>
    <p:extLst>
      <p:ext uri="{BB962C8B-B14F-4D97-AF65-F5344CB8AC3E}">
        <p14:creationId xmlns:p14="http://schemas.microsoft.com/office/powerpoint/2010/main" val="34643692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EBA67-99E7-47EC-BC39-B9AE1EA9B2B1}" type="datetime1">
              <a:rPr lang="fr-FR" smtClean="0"/>
              <a:t>21/03/2019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4B289-C0B2-4BD8-BBF9-550E0A73F105}" type="slidenum">
              <a:rPr lang="fr-FR" smtClean="0"/>
              <a:t>‹N°›</a:t>
            </a:fld>
            <a:endParaRPr lang="fr-FR"/>
          </a:p>
        </p:txBody>
      </p:sp>
    </p:spTree>
    <p:extLst>
      <p:ext uri="{BB962C8B-B14F-4D97-AF65-F5344CB8AC3E}">
        <p14:creationId xmlns:p14="http://schemas.microsoft.com/office/powerpoint/2010/main" val="82446787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758285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082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455949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000" b="1" dirty="0" smtClean="0">
                <a:solidFill>
                  <a:srgbClr val="FF0000"/>
                </a:solidFill>
                <a:latin typeface="Times New Roman" panose="02020603050405020304" pitchFamily="18" charset="0"/>
                <a:cs typeface="Times New Roman" panose="02020603050405020304" pitchFamily="18" charset="0"/>
              </a:rPr>
              <a:t>Maltego</a:t>
            </a:r>
            <a:endParaRPr lang="fr-FR"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810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84878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024026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195474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81777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67541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402189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682099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095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0EC060B-BE51-4EDF-92E6-9DDAFCA12787}" type="datetime1">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88732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5AB3B02-A665-40B1-862C-3B6500C3686A}" type="datetime1">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68327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7210266E-CE7B-4BBD-993D-DA586FD46615}" type="datetime1">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668371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60EC060B-BE51-4EDF-92E6-9DDAFCA12787}" type="datetime1">
              <a:rPr lang="en-US" smtClean="0"/>
              <a:t>3/21/2019</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‹N°›</a:t>
            </a:fld>
            <a:endParaRPr lang="en-US" dirty="0"/>
          </a:p>
        </p:txBody>
      </p:sp>
    </p:spTree>
    <p:extLst>
      <p:ext uri="{BB962C8B-B14F-4D97-AF65-F5344CB8AC3E}">
        <p14:creationId xmlns:p14="http://schemas.microsoft.com/office/powerpoint/2010/main" val="91896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EB367C5-E412-4CE0-BFD2-514A2CBF2FA7}" type="datetime1">
              <a:rPr lang="en-US" smtClean="0"/>
              <a:t>3/21/2019</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262095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699E4B5-956C-46C2-B736-A728640AB953}" type="datetime1">
              <a:rPr lang="en-US" smtClean="0"/>
              <a:t>3/21/2019</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240448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D526569-D585-4AE5-8CE9-227114036753}" type="datetime1">
              <a:rPr lang="en-US" smtClean="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1658978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4CDAC5A-413C-4BFA-A251-A9ABBF5B49DE}" type="datetime1">
              <a:rPr lang="en-US" smtClean="0"/>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71553672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01D0192-567F-4217-B6A4-CAFD15D7BEBD}" type="datetime1">
              <a:rPr lang="en-US" smtClean="0"/>
              <a:t>3/21/2019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79479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00826-5B6D-4AF1-B056-06770F0E3704}" type="datetime1">
              <a:rPr lang="en-US" smtClean="0"/>
              <a:t>3/21/2019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24165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B3869A9-B257-41E2-869D-A715B8CB0219}" type="datetime1">
              <a:rPr lang="en-US" smtClean="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6427123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EB367C5-E412-4CE0-BFD2-514A2CBF2FA7}" type="datetime1">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748783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B076FF9-873A-4E7B-A030-4FB4516BE19F}" type="datetime1">
              <a:rPr lang="en-US" smtClean="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21097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Image panoramique avec légende">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8C8E628-9CD6-4E5F-9BE1-CAD7E29D8030}" type="datetime1">
              <a:rPr lang="en-US" smtClean="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68739748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8C8E628-9CD6-4E5F-9BE1-CAD7E29D8030}" type="datetime1">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39952632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fr-FR" smtClean="0"/>
              <a:t>Modifiez le style du titre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fr-FR" smtClean="0"/>
              <a:t>Modifiez les styles du texte du masque</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8C8E628-9CD6-4E5F-9BE1-CAD7E29D8030}" type="datetime1">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968068812"/>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8C8E628-9CD6-4E5F-9BE1-CAD7E29D8030}" type="datetime1">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2507242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C8E628-9CD6-4E5F-9BE1-CAD7E29D8030}" type="datetime1">
              <a:rPr lang="en-US" smtClean="0"/>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905051568"/>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C8E628-9CD6-4E5F-9BE1-CAD7E29D8030}" type="datetime1">
              <a:rPr lang="en-US" smtClean="0"/>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471940281"/>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5AB3B02-A665-40B1-862C-3B6500C3686A}" type="datetime1">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476253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210266E-CE7B-4BBD-993D-DA586FD46615}" type="datetime1">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29852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smtClean="0"/>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699E4B5-956C-46C2-B736-A728640AB953}" type="datetime1">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83861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D526569-D585-4AE5-8CE9-227114036753}" type="datetime1">
              <a:rPr lang="en-US" smtClean="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869639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64CDAC5A-413C-4BFA-A251-A9ABBF5B49DE}" type="datetime1">
              <a:rPr lang="en-US" smtClean="0"/>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p14="http://schemas.microsoft.com/office/powerpoint/2010/main" val="370473692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01D0192-567F-4217-B6A4-CAFD15D7BEBD}" type="datetime1">
              <a:rPr lang="en-US" smtClean="0"/>
              <a:t>3/21/2019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902302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00826-5B6D-4AF1-B056-06770F0E3704}" type="datetime1">
              <a:rPr lang="en-US" smtClean="0"/>
              <a:t>3/21/2019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996922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smtClean="0"/>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B3869A9-B257-41E2-869D-A715B8CB0219}" type="datetime1">
              <a:rPr lang="en-US" smtClean="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2688492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B076FF9-873A-4E7B-A030-4FB4516BE19F}" type="datetime1">
              <a:rPr lang="en-US" smtClean="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20297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8C8E628-9CD6-4E5F-9BE1-CAD7E29D8030}" type="datetime1">
              <a:rPr lang="en-US" smtClean="0"/>
              <a:t>3/21/2019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144438361"/>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A8C8E628-9CD6-4E5F-9BE1-CAD7E29D8030}" type="datetime1">
              <a:rPr lang="en-US" smtClean="0"/>
              <a:t>3/21/2019</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784590858"/>
      </p:ext>
    </p:extLst>
  </p:cSld>
  <p:clrMap bg1="lt1" tx1="dk1" bg2="lt2" tx2="dk2" accent1="accent1" accent2="accent2" accent3="accent3" accent4="accent4" accent5="accent5" accent6="accent6" hlink="hlink" folHlink="folHlink"/>
  <p:sldLayoutIdLst>
    <p:sldLayoutId id="2147484387" r:id="rId1"/>
    <p:sldLayoutId id="2147484388" r:id="rId2"/>
    <p:sldLayoutId id="2147484389" r:id="rId3"/>
    <p:sldLayoutId id="2147484390" r:id="rId4"/>
    <p:sldLayoutId id="2147484391" r:id="rId5"/>
    <p:sldLayoutId id="2147484392" r:id="rId6"/>
    <p:sldLayoutId id="2147484393" r:id="rId7"/>
    <p:sldLayoutId id="2147484394" r:id="rId8"/>
    <p:sldLayoutId id="2147484395" r:id="rId9"/>
    <p:sldLayoutId id="2147484396" r:id="rId10"/>
    <p:sldLayoutId id="2147484397" r:id="rId11"/>
    <p:sldLayoutId id="2147484398" r:id="rId12"/>
    <p:sldLayoutId id="2147484399" r:id="rId13"/>
    <p:sldLayoutId id="2147484400" r:id="rId14"/>
    <p:sldLayoutId id="2147484401" r:id="rId15"/>
    <p:sldLayoutId id="2147484402" r:id="rId16"/>
    <p:sldLayoutId id="2147484403"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getcomposer.org/"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8000/" TargetMode="External"/><Relationship Id="rId2" Type="http://schemas.openxmlformats.org/officeDocument/2006/relationships/hyperlink" Target="http://127.0.0.1:8000/" TargetMode="Externa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4.JPG"/><Relationship Id="rId5" Type="http://schemas.openxmlformats.org/officeDocument/2006/relationships/image" Target="../media/image11.JP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getcomposer.org/"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253153" y="292608"/>
            <a:ext cx="11611169" cy="6305267"/>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Image 53"/>
          <p:cNvPicPr/>
          <p:nvPr/>
        </p:nvPicPr>
        <p:blipFill>
          <a:blip r:embed="rId2">
            <a:extLst>
              <a:ext uri="{28A0092B-C50C-407E-A947-70E740481C1C}">
                <a14:useLocalDpi xmlns:a14="http://schemas.microsoft.com/office/drawing/2010/main" val="0"/>
              </a:ext>
            </a:extLst>
          </a:blip>
          <a:stretch>
            <a:fillRect/>
          </a:stretch>
        </p:blipFill>
        <p:spPr>
          <a:xfrm>
            <a:off x="5734078" y="409440"/>
            <a:ext cx="5966139" cy="1794682"/>
          </a:xfrm>
          <a:prstGeom prst="rect">
            <a:avLst/>
          </a:prstGeom>
        </p:spPr>
      </p:pic>
      <p:pic>
        <p:nvPicPr>
          <p:cNvPr id="55" name="Image 54" descr="Image associée"/>
          <p:cNvPicPr/>
          <p:nvPr/>
        </p:nvPicPr>
        <p:blipFill>
          <a:blip r:embed="rId3">
            <a:extLst>
              <a:ext uri="{28A0092B-C50C-407E-A947-70E740481C1C}">
                <a14:useLocalDpi xmlns:a14="http://schemas.microsoft.com/office/drawing/2010/main" val="0"/>
              </a:ext>
            </a:extLst>
          </a:blip>
          <a:srcRect/>
          <a:stretch>
            <a:fillRect/>
          </a:stretch>
        </p:blipFill>
        <p:spPr bwMode="auto">
          <a:xfrm>
            <a:off x="358591" y="409440"/>
            <a:ext cx="5375487" cy="1794682"/>
          </a:xfrm>
          <a:prstGeom prst="rect">
            <a:avLst/>
          </a:prstGeom>
          <a:noFill/>
          <a:ln>
            <a:noFill/>
          </a:ln>
        </p:spPr>
      </p:pic>
      <p:sp>
        <p:nvSpPr>
          <p:cNvPr id="65" name="ZoneTexte 64"/>
          <p:cNvSpPr txBox="1"/>
          <p:nvPr/>
        </p:nvSpPr>
        <p:spPr>
          <a:xfrm>
            <a:off x="718368" y="3587418"/>
            <a:ext cx="10729631" cy="728782"/>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fr-FR"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Exposé sur l’architecture de logicielle</a:t>
            </a:r>
          </a:p>
        </p:txBody>
      </p:sp>
      <p:sp>
        <p:nvSpPr>
          <p:cNvPr id="66" name="ZoneTexte 65"/>
          <p:cNvSpPr txBox="1"/>
          <p:nvPr/>
        </p:nvSpPr>
        <p:spPr>
          <a:xfrm>
            <a:off x="2938689" y="5062357"/>
            <a:ext cx="6240101" cy="830997"/>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fr-FR" sz="4800" b="1" dirty="0" smtClean="0">
                <a:solidFill>
                  <a:srgbClr val="FF0000"/>
                </a:solidFill>
                <a:latin typeface="Times New Roman" panose="02020603050405020304" pitchFamily="18" charset="0"/>
                <a:cs typeface="Times New Roman" panose="02020603050405020304" pitchFamily="18" charset="0"/>
              </a:rPr>
              <a:t>Thème :   Laravel</a:t>
            </a:r>
            <a:endParaRPr lang="fr-FR" sz="4800" b="1" dirty="0">
              <a:solidFill>
                <a:srgbClr val="FF0000"/>
              </a:solidFill>
              <a:latin typeface="Times New Roman" panose="02020603050405020304" pitchFamily="18" charset="0"/>
              <a:cs typeface="Times New Roman" panose="02020603050405020304" pitchFamily="18" charset="0"/>
            </a:endParaRPr>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solidFill>
                  <a:schemeClr val="tx1"/>
                </a:solidFill>
              </a:rPr>
              <a:t>1</a:t>
            </a:fld>
            <a:endParaRPr lang="en-US" dirty="0">
              <a:solidFill>
                <a:schemeClr val="tx1"/>
              </a:solidFill>
            </a:endParaRPr>
          </a:p>
        </p:txBody>
      </p:sp>
      <p:sp>
        <p:nvSpPr>
          <p:cNvPr id="2" name="Rectangle 1"/>
          <p:cNvSpPr/>
          <p:nvPr/>
        </p:nvSpPr>
        <p:spPr>
          <a:xfrm>
            <a:off x="333458" y="2376966"/>
            <a:ext cx="11447065" cy="707886"/>
          </a:xfrm>
          <a:prstGeom prst="rect">
            <a:avLst/>
          </a:prstGeom>
          <a:solidFill>
            <a:schemeClr val="accent5"/>
          </a:solidFill>
        </p:spPr>
        <p:txBody>
          <a:bodyPr wrap="square" lIns="91440" tIns="45720" rIns="91440" bIns="45720">
            <a:spAutoFit/>
          </a:bodyPr>
          <a:lstStyle/>
          <a:p>
            <a:pPr algn="ctr"/>
            <a:r>
              <a:rPr lang="fr-FR" sz="4000" b="1"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Ecole Supérieure de Technologie et de Management</a:t>
            </a:r>
            <a:endParaRPr lang="fr-FR" sz="4000" b="1"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5" name="Connecteur droit 4"/>
          <p:cNvCxnSpPr/>
          <p:nvPr/>
        </p:nvCxnSpPr>
        <p:spPr>
          <a:xfrm>
            <a:off x="252000" y="3204000"/>
            <a:ext cx="11556000" cy="0"/>
          </a:xfrm>
          <a:prstGeom prst="line">
            <a:avLst/>
          </a:prstGeom>
          <a:ln w="76200">
            <a:solidFill>
              <a:schemeClr val="bg2"/>
            </a:solidFill>
            <a:bevel/>
          </a:ln>
          <a:effectLst>
            <a:glow rad="228600">
              <a:schemeClr val="bg1">
                <a:alpha val="40000"/>
              </a:schemeClr>
            </a:glow>
            <a:outerShdw blurRad="152400" dist="317500" dir="5400000" sx="90000" sy="-19000" rotWithShape="0">
              <a:prstClr val="black">
                <a:alpha val="15000"/>
              </a:prstClr>
            </a:outerShdw>
            <a:reflection blurRad="6350" stA="50000" endA="300" endPos="55000" dir="5400000" sy="-100000" algn="bl" rotWithShape="0"/>
          </a:effectLst>
          <a:scene3d>
            <a:camera prst="perspectiveRelaxedModerately"/>
            <a:lightRig rig="threePt" dir="t"/>
          </a:scene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40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down)">
                                      <p:cBhvr>
                                        <p:cTn id="7" dur="580">
                                          <p:stCondLst>
                                            <p:cond delay="0"/>
                                          </p:stCondLst>
                                        </p:cTn>
                                        <p:tgtEl>
                                          <p:spTgt spid="66"/>
                                        </p:tgtEl>
                                      </p:cBhvr>
                                    </p:animEffect>
                                    <p:anim calcmode="lin" valueType="num">
                                      <p:cBhvr>
                                        <p:cTn id="8" dur="1822" tmFilter="0,0; 0.14,0.36; 0.43,0.73; 0.71,0.91; 1.0,1.0">
                                          <p:stCondLst>
                                            <p:cond delay="0"/>
                                          </p:stCondLst>
                                        </p:cTn>
                                        <p:tgtEl>
                                          <p:spTgt spid="6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6"/>
                                        </p:tgtEl>
                                        <p:attrNameLst>
                                          <p:attrName>ppt_y</p:attrName>
                                        </p:attrNameLst>
                                      </p:cBhvr>
                                      <p:tavLst>
                                        <p:tav tm="0" fmla="#ppt_y-sin(pi*$)/81">
                                          <p:val>
                                            <p:fltVal val="0"/>
                                          </p:val>
                                        </p:tav>
                                        <p:tav tm="100000">
                                          <p:val>
                                            <p:fltVal val="1"/>
                                          </p:val>
                                        </p:tav>
                                      </p:tavLst>
                                    </p:anim>
                                    <p:animScale>
                                      <p:cBhvr>
                                        <p:cTn id="13" dur="26">
                                          <p:stCondLst>
                                            <p:cond delay="650"/>
                                          </p:stCondLst>
                                        </p:cTn>
                                        <p:tgtEl>
                                          <p:spTgt spid="66"/>
                                        </p:tgtEl>
                                      </p:cBhvr>
                                      <p:to x="100000" y="60000"/>
                                    </p:animScale>
                                    <p:animScale>
                                      <p:cBhvr>
                                        <p:cTn id="14" dur="166" decel="50000">
                                          <p:stCondLst>
                                            <p:cond delay="676"/>
                                          </p:stCondLst>
                                        </p:cTn>
                                        <p:tgtEl>
                                          <p:spTgt spid="66"/>
                                        </p:tgtEl>
                                      </p:cBhvr>
                                      <p:to x="100000" y="100000"/>
                                    </p:animScale>
                                    <p:animScale>
                                      <p:cBhvr>
                                        <p:cTn id="15" dur="26">
                                          <p:stCondLst>
                                            <p:cond delay="1312"/>
                                          </p:stCondLst>
                                        </p:cTn>
                                        <p:tgtEl>
                                          <p:spTgt spid="66"/>
                                        </p:tgtEl>
                                      </p:cBhvr>
                                      <p:to x="100000" y="80000"/>
                                    </p:animScale>
                                    <p:animScale>
                                      <p:cBhvr>
                                        <p:cTn id="16" dur="166" decel="50000">
                                          <p:stCondLst>
                                            <p:cond delay="1338"/>
                                          </p:stCondLst>
                                        </p:cTn>
                                        <p:tgtEl>
                                          <p:spTgt spid="66"/>
                                        </p:tgtEl>
                                      </p:cBhvr>
                                      <p:to x="100000" y="100000"/>
                                    </p:animScale>
                                    <p:animScale>
                                      <p:cBhvr>
                                        <p:cTn id="17" dur="26">
                                          <p:stCondLst>
                                            <p:cond delay="1642"/>
                                          </p:stCondLst>
                                        </p:cTn>
                                        <p:tgtEl>
                                          <p:spTgt spid="66"/>
                                        </p:tgtEl>
                                      </p:cBhvr>
                                      <p:to x="100000" y="90000"/>
                                    </p:animScale>
                                    <p:animScale>
                                      <p:cBhvr>
                                        <p:cTn id="18" dur="166" decel="50000">
                                          <p:stCondLst>
                                            <p:cond delay="1668"/>
                                          </p:stCondLst>
                                        </p:cTn>
                                        <p:tgtEl>
                                          <p:spTgt spid="66"/>
                                        </p:tgtEl>
                                      </p:cBhvr>
                                      <p:to x="100000" y="100000"/>
                                    </p:animScale>
                                    <p:animScale>
                                      <p:cBhvr>
                                        <p:cTn id="19" dur="26">
                                          <p:stCondLst>
                                            <p:cond delay="1808"/>
                                          </p:stCondLst>
                                        </p:cTn>
                                        <p:tgtEl>
                                          <p:spTgt spid="66"/>
                                        </p:tgtEl>
                                      </p:cBhvr>
                                      <p:to x="100000" y="95000"/>
                                    </p:animScale>
                                    <p:animScale>
                                      <p:cBhvr>
                                        <p:cTn id="20" dur="166" decel="50000">
                                          <p:stCondLst>
                                            <p:cond delay="1834"/>
                                          </p:stCondLst>
                                        </p:cTn>
                                        <p:tgtEl>
                                          <p:spTgt spid="66"/>
                                        </p:tgtEl>
                                      </p:cBhvr>
                                      <p:to x="100000" y="100000"/>
                                    </p:animScale>
                                  </p:childTnLst>
                                </p:cTn>
                              </p:par>
                              <p:par>
                                <p:cTn id="21" presetID="9" presetClass="emph" presetSubtype="0" grpId="0" nodeType="withEffect">
                                  <p:stCondLst>
                                    <p:cond delay="0"/>
                                  </p:stCondLst>
                                  <p:childTnLst>
                                    <p:set>
                                      <p:cBhvr rctx="PPT">
                                        <p:cTn id="22" dur="indefinite"/>
                                        <p:tgtEl>
                                          <p:spTgt spid="65"/>
                                        </p:tgtEl>
                                        <p:attrNameLst>
                                          <p:attrName>style.opacity</p:attrName>
                                        </p:attrNameLst>
                                      </p:cBhvr>
                                      <p:to>
                                        <p:strVal val="0.5"/>
                                      </p:to>
                                    </p:set>
                                    <p:animEffect filter="image" prLst="opacity: 0.5">
                                      <p:cBhvr rctx="IE">
                                        <p:cTn id="23" dur="indefinite"/>
                                        <p:tgtEl>
                                          <p:spTgt spid="65"/>
                                        </p:tgtEl>
                                      </p:cBhvr>
                                    </p:animEffect>
                                  </p:childTnLst>
                                </p:cTn>
                              </p:par>
                              <p:par>
                                <p:cTn id="24" presetID="9" presetClass="emph" presetSubtype="0" grpId="0" nodeType="withEffect">
                                  <p:stCondLst>
                                    <p:cond delay="0"/>
                                  </p:stCondLst>
                                  <p:childTnLst>
                                    <p:set>
                                      <p:cBhvr rctx="PPT">
                                        <p:cTn id="25" dur="indefinite"/>
                                        <p:tgtEl>
                                          <p:spTgt spid="2"/>
                                        </p:tgtEl>
                                        <p:attrNameLst>
                                          <p:attrName>style.opacity</p:attrName>
                                        </p:attrNameLst>
                                      </p:cBhvr>
                                      <p:to>
                                        <p:strVal val="0.5"/>
                                      </p:to>
                                    </p:set>
                                    <p:animEffect filter="image" prLst="opacity: 0.5">
                                      <p:cBhvr rctx="IE">
                                        <p:cTn id="26"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7" y="115909"/>
            <a:ext cx="11732653" cy="66068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dirty="0" smtClean="0"/>
          </a:p>
        </p:txBody>
      </p:sp>
      <p:sp>
        <p:nvSpPr>
          <p:cNvPr id="2" name="Rectangle 1"/>
          <p:cNvSpPr/>
          <p:nvPr/>
        </p:nvSpPr>
        <p:spPr>
          <a:xfrm>
            <a:off x="2118573" y="115909"/>
            <a:ext cx="7804598" cy="785611"/>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600" dirty="0" smtClean="0">
                <a:latin typeface="Times New Roman" panose="02020603050405020304" pitchFamily="18" charset="0"/>
                <a:cs typeface="Times New Roman" panose="02020603050405020304" pitchFamily="18" charset="0"/>
              </a:rPr>
              <a:t>Installation de laravel</a:t>
            </a:r>
            <a:endParaRPr lang="fr-FR" sz="3600" dirty="0">
              <a:latin typeface="Times New Roman" panose="02020603050405020304" pitchFamily="18" charset="0"/>
              <a:cs typeface="Times New Roman" panose="02020603050405020304" pitchFamily="18" charset="0"/>
            </a:endParaRPr>
          </a:p>
        </p:txBody>
      </p:sp>
      <p:sp>
        <p:nvSpPr>
          <p:cNvPr id="8" name="Espace réservé du numéro de diapositive 7"/>
          <p:cNvSpPr>
            <a:spLocks noGrp="1"/>
          </p:cNvSpPr>
          <p:nvPr>
            <p:ph type="sldNum" sz="quarter" idx="12"/>
          </p:nvPr>
        </p:nvSpPr>
        <p:spPr/>
        <p:txBody>
          <a:bodyPr/>
          <a:lstStyle/>
          <a:p>
            <a:fld id="{6D22F896-40B5-4ADD-8801-0D06FADFA095}" type="slidenum">
              <a:rPr lang="en-US" smtClean="0"/>
              <a:t>10</a:t>
            </a:fld>
            <a:endParaRPr lang="en-US" dirty="0"/>
          </a:p>
        </p:txBody>
      </p:sp>
      <p:sp>
        <p:nvSpPr>
          <p:cNvPr id="6" name="Rectangle 2"/>
          <p:cNvSpPr>
            <a:spLocks noChangeArrowheads="1"/>
          </p:cNvSpPr>
          <p:nvPr/>
        </p:nvSpPr>
        <p:spPr bwMode="auto">
          <a:xfrm>
            <a:off x="189526" y="1081340"/>
            <a:ext cx="11001213" cy="3304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19044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fr-FR" altLang="fr-FR" sz="2800" b="1" i="0" u="sng"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Laravel </a:t>
            </a:r>
            <a:endPar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Laravel utilise </a:t>
            </a: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Composer</a:t>
            </a: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pour gérer ses dépendances. Il y a deux manières d’installer laravel : </a:t>
            </a:r>
            <a:endParaRPr kumimoji="0" lang="fr-FR" altLang="fr-FR" sz="2800" b="0" i="1" u="none" strike="noStrike" cap="none" normalizeH="0" baseline="0" dirty="0" smtClean="0">
              <a:ln>
                <a:noFill/>
              </a:ln>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altLang="fr-FR" sz="28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1.Via Laravel Installer </a:t>
            </a:r>
            <a:endParaRPr kumimoji="0" lang="fr-FR" altLang="fr-FR" sz="2800" b="0" i="1" u="none" strike="noStrike" cap="none" normalizeH="0" baseline="0" dirty="0" smtClean="0">
              <a:ln>
                <a:noFill/>
              </a:ln>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Tout d’abord, téléchargez le programme d’installation de Laravel en utilisant Composer avec la commande suivante:</a:t>
            </a:r>
            <a:endParaRPr kumimoji="0" lang="fr-FR" altLang="fr-FR" sz="2800" b="1" i="1" u="sng"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ctr" latinLnBrk="0" hangingPunct="0">
              <a:lnSpc>
                <a:spcPct val="100000"/>
              </a:lnSpc>
              <a:spcBef>
                <a:spcPct val="0"/>
              </a:spcBef>
              <a:spcAft>
                <a:spcPct val="0"/>
              </a:spcAft>
              <a:buClrTx/>
              <a:buSzTx/>
              <a:buFontTx/>
              <a:buNone/>
              <a:tabLst>
                <a:tab pos="457200" algn="l"/>
              </a:tabLst>
            </a:pPr>
            <a:r>
              <a:rPr kumimoji="0" lang="fr-FR" altLang="fr-FR" sz="2800" b="1" i="1"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composer global </a:t>
            </a:r>
            <a:r>
              <a:rPr kumimoji="0" lang="fr-FR" altLang="fr-FR" sz="2800" b="1" i="1" strike="noStrike" cap="none" normalizeH="0" baseline="0" dirty="0" err="1"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require</a:t>
            </a:r>
            <a:r>
              <a:rPr kumimoji="0" lang="fr-FR" altLang="fr-FR" sz="2800" b="1" i="1"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laravel/installer</a:t>
            </a:r>
            <a:r>
              <a:rPr kumimoji="0" lang="fr-FR" altLang="fr-FR" sz="2800" b="0" i="0" strike="noStrike" cap="none" normalizeH="0" baseline="0" dirty="0" smtClean="0">
                <a:ln>
                  <a:noFill/>
                </a:ln>
                <a:effectLst/>
                <a:latin typeface="Times New Roman" panose="02020603050405020304" pitchFamily="18" charset="0"/>
                <a:cs typeface="Times New Roman" panose="02020603050405020304" pitchFamily="18" charset="0"/>
              </a:rPr>
              <a:t> </a:t>
            </a:r>
          </a:p>
        </p:txBody>
      </p:sp>
      <p:sp>
        <p:nvSpPr>
          <p:cNvPr id="7" name="ZoneTexte 6"/>
          <p:cNvSpPr txBox="1"/>
          <p:nvPr/>
        </p:nvSpPr>
        <p:spPr>
          <a:xfrm>
            <a:off x="10524226" y="295729"/>
            <a:ext cx="666512" cy="523220"/>
          </a:xfrm>
          <a:prstGeom prst="rect">
            <a:avLst/>
          </a:prstGeom>
          <a:noFill/>
        </p:spPr>
        <p:txBody>
          <a:bodyPr wrap="square" rtlCol="0">
            <a:spAutoFit/>
          </a:bodyPr>
          <a:lstStyle/>
          <a:p>
            <a:r>
              <a:rPr lang="fr-FR" sz="2800" b="1" dirty="0"/>
              <a:t>1</a:t>
            </a:r>
            <a:r>
              <a:rPr lang="fr-FR" sz="2800" b="1" dirty="0" smtClean="0"/>
              <a:t>0</a:t>
            </a:r>
            <a:endParaRPr lang="fr-FR" sz="2800" b="1" dirty="0"/>
          </a:p>
        </p:txBody>
      </p:sp>
    </p:spTree>
    <p:extLst>
      <p:ext uri="{BB962C8B-B14F-4D97-AF65-F5344CB8AC3E}">
        <p14:creationId xmlns:p14="http://schemas.microsoft.com/office/powerpoint/2010/main" val="97779630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7" y="102054"/>
            <a:ext cx="11732653" cy="66068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dirty="0" smtClean="0"/>
          </a:p>
        </p:txBody>
      </p:sp>
      <p:sp>
        <p:nvSpPr>
          <p:cNvPr id="2" name="Rectangle 1"/>
          <p:cNvSpPr/>
          <p:nvPr/>
        </p:nvSpPr>
        <p:spPr>
          <a:xfrm>
            <a:off x="2118573" y="115909"/>
            <a:ext cx="7804598" cy="785611"/>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600" dirty="0" smtClean="0">
                <a:latin typeface="Times New Roman" panose="02020603050405020304" pitchFamily="18" charset="0"/>
                <a:cs typeface="Times New Roman" panose="02020603050405020304" pitchFamily="18" charset="0"/>
              </a:rPr>
              <a:t>Installation de laravel</a:t>
            </a:r>
            <a:endParaRPr lang="fr-FR" sz="3600" dirty="0">
              <a:latin typeface="Times New Roman" panose="02020603050405020304" pitchFamily="18" charset="0"/>
              <a:cs typeface="Times New Roman" panose="02020603050405020304" pitchFamily="18" charset="0"/>
            </a:endParaRPr>
          </a:p>
        </p:txBody>
      </p:sp>
      <p:sp>
        <p:nvSpPr>
          <p:cNvPr id="8" name="Espace réservé du numéro de diapositive 7"/>
          <p:cNvSpPr>
            <a:spLocks noGrp="1"/>
          </p:cNvSpPr>
          <p:nvPr>
            <p:ph type="sldNum" sz="quarter" idx="12"/>
          </p:nvPr>
        </p:nvSpPr>
        <p:spPr/>
        <p:txBody>
          <a:bodyPr/>
          <a:lstStyle/>
          <a:p>
            <a:fld id="{6D22F896-40B5-4ADD-8801-0D06FADFA095}" type="slidenum">
              <a:rPr lang="en-US" smtClean="0"/>
              <a:t>11</a:t>
            </a:fld>
            <a:endParaRPr lang="en-US" dirty="0"/>
          </a:p>
        </p:txBody>
      </p:sp>
      <p:sp>
        <p:nvSpPr>
          <p:cNvPr id="6" name="Rectangle 2"/>
          <p:cNvSpPr>
            <a:spLocks noChangeArrowheads="1"/>
          </p:cNvSpPr>
          <p:nvPr/>
        </p:nvSpPr>
        <p:spPr bwMode="auto">
          <a:xfrm>
            <a:off x="397344" y="1455277"/>
            <a:ext cx="11392874" cy="44434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19044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lvl="0" defTabSz="914400"/>
            <a:r>
              <a:rPr lang="fr-FR" altLang="fr-FR" sz="2700" dirty="0" smtClean="0">
                <a:latin typeface="Times New Roman" panose="02020603050405020304" pitchFamily="18" charset="0"/>
                <a:ea typeface="Times New Roman" panose="02020603050405020304" pitchFamily="18" charset="0"/>
                <a:cs typeface="Times New Roman" panose="02020603050405020304" pitchFamily="18" charset="0"/>
              </a:rPr>
              <a:t>Et assurez-vous </a:t>
            </a:r>
            <a:r>
              <a:rPr lang="fr-FR" altLang="fr-FR" sz="2700" dirty="0">
                <a:latin typeface="Times New Roman" panose="02020603050405020304" pitchFamily="18" charset="0"/>
                <a:ea typeface="Times New Roman" panose="02020603050405020304" pitchFamily="18" charset="0"/>
                <a:cs typeface="Times New Roman" panose="02020603050405020304" pitchFamily="18" charset="0"/>
              </a:rPr>
              <a:t>de placer le répertoire bin du système à l'échelle du système du </a:t>
            </a:r>
            <a:r>
              <a:rPr lang="fr-FR" altLang="fr-FR" sz="2700" dirty="0" smtClean="0">
                <a:latin typeface="Times New Roman" panose="02020603050405020304" pitchFamily="18" charset="0"/>
                <a:ea typeface="Times New Roman" panose="02020603050405020304" pitchFamily="18" charset="0"/>
                <a:cs typeface="Times New Roman" panose="02020603050405020304" pitchFamily="18" charset="0"/>
              </a:rPr>
              <a:t>composer</a:t>
            </a:r>
            <a:r>
              <a:rPr lang="fr-FR" altLang="fr-FR" sz="2700" dirty="0">
                <a:latin typeface="Times New Roman" panose="02020603050405020304" pitchFamily="18" charset="0"/>
                <a:ea typeface="Times New Roman" panose="02020603050405020304" pitchFamily="18" charset="0"/>
                <a:cs typeface="Times New Roman" panose="02020603050405020304" pitchFamily="18" charset="0"/>
              </a:rPr>
              <a:t> </a:t>
            </a:r>
            <a:r>
              <a:rPr lang="fr-FR" altLang="fr-FR" sz="2700" b="1" dirty="0">
                <a:latin typeface="Times New Roman" panose="02020603050405020304" pitchFamily="18" charset="0"/>
                <a:ea typeface="Times New Roman" panose="02020603050405020304" pitchFamily="18" charset="0"/>
                <a:cs typeface="Times New Roman" panose="02020603050405020304" pitchFamily="18" charset="0"/>
              </a:rPr>
              <a:t>$</a:t>
            </a:r>
            <a:r>
              <a:rPr lang="fr-FR" altLang="fr-FR" sz="2700" b="1" dirty="0">
                <a:solidFill>
                  <a:schemeClr val="accent3"/>
                </a:solidFill>
                <a:latin typeface="Times New Roman" panose="02020603050405020304" pitchFamily="18" charset="0"/>
                <a:ea typeface="Times New Roman" panose="02020603050405020304" pitchFamily="18" charset="0"/>
                <a:cs typeface="Times New Roman" panose="02020603050405020304" pitchFamily="18" charset="0"/>
              </a:rPr>
              <a:t>PATH</a:t>
            </a:r>
            <a:r>
              <a:rPr lang="fr-FR" altLang="fr-FR" sz="2700" b="1" dirty="0">
                <a:latin typeface="Times New Roman" panose="02020603050405020304" pitchFamily="18" charset="0"/>
                <a:ea typeface="Times New Roman" panose="02020603050405020304" pitchFamily="18" charset="0"/>
                <a:cs typeface="Times New Roman" panose="02020603050405020304" pitchFamily="18" charset="0"/>
              </a:rPr>
              <a:t> </a:t>
            </a:r>
            <a:r>
              <a:rPr lang="fr-FR" altLang="fr-FR" sz="2700" dirty="0">
                <a:latin typeface="Times New Roman" panose="02020603050405020304" pitchFamily="18" charset="0"/>
                <a:ea typeface="Times New Roman" panose="02020603050405020304" pitchFamily="18" charset="0"/>
                <a:cs typeface="Times New Roman" panose="02020603050405020304" pitchFamily="18" charset="0"/>
              </a:rPr>
              <a:t>afin que l'exécutable de laravel puisse être localisé par votre système. Ce répertoire existe à différents endroits en fonction de votre système d'exploitation; Cependant, certains endroits communs incluent:</a:t>
            </a:r>
            <a:endParaRPr lang="fr-FR" altLang="fr-FR" sz="2700" dirty="0">
              <a:latin typeface="Times New Roman" panose="02020603050405020304" pitchFamily="18" charset="0"/>
              <a:cs typeface="Times New Roman" panose="02020603050405020304" pitchFamily="18" charset="0"/>
            </a:endParaRPr>
          </a:p>
          <a:p>
            <a:pPr lvl="0" defTabSz="914400">
              <a:buFontTx/>
              <a:buChar char="•"/>
            </a:pPr>
            <a:r>
              <a:rPr lang="fr-FR" altLang="fr-FR" sz="2700" dirty="0" smtClean="0">
                <a:latin typeface="Times New Roman" panose="02020603050405020304" pitchFamily="18" charset="0"/>
                <a:ea typeface="Times New Roman" panose="02020603050405020304" pitchFamily="18" charset="0"/>
                <a:cs typeface="Times New Roman" panose="02020603050405020304" pitchFamily="18" charset="0"/>
              </a:rPr>
              <a:t>Distributions </a:t>
            </a:r>
            <a:r>
              <a:rPr lang="fr-FR" altLang="fr-FR" sz="2700" dirty="0">
                <a:latin typeface="Times New Roman" panose="02020603050405020304" pitchFamily="18" charset="0"/>
                <a:ea typeface="Times New Roman" panose="02020603050405020304" pitchFamily="18" charset="0"/>
                <a:cs typeface="Times New Roman" panose="02020603050405020304" pitchFamily="18" charset="0"/>
              </a:rPr>
              <a:t>GNU / Linux: $HOME/.</a:t>
            </a:r>
            <a:r>
              <a:rPr lang="fr-FR" altLang="fr-FR" sz="2700" dirty="0">
                <a:latin typeface="Times New Roman" panose="02020603050405020304" pitchFamily="18" charset="0"/>
                <a:ea typeface="Calibri" panose="020F0502020204030204" pitchFamily="34" charset="0"/>
                <a:cs typeface="Times New Roman" panose="02020603050405020304" pitchFamily="18" charset="0"/>
              </a:rPr>
              <a:t>config</a:t>
            </a:r>
            <a:r>
              <a:rPr lang="fr-FR" altLang="fr-FR" sz="2700" dirty="0">
                <a:latin typeface="Times New Roman" panose="02020603050405020304" pitchFamily="18" charset="0"/>
                <a:ea typeface="Times New Roman" panose="02020603050405020304" pitchFamily="18" charset="0"/>
                <a:cs typeface="Times New Roman" panose="02020603050405020304" pitchFamily="18" charset="0"/>
              </a:rPr>
              <a:t>/</a:t>
            </a:r>
            <a:r>
              <a:rPr lang="fr-FR" altLang="fr-FR" sz="2700" dirty="0">
                <a:latin typeface="Times New Roman" panose="02020603050405020304" pitchFamily="18" charset="0"/>
                <a:ea typeface="Calibri" panose="020F0502020204030204" pitchFamily="34" charset="0"/>
                <a:cs typeface="Times New Roman" panose="02020603050405020304" pitchFamily="18" charset="0"/>
              </a:rPr>
              <a:t>composer</a:t>
            </a:r>
            <a:r>
              <a:rPr lang="fr-FR" altLang="fr-FR" sz="2700" dirty="0">
                <a:latin typeface="Times New Roman" panose="02020603050405020304" pitchFamily="18" charset="0"/>
                <a:ea typeface="Times New Roman" panose="02020603050405020304" pitchFamily="18" charset="0"/>
                <a:cs typeface="Times New Roman" panose="02020603050405020304" pitchFamily="18" charset="0"/>
              </a:rPr>
              <a:t>/</a:t>
            </a:r>
            <a:r>
              <a:rPr lang="fr-FR" altLang="fr-FR" sz="2700" dirty="0">
                <a:latin typeface="Times New Roman" panose="02020603050405020304" pitchFamily="18" charset="0"/>
                <a:ea typeface="Calibri" panose="020F0502020204030204" pitchFamily="34" charset="0"/>
                <a:cs typeface="Times New Roman" panose="02020603050405020304" pitchFamily="18" charset="0"/>
              </a:rPr>
              <a:t>vendor</a:t>
            </a:r>
            <a:r>
              <a:rPr lang="fr-FR" altLang="fr-FR" sz="2700" dirty="0">
                <a:latin typeface="Times New Roman" panose="02020603050405020304" pitchFamily="18" charset="0"/>
                <a:ea typeface="Times New Roman" panose="02020603050405020304" pitchFamily="18" charset="0"/>
                <a:cs typeface="Times New Roman" panose="02020603050405020304" pitchFamily="18" charset="0"/>
              </a:rPr>
              <a:t>/</a:t>
            </a:r>
            <a:r>
              <a:rPr lang="fr-FR" altLang="fr-FR" sz="2700" dirty="0">
                <a:latin typeface="Times New Roman" panose="02020603050405020304" pitchFamily="18" charset="0"/>
                <a:ea typeface="Calibri" panose="020F0502020204030204" pitchFamily="34" charset="0"/>
                <a:cs typeface="Times New Roman" panose="02020603050405020304" pitchFamily="18" charset="0"/>
              </a:rPr>
              <a:t>bin</a:t>
            </a:r>
            <a:endParaRPr lang="fr-FR" altLang="fr-FR" sz="2700" dirty="0">
              <a:latin typeface="Times New Roman" panose="02020603050405020304" pitchFamily="18" charset="0"/>
              <a:cs typeface="Times New Roman" panose="02020603050405020304" pitchFamily="18" charset="0"/>
            </a:endParaRPr>
          </a:p>
          <a:p>
            <a:pPr lvl="0" defTabSz="914400">
              <a:buFontTx/>
              <a:buChar char="•"/>
            </a:pPr>
            <a:r>
              <a:rPr lang="fr-FR" altLang="fr-FR" sz="2700" dirty="0" smtClean="0">
                <a:latin typeface="Times New Roman" panose="02020603050405020304" pitchFamily="18" charset="0"/>
                <a:ea typeface="Calibri" panose="020F0502020204030204" pitchFamily="34" charset="0"/>
                <a:cs typeface="Times New Roman" panose="02020603050405020304" pitchFamily="18" charset="0"/>
              </a:rPr>
              <a:t>Windows:</a:t>
            </a:r>
            <a:r>
              <a:rPr lang="fr-FR" altLang="fr-FR" sz="2700" dirty="0">
                <a:latin typeface="Times New Roman" panose="02020603050405020304" pitchFamily="18" charset="0"/>
                <a:ea typeface="Calibri" panose="020F0502020204030204" pitchFamily="34" charset="0"/>
                <a:cs typeface="Times New Roman" panose="02020603050405020304" pitchFamily="18" charset="0"/>
              </a:rPr>
              <a:t> C:\</a:t>
            </a:r>
            <a:r>
              <a:rPr lang="fr-FR" altLang="fr-FR" sz="2700" dirty="0" smtClean="0">
                <a:latin typeface="Times New Roman" panose="02020603050405020304" pitchFamily="18" charset="0"/>
                <a:ea typeface="Calibri" panose="020F0502020204030204" pitchFamily="34" charset="0"/>
                <a:cs typeface="Times New Roman" panose="02020603050405020304" pitchFamily="18" charset="0"/>
              </a:rPr>
              <a:t>Users\Abdel\AppData\Roaming\Composer\vendor\bin.</a:t>
            </a:r>
          </a:p>
          <a:p>
            <a:pPr lvl="0" defTabSz="914400"/>
            <a:endParaRPr lang="fr-FR" altLang="fr-FR" sz="2700" dirty="0">
              <a:latin typeface="Times New Roman" panose="02020603050405020304" pitchFamily="18" charset="0"/>
              <a:cs typeface="Times New Roman" panose="02020603050405020304" pitchFamily="18" charset="0"/>
            </a:endParaRPr>
          </a:p>
          <a:p>
            <a:pPr lvl="0" defTabSz="914400" fontAlgn="ctr"/>
            <a:r>
              <a:rPr lang="fr-FR" altLang="fr-FR" sz="2700" dirty="0">
                <a:latin typeface="Times New Roman" panose="02020603050405020304" pitchFamily="18" charset="0"/>
                <a:ea typeface="Times New Roman" panose="02020603050405020304" pitchFamily="18" charset="0"/>
                <a:cs typeface="Times New Roman" panose="02020603050405020304" pitchFamily="18" charset="0"/>
              </a:rPr>
              <a:t>Une fois installée</a:t>
            </a:r>
            <a:r>
              <a:rPr lang="fr-FR" altLang="fr-FR" sz="2700" dirty="0" smtClean="0">
                <a:latin typeface="Times New Roman" panose="02020603050405020304" pitchFamily="18" charset="0"/>
                <a:ea typeface="Times New Roman" panose="02020603050405020304" pitchFamily="18" charset="0"/>
                <a:cs typeface="Times New Roman" panose="02020603050405020304" pitchFamily="18" charset="0"/>
              </a:rPr>
              <a:t>, on se déplace dans notre répertoire </a:t>
            </a:r>
            <a:r>
              <a:rPr lang="fr-FR" altLang="fr-FR" sz="2400" b="1" i="1" dirty="0">
                <a:latin typeface="Times New Roman" panose="02020603050405020304" pitchFamily="18" charset="0"/>
                <a:ea typeface="Times New Roman" panose="02020603050405020304" pitchFamily="18" charset="0"/>
                <a:cs typeface="Times New Roman" panose="02020603050405020304" pitchFamily="18" charset="0"/>
              </a:rPr>
              <a:t>C:\</a:t>
            </a:r>
            <a:r>
              <a:rPr lang="fr-FR" altLang="fr-FR" sz="2400" b="1" i="1" dirty="0" smtClean="0">
                <a:latin typeface="Times New Roman" panose="02020603050405020304" pitchFamily="18" charset="0"/>
                <a:ea typeface="Times New Roman" panose="02020603050405020304" pitchFamily="18" charset="0"/>
                <a:cs typeface="Times New Roman" panose="02020603050405020304" pitchFamily="18" charset="0"/>
              </a:rPr>
              <a:t>wamp64\www,</a:t>
            </a:r>
            <a:r>
              <a:rPr lang="fr-FR" altLang="fr-FR" sz="2700" b="1" i="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fr-FR" altLang="fr-FR" sz="2700" dirty="0" smtClean="0">
                <a:latin typeface="Times New Roman" panose="02020603050405020304" pitchFamily="18" charset="0"/>
                <a:ea typeface="Times New Roman" panose="02020603050405020304" pitchFamily="18" charset="0"/>
                <a:cs typeface="Times New Roman" panose="02020603050405020304" pitchFamily="18" charset="0"/>
              </a:rPr>
              <a:t>et on tape la</a:t>
            </a:r>
            <a:r>
              <a:rPr lang="fr-FR" altLang="fr-FR" sz="2700" dirty="0">
                <a:latin typeface="Times New Roman" panose="02020603050405020304" pitchFamily="18" charset="0"/>
                <a:ea typeface="Times New Roman" panose="02020603050405020304" pitchFamily="18" charset="0"/>
                <a:cs typeface="Times New Roman" panose="02020603050405020304" pitchFamily="18" charset="0"/>
              </a:rPr>
              <a:t> commande simple </a:t>
            </a:r>
            <a:r>
              <a:rPr lang="fr-FR" altLang="fr-FR" sz="2700" b="1" i="1" u="sng" dirty="0">
                <a:latin typeface="Times New Roman" panose="02020603050405020304" pitchFamily="18" charset="0"/>
                <a:ea typeface="Times New Roman" panose="02020603050405020304" pitchFamily="18" charset="0"/>
                <a:cs typeface="Times New Roman" panose="02020603050405020304" pitchFamily="18" charset="0"/>
              </a:rPr>
              <a:t>Laravel new nomProjet</a:t>
            </a:r>
            <a:r>
              <a:rPr lang="fr-FR" altLang="fr-FR" sz="2700" dirty="0" smtClean="0">
                <a:latin typeface="Times New Roman" panose="02020603050405020304" pitchFamily="18" charset="0"/>
                <a:ea typeface="Times New Roman" panose="02020603050405020304" pitchFamily="18" charset="0"/>
                <a:cs typeface="Times New Roman" panose="02020603050405020304" pitchFamily="18" charset="0"/>
              </a:rPr>
              <a:t> qui créera </a:t>
            </a:r>
            <a:r>
              <a:rPr lang="fr-FR" altLang="fr-FR" sz="2700" dirty="0">
                <a:latin typeface="Times New Roman" panose="02020603050405020304" pitchFamily="18" charset="0"/>
                <a:ea typeface="Times New Roman" panose="02020603050405020304" pitchFamily="18" charset="0"/>
                <a:cs typeface="Times New Roman" panose="02020603050405020304" pitchFamily="18" charset="0"/>
              </a:rPr>
              <a:t>une nouvelle installation de Laravel dans le répertoire que </a:t>
            </a:r>
            <a:r>
              <a:rPr lang="fr-FR" altLang="fr-FR" sz="2700" dirty="0" smtClean="0">
                <a:latin typeface="Times New Roman" panose="02020603050405020304" pitchFamily="18" charset="0"/>
                <a:ea typeface="Times New Roman" panose="02020603050405020304" pitchFamily="18" charset="0"/>
                <a:cs typeface="Times New Roman" panose="02020603050405020304" pitchFamily="18" charset="0"/>
              </a:rPr>
              <a:t>nous avons spécifié.</a:t>
            </a:r>
            <a:endParaRPr lang="fr-FR" altLang="fr-FR" sz="2700" dirty="0">
              <a:latin typeface="Times New Roman" panose="02020603050405020304" pitchFamily="18" charset="0"/>
              <a:cs typeface="Times New Roman" panose="02020603050405020304" pitchFamily="18" charset="0"/>
            </a:endParaRPr>
          </a:p>
        </p:txBody>
      </p:sp>
      <p:sp>
        <p:nvSpPr>
          <p:cNvPr id="7" name="ZoneTexte 6"/>
          <p:cNvSpPr txBox="1"/>
          <p:nvPr/>
        </p:nvSpPr>
        <p:spPr>
          <a:xfrm>
            <a:off x="10524226" y="295729"/>
            <a:ext cx="666512" cy="523220"/>
          </a:xfrm>
          <a:prstGeom prst="rect">
            <a:avLst/>
          </a:prstGeom>
          <a:noFill/>
        </p:spPr>
        <p:txBody>
          <a:bodyPr wrap="square" rtlCol="0">
            <a:spAutoFit/>
          </a:bodyPr>
          <a:lstStyle/>
          <a:p>
            <a:r>
              <a:rPr lang="fr-FR" sz="2800" b="1" dirty="0" smtClean="0"/>
              <a:t>11</a:t>
            </a:r>
            <a:endParaRPr lang="fr-FR" sz="2800" b="1" dirty="0"/>
          </a:p>
        </p:txBody>
      </p:sp>
    </p:spTree>
    <p:extLst>
      <p:ext uri="{BB962C8B-B14F-4D97-AF65-F5344CB8AC3E}">
        <p14:creationId xmlns:p14="http://schemas.microsoft.com/office/powerpoint/2010/main" val="335957242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7" y="115909"/>
            <a:ext cx="11732653" cy="66068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dirty="0" smtClean="0"/>
          </a:p>
        </p:txBody>
      </p:sp>
      <p:sp>
        <p:nvSpPr>
          <p:cNvPr id="2" name="Rectangle 1"/>
          <p:cNvSpPr/>
          <p:nvPr/>
        </p:nvSpPr>
        <p:spPr>
          <a:xfrm>
            <a:off x="2118573" y="115909"/>
            <a:ext cx="7804598" cy="785611"/>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600" dirty="0" smtClean="0">
                <a:latin typeface="Times New Roman" panose="02020603050405020304" pitchFamily="18" charset="0"/>
                <a:cs typeface="Times New Roman" panose="02020603050405020304" pitchFamily="18" charset="0"/>
              </a:rPr>
              <a:t>Installation de laravel</a:t>
            </a:r>
            <a:endParaRPr lang="fr-FR" sz="3600" dirty="0">
              <a:latin typeface="Times New Roman" panose="02020603050405020304" pitchFamily="18" charset="0"/>
              <a:cs typeface="Times New Roman" panose="02020603050405020304" pitchFamily="18" charset="0"/>
            </a:endParaRPr>
          </a:p>
        </p:txBody>
      </p:sp>
      <p:sp>
        <p:nvSpPr>
          <p:cNvPr id="8" name="Espace réservé du numéro de diapositive 7"/>
          <p:cNvSpPr>
            <a:spLocks noGrp="1"/>
          </p:cNvSpPr>
          <p:nvPr>
            <p:ph type="sldNum" sz="quarter" idx="12"/>
          </p:nvPr>
        </p:nvSpPr>
        <p:spPr/>
        <p:txBody>
          <a:bodyPr/>
          <a:lstStyle/>
          <a:p>
            <a:fld id="{6D22F896-40B5-4ADD-8801-0D06FADFA095}" type="slidenum">
              <a:rPr lang="en-US" smtClean="0"/>
              <a:t>12</a:t>
            </a:fld>
            <a:endParaRPr lang="en-US" dirty="0"/>
          </a:p>
        </p:txBody>
      </p:sp>
      <p:sp>
        <p:nvSpPr>
          <p:cNvPr id="5" name="Rectangle 2"/>
          <p:cNvSpPr>
            <a:spLocks noChangeArrowheads="1"/>
          </p:cNvSpPr>
          <p:nvPr/>
        </p:nvSpPr>
        <p:spPr bwMode="auto">
          <a:xfrm>
            <a:off x="306945" y="1378989"/>
            <a:ext cx="11427853" cy="5028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19044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kumimoji="0" lang="fr-FR" altLang="fr-FR" sz="28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fr-FR" altLang="fr-FR" sz="2800" b="1"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fr-FR" altLang="fr-FR" sz="28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Via Composer Create-Project</a:t>
            </a:r>
            <a:endParaRPr kumimoji="0" lang="fr-FR" altLang="fr-FR" sz="2800" b="0" i="1" u="none" strike="noStrike" cap="none" normalizeH="0" baseline="0" dirty="0" smtClean="0">
              <a:ln>
                <a:noFill/>
              </a:ln>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 peut également installer Laravel en exécutant la commande </a:t>
            </a:r>
            <a:r>
              <a:rPr kumimoji="0" lang="fr-FR" altLang="fr-FR" sz="2800" b="1" i="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Composer</a:t>
            </a: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dans notre terminal, en se déplaçant  dans le répertoire </a:t>
            </a:r>
            <a:r>
              <a:rPr kumimoji="0" lang="fr-FR" altLang="fr-FR" sz="2800" b="0" i="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C:\wamp64\www</a:t>
            </a: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et en tapant la commande suivante : </a:t>
            </a:r>
            <a:endParaRPr kumimoji="0" lang="fr-FR" altLang="fr-FR" sz="2800" b="1" i="1" u="sng"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defTabSz="914400" rtl="0" eaLnBrk="0" fontAlgn="ctr" latinLnBrk="0" hangingPunct="0">
              <a:lnSpc>
                <a:spcPct val="100000"/>
              </a:lnSpc>
              <a:spcBef>
                <a:spcPct val="0"/>
              </a:spcBef>
              <a:spcAft>
                <a:spcPct val="0"/>
              </a:spcAft>
              <a:buClrTx/>
              <a:buSzTx/>
              <a:buFontTx/>
              <a:buNone/>
              <a:tabLst/>
            </a:pPr>
            <a:r>
              <a:rPr kumimoji="0" lang="fr-FR" altLang="fr-FR" sz="2800" b="1" i="1"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composer create-project --prefer-dist laravel/laravel nomprojet</a:t>
            </a:r>
            <a:r>
              <a:rPr kumimoji="0" lang="fr-FR" altLang="fr-FR" sz="2800" b="0" i="0"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defTabSz="914400" rtl="0" eaLnBrk="0" fontAlgn="ctr" latinLnBrk="0" hangingPunct="0">
              <a:lnSpc>
                <a:spcPct val="100000"/>
              </a:lnSpc>
              <a:spcBef>
                <a:spcPct val="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Une fois laravel installé</a:t>
            </a:r>
            <a:r>
              <a:rPr kumimoji="0" lang="fr-FR" altLang="fr-FR" sz="2800" b="0"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alors nous pouvons utiliser la commande serve d’Artisan  </a:t>
            </a:r>
            <a:r>
              <a:rPr kumimoji="0" lang="fr-FR" altLang="fr-FR" sz="2800" b="1" i="1" u="sng"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php artisan serve</a:t>
            </a:r>
            <a:r>
              <a:rPr kumimoji="0" lang="fr-FR" altLang="fr-FR" sz="2800" b="0" i="1" u="sng"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fr-FR" altLang="fr-FR" sz="28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qui va démarrer un serveur de développement sur : </a:t>
            </a: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http://127.0.0.1:8000</a:t>
            </a: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fr-FR" altLang="fr-FR"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Une fois le serveur démarré on lance un navigateur et on tape l’adresse suivante </a:t>
            </a: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http://localhost:8000</a:t>
            </a:r>
            <a:r>
              <a:rPr kumimoji="0" lang="fr-FR" altLang="fr-FR"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pour afficher la page vue de laravel.</a:t>
            </a:r>
            <a:endParaRPr kumimoji="0" lang="fr-FR" altLang="fr-FR"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ZoneTexte 5"/>
          <p:cNvSpPr txBox="1"/>
          <p:nvPr/>
        </p:nvSpPr>
        <p:spPr>
          <a:xfrm>
            <a:off x="10524226" y="295729"/>
            <a:ext cx="666512" cy="523220"/>
          </a:xfrm>
          <a:prstGeom prst="rect">
            <a:avLst/>
          </a:prstGeom>
          <a:noFill/>
        </p:spPr>
        <p:txBody>
          <a:bodyPr wrap="square" rtlCol="0">
            <a:spAutoFit/>
          </a:bodyPr>
          <a:lstStyle/>
          <a:p>
            <a:r>
              <a:rPr lang="fr-FR" sz="2800" b="1" dirty="0" smtClean="0"/>
              <a:t>12</a:t>
            </a:r>
            <a:endParaRPr lang="fr-FR" sz="2800" b="1"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71307"/>
            <a:ext cx="12192000" cy="6738169"/>
          </a:xfrm>
          <a:prstGeom prst="rect">
            <a:avLst/>
          </a:prstGeom>
        </p:spPr>
      </p:pic>
    </p:spTree>
    <p:extLst>
      <p:ext uri="{BB962C8B-B14F-4D97-AF65-F5344CB8AC3E}">
        <p14:creationId xmlns:p14="http://schemas.microsoft.com/office/powerpoint/2010/main" val="178686587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81481E-6 L 0.00938 0.98657 " pathEditMode="relative" rAng="0" ptsTypes="AA">
                                      <p:cBhvr>
                                        <p:cTn id="6" dur="2000" fill="hold"/>
                                        <p:tgtEl>
                                          <p:spTgt spid="3"/>
                                        </p:tgtEl>
                                        <p:attrNameLst>
                                          <p:attrName>ppt_x</p:attrName>
                                          <p:attrName>ppt_y</p:attrName>
                                        </p:attrNameLst>
                                      </p:cBhvr>
                                      <p:rCtr x="469" y="49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7" y="115909"/>
            <a:ext cx="11732653" cy="66068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dirty="0" smtClean="0"/>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13</a:t>
            </a:fld>
            <a:endParaRPr lang="en-US" dirty="0"/>
          </a:p>
        </p:txBody>
      </p:sp>
      <p:sp>
        <p:nvSpPr>
          <p:cNvPr id="11" name="Rectangle 10"/>
          <p:cNvSpPr/>
          <p:nvPr/>
        </p:nvSpPr>
        <p:spPr>
          <a:xfrm>
            <a:off x="2118574" y="131022"/>
            <a:ext cx="7804598" cy="785611"/>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600" dirty="0" smtClean="0">
                <a:latin typeface="Times New Roman" panose="02020603050405020304" pitchFamily="18" charset="0"/>
                <a:cs typeface="Times New Roman" panose="02020603050405020304" pitchFamily="18" charset="0"/>
              </a:rPr>
              <a:t>Comment utiliser </a:t>
            </a:r>
            <a:r>
              <a:rPr lang="fr-FR" sz="3600" b="1" dirty="0" smtClean="0">
                <a:latin typeface="Times New Roman" panose="02020603050405020304" pitchFamily="18" charset="0"/>
                <a:cs typeface="Times New Roman" panose="02020603050405020304" pitchFamily="18" charset="0"/>
              </a:rPr>
              <a:t>Laravel ?</a:t>
            </a:r>
            <a:endParaRPr lang="fr-FR" sz="3600" dirty="0">
              <a:latin typeface="Times New Roman" panose="02020603050405020304" pitchFamily="18" charset="0"/>
              <a:cs typeface="Times New Roman" panose="02020603050405020304" pitchFamily="18" charset="0"/>
            </a:endParaRPr>
          </a:p>
        </p:txBody>
      </p:sp>
      <p:sp>
        <p:nvSpPr>
          <p:cNvPr id="5" name="ZoneTexte 4"/>
          <p:cNvSpPr txBox="1"/>
          <p:nvPr/>
        </p:nvSpPr>
        <p:spPr>
          <a:xfrm>
            <a:off x="271236" y="1007099"/>
            <a:ext cx="11499273" cy="5863144"/>
          </a:xfrm>
          <a:prstGeom prst="rect">
            <a:avLst/>
          </a:prstGeom>
          <a:noFill/>
        </p:spPr>
        <p:txBody>
          <a:bodyPr wrap="square" rtlCol="0">
            <a:spAutoFit/>
          </a:bodyPr>
          <a:lstStyle/>
          <a:p>
            <a:r>
              <a:rPr lang="fr-FR" sz="2500" dirty="0">
                <a:latin typeface="Times New Roman" panose="02020603050405020304" pitchFamily="18" charset="0"/>
                <a:cs typeface="Times New Roman" panose="02020603050405020304" pitchFamily="18" charset="0"/>
              </a:rPr>
              <a:t>Dans cette partie, nous allons voir et expliquer comment se compose la structure d’un projet web Laravel</a:t>
            </a:r>
            <a:r>
              <a:rPr lang="fr-FR" sz="2500" dirty="0" smtClean="0">
                <a:latin typeface="Times New Roman" panose="02020603050405020304" pitchFamily="18" charset="0"/>
                <a:cs typeface="Times New Roman" panose="02020603050405020304" pitchFamily="18" charset="0"/>
              </a:rPr>
              <a:t>.</a:t>
            </a:r>
          </a:p>
          <a:p>
            <a:r>
              <a:rPr lang="fr-FR" sz="2500" dirty="0">
                <a:latin typeface="Times New Roman" panose="02020603050405020304" pitchFamily="18" charset="0"/>
                <a:cs typeface="Times New Roman" panose="02020603050405020304" pitchFamily="18" charset="0"/>
              </a:rPr>
              <a:t>Une fois le </a:t>
            </a:r>
            <a:r>
              <a:rPr lang="fr-FR" sz="2500" dirty="0" smtClean="0">
                <a:latin typeface="Times New Roman" panose="02020603050405020304" pitchFamily="18" charset="0"/>
                <a:cs typeface="Times New Roman" panose="02020603050405020304" pitchFamily="18" charset="0"/>
              </a:rPr>
              <a:t>dossier du projet est </a:t>
            </a:r>
            <a:r>
              <a:rPr lang="fr-FR" sz="2500" dirty="0">
                <a:latin typeface="Times New Roman" panose="02020603050405020304" pitchFamily="18" charset="0"/>
                <a:cs typeface="Times New Roman" panose="02020603050405020304" pitchFamily="18" charset="0"/>
              </a:rPr>
              <a:t>ouvert dans notre </a:t>
            </a:r>
            <a:r>
              <a:rPr lang="fr-FR" sz="2500" dirty="0" smtClean="0">
                <a:latin typeface="Times New Roman" panose="02020603050405020304" pitchFamily="18" charset="0"/>
                <a:cs typeface="Times New Roman" panose="02020603050405020304" pitchFamily="18" charset="0"/>
              </a:rPr>
              <a:t>éditeur de texte, </a:t>
            </a:r>
            <a:r>
              <a:rPr lang="fr-FR" sz="2500" dirty="0">
                <a:latin typeface="Times New Roman" panose="02020603050405020304" pitchFamily="18" charset="0"/>
                <a:cs typeface="Times New Roman" panose="02020603050405020304" pitchFamily="18" charset="0"/>
              </a:rPr>
              <a:t>nous pouvons apercevoir de nombreux </a:t>
            </a:r>
            <a:r>
              <a:rPr lang="fr-FR" sz="2500" dirty="0" smtClean="0">
                <a:latin typeface="Times New Roman" panose="02020603050405020304" pitchFamily="18" charset="0"/>
                <a:cs typeface="Times New Roman" panose="02020603050405020304" pitchFamily="18" charset="0"/>
              </a:rPr>
              <a:t>dossiers et fichiers, </a:t>
            </a:r>
            <a:r>
              <a:rPr lang="fr-FR" sz="2500" dirty="0">
                <a:latin typeface="Times New Roman" panose="02020603050405020304" pitchFamily="18" charset="0"/>
                <a:cs typeface="Times New Roman" panose="02020603050405020304" pitchFamily="18" charset="0"/>
              </a:rPr>
              <a:t>nous les détaillerons dans les parties suivantes.</a:t>
            </a:r>
          </a:p>
          <a:p>
            <a:r>
              <a:rPr lang="fr-FR" sz="2500" dirty="0">
                <a:latin typeface="Times New Roman" panose="02020603050405020304" pitchFamily="18" charset="0"/>
                <a:cs typeface="Times New Roman" panose="02020603050405020304" pitchFamily="18" charset="0"/>
              </a:rPr>
              <a:t>Les </a:t>
            </a:r>
            <a:r>
              <a:rPr lang="fr-FR" sz="2500" dirty="0" smtClean="0">
                <a:latin typeface="Times New Roman" panose="02020603050405020304" pitchFamily="18" charset="0"/>
                <a:cs typeface="Times New Roman" panose="02020603050405020304" pitchFamily="18" charset="0"/>
              </a:rPr>
              <a:t>dossiers et fichiers </a:t>
            </a:r>
            <a:r>
              <a:rPr lang="fr-FR" sz="2500" dirty="0">
                <a:latin typeface="Times New Roman" panose="02020603050405020304" pitchFamily="18" charset="0"/>
                <a:cs typeface="Times New Roman" panose="02020603050405020304" pitchFamily="18" charset="0"/>
              </a:rPr>
              <a:t>les plus importants sont les suivants :</a:t>
            </a:r>
          </a:p>
          <a:p>
            <a:pPr lvl="0"/>
            <a:r>
              <a:rPr lang="fr-FR" sz="2500" b="1" dirty="0" smtClean="0">
                <a:latin typeface="Times New Roman" panose="02020603050405020304" pitchFamily="18" charset="0"/>
                <a:cs typeface="Times New Roman" panose="02020603050405020304" pitchFamily="18" charset="0"/>
              </a:rPr>
              <a:t>App </a:t>
            </a:r>
            <a:r>
              <a:rPr lang="fr-FR" sz="2500" b="1" dirty="0">
                <a:latin typeface="Times New Roman" panose="02020603050405020304" pitchFamily="18" charset="0"/>
                <a:cs typeface="Times New Roman" panose="02020603050405020304" pitchFamily="18" charset="0"/>
              </a:rPr>
              <a:t>:</a:t>
            </a:r>
            <a:r>
              <a:rPr lang="fr-FR" sz="2500" dirty="0">
                <a:latin typeface="Times New Roman" panose="02020603050405020304" pitchFamily="18" charset="0"/>
                <a:cs typeface="Times New Roman" panose="02020603050405020304" pitchFamily="18" charset="0"/>
              </a:rPr>
              <a:t> qui va contenir nos </a:t>
            </a:r>
            <a:r>
              <a:rPr lang="fr-FR" sz="2500" b="1" dirty="0">
                <a:latin typeface="Times New Roman" panose="02020603050405020304" pitchFamily="18" charset="0"/>
                <a:cs typeface="Times New Roman" panose="02020603050405020304" pitchFamily="18" charset="0"/>
              </a:rPr>
              <a:t>Controllers</a:t>
            </a:r>
            <a:r>
              <a:rPr lang="fr-FR" sz="2500" dirty="0">
                <a:latin typeface="Times New Roman" panose="02020603050405020304" pitchFamily="18" charset="0"/>
                <a:cs typeface="Times New Roman" panose="02020603050405020304" pitchFamily="18" charset="0"/>
              </a:rPr>
              <a:t> et </a:t>
            </a:r>
            <a:r>
              <a:rPr lang="fr-FR" sz="2500" b="1" dirty="0" smtClean="0">
                <a:latin typeface="Times New Roman" panose="02020603050405020304" pitchFamily="18" charset="0"/>
                <a:cs typeface="Times New Roman" panose="02020603050405020304" pitchFamily="18" charset="0"/>
              </a:rPr>
              <a:t>Model</a:t>
            </a:r>
            <a:r>
              <a:rPr lang="fr-FR" sz="2500" dirty="0" smtClean="0">
                <a:latin typeface="Times New Roman" panose="02020603050405020304" pitchFamily="18" charset="0"/>
                <a:cs typeface="Times New Roman" panose="02020603050405020304" pitchFamily="18" charset="0"/>
              </a:rPr>
              <a:t>.</a:t>
            </a:r>
            <a:endParaRPr lang="fr-FR" sz="2500" dirty="0">
              <a:latin typeface="Times New Roman" panose="02020603050405020304" pitchFamily="18" charset="0"/>
              <a:cs typeface="Times New Roman" panose="02020603050405020304" pitchFamily="18" charset="0"/>
            </a:endParaRPr>
          </a:p>
          <a:p>
            <a:pPr lvl="0"/>
            <a:r>
              <a:rPr lang="fr-FR" sz="2500" b="1" dirty="0">
                <a:latin typeface="Times New Roman" panose="02020603050405020304" pitchFamily="18" charset="0"/>
                <a:cs typeface="Times New Roman" panose="02020603050405020304" pitchFamily="18" charset="0"/>
              </a:rPr>
              <a:t>database :</a:t>
            </a:r>
            <a:r>
              <a:rPr lang="fr-FR" sz="2500" dirty="0">
                <a:latin typeface="Times New Roman" panose="02020603050405020304" pitchFamily="18" charset="0"/>
                <a:cs typeface="Times New Roman" panose="02020603050405020304" pitchFamily="18" charset="0"/>
              </a:rPr>
              <a:t> qui va contenir nos différentes </a:t>
            </a:r>
            <a:r>
              <a:rPr lang="fr-FR" sz="2500" b="1" dirty="0">
                <a:latin typeface="Times New Roman" panose="02020603050405020304" pitchFamily="18" charset="0"/>
                <a:cs typeface="Times New Roman" panose="02020603050405020304" pitchFamily="18" charset="0"/>
              </a:rPr>
              <a:t>migrations</a:t>
            </a:r>
            <a:r>
              <a:rPr lang="fr-FR" sz="2500" dirty="0">
                <a:latin typeface="Times New Roman" panose="02020603050405020304" pitchFamily="18" charset="0"/>
                <a:cs typeface="Times New Roman" panose="02020603050405020304" pitchFamily="18" charset="0"/>
              </a:rPr>
              <a:t>.</a:t>
            </a:r>
          </a:p>
          <a:p>
            <a:pPr lvl="0"/>
            <a:r>
              <a:rPr lang="fr-FR" sz="2500" b="1" dirty="0">
                <a:latin typeface="Times New Roman" panose="02020603050405020304" pitchFamily="18" charset="0"/>
                <a:cs typeface="Times New Roman" panose="02020603050405020304" pitchFamily="18" charset="0"/>
              </a:rPr>
              <a:t>public :</a:t>
            </a:r>
            <a:r>
              <a:rPr lang="fr-FR" sz="2500" dirty="0">
                <a:latin typeface="Times New Roman" panose="02020603050405020304" pitchFamily="18" charset="0"/>
                <a:cs typeface="Times New Roman" panose="02020603050405020304" pitchFamily="18" charset="0"/>
              </a:rPr>
              <a:t> il va contenir nos différents éléments (images, fichiers…) que nous utiliserons dans notre application.</a:t>
            </a:r>
          </a:p>
          <a:p>
            <a:pPr lvl="0"/>
            <a:r>
              <a:rPr lang="fr-FR" sz="2500" b="1" dirty="0">
                <a:latin typeface="Times New Roman" panose="02020603050405020304" pitchFamily="18" charset="0"/>
                <a:cs typeface="Times New Roman" panose="02020603050405020304" pitchFamily="18" charset="0"/>
              </a:rPr>
              <a:t>resource :</a:t>
            </a:r>
            <a:r>
              <a:rPr lang="fr-FR" sz="2500" dirty="0">
                <a:latin typeface="Times New Roman" panose="02020603050405020304" pitchFamily="18" charset="0"/>
                <a:cs typeface="Times New Roman" panose="02020603050405020304" pitchFamily="18" charset="0"/>
              </a:rPr>
              <a:t> il va contenir les différentes </a:t>
            </a:r>
            <a:r>
              <a:rPr lang="fr-FR" sz="2500" b="1" dirty="0">
                <a:latin typeface="Times New Roman" panose="02020603050405020304" pitchFamily="18" charset="0"/>
                <a:cs typeface="Times New Roman" panose="02020603050405020304" pitchFamily="18" charset="0"/>
              </a:rPr>
              <a:t>vues</a:t>
            </a:r>
            <a:r>
              <a:rPr lang="fr-FR" sz="2500" dirty="0">
                <a:latin typeface="Times New Roman" panose="02020603050405020304" pitchFamily="18" charset="0"/>
                <a:cs typeface="Times New Roman" panose="02020603050405020304" pitchFamily="18" charset="0"/>
              </a:rPr>
              <a:t> de notre application web.</a:t>
            </a:r>
          </a:p>
          <a:p>
            <a:pPr lvl="0"/>
            <a:r>
              <a:rPr lang="fr-FR" sz="2500" b="1" dirty="0">
                <a:latin typeface="Times New Roman" panose="02020603050405020304" pitchFamily="18" charset="0"/>
                <a:cs typeface="Times New Roman" panose="02020603050405020304" pitchFamily="18" charset="0"/>
              </a:rPr>
              <a:t>routes :</a:t>
            </a:r>
            <a:r>
              <a:rPr lang="fr-FR" sz="2500" dirty="0">
                <a:latin typeface="Times New Roman" panose="02020603050405020304" pitchFamily="18" charset="0"/>
                <a:cs typeface="Times New Roman" panose="02020603050405020304" pitchFamily="18" charset="0"/>
              </a:rPr>
              <a:t> il va contenir les </a:t>
            </a:r>
            <a:r>
              <a:rPr lang="fr-FR" sz="2500" b="1" dirty="0">
                <a:latin typeface="Times New Roman" panose="02020603050405020304" pitchFamily="18" charset="0"/>
                <a:cs typeface="Times New Roman" panose="02020603050405020304" pitchFamily="18" charset="0"/>
              </a:rPr>
              <a:t>routes</a:t>
            </a:r>
            <a:r>
              <a:rPr lang="fr-FR" sz="2500" dirty="0">
                <a:latin typeface="Times New Roman" panose="02020603050405020304" pitchFamily="18" charset="0"/>
                <a:cs typeface="Times New Roman" panose="02020603050405020304" pitchFamily="18" charset="0"/>
              </a:rPr>
              <a:t> que nous allons créer pour notre application web</a:t>
            </a:r>
            <a:r>
              <a:rPr lang="fr-FR" sz="2500" dirty="0" smtClean="0">
                <a:latin typeface="Times New Roman" panose="02020603050405020304" pitchFamily="18" charset="0"/>
                <a:cs typeface="Times New Roman" panose="02020603050405020304" pitchFamily="18" charset="0"/>
              </a:rPr>
              <a:t>.</a:t>
            </a:r>
          </a:p>
          <a:p>
            <a:pPr lvl="0"/>
            <a:r>
              <a:rPr lang="fr-FR" sz="2500" b="1" dirty="0" smtClean="0">
                <a:latin typeface="Times New Roman" panose="02020603050405020304" pitchFamily="18" charset="0"/>
                <a:cs typeface="Times New Roman" panose="02020603050405020304" pitchFamily="18" charset="0"/>
              </a:rPr>
              <a:t>Config : </a:t>
            </a:r>
            <a:r>
              <a:rPr lang="fr-FR" sz="2500" dirty="0" smtClean="0">
                <a:latin typeface="Times New Roman" panose="02020603050405020304" pitchFamily="18" charset="0"/>
                <a:cs typeface="Times New Roman" panose="02020603050405020304" pitchFamily="18" charset="0"/>
              </a:rPr>
              <a:t>contient les fichiers(base de donnée, gestion des mails…) de configuration.</a:t>
            </a:r>
            <a:endParaRPr lang="fr-FR" sz="2500" b="1" dirty="0">
              <a:latin typeface="Times New Roman" panose="02020603050405020304" pitchFamily="18" charset="0"/>
              <a:cs typeface="Times New Roman" panose="02020603050405020304" pitchFamily="18" charset="0"/>
            </a:endParaRPr>
          </a:p>
          <a:p>
            <a:r>
              <a:rPr lang="fr-FR" sz="2500" b="1" dirty="0" smtClean="0">
                <a:latin typeface="Times New Roman" panose="02020603050405020304" pitchFamily="18" charset="0"/>
                <a:cs typeface="Times New Roman" panose="02020603050405020304" pitchFamily="18" charset="0"/>
              </a:rPr>
              <a:t>Le fichier « </a:t>
            </a:r>
            <a:r>
              <a:rPr lang="fr-FR" sz="2500" b="1" dirty="0">
                <a:latin typeface="Times New Roman" panose="02020603050405020304" pitchFamily="18" charset="0"/>
                <a:cs typeface="Times New Roman" panose="02020603050405020304" pitchFamily="18" charset="0"/>
              </a:rPr>
              <a:t>.env »</a:t>
            </a:r>
            <a:r>
              <a:rPr lang="fr-FR" sz="2500" dirty="0">
                <a:latin typeface="Times New Roman" panose="02020603050405020304" pitchFamily="18" charset="0"/>
                <a:cs typeface="Times New Roman" panose="02020603050405020304" pitchFamily="18" charset="0"/>
              </a:rPr>
              <a:t> est également très important. Il va contenir les différentes informations permettant de </a:t>
            </a:r>
            <a:r>
              <a:rPr lang="fr-FR" sz="2500" dirty="0" smtClean="0">
                <a:latin typeface="Times New Roman" panose="02020603050405020304" pitchFamily="18" charset="0"/>
                <a:cs typeface="Times New Roman" panose="02020603050405020304" pitchFamily="18" charset="0"/>
              </a:rPr>
              <a:t>se </a:t>
            </a:r>
            <a:r>
              <a:rPr lang="fr-FR" sz="2500" dirty="0">
                <a:latin typeface="Times New Roman" panose="02020603050405020304" pitchFamily="18" charset="0"/>
                <a:cs typeface="Times New Roman" panose="02020603050405020304" pitchFamily="18" charset="0"/>
              </a:rPr>
              <a:t>connecter à la base de données</a:t>
            </a:r>
            <a:r>
              <a:rPr lang="fr-FR" sz="2500" dirty="0" smtClean="0">
                <a:latin typeface="Times New Roman" panose="02020603050405020304" pitchFamily="18" charset="0"/>
                <a:cs typeface="Times New Roman" panose="02020603050405020304" pitchFamily="18" charset="0"/>
              </a:rPr>
              <a:t>. </a:t>
            </a:r>
          </a:p>
        </p:txBody>
      </p:sp>
      <p:sp>
        <p:nvSpPr>
          <p:cNvPr id="6" name="ZoneTexte 5"/>
          <p:cNvSpPr txBox="1"/>
          <p:nvPr/>
        </p:nvSpPr>
        <p:spPr>
          <a:xfrm>
            <a:off x="10524226" y="295729"/>
            <a:ext cx="666512" cy="523220"/>
          </a:xfrm>
          <a:prstGeom prst="rect">
            <a:avLst/>
          </a:prstGeom>
          <a:noFill/>
        </p:spPr>
        <p:txBody>
          <a:bodyPr wrap="square" rtlCol="0">
            <a:spAutoFit/>
          </a:bodyPr>
          <a:lstStyle/>
          <a:p>
            <a:r>
              <a:rPr lang="fr-FR" sz="2800" b="1" dirty="0" smtClean="0"/>
              <a:t>13</a:t>
            </a:r>
            <a:endParaRPr lang="fr-FR" sz="2800" b="1" dirty="0"/>
          </a:p>
        </p:txBody>
      </p:sp>
    </p:spTree>
    <p:extLst>
      <p:ext uri="{BB962C8B-B14F-4D97-AF65-F5344CB8AC3E}">
        <p14:creationId xmlns:p14="http://schemas.microsoft.com/office/powerpoint/2010/main" val="309071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7" y="115909"/>
            <a:ext cx="11732653" cy="66068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dirty="0" smtClean="0"/>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14</a:t>
            </a:fld>
            <a:endParaRPr lang="en-US" dirty="0"/>
          </a:p>
        </p:txBody>
      </p:sp>
      <p:sp>
        <p:nvSpPr>
          <p:cNvPr id="11" name="Rectangle 10"/>
          <p:cNvSpPr/>
          <p:nvPr/>
        </p:nvSpPr>
        <p:spPr>
          <a:xfrm>
            <a:off x="2118574" y="131023"/>
            <a:ext cx="7804598" cy="533996"/>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600" dirty="0" smtClean="0">
                <a:latin typeface="Times New Roman" panose="02020603050405020304" pitchFamily="18" charset="0"/>
                <a:cs typeface="Times New Roman" panose="02020603050405020304" pitchFamily="18" charset="0"/>
              </a:rPr>
              <a:t>Comment utiliser </a:t>
            </a:r>
            <a:r>
              <a:rPr lang="fr-FR" sz="3600" b="1" dirty="0" smtClean="0">
                <a:latin typeface="Times New Roman" panose="02020603050405020304" pitchFamily="18" charset="0"/>
                <a:cs typeface="Times New Roman" panose="02020603050405020304" pitchFamily="18" charset="0"/>
              </a:rPr>
              <a:t>Laravel ?</a:t>
            </a:r>
            <a:endParaRPr lang="fr-FR" sz="3600" dirty="0">
              <a:latin typeface="Times New Roman" panose="02020603050405020304" pitchFamily="18" charset="0"/>
              <a:cs typeface="Times New Roman" panose="02020603050405020304" pitchFamily="18" charset="0"/>
            </a:endParaRPr>
          </a:p>
        </p:txBody>
      </p:sp>
      <p:sp>
        <p:nvSpPr>
          <p:cNvPr id="2" name="ZoneTexte 1"/>
          <p:cNvSpPr txBox="1"/>
          <p:nvPr/>
        </p:nvSpPr>
        <p:spPr>
          <a:xfrm>
            <a:off x="154547" y="665019"/>
            <a:ext cx="11732654" cy="6001643"/>
          </a:xfrm>
          <a:prstGeom prst="rect">
            <a:avLst/>
          </a:prstGeom>
          <a:noFill/>
        </p:spPr>
        <p:txBody>
          <a:bodyPr wrap="square" rtlCol="0">
            <a:spAutoFit/>
          </a:bodyPr>
          <a:lstStyle/>
          <a:p>
            <a:pPr marL="342900" indent="-342900" algn="ctr">
              <a:buFont typeface="Arial" panose="020B0604020202020204" pitchFamily="34" charset="0"/>
              <a:buChar char="•"/>
            </a:pPr>
            <a:r>
              <a:rPr lang="fr-FR" sz="2400" b="1" dirty="0">
                <a:latin typeface="Times New Roman" panose="02020603050405020304" pitchFamily="18" charset="0"/>
                <a:cs typeface="Times New Roman" panose="02020603050405020304" pitchFamily="18" charset="0"/>
              </a:rPr>
              <a:t>Controllers</a:t>
            </a:r>
            <a:endParaRPr lang="fr-FR" sz="2400" b="1" dirty="0" smtClean="0">
              <a:latin typeface="Times New Roman" panose="02020603050405020304" pitchFamily="18" charset="0"/>
              <a:cs typeface="Times New Roman" panose="02020603050405020304" pitchFamily="18" charset="0"/>
            </a:endParaRPr>
          </a:p>
          <a:p>
            <a:r>
              <a:rPr lang="fr-FR" sz="2400" dirty="0" smtClean="0">
                <a:latin typeface="Times New Roman" panose="02020603050405020304" pitchFamily="18" charset="0"/>
                <a:cs typeface="Times New Roman" panose="02020603050405020304" pitchFamily="18" charset="0"/>
              </a:rPr>
              <a:t>Une </a:t>
            </a:r>
            <a:r>
              <a:rPr lang="fr-FR" sz="2400" dirty="0">
                <a:latin typeface="Times New Roman" panose="02020603050405020304" pitchFamily="18" charset="0"/>
                <a:cs typeface="Times New Roman" panose="02020603050405020304" pitchFamily="18" charset="0"/>
              </a:rPr>
              <a:t>fois le projet ouvert, les différents Controllers </a:t>
            </a:r>
            <a:r>
              <a:rPr lang="fr-FR" sz="2400" dirty="0" smtClean="0">
                <a:latin typeface="Times New Roman" panose="02020603050405020304" pitchFamily="18" charset="0"/>
                <a:cs typeface="Times New Roman" panose="02020603050405020304" pitchFamily="18" charset="0"/>
              </a:rPr>
              <a:t>sont </a:t>
            </a:r>
            <a:r>
              <a:rPr lang="fr-FR" sz="2400" dirty="0">
                <a:latin typeface="Times New Roman" panose="02020603050405020304" pitchFamily="18" charset="0"/>
                <a:cs typeface="Times New Roman" panose="02020603050405020304" pitchFamily="18" charset="0"/>
              </a:rPr>
              <a:t>contenus dans le </a:t>
            </a:r>
            <a:r>
              <a:rPr lang="fr-FR" sz="2400" dirty="0" smtClean="0">
                <a:latin typeface="Times New Roman" panose="02020603050405020304" pitchFamily="18" charset="0"/>
                <a:cs typeface="Times New Roman" panose="02020603050405020304" pitchFamily="18" charset="0"/>
              </a:rPr>
              <a:t>dossier « http/Controllers, vont </a:t>
            </a:r>
            <a:r>
              <a:rPr lang="fr-FR" sz="2400" dirty="0">
                <a:latin typeface="Times New Roman" panose="02020603050405020304" pitchFamily="18" charset="0"/>
                <a:cs typeface="Times New Roman" panose="02020603050405020304" pitchFamily="18" charset="0"/>
              </a:rPr>
              <a:t>permettre de gérer les différentes actions demandées par les utilisateurs lors d’une action.</a:t>
            </a:r>
          </a:p>
          <a:p>
            <a:r>
              <a:rPr lang="fr-FR" sz="2400" dirty="0">
                <a:latin typeface="Times New Roman" panose="02020603050405020304" pitchFamily="18" charset="0"/>
                <a:cs typeface="Times New Roman" panose="02020603050405020304" pitchFamily="18" charset="0"/>
              </a:rPr>
              <a:t>Pour créer un controller avec le framework Laravel il faut utiliser la commande suivante :</a:t>
            </a:r>
          </a:p>
          <a:p>
            <a:r>
              <a:rPr lang="fr-FR" sz="2400" b="1" i="1" dirty="0">
                <a:latin typeface="Times New Roman" panose="02020603050405020304" pitchFamily="18" charset="0"/>
                <a:cs typeface="Times New Roman" panose="02020603050405020304" pitchFamily="18" charset="0"/>
              </a:rPr>
              <a:t>php artisan make:controller « nom_du_controller » </a:t>
            </a:r>
            <a:r>
              <a:rPr lang="fr-FR" sz="2400" b="1" i="1" dirty="0" smtClean="0">
                <a:latin typeface="Times New Roman" panose="02020603050405020304" pitchFamily="18" charset="0"/>
                <a:cs typeface="Times New Roman" panose="02020603050405020304" pitchFamily="18" charset="0"/>
              </a:rPr>
              <a:t>--</a:t>
            </a:r>
            <a:r>
              <a:rPr lang="fr-FR" sz="2400" b="1" i="1" dirty="0">
                <a:solidFill>
                  <a:srgbClr val="FF0000"/>
                </a:solidFill>
                <a:latin typeface="Times New Roman" panose="02020603050405020304" pitchFamily="18" charset="0"/>
                <a:cs typeface="Times New Roman" panose="02020603050405020304" pitchFamily="18" charset="0"/>
              </a:rPr>
              <a:t>resource</a:t>
            </a:r>
          </a:p>
          <a:p>
            <a:r>
              <a:rPr lang="fr-FR" sz="2400" dirty="0">
                <a:latin typeface="Times New Roman" panose="02020603050405020304" pitchFamily="18" charset="0"/>
                <a:cs typeface="Times New Roman" panose="02020603050405020304" pitchFamily="18" charset="0"/>
              </a:rPr>
              <a:t>Le paramètre « --</a:t>
            </a:r>
            <a:r>
              <a:rPr lang="fr-FR" sz="2400" b="1" dirty="0">
                <a:latin typeface="Times New Roman" panose="02020603050405020304" pitchFamily="18" charset="0"/>
                <a:cs typeface="Times New Roman" panose="02020603050405020304" pitchFamily="18" charset="0"/>
              </a:rPr>
              <a:t>resource</a:t>
            </a:r>
            <a:r>
              <a:rPr lang="fr-FR" sz="2400" dirty="0">
                <a:latin typeface="Times New Roman" panose="02020603050405020304" pitchFamily="18" charset="0"/>
                <a:cs typeface="Times New Roman" panose="02020603050405020304" pitchFamily="18" charset="0"/>
              </a:rPr>
              <a:t> » permet d’ajouter les différentes méthodes par défaut du framework Laravel :</a:t>
            </a:r>
          </a:p>
          <a:p>
            <a:pPr marL="342900" lvl="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La méthode « index » : Permet d’afficher une liste ressource.</a:t>
            </a:r>
          </a:p>
          <a:p>
            <a:pPr marL="342900" lvl="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La méthode « create » : Pour créer des nouveaux éléments dans la base de données via </a:t>
            </a:r>
            <a:r>
              <a:rPr lang="fr-FR" sz="2400" dirty="0" smtClean="0">
                <a:latin typeface="Times New Roman" panose="02020603050405020304" pitchFamily="18" charset="0"/>
                <a:cs typeface="Times New Roman" panose="02020603050405020304" pitchFamily="18" charset="0"/>
              </a:rPr>
              <a:t>un formulaire</a:t>
            </a:r>
            <a:r>
              <a:rPr lang="fr-FR" sz="2400" dirty="0">
                <a:latin typeface="Times New Roman" panose="02020603050405020304" pitchFamily="18" charset="0"/>
                <a:cs typeface="Times New Roman" panose="02020603050405020304" pitchFamily="18" charset="0"/>
              </a:rPr>
              <a:t>.</a:t>
            </a:r>
          </a:p>
          <a:p>
            <a:pPr marL="342900" lvl="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La méthode « store » : Pour stocker les éléments dans la base de données.</a:t>
            </a:r>
          </a:p>
          <a:p>
            <a:pPr marL="342900" lvl="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La méthode « show » : Permet d’afficher une ressource spécifique.</a:t>
            </a:r>
          </a:p>
          <a:p>
            <a:pPr marL="342900" lvl="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La méthode « edit » : Permet de modifier une ressource spécifique.</a:t>
            </a:r>
          </a:p>
          <a:p>
            <a:pPr marL="342900" lvl="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La méthode « update » : Permet de mettre à jour une ressource spécifique.</a:t>
            </a:r>
          </a:p>
          <a:p>
            <a:pPr marL="342900" lvl="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La méthode « destroy » : Permet de supprimer une ressource spécifique</a:t>
            </a:r>
            <a:r>
              <a:rPr lang="fr-FR" sz="2400" dirty="0" smtClean="0">
                <a:latin typeface="Times New Roman" panose="02020603050405020304" pitchFamily="18" charset="0"/>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p:txBody>
      </p:sp>
      <p:sp>
        <p:nvSpPr>
          <p:cNvPr id="6" name="ZoneTexte 5"/>
          <p:cNvSpPr txBox="1"/>
          <p:nvPr/>
        </p:nvSpPr>
        <p:spPr>
          <a:xfrm>
            <a:off x="10524226" y="295729"/>
            <a:ext cx="666512" cy="523220"/>
          </a:xfrm>
          <a:prstGeom prst="rect">
            <a:avLst/>
          </a:prstGeom>
          <a:noFill/>
        </p:spPr>
        <p:txBody>
          <a:bodyPr wrap="square" rtlCol="0">
            <a:spAutoFit/>
          </a:bodyPr>
          <a:lstStyle/>
          <a:p>
            <a:r>
              <a:rPr lang="fr-FR" sz="2800" b="1" dirty="0" smtClean="0"/>
              <a:t>14</a:t>
            </a:r>
            <a:endParaRPr lang="fr-FR" sz="2800" b="1" dirty="0"/>
          </a:p>
        </p:txBody>
      </p:sp>
    </p:spTree>
    <p:extLst>
      <p:ext uri="{BB962C8B-B14F-4D97-AF65-F5344CB8AC3E}">
        <p14:creationId xmlns:p14="http://schemas.microsoft.com/office/powerpoint/2010/main" val="276631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nodeType="withEffect">
                                  <p:stCondLst>
                                    <p:cond delay="0"/>
                                  </p:stCondLst>
                                  <p:iterate type="lt">
                                    <p:tmPct val="10000"/>
                                  </p:iterate>
                                  <p:childTnLst>
                                    <p:animMotion origin="layout" path="M -1.66667E-6 -7.40741E-7 L -0.19622 -0.09768 " pathEditMode="relative" rAng="0" ptsTypes="AA">
                                      <p:cBhvr>
                                        <p:cTn id="6" dur="250" accel="50000" decel="50000" autoRev="1" fill="hold">
                                          <p:stCondLst>
                                            <p:cond delay="0"/>
                                          </p:stCondLst>
                                        </p:cTn>
                                        <p:tgtEl>
                                          <p:spTgt spid="2">
                                            <p:txEl>
                                              <p:pRg st="3" end="3"/>
                                            </p:txEl>
                                          </p:spTgt>
                                        </p:tgtEl>
                                        <p:attrNameLst>
                                          <p:attrName>ppt_x</p:attrName>
                                          <p:attrName>ppt_y</p:attrName>
                                        </p:attrNameLst>
                                      </p:cBhvr>
                                      <p:rCtr x="-9818" y="-4884"/>
                                    </p:animMotion>
                                    <p:animRot by="1500000">
                                      <p:cBhvr>
                                        <p:cTn id="7" dur="125" fill="hold">
                                          <p:stCondLst>
                                            <p:cond delay="0"/>
                                          </p:stCondLst>
                                        </p:cTn>
                                        <p:tgtEl>
                                          <p:spTgt spid="2">
                                            <p:txEl>
                                              <p:pRg st="3" end="3"/>
                                            </p:txEl>
                                          </p:spTgt>
                                        </p:tgtEl>
                                        <p:attrNameLst>
                                          <p:attrName>r</p:attrName>
                                        </p:attrNameLst>
                                      </p:cBhvr>
                                    </p:animRot>
                                    <p:animRot by="-1500000">
                                      <p:cBhvr>
                                        <p:cTn id="8" dur="125" fill="hold">
                                          <p:stCondLst>
                                            <p:cond delay="125"/>
                                          </p:stCondLst>
                                        </p:cTn>
                                        <p:tgtEl>
                                          <p:spTgt spid="2">
                                            <p:txEl>
                                              <p:pRg st="3" end="3"/>
                                            </p:txEl>
                                          </p:spTgt>
                                        </p:tgtEl>
                                        <p:attrNameLst>
                                          <p:attrName>r</p:attrName>
                                        </p:attrNameLst>
                                      </p:cBhvr>
                                    </p:animRot>
                                    <p:animRot by="-1500000">
                                      <p:cBhvr>
                                        <p:cTn id="9" dur="125" fill="hold">
                                          <p:stCondLst>
                                            <p:cond delay="250"/>
                                          </p:stCondLst>
                                        </p:cTn>
                                        <p:tgtEl>
                                          <p:spTgt spid="2">
                                            <p:txEl>
                                              <p:pRg st="3" end="3"/>
                                            </p:txEl>
                                          </p:spTgt>
                                        </p:tgtEl>
                                        <p:attrNameLst>
                                          <p:attrName>r</p:attrName>
                                        </p:attrNameLst>
                                      </p:cBhvr>
                                    </p:animRot>
                                    <p:animRot by="1500000">
                                      <p:cBhvr>
                                        <p:cTn id="10" dur="125" fill="hold">
                                          <p:stCondLst>
                                            <p:cond delay="375"/>
                                          </p:stCondLst>
                                        </p:cTn>
                                        <p:tgtEl>
                                          <p:spTgt spid="2">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7" y="115909"/>
            <a:ext cx="11732653" cy="66068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dirty="0" smtClean="0"/>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15</a:t>
            </a:fld>
            <a:endParaRPr lang="en-US" dirty="0"/>
          </a:p>
        </p:txBody>
      </p:sp>
      <p:sp>
        <p:nvSpPr>
          <p:cNvPr id="11" name="Rectangle 10"/>
          <p:cNvSpPr/>
          <p:nvPr/>
        </p:nvSpPr>
        <p:spPr>
          <a:xfrm>
            <a:off x="2118574" y="131023"/>
            <a:ext cx="7804598" cy="533996"/>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600" dirty="0" smtClean="0">
                <a:latin typeface="Times New Roman" panose="02020603050405020304" pitchFamily="18" charset="0"/>
                <a:cs typeface="Times New Roman" panose="02020603050405020304" pitchFamily="18" charset="0"/>
              </a:rPr>
              <a:t>Comment utiliser </a:t>
            </a:r>
            <a:r>
              <a:rPr lang="fr-FR" sz="3600" b="1" dirty="0" smtClean="0">
                <a:latin typeface="Times New Roman" panose="02020603050405020304" pitchFamily="18" charset="0"/>
                <a:cs typeface="Times New Roman" panose="02020603050405020304" pitchFamily="18" charset="0"/>
              </a:rPr>
              <a:t>Laravel ?</a:t>
            </a:r>
            <a:endParaRPr lang="fr-FR" sz="3600" dirty="0">
              <a:latin typeface="Times New Roman" panose="02020603050405020304" pitchFamily="18" charset="0"/>
              <a:cs typeface="Times New Roman" panose="02020603050405020304" pitchFamily="18" charset="0"/>
            </a:endParaRPr>
          </a:p>
        </p:txBody>
      </p:sp>
      <p:sp>
        <p:nvSpPr>
          <p:cNvPr id="2" name="ZoneTexte 1"/>
          <p:cNvSpPr txBox="1"/>
          <p:nvPr/>
        </p:nvSpPr>
        <p:spPr>
          <a:xfrm>
            <a:off x="395927" y="750733"/>
            <a:ext cx="11249891" cy="6294031"/>
          </a:xfrm>
          <a:prstGeom prst="rect">
            <a:avLst/>
          </a:prstGeom>
          <a:noFill/>
        </p:spPr>
        <p:txBody>
          <a:bodyPr wrap="square" rtlCol="0">
            <a:spAutoFit/>
          </a:bodyPr>
          <a:lstStyle/>
          <a:p>
            <a:pPr marL="342900" indent="-342900" algn="ctr">
              <a:buFont typeface="Arial" panose="020B0604020202020204" pitchFamily="34" charset="0"/>
              <a:buChar char="•"/>
            </a:pPr>
            <a:r>
              <a:rPr lang="fr-FR" sz="2800" b="1" dirty="0" smtClean="0">
                <a:latin typeface="Times New Roman" panose="02020603050405020304" pitchFamily="18" charset="0"/>
                <a:cs typeface="Times New Roman" panose="02020603050405020304" pitchFamily="18" charset="0"/>
              </a:rPr>
              <a:t>Model</a:t>
            </a:r>
            <a:endParaRPr lang="fr-FR" sz="2400" b="1" dirty="0" smtClean="0">
              <a:latin typeface="Times New Roman" panose="02020603050405020304" pitchFamily="18" charset="0"/>
              <a:cs typeface="Times New Roman" panose="02020603050405020304" pitchFamily="18" charset="0"/>
            </a:endParaRPr>
          </a:p>
          <a:p>
            <a:r>
              <a:rPr lang="fr-FR" sz="2500" dirty="0">
                <a:latin typeface="Times New Roman" panose="02020603050405020304" pitchFamily="18" charset="0"/>
                <a:cs typeface="Times New Roman" panose="02020603050405020304" pitchFamily="18" charset="0"/>
              </a:rPr>
              <a:t>le modèle correspond à une table d’une base de données. C’est une classe qui étend la classe </a:t>
            </a:r>
            <a:r>
              <a:rPr lang="fr-FR" sz="2500" b="1" i="1" dirty="0">
                <a:latin typeface="Times New Roman" panose="02020603050405020304" pitchFamily="18" charset="0"/>
                <a:cs typeface="Times New Roman" panose="02020603050405020304" pitchFamily="18" charset="0"/>
              </a:rPr>
              <a:t>Model</a:t>
            </a:r>
            <a:r>
              <a:rPr lang="fr-FR" sz="2500" b="1" dirty="0">
                <a:latin typeface="Times New Roman" panose="02020603050405020304" pitchFamily="18" charset="0"/>
                <a:cs typeface="Times New Roman" panose="02020603050405020304" pitchFamily="18" charset="0"/>
              </a:rPr>
              <a:t> </a:t>
            </a:r>
            <a:r>
              <a:rPr lang="fr-FR" sz="2500" dirty="0">
                <a:latin typeface="Times New Roman" panose="02020603050405020304" pitchFamily="18" charset="0"/>
                <a:cs typeface="Times New Roman" panose="02020603050405020304" pitchFamily="18" charset="0"/>
              </a:rPr>
              <a:t>qui permet une gestion simple et efficace des manipulations de données et l’établissement automatisé de relations entre </a:t>
            </a:r>
            <a:r>
              <a:rPr lang="fr-FR" sz="2500" dirty="0" smtClean="0">
                <a:latin typeface="Times New Roman" panose="02020603050405020304" pitchFamily="18" charset="0"/>
                <a:cs typeface="Times New Roman" panose="02020603050405020304" pitchFamily="18" charset="0"/>
              </a:rPr>
              <a:t>tables,onutilise la commande suivante pour créer un Model :</a:t>
            </a:r>
            <a:r>
              <a:rPr lang="fr-FR" sz="2800" b="1" i="1" dirty="0">
                <a:latin typeface="Times New Roman" panose="02020603050405020304" pitchFamily="18" charset="0"/>
                <a:cs typeface="Times New Roman" panose="02020603050405020304" pitchFamily="18" charset="0"/>
              </a:rPr>
              <a:t>php artisan </a:t>
            </a:r>
            <a:r>
              <a:rPr lang="fr-FR" sz="2800" b="1" i="1" dirty="0" smtClean="0">
                <a:latin typeface="Times New Roman" panose="02020603050405020304" pitchFamily="18" charset="0"/>
                <a:cs typeface="Times New Roman" panose="02020603050405020304" pitchFamily="18" charset="0"/>
              </a:rPr>
              <a:t>make:model</a:t>
            </a:r>
            <a:endParaRPr lang="fr-FR" sz="2500" i="1" dirty="0">
              <a:latin typeface="Times New Roman" panose="02020603050405020304" pitchFamily="18" charset="0"/>
              <a:cs typeface="Times New Roman" panose="02020603050405020304" pitchFamily="18" charset="0"/>
            </a:endParaRPr>
          </a:p>
          <a:p>
            <a:pPr algn="ctr"/>
            <a:endParaRPr lang="fr-FR" sz="2400" dirty="0" smtClean="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fr-FR" sz="2400" b="1" dirty="0">
                <a:latin typeface="Times New Roman" panose="02020603050405020304" pitchFamily="18" charset="0"/>
                <a:cs typeface="Times New Roman" panose="02020603050405020304" pitchFamily="18" charset="0"/>
              </a:rPr>
              <a:t>Migration</a:t>
            </a:r>
          </a:p>
          <a:p>
            <a:r>
              <a:rPr lang="fr-FR" sz="2400" dirty="0">
                <a:latin typeface="Times New Roman" panose="02020603050405020304" pitchFamily="18" charset="0"/>
                <a:cs typeface="Times New Roman" panose="02020603050405020304" pitchFamily="18" charset="0"/>
              </a:rPr>
              <a:t>Les différentes migrations se situent dans le dossier « database/migrations ». Les migrations permettent de gérer les différentes colonnes de notre base de données. Par défaut, il y a 2 migrations déjà mises en place : « create_users_table » et « create_password_resets_table ».</a:t>
            </a:r>
          </a:p>
          <a:p>
            <a:r>
              <a:rPr lang="fr-FR" sz="2400" dirty="0">
                <a:latin typeface="Times New Roman" panose="02020603050405020304" pitchFamily="18" charset="0"/>
                <a:cs typeface="Times New Roman" panose="02020603050405020304" pitchFamily="18" charset="0"/>
              </a:rPr>
              <a:t>Pour chaque migration, un </a:t>
            </a:r>
            <a:r>
              <a:rPr lang="fr-FR" sz="2400" b="1" dirty="0">
                <a:latin typeface="Times New Roman" panose="02020603050405020304" pitchFamily="18" charset="0"/>
                <a:cs typeface="Times New Roman" panose="02020603050405020304" pitchFamily="18" charset="0"/>
              </a:rPr>
              <a:t>model</a:t>
            </a:r>
            <a:r>
              <a:rPr lang="fr-FR" sz="2400" dirty="0">
                <a:latin typeface="Times New Roman" panose="02020603050405020304" pitchFamily="18" charset="0"/>
                <a:cs typeface="Times New Roman" panose="02020603050405020304" pitchFamily="18" charset="0"/>
              </a:rPr>
              <a:t> doit être créé dans le </a:t>
            </a:r>
            <a:r>
              <a:rPr lang="fr-FR" sz="2400" dirty="0" smtClean="0">
                <a:latin typeface="Times New Roman" panose="02020603050405020304" pitchFamily="18" charset="0"/>
                <a:cs typeface="Times New Roman" panose="02020603050405020304" pitchFamily="18" charset="0"/>
              </a:rPr>
              <a:t>dossier. Ici</a:t>
            </a:r>
            <a:r>
              <a:rPr lang="fr-FR" sz="2400" dirty="0">
                <a:latin typeface="Times New Roman" panose="02020603050405020304" pitchFamily="18" charset="0"/>
                <a:cs typeface="Times New Roman" panose="02020603050405020304" pitchFamily="18" charset="0"/>
              </a:rPr>
              <a:t>, le model « User » est déjà créé par défaut.</a:t>
            </a:r>
          </a:p>
          <a:p>
            <a:r>
              <a:rPr lang="fr-FR" sz="2400" dirty="0">
                <a:latin typeface="Times New Roman" panose="02020603050405020304" pitchFamily="18" charset="0"/>
                <a:cs typeface="Times New Roman" panose="02020603050405020304" pitchFamily="18" charset="0"/>
              </a:rPr>
              <a:t>Pour créer une nouvelle migration, il faut utiliser la commande suivante :</a:t>
            </a:r>
          </a:p>
          <a:p>
            <a:r>
              <a:rPr lang="fr-FR" sz="3200" b="1" i="1" dirty="0">
                <a:latin typeface="Times New Roman" panose="02020603050405020304" pitchFamily="18" charset="0"/>
                <a:cs typeface="Times New Roman" panose="02020603050405020304" pitchFamily="18" charset="0"/>
              </a:rPr>
              <a:t>php artisan make:migration nom_migration</a:t>
            </a:r>
            <a:r>
              <a:rPr lang="fr-FR" sz="2400" b="1" i="1" dirty="0" smtClean="0">
                <a:latin typeface="Times New Roman" panose="02020603050405020304" pitchFamily="18" charset="0"/>
                <a:cs typeface="Times New Roman" panose="02020603050405020304" pitchFamily="18" charset="0"/>
              </a:rPr>
              <a:t>,</a:t>
            </a:r>
            <a:endParaRPr lang="fr-FR" sz="2400" b="1" i="1" dirty="0">
              <a:latin typeface="Times New Roman" panose="02020603050405020304" pitchFamily="18" charset="0"/>
              <a:cs typeface="Times New Roman" panose="02020603050405020304" pitchFamily="18" charset="0"/>
            </a:endParaRPr>
          </a:p>
          <a:p>
            <a:pPr algn="ctr"/>
            <a:endParaRPr lang="fr-FR" sz="2400" dirty="0" smtClean="0">
              <a:latin typeface="Times New Roman" panose="02020603050405020304" pitchFamily="18" charset="0"/>
              <a:cs typeface="Times New Roman" panose="02020603050405020304" pitchFamily="18" charset="0"/>
            </a:endParaRPr>
          </a:p>
        </p:txBody>
      </p:sp>
      <p:sp>
        <p:nvSpPr>
          <p:cNvPr id="6" name="ZoneTexte 5"/>
          <p:cNvSpPr txBox="1"/>
          <p:nvPr/>
        </p:nvSpPr>
        <p:spPr>
          <a:xfrm>
            <a:off x="10524226" y="295729"/>
            <a:ext cx="666512" cy="523220"/>
          </a:xfrm>
          <a:prstGeom prst="rect">
            <a:avLst/>
          </a:prstGeom>
          <a:noFill/>
        </p:spPr>
        <p:txBody>
          <a:bodyPr wrap="square" rtlCol="0">
            <a:spAutoFit/>
          </a:bodyPr>
          <a:lstStyle/>
          <a:p>
            <a:r>
              <a:rPr lang="fr-FR" sz="2800" b="1" dirty="0" smtClean="0"/>
              <a:t>15</a:t>
            </a:r>
            <a:endParaRPr lang="fr-FR" sz="2800" b="1" dirty="0"/>
          </a:p>
        </p:txBody>
      </p:sp>
    </p:spTree>
    <p:extLst>
      <p:ext uri="{BB962C8B-B14F-4D97-AF65-F5344CB8AC3E}">
        <p14:creationId xmlns:p14="http://schemas.microsoft.com/office/powerpoint/2010/main" val="2277224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7" y="115909"/>
            <a:ext cx="11912762" cy="66068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dirty="0" smtClean="0"/>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16</a:t>
            </a:fld>
            <a:endParaRPr lang="en-US" dirty="0"/>
          </a:p>
        </p:txBody>
      </p:sp>
      <p:sp>
        <p:nvSpPr>
          <p:cNvPr id="11" name="Rectangle 10"/>
          <p:cNvSpPr/>
          <p:nvPr/>
        </p:nvSpPr>
        <p:spPr>
          <a:xfrm>
            <a:off x="2118574" y="131023"/>
            <a:ext cx="7804598" cy="533996"/>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600" dirty="0" smtClean="0">
                <a:latin typeface="Times New Roman" panose="02020603050405020304" pitchFamily="18" charset="0"/>
                <a:cs typeface="Times New Roman" panose="02020603050405020304" pitchFamily="18" charset="0"/>
              </a:rPr>
              <a:t>Comment utiliser </a:t>
            </a:r>
            <a:r>
              <a:rPr lang="fr-FR" sz="3600" b="1" dirty="0" smtClean="0">
                <a:latin typeface="Times New Roman" panose="02020603050405020304" pitchFamily="18" charset="0"/>
                <a:cs typeface="Times New Roman" panose="02020603050405020304" pitchFamily="18" charset="0"/>
              </a:rPr>
              <a:t>Laravel ?</a:t>
            </a:r>
            <a:endParaRPr lang="fr-FR" sz="3600" dirty="0">
              <a:latin typeface="Times New Roman" panose="02020603050405020304" pitchFamily="18" charset="0"/>
              <a:cs typeface="Times New Roman" panose="02020603050405020304" pitchFamily="18" charset="0"/>
            </a:endParaRPr>
          </a:p>
        </p:txBody>
      </p:sp>
      <p:sp>
        <p:nvSpPr>
          <p:cNvPr id="2" name="ZoneTexte 1"/>
          <p:cNvSpPr txBox="1"/>
          <p:nvPr/>
        </p:nvSpPr>
        <p:spPr>
          <a:xfrm>
            <a:off x="395927" y="802987"/>
            <a:ext cx="11249891" cy="1938992"/>
          </a:xfrm>
          <a:prstGeom prst="rect">
            <a:avLst/>
          </a:prstGeom>
          <a:noFill/>
        </p:spPr>
        <p:txBody>
          <a:bodyPr wrap="square" rtlCol="0">
            <a:spAutoFit/>
          </a:bodyPr>
          <a:lstStyle/>
          <a:p>
            <a:r>
              <a:rPr lang="fr-FR" sz="2400" dirty="0" smtClean="0">
                <a:latin typeface="Times New Roman" panose="02020603050405020304" pitchFamily="18" charset="0"/>
                <a:cs typeface="Times New Roman" panose="02020603050405020304" pitchFamily="18" charset="0"/>
              </a:rPr>
              <a:t>Une fois la migration de notre table a été  crée, nous allons incéré   les différents colonnes de notre table et on exécute la commande </a:t>
            </a:r>
            <a:r>
              <a:rPr lang="fr-FR" sz="2400" b="1" i="1" u="sng" dirty="0">
                <a:solidFill>
                  <a:srgbClr val="FF0000"/>
                </a:solidFill>
                <a:latin typeface="Times New Roman" panose="02020603050405020304" pitchFamily="18" charset="0"/>
                <a:cs typeface="Times New Roman" panose="02020603050405020304" pitchFamily="18" charset="0"/>
              </a:rPr>
              <a:t>php artisan  </a:t>
            </a:r>
            <a:r>
              <a:rPr lang="fr-FR" sz="2400" b="1" i="1" u="sng" dirty="0" err="1" smtClean="0">
                <a:solidFill>
                  <a:srgbClr val="FF0000"/>
                </a:solidFill>
                <a:latin typeface="Times New Roman" panose="02020603050405020304" pitchFamily="18" charset="0"/>
                <a:cs typeface="Times New Roman" panose="02020603050405020304" pitchFamily="18" charset="0"/>
              </a:rPr>
              <a:t>migrate</a:t>
            </a:r>
            <a:r>
              <a:rPr lang="fr-FR" sz="2400" i="1" dirty="0" smtClean="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pour exécuter nos migrations crée, pour annuler les migrations exécutés on fait </a:t>
            </a:r>
            <a:r>
              <a:rPr lang="fr-FR" sz="2400" b="1" i="1" u="sng" dirty="0">
                <a:solidFill>
                  <a:srgbClr val="FF0000"/>
                </a:solidFill>
                <a:latin typeface="Times New Roman" panose="02020603050405020304" pitchFamily="18" charset="0"/>
                <a:cs typeface="Times New Roman" panose="02020603050405020304" pitchFamily="18" charset="0"/>
              </a:rPr>
              <a:t>php artisan  </a:t>
            </a:r>
            <a:r>
              <a:rPr lang="fr-FR" sz="2400" b="1" i="1" u="sng" dirty="0" err="1" smtClean="0">
                <a:solidFill>
                  <a:srgbClr val="FF0000"/>
                </a:solidFill>
                <a:latin typeface="Times New Roman" panose="02020603050405020304" pitchFamily="18" charset="0"/>
                <a:cs typeface="Times New Roman" panose="02020603050405020304" pitchFamily="18" charset="0"/>
              </a:rPr>
              <a:t>migrate:rollbcak</a:t>
            </a:r>
            <a:r>
              <a:rPr lang="fr-FR" sz="2400" b="1" i="1" u="sng" dirty="0" smtClean="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 , pour  réinitialiser on fait </a:t>
            </a:r>
            <a:r>
              <a:rPr lang="fr-FR" sz="2400" b="1" i="1" u="sng" dirty="0">
                <a:solidFill>
                  <a:srgbClr val="FF0000"/>
                </a:solidFill>
                <a:latin typeface="Times New Roman" panose="02020603050405020304" pitchFamily="18" charset="0"/>
                <a:cs typeface="Times New Roman" panose="02020603050405020304" pitchFamily="18" charset="0"/>
              </a:rPr>
              <a:t>php artisan  </a:t>
            </a:r>
            <a:r>
              <a:rPr lang="fr-FR" sz="2400" b="1" i="1" u="sng" dirty="0" smtClean="0">
                <a:solidFill>
                  <a:srgbClr val="FF0000"/>
                </a:solidFill>
                <a:latin typeface="Times New Roman" panose="02020603050405020304" pitchFamily="18" charset="0"/>
                <a:cs typeface="Times New Roman" panose="02020603050405020304" pitchFamily="18" charset="0"/>
              </a:rPr>
              <a:t>migrate:refresh</a:t>
            </a:r>
            <a:r>
              <a:rPr lang="fr-FR" sz="2400" b="1" dirty="0" smtClean="0">
                <a:solidFill>
                  <a:srgbClr val="FF0000"/>
                </a:solidFill>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ainsi de suite.</a:t>
            </a:r>
          </a:p>
          <a:p>
            <a:r>
              <a:rPr lang="fr-FR" sz="2400" dirty="0" smtClean="0">
                <a:latin typeface="Times New Roman" panose="02020603050405020304" pitchFamily="18" charset="0"/>
                <a:cs typeface="Times New Roman" panose="02020603050405020304" pitchFamily="18" charset="0"/>
              </a:rPr>
              <a:t>Pour voire toutes commandes possible avec </a:t>
            </a:r>
            <a:r>
              <a:rPr lang="fr-FR" sz="2400" b="1" dirty="0" smtClean="0">
                <a:latin typeface="Times New Roman" panose="02020603050405020304" pitchFamily="18" charset="0"/>
                <a:cs typeface="Times New Roman" panose="02020603050405020304" pitchFamily="18" charset="0"/>
              </a:rPr>
              <a:t>artisan</a:t>
            </a:r>
            <a:r>
              <a:rPr lang="fr-FR" sz="2400" dirty="0" smtClean="0">
                <a:latin typeface="Times New Roman" panose="02020603050405020304" pitchFamily="18" charset="0"/>
                <a:cs typeface="Times New Roman" panose="02020603050405020304" pitchFamily="18" charset="0"/>
              </a:rPr>
              <a:t> on tape la commande  </a:t>
            </a:r>
            <a:r>
              <a:rPr lang="fr-FR" sz="2400" b="1" i="1" dirty="0" smtClean="0">
                <a:solidFill>
                  <a:srgbClr val="FF0000"/>
                </a:solidFill>
                <a:latin typeface="Times New Roman" panose="02020603050405020304" pitchFamily="18" charset="0"/>
                <a:cs typeface="Times New Roman" panose="02020603050405020304" pitchFamily="18" charset="0"/>
              </a:rPr>
              <a:t>php artisan</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7" y="2640256"/>
            <a:ext cx="11491270" cy="3771925"/>
          </a:xfrm>
          <a:prstGeom prst="rect">
            <a:avLst/>
          </a:prstGeom>
        </p:spPr>
      </p:pic>
      <p:sp>
        <p:nvSpPr>
          <p:cNvPr id="7" name="ZoneTexte 6"/>
          <p:cNvSpPr txBox="1"/>
          <p:nvPr/>
        </p:nvSpPr>
        <p:spPr>
          <a:xfrm>
            <a:off x="10524226" y="295729"/>
            <a:ext cx="666512" cy="523220"/>
          </a:xfrm>
          <a:prstGeom prst="rect">
            <a:avLst/>
          </a:prstGeom>
          <a:noFill/>
        </p:spPr>
        <p:txBody>
          <a:bodyPr wrap="square" rtlCol="0">
            <a:spAutoFit/>
          </a:bodyPr>
          <a:lstStyle/>
          <a:p>
            <a:r>
              <a:rPr lang="fr-FR" sz="2800" b="1" dirty="0" smtClean="0"/>
              <a:t>16</a:t>
            </a:r>
            <a:endParaRPr lang="fr-FR" sz="2800" b="1" dirty="0"/>
          </a:p>
        </p:txBody>
      </p:sp>
    </p:spTree>
    <p:extLst>
      <p:ext uri="{BB962C8B-B14F-4D97-AF65-F5344CB8AC3E}">
        <p14:creationId xmlns:p14="http://schemas.microsoft.com/office/powerpoint/2010/main" val="278223572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7" y="115909"/>
            <a:ext cx="11732653" cy="66068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dirty="0" smtClean="0"/>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17</a:t>
            </a:fld>
            <a:endParaRPr lang="en-US" dirty="0"/>
          </a:p>
        </p:txBody>
      </p:sp>
      <p:sp>
        <p:nvSpPr>
          <p:cNvPr id="11" name="Rectangle 10"/>
          <p:cNvSpPr/>
          <p:nvPr/>
        </p:nvSpPr>
        <p:spPr>
          <a:xfrm>
            <a:off x="2118574" y="131023"/>
            <a:ext cx="7804598" cy="533996"/>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600" dirty="0" smtClean="0">
                <a:latin typeface="Times New Roman" panose="02020603050405020304" pitchFamily="18" charset="0"/>
                <a:cs typeface="Times New Roman" panose="02020603050405020304" pitchFamily="18" charset="0"/>
              </a:rPr>
              <a:t>Comment utiliser </a:t>
            </a:r>
            <a:r>
              <a:rPr lang="fr-FR" sz="3600" b="1" dirty="0" smtClean="0">
                <a:latin typeface="Times New Roman" panose="02020603050405020304" pitchFamily="18" charset="0"/>
                <a:cs typeface="Times New Roman" panose="02020603050405020304" pitchFamily="18" charset="0"/>
              </a:rPr>
              <a:t>Laravel ?</a:t>
            </a:r>
            <a:endParaRPr lang="fr-FR" sz="3600" dirty="0">
              <a:latin typeface="Times New Roman" panose="02020603050405020304" pitchFamily="18" charset="0"/>
              <a:cs typeface="Times New Roman" panose="02020603050405020304" pitchFamily="18" charset="0"/>
            </a:endParaRPr>
          </a:p>
        </p:txBody>
      </p:sp>
      <p:sp>
        <p:nvSpPr>
          <p:cNvPr id="2" name="ZoneTexte 1"/>
          <p:cNvSpPr txBox="1"/>
          <p:nvPr/>
        </p:nvSpPr>
        <p:spPr>
          <a:xfrm>
            <a:off x="395927" y="736243"/>
            <a:ext cx="11249891" cy="6001643"/>
          </a:xfrm>
          <a:prstGeom prst="rect">
            <a:avLst/>
          </a:prstGeom>
          <a:noFill/>
        </p:spPr>
        <p:txBody>
          <a:bodyPr wrap="square" rtlCol="0">
            <a:spAutoFit/>
          </a:bodyPr>
          <a:lstStyle/>
          <a:p>
            <a:pPr marL="342900" indent="-342900" algn="ctr">
              <a:buFont typeface="Arial" panose="020B0604020202020204" pitchFamily="34" charset="0"/>
              <a:buChar char="•"/>
            </a:pPr>
            <a:r>
              <a:rPr lang="fr-FR" sz="2400" b="1" u="sng" dirty="0" smtClean="0">
                <a:latin typeface="Times New Roman" panose="02020603050405020304" pitchFamily="18" charset="0"/>
                <a:cs typeface="Times New Roman" panose="02020603050405020304" pitchFamily="18" charset="0"/>
              </a:rPr>
              <a:t>Vues</a:t>
            </a:r>
            <a:endParaRPr lang="fr-FR" sz="2400" b="1" dirty="0" smtClean="0">
              <a:latin typeface="Times New Roman" panose="02020603050405020304" pitchFamily="18" charset="0"/>
              <a:cs typeface="Times New Roman" panose="02020603050405020304" pitchFamily="18" charset="0"/>
            </a:endParaRPr>
          </a:p>
          <a:p>
            <a:r>
              <a:rPr lang="fr-FR" sz="2400" dirty="0">
                <a:latin typeface="Times New Roman" panose="02020603050405020304" pitchFamily="18" charset="0"/>
                <a:cs typeface="Times New Roman" panose="02020603050405020304" pitchFamily="18" charset="0"/>
              </a:rPr>
              <a:t>Les différentes vues de l’application se trouvent dans le dossier</a:t>
            </a:r>
            <a:r>
              <a:rPr lang="fr-FR" sz="2400" b="1" dirty="0">
                <a:latin typeface="Times New Roman" panose="02020603050405020304" pitchFamily="18" charset="0"/>
                <a:cs typeface="Times New Roman" panose="02020603050405020304" pitchFamily="18" charset="0"/>
              </a:rPr>
              <a:t> « </a:t>
            </a:r>
            <a:r>
              <a:rPr lang="fr-FR" sz="2400" b="1" dirty="0" smtClean="0">
                <a:latin typeface="Times New Roman" panose="02020603050405020304" pitchFamily="18" charset="0"/>
                <a:cs typeface="Times New Roman" panose="02020603050405020304" pitchFamily="18" charset="0"/>
              </a:rPr>
              <a:t>resources/views </a:t>
            </a:r>
            <a:r>
              <a:rPr lang="fr-FR" sz="2400" b="1" dirty="0">
                <a:latin typeface="Times New Roman" panose="02020603050405020304" pitchFamily="18" charset="0"/>
                <a:cs typeface="Times New Roman" panose="02020603050405020304" pitchFamily="18" charset="0"/>
              </a:rPr>
              <a: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Le framework Laravel fournit un « template » nommé « Blade » pour l’utilisation des </a:t>
            </a:r>
            <a:r>
              <a:rPr lang="fr-FR" sz="2400" dirty="0" smtClean="0">
                <a:latin typeface="Times New Roman" panose="02020603050405020304" pitchFamily="18" charset="0"/>
                <a:cs typeface="Times New Roman" panose="02020603050405020304" pitchFamily="18" charset="0"/>
              </a:rPr>
              <a:t>vues. Pour </a:t>
            </a:r>
            <a:r>
              <a:rPr lang="fr-FR" sz="2400" dirty="0">
                <a:latin typeface="Times New Roman" panose="02020603050405020304" pitchFamily="18" charset="0"/>
                <a:cs typeface="Times New Roman" panose="02020603050405020304" pitchFamily="18" charset="0"/>
              </a:rPr>
              <a:t>créer une nouvelle vue, faîtes un clic droit sur le dossier « views </a:t>
            </a:r>
            <a:r>
              <a:rPr lang="fr-FR" sz="2400" dirty="0" smtClean="0">
                <a:latin typeface="Times New Roman" panose="02020603050405020304" pitchFamily="18" charset="0"/>
                <a:cs typeface="Times New Roman" panose="02020603050405020304" pitchFamily="18" charset="0"/>
              </a:rPr>
              <a:t>», et </a:t>
            </a:r>
            <a:r>
              <a:rPr lang="fr-FR" sz="2400" dirty="0">
                <a:latin typeface="Times New Roman" panose="02020603050405020304" pitchFamily="18" charset="0"/>
                <a:cs typeface="Times New Roman" panose="02020603050405020304" pitchFamily="18" charset="0"/>
              </a:rPr>
              <a:t>choisissez « </a:t>
            </a:r>
            <a:r>
              <a:rPr lang="fr-FR" sz="2400" dirty="0" smtClean="0">
                <a:latin typeface="Times New Roman" panose="02020603050405020304" pitchFamily="18" charset="0"/>
                <a:cs typeface="Times New Roman" panose="02020603050405020304" pitchFamily="18" charset="0"/>
              </a:rPr>
              <a:t>New </a:t>
            </a:r>
            <a:r>
              <a:rPr lang="fr-FR" sz="2400" dirty="0">
                <a:latin typeface="Times New Roman" panose="02020603050405020304" pitchFamily="18" charset="0"/>
                <a:cs typeface="Times New Roman" panose="02020603050405020304" pitchFamily="18" charset="0"/>
              </a:rPr>
              <a:t>File </a:t>
            </a:r>
            <a:r>
              <a:rPr lang="fr-FR" sz="2400" dirty="0" smtClean="0">
                <a:latin typeface="Times New Roman" panose="02020603050405020304" pitchFamily="18" charset="0"/>
                <a:cs typeface="Times New Roman" panose="02020603050405020304" pitchFamily="18" charset="0"/>
              </a:rPr>
              <a:t>», et on le nome</a:t>
            </a:r>
            <a:r>
              <a:rPr lang="fr-FR" sz="2400" dirty="0">
                <a:latin typeface="Times New Roman" panose="02020603050405020304" pitchFamily="18" charset="0"/>
                <a:cs typeface="Times New Roman" panose="02020603050405020304" pitchFamily="18" charset="0"/>
              </a:rPr>
              <a:t> </a:t>
            </a:r>
            <a:r>
              <a:rPr lang="fr-FR" sz="2400" b="1" dirty="0" smtClean="0">
                <a:latin typeface="Times New Roman" panose="02020603050405020304" pitchFamily="18" charset="0"/>
                <a:cs typeface="Times New Roman" panose="02020603050405020304" pitchFamily="18" charset="0"/>
              </a:rPr>
              <a:t>&lt;&lt; </a:t>
            </a:r>
            <a:r>
              <a:rPr lang="fr-FR" sz="2400" dirty="0" smtClean="0">
                <a:latin typeface="Times New Roman" panose="02020603050405020304" pitchFamily="18" charset="0"/>
                <a:cs typeface="Times New Roman" panose="02020603050405020304" pitchFamily="18" charset="0"/>
              </a:rPr>
              <a:t>nomfichier.blade.php</a:t>
            </a:r>
            <a:r>
              <a:rPr lang="fr-FR" sz="2400" b="1" dirty="0" smtClean="0">
                <a:latin typeface="Times New Roman" panose="02020603050405020304" pitchFamily="18" charset="0"/>
                <a:cs typeface="Times New Roman" panose="02020603050405020304" pitchFamily="18" charset="0"/>
              </a:rPr>
              <a:t>&gt;&gt;.</a:t>
            </a:r>
          </a:p>
          <a:p>
            <a:pPr marL="342900" indent="-342900" algn="ctr">
              <a:buFont typeface="Arial" panose="020B0604020202020204" pitchFamily="34" charset="0"/>
              <a:buChar char="•"/>
            </a:pPr>
            <a:endParaRPr lang="fr-FR" sz="2400" b="1" dirty="0" smtClean="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fr-FR" sz="2400" b="1" dirty="0" smtClean="0">
                <a:latin typeface="Times New Roman" panose="02020603050405020304" pitchFamily="18" charset="0"/>
                <a:cs typeface="Times New Roman" panose="02020603050405020304" pitchFamily="18" charset="0"/>
              </a:rPr>
              <a:t>Route</a:t>
            </a:r>
            <a:endParaRPr lang="fr-FR" sz="2400" b="1" dirty="0">
              <a:latin typeface="Times New Roman" panose="02020603050405020304" pitchFamily="18" charset="0"/>
              <a:cs typeface="Times New Roman" panose="02020603050405020304" pitchFamily="18" charset="0"/>
            </a:endParaRPr>
          </a:p>
          <a:p>
            <a:r>
              <a:rPr lang="fr-FR" sz="2400" dirty="0">
                <a:latin typeface="Times New Roman" panose="02020603050405020304" pitchFamily="18" charset="0"/>
                <a:cs typeface="Times New Roman" panose="02020603050405020304" pitchFamily="18" charset="0"/>
              </a:rPr>
              <a:t>Les routes utilisées pour l’application web se trouvent généralement dans le dossier          « </a:t>
            </a:r>
            <a:r>
              <a:rPr lang="fr-FR" sz="2400" b="1" dirty="0">
                <a:latin typeface="Times New Roman" panose="02020603050405020304" pitchFamily="18" charset="0"/>
                <a:cs typeface="Times New Roman" panose="02020603050405020304" pitchFamily="18" charset="0"/>
              </a:rPr>
              <a:t>routes</a:t>
            </a:r>
            <a:r>
              <a:rPr lang="fr-FR" sz="2400" dirty="0">
                <a:latin typeface="Times New Roman" panose="02020603050405020304" pitchFamily="18" charset="0"/>
                <a:cs typeface="Times New Roman" panose="02020603050405020304" pitchFamily="18" charset="0"/>
              </a:rPr>
              <a:t> » et dans le fichier « </a:t>
            </a:r>
            <a:r>
              <a:rPr lang="fr-FR" sz="2400" b="1" dirty="0">
                <a:latin typeface="Times New Roman" panose="02020603050405020304" pitchFamily="18" charset="0"/>
                <a:cs typeface="Times New Roman" panose="02020603050405020304" pitchFamily="18" charset="0"/>
              </a:rPr>
              <a:t>web.php</a:t>
            </a:r>
            <a:r>
              <a:rPr lang="fr-FR" sz="2400" dirty="0">
                <a:latin typeface="Times New Roman" panose="02020603050405020304" pitchFamily="18" charset="0"/>
                <a:cs typeface="Times New Roman" panose="02020603050405020304" pitchFamily="18" charset="0"/>
              </a:rPr>
              <a:t> ». Elles permettent de naviguer entre les différentes pages de notre application.</a:t>
            </a:r>
          </a:p>
          <a:p>
            <a:r>
              <a:rPr lang="fr-FR" sz="2400" dirty="0">
                <a:latin typeface="Times New Roman" panose="02020603050405020304" pitchFamily="18" charset="0"/>
                <a:cs typeface="Times New Roman" panose="02020603050405020304" pitchFamily="18" charset="0"/>
              </a:rPr>
              <a:t>Le framework Laravel utilise différents types de routes :</a:t>
            </a:r>
          </a:p>
          <a:p>
            <a:pPr lvl="0"/>
            <a:r>
              <a:rPr lang="fr-FR" sz="2400" b="1" dirty="0">
                <a:latin typeface="Times New Roman" panose="02020603050405020304" pitchFamily="18" charset="0"/>
                <a:cs typeface="Times New Roman" panose="02020603050405020304" pitchFamily="18" charset="0"/>
              </a:rPr>
              <a:t>GET : </a:t>
            </a:r>
            <a:r>
              <a:rPr lang="fr-FR" sz="2400" dirty="0">
                <a:latin typeface="Times New Roman" panose="02020603050405020304" pitchFamily="18" charset="0"/>
                <a:cs typeface="Times New Roman" panose="02020603050405020304" pitchFamily="18" charset="0"/>
              </a:rPr>
              <a:t>Ce type est utilisé pour récupérer des éléments.</a:t>
            </a:r>
          </a:p>
          <a:p>
            <a:pPr lvl="0"/>
            <a:r>
              <a:rPr lang="fr-FR" sz="2400" b="1" dirty="0">
                <a:latin typeface="Times New Roman" panose="02020603050405020304" pitchFamily="18" charset="0"/>
                <a:cs typeface="Times New Roman" panose="02020603050405020304" pitchFamily="18" charset="0"/>
              </a:rPr>
              <a:t>POST : </a:t>
            </a:r>
            <a:r>
              <a:rPr lang="fr-FR" sz="2400" dirty="0">
                <a:latin typeface="Times New Roman" panose="02020603050405020304" pitchFamily="18" charset="0"/>
                <a:cs typeface="Times New Roman" panose="02020603050405020304" pitchFamily="18" charset="0"/>
              </a:rPr>
              <a:t>Ce type est utilisé pour poster des nouveaux éléments via un formulaire notamment.</a:t>
            </a:r>
          </a:p>
          <a:p>
            <a:pPr lvl="0"/>
            <a:r>
              <a:rPr lang="fr-FR" sz="2400" b="1" dirty="0">
                <a:latin typeface="Times New Roman" panose="02020603050405020304" pitchFamily="18" charset="0"/>
                <a:cs typeface="Times New Roman" panose="02020603050405020304" pitchFamily="18" charset="0"/>
              </a:rPr>
              <a:t>DELETE : </a:t>
            </a:r>
            <a:r>
              <a:rPr lang="fr-FR" sz="2400" dirty="0">
                <a:latin typeface="Times New Roman" panose="02020603050405020304" pitchFamily="18" charset="0"/>
                <a:cs typeface="Times New Roman" panose="02020603050405020304" pitchFamily="18" charset="0"/>
              </a:rPr>
              <a:t>Ce type est utilisé pour supprimer un ou plusieurs éléments.</a:t>
            </a:r>
          </a:p>
          <a:p>
            <a:pPr lvl="0"/>
            <a:r>
              <a:rPr lang="fr-FR" sz="2400" b="1" dirty="0">
                <a:latin typeface="Times New Roman" panose="02020603050405020304" pitchFamily="18" charset="0"/>
                <a:cs typeface="Times New Roman" panose="02020603050405020304" pitchFamily="18" charset="0"/>
              </a:rPr>
              <a:t>PUT :</a:t>
            </a:r>
            <a:r>
              <a:rPr lang="fr-FR" sz="2400" dirty="0">
                <a:latin typeface="Times New Roman" panose="02020603050405020304" pitchFamily="18" charset="0"/>
                <a:cs typeface="Times New Roman" panose="02020603050405020304" pitchFamily="18" charset="0"/>
              </a:rPr>
              <a:t> Ce type est utilisé pour modifier un élément depuis un formulaire</a:t>
            </a:r>
            <a:r>
              <a:rPr lang="fr-FR" sz="2400" dirty="0" smtClean="0">
                <a:latin typeface="Times New Roman" panose="02020603050405020304" pitchFamily="18" charset="0"/>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p:txBody>
      </p:sp>
      <p:sp>
        <p:nvSpPr>
          <p:cNvPr id="6" name="ZoneTexte 5"/>
          <p:cNvSpPr txBox="1"/>
          <p:nvPr/>
        </p:nvSpPr>
        <p:spPr>
          <a:xfrm>
            <a:off x="10524226" y="295729"/>
            <a:ext cx="666512" cy="523220"/>
          </a:xfrm>
          <a:prstGeom prst="rect">
            <a:avLst/>
          </a:prstGeom>
          <a:noFill/>
        </p:spPr>
        <p:txBody>
          <a:bodyPr wrap="square" rtlCol="0">
            <a:spAutoFit/>
          </a:bodyPr>
          <a:lstStyle/>
          <a:p>
            <a:r>
              <a:rPr lang="fr-FR" sz="2800" b="1" dirty="0" smtClean="0"/>
              <a:t>17</a:t>
            </a:r>
            <a:endParaRPr lang="fr-FR" sz="2800" b="1" dirty="0"/>
          </a:p>
        </p:txBody>
      </p:sp>
    </p:spTree>
    <p:extLst>
      <p:ext uri="{BB962C8B-B14F-4D97-AF65-F5344CB8AC3E}">
        <p14:creationId xmlns:p14="http://schemas.microsoft.com/office/powerpoint/2010/main" val="101389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7" y="115909"/>
            <a:ext cx="11732653" cy="66068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dirty="0" smtClean="0"/>
          </a:p>
        </p:txBody>
      </p:sp>
      <p:sp>
        <p:nvSpPr>
          <p:cNvPr id="6" name="ZoneTexte 5"/>
          <p:cNvSpPr txBox="1"/>
          <p:nvPr/>
        </p:nvSpPr>
        <p:spPr>
          <a:xfrm>
            <a:off x="3496614" y="6271578"/>
            <a:ext cx="5048518" cy="400110"/>
          </a:xfrm>
          <a:prstGeom prst="rect">
            <a:avLst/>
          </a:prstGeom>
          <a:noFill/>
        </p:spPr>
        <p:txBody>
          <a:bodyPr wrap="square" rtlCol="0">
            <a:spAutoFit/>
          </a:bodyPr>
          <a:lstStyle/>
          <a:p>
            <a:pPr algn="ctr"/>
            <a:r>
              <a:rPr lang="fr-FR" sz="2000" dirty="0" smtClean="0">
                <a:latin typeface="Times New Roman" panose="02020603050405020304" pitchFamily="18" charset="0"/>
                <a:cs typeface="Times New Roman" panose="02020603050405020304" pitchFamily="18" charset="0"/>
              </a:rPr>
              <a:t>Figure 2 : structure du dossier laravel </a:t>
            </a:r>
            <a:endParaRPr lang="fr-FR" sz="2000" b="1" dirty="0">
              <a:latin typeface="Times New Roman" panose="02020603050405020304" pitchFamily="18" charset="0"/>
              <a:cs typeface="Times New Roman" panose="02020603050405020304" pitchFamily="18" charset="0"/>
            </a:endParaRPr>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18</a:t>
            </a:fld>
            <a:endParaRPr lang="en-US" dirty="0"/>
          </a:p>
        </p:txBody>
      </p:sp>
      <p:sp>
        <p:nvSpPr>
          <p:cNvPr id="11" name="Rectangle 10"/>
          <p:cNvSpPr/>
          <p:nvPr/>
        </p:nvSpPr>
        <p:spPr>
          <a:xfrm>
            <a:off x="2118574" y="131022"/>
            <a:ext cx="7804598" cy="576997"/>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600" dirty="0" smtClean="0">
                <a:latin typeface="Times New Roman" panose="02020603050405020304" pitchFamily="18" charset="0"/>
                <a:cs typeface="Times New Roman" panose="02020603050405020304" pitchFamily="18" charset="0"/>
              </a:rPr>
              <a:t>Comment utiliser </a:t>
            </a:r>
            <a:r>
              <a:rPr lang="fr-FR" sz="3600" b="1" dirty="0" smtClean="0">
                <a:latin typeface="Times New Roman" panose="02020603050405020304" pitchFamily="18" charset="0"/>
                <a:cs typeface="Times New Roman" panose="02020603050405020304" pitchFamily="18" charset="0"/>
              </a:rPr>
              <a:t>Laravel ?</a:t>
            </a:r>
            <a:endParaRPr lang="fr-FR" sz="3600" dirty="0">
              <a:latin typeface="Times New Roman" panose="02020603050405020304" pitchFamily="18" charset="0"/>
              <a:cs typeface="Times New Roman" panose="02020603050405020304" pitchFamily="18"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482" y="1389040"/>
            <a:ext cx="2254552" cy="4882537"/>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4203" y="1534802"/>
            <a:ext cx="2072615" cy="4551533"/>
          </a:xfrm>
          <a:prstGeom prst="rect">
            <a:avLst/>
          </a:prstGeom>
        </p:spPr>
      </p:pic>
      <p:sp>
        <p:nvSpPr>
          <p:cNvPr id="19" name="Accolade ouvrante 18"/>
          <p:cNvSpPr/>
          <p:nvPr/>
        </p:nvSpPr>
        <p:spPr>
          <a:xfrm>
            <a:off x="3865927" y="5181600"/>
            <a:ext cx="455556" cy="11622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4800">
              <a:latin typeface="Times New Roman" panose="02020603050405020304" pitchFamily="18" charset="0"/>
              <a:cs typeface="Times New Roman" panose="02020603050405020304" pitchFamily="18" charset="0"/>
            </a:endParaRPr>
          </a:p>
        </p:txBody>
      </p:sp>
      <p:sp>
        <p:nvSpPr>
          <p:cNvPr id="27" name="Accolade ouvrante 26"/>
          <p:cNvSpPr/>
          <p:nvPr/>
        </p:nvSpPr>
        <p:spPr>
          <a:xfrm>
            <a:off x="3865927" y="3532909"/>
            <a:ext cx="969309" cy="9698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8" name="ZoneTexte 27"/>
          <p:cNvSpPr txBox="1"/>
          <p:nvPr/>
        </p:nvSpPr>
        <p:spPr>
          <a:xfrm>
            <a:off x="3004608" y="3720910"/>
            <a:ext cx="1280424" cy="369332"/>
          </a:xfrm>
          <a:prstGeom prst="rect">
            <a:avLst/>
          </a:prstGeom>
          <a:noFill/>
        </p:spPr>
        <p:txBody>
          <a:bodyPr wrap="square" rtlCol="0">
            <a:spAutoFit/>
          </a:bodyPr>
          <a:lstStyle/>
          <a:p>
            <a:r>
              <a:rPr lang="fr-FR" dirty="0" smtClean="0">
                <a:solidFill>
                  <a:srgbClr val="FF0000"/>
                </a:solidFill>
              </a:rPr>
              <a:t>Controller</a:t>
            </a:r>
            <a:endParaRPr lang="fr-FR" dirty="0">
              <a:solidFill>
                <a:srgbClr val="FF0000"/>
              </a:solidFill>
            </a:endParaRPr>
          </a:p>
        </p:txBody>
      </p:sp>
      <p:sp>
        <p:nvSpPr>
          <p:cNvPr id="29" name="ZoneTexte 28"/>
          <p:cNvSpPr txBox="1"/>
          <p:nvPr/>
        </p:nvSpPr>
        <p:spPr>
          <a:xfrm>
            <a:off x="3133435" y="5443614"/>
            <a:ext cx="1069213" cy="369332"/>
          </a:xfrm>
          <a:prstGeom prst="rect">
            <a:avLst/>
          </a:prstGeom>
          <a:noFill/>
        </p:spPr>
        <p:txBody>
          <a:bodyPr wrap="square" rtlCol="0">
            <a:spAutoFit/>
          </a:bodyPr>
          <a:lstStyle/>
          <a:p>
            <a:r>
              <a:rPr lang="fr-FR" dirty="0" smtClean="0">
                <a:solidFill>
                  <a:srgbClr val="FF0000"/>
                </a:solidFill>
              </a:rPr>
              <a:t>Model</a:t>
            </a:r>
            <a:endParaRPr lang="fr-FR" dirty="0">
              <a:solidFill>
                <a:srgbClr val="FF0000"/>
              </a:solidFill>
            </a:endParaRPr>
          </a:p>
        </p:txBody>
      </p:sp>
      <p:cxnSp>
        <p:nvCxnSpPr>
          <p:cNvPr id="33" name="Connecteur droit avec flèche 32"/>
          <p:cNvCxnSpPr>
            <a:stCxn id="7" idx="3"/>
          </p:cNvCxnSpPr>
          <p:nvPr/>
        </p:nvCxnSpPr>
        <p:spPr>
          <a:xfrm flipV="1">
            <a:off x="6576034" y="3830308"/>
            <a:ext cx="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Imag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0001" y="1534801"/>
            <a:ext cx="2543086" cy="4936831"/>
          </a:xfrm>
          <a:prstGeom prst="rect">
            <a:avLst/>
          </a:prstGeom>
        </p:spPr>
      </p:pic>
      <p:sp>
        <p:nvSpPr>
          <p:cNvPr id="41" name="Accolade ouvrante 40"/>
          <p:cNvSpPr/>
          <p:nvPr/>
        </p:nvSpPr>
        <p:spPr>
          <a:xfrm>
            <a:off x="9493184" y="3720910"/>
            <a:ext cx="701686" cy="23654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2" name="ZoneTexte 41"/>
          <p:cNvSpPr txBox="1"/>
          <p:nvPr/>
        </p:nvSpPr>
        <p:spPr>
          <a:xfrm>
            <a:off x="9121562" y="4582262"/>
            <a:ext cx="1230978" cy="369332"/>
          </a:xfrm>
          <a:prstGeom prst="rect">
            <a:avLst/>
          </a:prstGeom>
          <a:noFill/>
        </p:spPr>
        <p:txBody>
          <a:bodyPr wrap="square" rtlCol="0">
            <a:spAutoFit/>
          </a:bodyPr>
          <a:lstStyle/>
          <a:p>
            <a:r>
              <a:rPr lang="fr-FR" dirty="0" smtClean="0">
                <a:solidFill>
                  <a:srgbClr val="FF0000"/>
                </a:solidFill>
              </a:rPr>
              <a:t>Vue</a:t>
            </a:r>
            <a:endParaRPr lang="fr-FR" dirty="0">
              <a:solidFill>
                <a:srgbClr val="FF0000"/>
              </a:solidFill>
            </a:endParaRPr>
          </a:p>
        </p:txBody>
      </p:sp>
      <p:pic>
        <p:nvPicPr>
          <p:cNvPr id="43" name="Imag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939" y="1386892"/>
            <a:ext cx="2476806" cy="5232648"/>
          </a:xfrm>
          <a:prstGeom prst="rect">
            <a:avLst/>
          </a:prstGeom>
        </p:spPr>
      </p:pic>
      <p:cxnSp>
        <p:nvCxnSpPr>
          <p:cNvPr id="12" name="Connecteur droit avec flèche 11"/>
          <p:cNvCxnSpPr/>
          <p:nvPr/>
        </p:nvCxnSpPr>
        <p:spPr>
          <a:xfrm>
            <a:off x="1149927" y="1690255"/>
            <a:ext cx="3171555" cy="387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a:off x="1399309" y="2133600"/>
            <a:ext cx="5774894" cy="678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a:off x="1551709" y="2812473"/>
            <a:ext cx="7818292" cy="127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10524226" y="295729"/>
            <a:ext cx="666512" cy="523220"/>
          </a:xfrm>
          <a:prstGeom prst="rect">
            <a:avLst/>
          </a:prstGeom>
          <a:noFill/>
        </p:spPr>
        <p:txBody>
          <a:bodyPr wrap="square" rtlCol="0">
            <a:spAutoFit/>
          </a:bodyPr>
          <a:lstStyle/>
          <a:p>
            <a:r>
              <a:rPr lang="fr-FR" sz="2800" b="1" dirty="0" smtClean="0"/>
              <a:t>18</a:t>
            </a:r>
            <a:endParaRPr lang="fr-FR" sz="2800" b="1" dirty="0"/>
          </a:p>
        </p:txBody>
      </p:sp>
    </p:spTree>
    <p:extLst>
      <p:ext uri="{BB962C8B-B14F-4D97-AF65-F5344CB8AC3E}">
        <p14:creationId xmlns:p14="http://schemas.microsoft.com/office/powerpoint/2010/main" val="368248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80">
                                          <p:stCondLst>
                                            <p:cond delay="0"/>
                                          </p:stCondLst>
                                        </p:cTn>
                                        <p:tgtEl>
                                          <p:spTgt spid="43"/>
                                        </p:tgtEl>
                                      </p:cBhvr>
                                    </p:animEffect>
                                    <p:anim calcmode="lin" valueType="num">
                                      <p:cBhvr>
                                        <p:cTn id="8"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13" dur="26">
                                          <p:stCondLst>
                                            <p:cond delay="650"/>
                                          </p:stCondLst>
                                        </p:cTn>
                                        <p:tgtEl>
                                          <p:spTgt spid="43"/>
                                        </p:tgtEl>
                                      </p:cBhvr>
                                      <p:to x="100000" y="60000"/>
                                    </p:animScale>
                                    <p:animScale>
                                      <p:cBhvr>
                                        <p:cTn id="14" dur="166" decel="50000">
                                          <p:stCondLst>
                                            <p:cond delay="676"/>
                                          </p:stCondLst>
                                        </p:cTn>
                                        <p:tgtEl>
                                          <p:spTgt spid="43"/>
                                        </p:tgtEl>
                                      </p:cBhvr>
                                      <p:to x="100000" y="100000"/>
                                    </p:animScale>
                                    <p:animScale>
                                      <p:cBhvr>
                                        <p:cTn id="15" dur="26">
                                          <p:stCondLst>
                                            <p:cond delay="1312"/>
                                          </p:stCondLst>
                                        </p:cTn>
                                        <p:tgtEl>
                                          <p:spTgt spid="43"/>
                                        </p:tgtEl>
                                      </p:cBhvr>
                                      <p:to x="100000" y="80000"/>
                                    </p:animScale>
                                    <p:animScale>
                                      <p:cBhvr>
                                        <p:cTn id="16" dur="166" decel="50000">
                                          <p:stCondLst>
                                            <p:cond delay="1338"/>
                                          </p:stCondLst>
                                        </p:cTn>
                                        <p:tgtEl>
                                          <p:spTgt spid="43"/>
                                        </p:tgtEl>
                                      </p:cBhvr>
                                      <p:to x="100000" y="100000"/>
                                    </p:animScale>
                                    <p:animScale>
                                      <p:cBhvr>
                                        <p:cTn id="17" dur="26">
                                          <p:stCondLst>
                                            <p:cond delay="1642"/>
                                          </p:stCondLst>
                                        </p:cTn>
                                        <p:tgtEl>
                                          <p:spTgt spid="43"/>
                                        </p:tgtEl>
                                      </p:cBhvr>
                                      <p:to x="100000" y="90000"/>
                                    </p:animScale>
                                    <p:animScale>
                                      <p:cBhvr>
                                        <p:cTn id="18" dur="166" decel="50000">
                                          <p:stCondLst>
                                            <p:cond delay="1668"/>
                                          </p:stCondLst>
                                        </p:cTn>
                                        <p:tgtEl>
                                          <p:spTgt spid="43"/>
                                        </p:tgtEl>
                                      </p:cBhvr>
                                      <p:to x="100000" y="100000"/>
                                    </p:animScale>
                                    <p:animScale>
                                      <p:cBhvr>
                                        <p:cTn id="19" dur="26">
                                          <p:stCondLst>
                                            <p:cond delay="1808"/>
                                          </p:stCondLst>
                                        </p:cTn>
                                        <p:tgtEl>
                                          <p:spTgt spid="43"/>
                                        </p:tgtEl>
                                      </p:cBhvr>
                                      <p:to x="100000" y="95000"/>
                                    </p:animScale>
                                    <p:animScale>
                                      <p:cBhvr>
                                        <p:cTn id="20" dur="166" decel="50000">
                                          <p:stCondLst>
                                            <p:cond delay="1834"/>
                                          </p:stCondLst>
                                        </p:cTn>
                                        <p:tgtEl>
                                          <p:spTgt spid="43"/>
                                        </p:tgtEl>
                                      </p:cBhvr>
                                      <p:to x="100000" y="100000"/>
                                    </p:animScale>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14" presetClass="entr" presetSubtype="10" fill="hold" nodeType="afterEffect">
                                  <p:stCondLst>
                                    <p:cond delay="100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2000"/>
                                        <p:tgtEl>
                                          <p:spTgt spid="7"/>
                                        </p:tgtEl>
                                      </p:cBhvr>
                                    </p:animEffect>
                                  </p:childTnLst>
                                </p:cTn>
                              </p:par>
                            </p:childTnLst>
                          </p:cTn>
                        </p:par>
                        <p:par>
                          <p:cTn id="31" fill="hold">
                            <p:stCondLst>
                              <p:cond delay="6000"/>
                            </p:stCondLst>
                            <p:childTnLst>
                              <p:par>
                                <p:cTn id="32" presetID="16" presetClass="entr" presetSubtype="21"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arn(inVertical)">
                                      <p:cBhvr>
                                        <p:cTn id="34" dur="500"/>
                                        <p:tgtEl>
                                          <p:spTgt spid="27"/>
                                        </p:tgtEl>
                                      </p:cBhvr>
                                    </p:animEffect>
                                  </p:childTnLst>
                                </p:cTn>
                              </p:par>
                            </p:childTnLst>
                          </p:cTn>
                        </p:par>
                        <p:par>
                          <p:cTn id="35" fill="hold">
                            <p:stCondLst>
                              <p:cond delay="6500"/>
                            </p:stCondLst>
                            <p:childTnLst>
                              <p:par>
                                <p:cTn id="36" presetID="16" presetClass="entr" presetSubtype="21"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barn(inVertical)">
                                      <p:cBhvr>
                                        <p:cTn id="38" dur="500"/>
                                        <p:tgtEl>
                                          <p:spTgt spid="28"/>
                                        </p:tgtEl>
                                      </p:cBhvr>
                                    </p:animEffect>
                                  </p:childTnLst>
                                </p:cTn>
                              </p:par>
                            </p:childTnLst>
                          </p:cTn>
                        </p:par>
                        <p:par>
                          <p:cTn id="39" fill="hold">
                            <p:stCondLst>
                              <p:cond delay="7000"/>
                            </p:stCondLst>
                            <p:childTnLst>
                              <p:par>
                                <p:cTn id="40" presetID="16" presetClass="entr" presetSubtype="2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childTnLst>
                          </p:cTn>
                        </p:par>
                        <p:par>
                          <p:cTn id="43" fill="hold">
                            <p:stCondLst>
                              <p:cond delay="7500"/>
                            </p:stCondLst>
                            <p:childTnLst>
                              <p:par>
                                <p:cTn id="44" presetID="16" presetClass="entr" presetSubtype="21"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barn(inVertical)">
                                      <p:cBhvr>
                                        <p:cTn id="46" dur="500"/>
                                        <p:tgtEl>
                                          <p:spTgt spid="29"/>
                                        </p:tgtEl>
                                      </p:cBhvr>
                                    </p:animEffect>
                                  </p:childTnLst>
                                </p:cTn>
                              </p:par>
                              <p:par>
                                <p:cTn id="47" presetID="3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1000" fill="hold"/>
                                        <p:tgtEl>
                                          <p:spTgt spid="35"/>
                                        </p:tgtEl>
                                        <p:attrNameLst>
                                          <p:attrName>ppt_w</p:attrName>
                                        </p:attrNameLst>
                                      </p:cBhvr>
                                      <p:tavLst>
                                        <p:tav tm="0">
                                          <p:val>
                                            <p:fltVal val="0"/>
                                          </p:val>
                                        </p:tav>
                                        <p:tav tm="100000">
                                          <p:val>
                                            <p:strVal val="#ppt_w"/>
                                          </p:val>
                                        </p:tav>
                                      </p:tavLst>
                                    </p:anim>
                                    <p:anim calcmode="lin" valueType="num">
                                      <p:cBhvr>
                                        <p:cTn id="50" dur="1000" fill="hold"/>
                                        <p:tgtEl>
                                          <p:spTgt spid="35"/>
                                        </p:tgtEl>
                                        <p:attrNameLst>
                                          <p:attrName>ppt_h</p:attrName>
                                        </p:attrNameLst>
                                      </p:cBhvr>
                                      <p:tavLst>
                                        <p:tav tm="0">
                                          <p:val>
                                            <p:fltVal val="0"/>
                                          </p:val>
                                        </p:tav>
                                        <p:tav tm="100000">
                                          <p:val>
                                            <p:strVal val="#ppt_h"/>
                                          </p:val>
                                        </p:tav>
                                      </p:tavLst>
                                    </p:anim>
                                    <p:anim calcmode="lin" valueType="num">
                                      <p:cBhvr>
                                        <p:cTn id="51" dur="1000" fill="hold"/>
                                        <p:tgtEl>
                                          <p:spTgt spid="35"/>
                                        </p:tgtEl>
                                        <p:attrNameLst>
                                          <p:attrName>style.rotation</p:attrName>
                                        </p:attrNameLst>
                                      </p:cBhvr>
                                      <p:tavLst>
                                        <p:tav tm="0">
                                          <p:val>
                                            <p:fltVal val="90"/>
                                          </p:val>
                                        </p:tav>
                                        <p:tav tm="100000">
                                          <p:val>
                                            <p:fltVal val="0"/>
                                          </p:val>
                                        </p:tav>
                                      </p:tavLst>
                                    </p:anim>
                                    <p:animEffect transition="in" filter="fade">
                                      <p:cBhvr>
                                        <p:cTn id="52" dur="1000"/>
                                        <p:tgtEl>
                                          <p:spTgt spid="35"/>
                                        </p:tgtEl>
                                      </p:cBhvr>
                                    </p:animEffect>
                                  </p:childTnLst>
                                </p:cTn>
                              </p:par>
                            </p:childTnLst>
                          </p:cTn>
                        </p:par>
                        <p:par>
                          <p:cTn id="53" fill="hold">
                            <p:stCondLst>
                              <p:cond delay="8500"/>
                            </p:stCondLst>
                            <p:childTnLst>
                              <p:par>
                                <p:cTn id="54" presetID="21" presetClass="entr" presetSubtype="1" fill="hold" nodeType="afterEffect">
                                  <p:stCondLst>
                                    <p:cond delay="2000"/>
                                  </p:stCondLst>
                                  <p:childTnLst>
                                    <p:set>
                                      <p:cBhvr>
                                        <p:cTn id="55" dur="1" fill="hold">
                                          <p:stCondLst>
                                            <p:cond delay="0"/>
                                          </p:stCondLst>
                                        </p:cTn>
                                        <p:tgtEl>
                                          <p:spTgt spid="8"/>
                                        </p:tgtEl>
                                        <p:attrNameLst>
                                          <p:attrName>style.visibility</p:attrName>
                                        </p:attrNameLst>
                                      </p:cBhvr>
                                      <p:to>
                                        <p:strVal val="visible"/>
                                      </p:to>
                                    </p:set>
                                    <p:animEffect transition="in" filter="wheel(1)">
                                      <p:cBhvr>
                                        <p:cTn id="56" dur="2000"/>
                                        <p:tgtEl>
                                          <p:spTgt spid="8"/>
                                        </p:tgtEl>
                                      </p:cBhvr>
                                    </p:animEffect>
                                  </p:childTnLst>
                                </p:cTn>
                              </p:par>
                            </p:childTnLst>
                          </p:cTn>
                        </p:par>
                        <p:par>
                          <p:cTn id="57" fill="hold">
                            <p:stCondLst>
                              <p:cond delay="12500"/>
                            </p:stCondLst>
                            <p:childTnLst>
                              <p:par>
                                <p:cTn id="58" presetID="26" presetClass="entr" presetSubtype="0" fill="hold" nodeType="afterEffect">
                                  <p:stCondLst>
                                    <p:cond delay="1500"/>
                                  </p:stCondLst>
                                  <p:childTnLst>
                                    <p:set>
                                      <p:cBhvr>
                                        <p:cTn id="59" dur="1" fill="hold">
                                          <p:stCondLst>
                                            <p:cond delay="0"/>
                                          </p:stCondLst>
                                        </p:cTn>
                                        <p:tgtEl>
                                          <p:spTgt spid="40"/>
                                        </p:tgtEl>
                                        <p:attrNameLst>
                                          <p:attrName>style.visibility</p:attrName>
                                        </p:attrNameLst>
                                      </p:cBhvr>
                                      <p:to>
                                        <p:strVal val="visible"/>
                                      </p:to>
                                    </p:set>
                                    <p:animEffect transition="in" filter="wipe(down)">
                                      <p:cBhvr>
                                        <p:cTn id="60" dur="580">
                                          <p:stCondLst>
                                            <p:cond delay="0"/>
                                          </p:stCondLst>
                                        </p:cTn>
                                        <p:tgtEl>
                                          <p:spTgt spid="40"/>
                                        </p:tgtEl>
                                      </p:cBhvr>
                                    </p:animEffect>
                                    <p:anim calcmode="lin" valueType="num">
                                      <p:cBhvr>
                                        <p:cTn id="61"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66" dur="26">
                                          <p:stCondLst>
                                            <p:cond delay="650"/>
                                          </p:stCondLst>
                                        </p:cTn>
                                        <p:tgtEl>
                                          <p:spTgt spid="40"/>
                                        </p:tgtEl>
                                      </p:cBhvr>
                                      <p:to x="100000" y="60000"/>
                                    </p:animScale>
                                    <p:animScale>
                                      <p:cBhvr>
                                        <p:cTn id="67" dur="166" decel="50000">
                                          <p:stCondLst>
                                            <p:cond delay="676"/>
                                          </p:stCondLst>
                                        </p:cTn>
                                        <p:tgtEl>
                                          <p:spTgt spid="40"/>
                                        </p:tgtEl>
                                      </p:cBhvr>
                                      <p:to x="100000" y="100000"/>
                                    </p:animScale>
                                    <p:animScale>
                                      <p:cBhvr>
                                        <p:cTn id="68" dur="26">
                                          <p:stCondLst>
                                            <p:cond delay="1312"/>
                                          </p:stCondLst>
                                        </p:cTn>
                                        <p:tgtEl>
                                          <p:spTgt spid="40"/>
                                        </p:tgtEl>
                                      </p:cBhvr>
                                      <p:to x="100000" y="80000"/>
                                    </p:animScale>
                                    <p:animScale>
                                      <p:cBhvr>
                                        <p:cTn id="69" dur="166" decel="50000">
                                          <p:stCondLst>
                                            <p:cond delay="1338"/>
                                          </p:stCondLst>
                                        </p:cTn>
                                        <p:tgtEl>
                                          <p:spTgt spid="40"/>
                                        </p:tgtEl>
                                      </p:cBhvr>
                                      <p:to x="100000" y="100000"/>
                                    </p:animScale>
                                    <p:animScale>
                                      <p:cBhvr>
                                        <p:cTn id="70" dur="26">
                                          <p:stCondLst>
                                            <p:cond delay="1642"/>
                                          </p:stCondLst>
                                        </p:cTn>
                                        <p:tgtEl>
                                          <p:spTgt spid="40"/>
                                        </p:tgtEl>
                                      </p:cBhvr>
                                      <p:to x="100000" y="90000"/>
                                    </p:animScale>
                                    <p:animScale>
                                      <p:cBhvr>
                                        <p:cTn id="71" dur="166" decel="50000">
                                          <p:stCondLst>
                                            <p:cond delay="1668"/>
                                          </p:stCondLst>
                                        </p:cTn>
                                        <p:tgtEl>
                                          <p:spTgt spid="40"/>
                                        </p:tgtEl>
                                      </p:cBhvr>
                                      <p:to x="100000" y="100000"/>
                                    </p:animScale>
                                    <p:animScale>
                                      <p:cBhvr>
                                        <p:cTn id="72" dur="26">
                                          <p:stCondLst>
                                            <p:cond delay="1808"/>
                                          </p:stCondLst>
                                        </p:cTn>
                                        <p:tgtEl>
                                          <p:spTgt spid="40"/>
                                        </p:tgtEl>
                                      </p:cBhvr>
                                      <p:to x="100000" y="95000"/>
                                    </p:animScale>
                                    <p:animScale>
                                      <p:cBhvr>
                                        <p:cTn id="73" dur="166" decel="50000">
                                          <p:stCondLst>
                                            <p:cond delay="1834"/>
                                          </p:stCondLst>
                                        </p:cTn>
                                        <p:tgtEl>
                                          <p:spTgt spid="40"/>
                                        </p:tgtEl>
                                      </p:cBhvr>
                                      <p:to x="100000" y="100000"/>
                                    </p:animScale>
                                  </p:childTnLst>
                                </p:cTn>
                              </p:par>
                            </p:childTnLst>
                          </p:cTn>
                        </p:par>
                        <p:par>
                          <p:cTn id="74" fill="hold">
                            <p:stCondLst>
                              <p:cond delay="16000"/>
                            </p:stCondLst>
                            <p:childTnLst>
                              <p:par>
                                <p:cTn id="75" presetID="26" presetClass="entr" presetSubtype="0" fill="hold" nodeType="afterEffect">
                                  <p:stCondLst>
                                    <p:cond delay="1500"/>
                                  </p:stCondLst>
                                  <p:childTnLst>
                                    <p:set>
                                      <p:cBhvr>
                                        <p:cTn id="76" dur="1" fill="hold">
                                          <p:stCondLst>
                                            <p:cond delay="0"/>
                                          </p:stCondLst>
                                        </p:cTn>
                                        <p:tgtEl>
                                          <p:spTgt spid="38"/>
                                        </p:tgtEl>
                                        <p:attrNameLst>
                                          <p:attrName>style.visibility</p:attrName>
                                        </p:attrNameLst>
                                      </p:cBhvr>
                                      <p:to>
                                        <p:strVal val="visible"/>
                                      </p:to>
                                    </p:set>
                                    <p:animEffect transition="in" filter="wipe(down)">
                                      <p:cBhvr>
                                        <p:cTn id="77" dur="580">
                                          <p:stCondLst>
                                            <p:cond delay="0"/>
                                          </p:stCondLst>
                                        </p:cTn>
                                        <p:tgtEl>
                                          <p:spTgt spid="38"/>
                                        </p:tgtEl>
                                      </p:cBhvr>
                                    </p:animEffect>
                                    <p:anim calcmode="lin" valueType="num">
                                      <p:cBhvr>
                                        <p:cTn id="7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83" dur="26">
                                          <p:stCondLst>
                                            <p:cond delay="650"/>
                                          </p:stCondLst>
                                        </p:cTn>
                                        <p:tgtEl>
                                          <p:spTgt spid="38"/>
                                        </p:tgtEl>
                                      </p:cBhvr>
                                      <p:to x="100000" y="60000"/>
                                    </p:animScale>
                                    <p:animScale>
                                      <p:cBhvr>
                                        <p:cTn id="84" dur="166" decel="50000">
                                          <p:stCondLst>
                                            <p:cond delay="676"/>
                                          </p:stCondLst>
                                        </p:cTn>
                                        <p:tgtEl>
                                          <p:spTgt spid="38"/>
                                        </p:tgtEl>
                                      </p:cBhvr>
                                      <p:to x="100000" y="100000"/>
                                    </p:animScale>
                                    <p:animScale>
                                      <p:cBhvr>
                                        <p:cTn id="85" dur="26">
                                          <p:stCondLst>
                                            <p:cond delay="1312"/>
                                          </p:stCondLst>
                                        </p:cTn>
                                        <p:tgtEl>
                                          <p:spTgt spid="38"/>
                                        </p:tgtEl>
                                      </p:cBhvr>
                                      <p:to x="100000" y="80000"/>
                                    </p:animScale>
                                    <p:animScale>
                                      <p:cBhvr>
                                        <p:cTn id="86" dur="166" decel="50000">
                                          <p:stCondLst>
                                            <p:cond delay="1338"/>
                                          </p:stCondLst>
                                        </p:cTn>
                                        <p:tgtEl>
                                          <p:spTgt spid="38"/>
                                        </p:tgtEl>
                                      </p:cBhvr>
                                      <p:to x="100000" y="100000"/>
                                    </p:animScale>
                                    <p:animScale>
                                      <p:cBhvr>
                                        <p:cTn id="87" dur="26">
                                          <p:stCondLst>
                                            <p:cond delay="1642"/>
                                          </p:stCondLst>
                                        </p:cTn>
                                        <p:tgtEl>
                                          <p:spTgt spid="38"/>
                                        </p:tgtEl>
                                      </p:cBhvr>
                                      <p:to x="100000" y="90000"/>
                                    </p:animScale>
                                    <p:animScale>
                                      <p:cBhvr>
                                        <p:cTn id="88" dur="166" decel="50000">
                                          <p:stCondLst>
                                            <p:cond delay="1668"/>
                                          </p:stCondLst>
                                        </p:cTn>
                                        <p:tgtEl>
                                          <p:spTgt spid="38"/>
                                        </p:tgtEl>
                                      </p:cBhvr>
                                      <p:to x="100000" y="100000"/>
                                    </p:animScale>
                                    <p:animScale>
                                      <p:cBhvr>
                                        <p:cTn id="89" dur="26">
                                          <p:stCondLst>
                                            <p:cond delay="1808"/>
                                          </p:stCondLst>
                                        </p:cTn>
                                        <p:tgtEl>
                                          <p:spTgt spid="38"/>
                                        </p:tgtEl>
                                      </p:cBhvr>
                                      <p:to x="100000" y="95000"/>
                                    </p:animScale>
                                    <p:animScale>
                                      <p:cBhvr>
                                        <p:cTn id="90" dur="166" decel="50000">
                                          <p:stCondLst>
                                            <p:cond delay="1834"/>
                                          </p:stCondLst>
                                        </p:cTn>
                                        <p:tgtEl>
                                          <p:spTgt spid="38"/>
                                        </p:tgtEl>
                                      </p:cBhvr>
                                      <p:to x="100000" y="100000"/>
                                    </p:animScale>
                                  </p:childTnLst>
                                </p:cTn>
                              </p:par>
                            </p:childTnLst>
                          </p:cTn>
                        </p:par>
                        <p:par>
                          <p:cTn id="91" fill="hold">
                            <p:stCondLst>
                              <p:cond delay="19500"/>
                            </p:stCondLst>
                            <p:childTnLst>
                              <p:par>
                                <p:cTn id="92" presetID="53" presetClass="entr" presetSubtype="16" fill="hold" grpId="0" nodeType="afterEffect">
                                  <p:stCondLst>
                                    <p:cond delay="0"/>
                                  </p:stCondLst>
                                  <p:childTnLst>
                                    <p:set>
                                      <p:cBhvr>
                                        <p:cTn id="93" dur="1" fill="hold">
                                          <p:stCondLst>
                                            <p:cond delay="0"/>
                                          </p:stCondLst>
                                        </p:cTn>
                                        <p:tgtEl>
                                          <p:spTgt spid="41"/>
                                        </p:tgtEl>
                                        <p:attrNameLst>
                                          <p:attrName>style.visibility</p:attrName>
                                        </p:attrNameLst>
                                      </p:cBhvr>
                                      <p:to>
                                        <p:strVal val="visible"/>
                                      </p:to>
                                    </p:set>
                                    <p:anim calcmode="lin" valueType="num">
                                      <p:cBhvr>
                                        <p:cTn id="94" dur="500" fill="hold"/>
                                        <p:tgtEl>
                                          <p:spTgt spid="41"/>
                                        </p:tgtEl>
                                        <p:attrNameLst>
                                          <p:attrName>ppt_w</p:attrName>
                                        </p:attrNameLst>
                                      </p:cBhvr>
                                      <p:tavLst>
                                        <p:tav tm="0">
                                          <p:val>
                                            <p:fltVal val="0"/>
                                          </p:val>
                                        </p:tav>
                                        <p:tav tm="100000">
                                          <p:val>
                                            <p:strVal val="#ppt_w"/>
                                          </p:val>
                                        </p:tav>
                                      </p:tavLst>
                                    </p:anim>
                                    <p:anim calcmode="lin" valueType="num">
                                      <p:cBhvr>
                                        <p:cTn id="95" dur="500" fill="hold"/>
                                        <p:tgtEl>
                                          <p:spTgt spid="41"/>
                                        </p:tgtEl>
                                        <p:attrNameLst>
                                          <p:attrName>ppt_h</p:attrName>
                                        </p:attrNameLst>
                                      </p:cBhvr>
                                      <p:tavLst>
                                        <p:tav tm="0">
                                          <p:val>
                                            <p:fltVal val="0"/>
                                          </p:val>
                                        </p:tav>
                                        <p:tav tm="100000">
                                          <p:val>
                                            <p:strVal val="#ppt_h"/>
                                          </p:val>
                                        </p:tav>
                                      </p:tavLst>
                                    </p:anim>
                                    <p:animEffect transition="in" filter="fade">
                                      <p:cBhvr>
                                        <p:cTn id="96" dur="500"/>
                                        <p:tgtEl>
                                          <p:spTgt spid="41"/>
                                        </p:tgtEl>
                                      </p:cBhvr>
                                    </p:animEffect>
                                  </p:childTnLst>
                                </p:cTn>
                              </p:par>
                            </p:childTnLst>
                          </p:cTn>
                        </p:par>
                        <p:par>
                          <p:cTn id="97" fill="hold">
                            <p:stCondLst>
                              <p:cond delay="20000"/>
                            </p:stCondLst>
                            <p:childTnLst>
                              <p:par>
                                <p:cTn id="98" presetID="53" presetClass="entr" presetSubtype="16" fill="hold" grpId="0" nodeType="afterEffect">
                                  <p:stCondLst>
                                    <p:cond delay="0"/>
                                  </p:stCondLst>
                                  <p:childTnLst>
                                    <p:set>
                                      <p:cBhvr>
                                        <p:cTn id="99" dur="1" fill="hold">
                                          <p:stCondLst>
                                            <p:cond delay="0"/>
                                          </p:stCondLst>
                                        </p:cTn>
                                        <p:tgtEl>
                                          <p:spTgt spid="42"/>
                                        </p:tgtEl>
                                        <p:attrNameLst>
                                          <p:attrName>style.visibility</p:attrName>
                                        </p:attrNameLst>
                                      </p:cBhvr>
                                      <p:to>
                                        <p:strVal val="visible"/>
                                      </p:to>
                                    </p:set>
                                    <p:anim calcmode="lin" valueType="num">
                                      <p:cBhvr>
                                        <p:cTn id="100" dur="500" fill="hold"/>
                                        <p:tgtEl>
                                          <p:spTgt spid="42"/>
                                        </p:tgtEl>
                                        <p:attrNameLst>
                                          <p:attrName>ppt_w</p:attrName>
                                        </p:attrNameLst>
                                      </p:cBhvr>
                                      <p:tavLst>
                                        <p:tav tm="0">
                                          <p:val>
                                            <p:fltVal val="0"/>
                                          </p:val>
                                        </p:tav>
                                        <p:tav tm="100000">
                                          <p:val>
                                            <p:strVal val="#ppt_w"/>
                                          </p:val>
                                        </p:tav>
                                      </p:tavLst>
                                    </p:anim>
                                    <p:anim calcmode="lin" valueType="num">
                                      <p:cBhvr>
                                        <p:cTn id="101" dur="500" fill="hold"/>
                                        <p:tgtEl>
                                          <p:spTgt spid="42"/>
                                        </p:tgtEl>
                                        <p:attrNameLst>
                                          <p:attrName>ppt_h</p:attrName>
                                        </p:attrNameLst>
                                      </p:cBhvr>
                                      <p:tavLst>
                                        <p:tav tm="0">
                                          <p:val>
                                            <p:fltVal val="0"/>
                                          </p:val>
                                        </p:tav>
                                        <p:tav tm="100000">
                                          <p:val>
                                            <p:strVal val="#ppt_h"/>
                                          </p:val>
                                        </p:tav>
                                      </p:tavLst>
                                    </p:anim>
                                    <p:animEffect transition="in" filter="fade">
                                      <p:cBhvr>
                                        <p:cTn id="10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7" grpId="0" animBg="1"/>
      <p:bldP spid="28" grpId="0"/>
      <p:bldP spid="29" grpId="0"/>
      <p:bldP spid="41" grpId="0" animBg="1"/>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7" y="115909"/>
            <a:ext cx="11732653" cy="66068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dirty="0" smtClean="0"/>
          </a:p>
        </p:txBody>
      </p:sp>
      <p:sp>
        <p:nvSpPr>
          <p:cNvPr id="6" name="ZoneTexte 5"/>
          <p:cNvSpPr txBox="1"/>
          <p:nvPr/>
        </p:nvSpPr>
        <p:spPr>
          <a:xfrm>
            <a:off x="3496614" y="6271578"/>
            <a:ext cx="5048518" cy="400110"/>
          </a:xfrm>
          <a:prstGeom prst="rect">
            <a:avLst/>
          </a:prstGeom>
          <a:noFill/>
        </p:spPr>
        <p:txBody>
          <a:bodyPr wrap="square" rtlCol="0">
            <a:spAutoFit/>
          </a:bodyPr>
          <a:lstStyle/>
          <a:p>
            <a:pPr algn="ctr"/>
            <a:r>
              <a:rPr lang="fr-FR" sz="2000" dirty="0" smtClean="0">
                <a:latin typeface="Times New Roman" panose="02020603050405020304" pitchFamily="18" charset="0"/>
                <a:cs typeface="Times New Roman" panose="02020603050405020304" pitchFamily="18" charset="0"/>
              </a:rPr>
              <a:t>Figure 2 : structure du dossier laravel </a:t>
            </a:r>
            <a:endParaRPr lang="fr-FR" sz="2000" b="1" dirty="0">
              <a:latin typeface="Times New Roman" panose="02020603050405020304" pitchFamily="18" charset="0"/>
              <a:cs typeface="Times New Roman" panose="02020603050405020304" pitchFamily="18" charset="0"/>
            </a:endParaRPr>
          </a:p>
        </p:txBody>
      </p:sp>
      <p:sp>
        <p:nvSpPr>
          <p:cNvPr id="3" name="Espace réservé du numéro de diapositive 2"/>
          <p:cNvSpPr>
            <a:spLocks noGrp="1"/>
          </p:cNvSpPr>
          <p:nvPr>
            <p:ph type="sldNum" sz="quarter" idx="12"/>
          </p:nvPr>
        </p:nvSpPr>
        <p:spPr>
          <a:xfrm>
            <a:off x="10352540" y="295729"/>
            <a:ext cx="838199" cy="767687"/>
          </a:xfrm>
        </p:spPr>
        <p:txBody>
          <a:bodyPr/>
          <a:lstStyle/>
          <a:p>
            <a:fld id="{6D22F896-40B5-4ADD-8801-0D06FADFA095}" type="slidenum">
              <a:rPr lang="en-US" smtClean="0"/>
              <a:t>19</a:t>
            </a:fld>
            <a:endParaRPr lang="en-US" dirty="0"/>
          </a:p>
        </p:txBody>
      </p:sp>
      <p:sp>
        <p:nvSpPr>
          <p:cNvPr id="11" name="Rectangle 10"/>
          <p:cNvSpPr/>
          <p:nvPr/>
        </p:nvSpPr>
        <p:spPr>
          <a:xfrm>
            <a:off x="2118574" y="131023"/>
            <a:ext cx="7804598" cy="656084"/>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600" dirty="0" smtClean="0">
                <a:latin typeface="Times New Roman" panose="02020603050405020304" pitchFamily="18" charset="0"/>
                <a:cs typeface="Times New Roman" panose="02020603050405020304" pitchFamily="18" charset="0"/>
              </a:rPr>
              <a:t>Comment utiliser </a:t>
            </a:r>
            <a:r>
              <a:rPr lang="fr-FR" sz="3600" b="1" dirty="0" smtClean="0">
                <a:latin typeface="Times New Roman" panose="02020603050405020304" pitchFamily="18" charset="0"/>
                <a:cs typeface="Times New Roman" panose="02020603050405020304" pitchFamily="18" charset="0"/>
              </a:rPr>
              <a:t>Laravel ?</a:t>
            </a:r>
            <a:endParaRPr lang="fr-FR" sz="3600" dirty="0">
              <a:latin typeface="Times New Roman" panose="02020603050405020304" pitchFamily="18" charset="0"/>
              <a:cs typeface="Times New Roman" panose="02020603050405020304" pitchFamily="18" charset="0"/>
            </a:endParaRPr>
          </a:p>
        </p:txBody>
      </p:sp>
      <p:cxnSp>
        <p:nvCxnSpPr>
          <p:cNvPr id="33" name="Connecteur droit avec flèche 32"/>
          <p:cNvCxnSpPr/>
          <p:nvPr/>
        </p:nvCxnSpPr>
        <p:spPr>
          <a:xfrm flipV="1">
            <a:off x="6576034" y="3830308"/>
            <a:ext cx="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5019" y="1085832"/>
            <a:ext cx="2713907" cy="5134661"/>
          </a:xfrm>
          <a:prstGeom prst="rect">
            <a:avLst/>
          </a:prstGeom>
        </p:spPr>
      </p:pic>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1533" y="1497768"/>
            <a:ext cx="1559031" cy="4604611"/>
          </a:xfrm>
          <a:prstGeom prst="rect">
            <a:avLst/>
          </a:prstGeom>
        </p:spPr>
      </p:pic>
      <p:sp>
        <p:nvSpPr>
          <p:cNvPr id="19" name="Accolade ouvrante 18"/>
          <p:cNvSpPr/>
          <p:nvPr/>
        </p:nvSpPr>
        <p:spPr>
          <a:xfrm>
            <a:off x="3821791" y="3745585"/>
            <a:ext cx="964565" cy="17906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4800">
              <a:latin typeface="Times New Roman" panose="02020603050405020304" pitchFamily="18" charset="0"/>
              <a:cs typeface="Times New Roman" panose="02020603050405020304" pitchFamily="18" charset="0"/>
            </a:endParaRPr>
          </a:p>
        </p:txBody>
      </p:sp>
      <p:sp>
        <p:nvSpPr>
          <p:cNvPr id="41" name="Accolade ouvrante 40"/>
          <p:cNvSpPr/>
          <p:nvPr/>
        </p:nvSpPr>
        <p:spPr>
          <a:xfrm>
            <a:off x="7302800" y="2339504"/>
            <a:ext cx="859357" cy="35606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17" name="Imag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830" y="1063416"/>
            <a:ext cx="3017734" cy="5603613"/>
          </a:xfrm>
          <a:prstGeom prst="rect">
            <a:avLst/>
          </a:prstGeom>
        </p:spPr>
      </p:pic>
      <p:cxnSp>
        <p:nvCxnSpPr>
          <p:cNvPr id="12" name="Connecteur droit avec flèche 11"/>
          <p:cNvCxnSpPr/>
          <p:nvPr/>
        </p:nvCxnSpPr>
        <p:spPr>
          <a:xfrm>
            <a:off x="1704109" y="2355273"/>
            <a:ext cx="2616905" cy="139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a:off x="1704109" y="3089513"/>
            <a:ext cx="6672000" cy="2610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7681910" y="3277288"/>
            <a:ext cx="1230978" cy="369332"/>
          </a:xfrm>
          <a:prstGeom prst="rect">
            <a:avLst/>
          </a:prstGeom>
          <a:noFill/>
        </p:spPr>
        <p:txBody>
          <a:bodyPr wrap="square" rtlCol="0">
            <a:spAutoFit/>
          </a:bodyPr>
          <a:lstStyle/>
          <a:p>
            <a:r>
              <a:rPr lang="fr-FR" dirty="0" smtClean="0">
                <a:solidFill>
                  <a:srgbClr val="FF0000"/>
                </a:solidFill>
              </a:rPr>
              <a:t>Routes</a:t>
            </a:r>
            <a:endParaRPr lang="fr-FR" dirty="0">
              <a:solidFill>
                <a:srgbClr val="FF0000"/>
              </a:solidFill>
            </a:endParaRPr>
          </a:p>
        </p:txBody>
      </p:sp>
      <p:pic>
        <p:nvPicPr>
          <p:cNvPr id="25" name="Imag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61301" y="1615028"/>
            <a:ext cx="1956875" cy="4656550"/>
          </a:xfrm>
          <a:prstGeom prst="rect">
            <a:avLst/>
          </a:prstGeom>
        </p:spPr>
      </p:pic>
      <p:cxnSp>
        <p:nvCxnSpPr>
          <p:cNvPr id="30" name="Connecteur droit avec flèche 29"/>
          <p:cNvCxnSpPr/>
          <p:nvPr/>
        </p:nvCxnSpPr>
        <p:spPr>
          <a:xfrm flipV="1">
            <a:off x="1485155" y="1832059"/>
            <a:ext cx="8650314" cy="7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3089301" y="4456247"/>
            <a:ext cx="1387432" cy="369332"/>
          </a:xfrm>
          <a:prstGeom prst="rect">
            <a:avLst/>
          </a:prstGeom>
          <a:noFill/>
        </p:spPr>
        <p:txBody>
          <a:bodyPr wrap="square" rtlCol="0">
            <a:spAutoFit/>
          </a:bodyPr>
          <a:lstStyle/>
          <a:p>
            <a:r>
              <a:rPr lang="fr-FR" dirty="0" smtClean="0">
                <a:solidFill>
                  <a:srgbClr val="FF0000"/>
                </a:solidFill>
              </a:rPr>
              <a:t>Migrations</a:t>
            </a:r>
            <a:endParaRPr lang="fr-FR" dirty="0">
              <a:solidFill>
                <a:srgbClr val="FF0000"/>
              </a:solidFill>
            </a:endParaRPr>
          </a:p>
        </p:txBody>
      </p:sp>
      <p:sp>
        <p:nvSpPr>
          <p:cNvPr id="20" name="ZoneTexte 19"/>
          <p:cNvSpPr txBox="1"/>
          <p:nvPr/>
        </p:nvSpPr>
        <p:spPr>
          <a:xfrm>
            <a:off x="10524226" y="295729"/>
            <a:ext cx="666512" cy="523220"/>
          </a:xfrm>
          <a:prstGeom prst="rect">
            <a:avLst/>
          </a:prstGeom>
          <a:noFill/>
        </p:spPr>
        <p:txBody>
          <a:bodyPr wrap="square" rtlCol="0">
            <a:spAutoFit/>
          </a:bodyPr>
          <a:lstStyle/>
          <a:p>
            <a:r>
              <a:rPr lang="fr-FR" sz="2800" b="1" dirty="0" smtClean="0"/>
              <a:t>19</a:t>
            </a:r>
            <a:endParaRPr lang="fr-FR" sz="2800" b="1" dirty="0"/>
          </a:p>
        </p:txBody>
      </p:sp>
    </p:spTree>
    <p:extLst>
      <p:ext uri="{BB962C8B-B14F-4D97-AF65-F5344CB8AC3E}">
        <p14:creationId xmlns:p14="http://schemas.microsoft.com/office/powerpoint/2010/main" val="161234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1250"/>
                                  </p:stCondLst>
                                  <p:childTnLst>
                                    <p:set>
                                      <p:cBhvr>
                                        <p:cTn id="6" dur="1" fill="hold">
                                          <p:stCondLst>
                                            <p:cond delay="0"/>
                                          </p:stCondLst>
                                        </p:cTn>
                                        <p:tgtEl>
                                          <p:spTgt spid="17"/>
                                        </p:tgtEl>
                                        <p:attrNameLst>
                                          <p:attrName>style.visibility</p:attrName>
                                        </p:attrNameLst>
                                      </p:cBhvr>
                                      <p:to>
                                        <p:strVal val="visible"/>
                                      </p:to>
                                    </p:set>
                                    <p:anim calcmode="lin" valueType="num">
                                      <p:cBhvr>
                                        <p:cTn id="7" dur="1250" fill="hold"/>
                                        <p:tgtEl>
                                          <p:spTgt spid="17"/>
                                        </p:tgtEl>
                                        <p:attrNameLst>
                                          <p:attrName>ppt_w</p:attrName>
                                        </p:attrNameLst>
                                      </p:cBhvr>
                                      <p:tavLst>
                                        <p:tav tm="0">
                                          <p:val>
                                            <p:fltVal val="0"/>
                                          </p:val>
                                        </p:tav>
                                        <p:tav tm="100000">
                                          <p:val>
                                            <p:strVal val="#ppt_w"/>
                                          </p:val>
                                        </p:tav>
                                      </p:tavLst>
                                    </p:anim>
                                    <p:anim calcmode="lin" valueType="num">
                                      <p:cBhvr>
                                        <p:cTn id="8" dur="1250" fill="hold"/>
                                        <p:tgtEl>
                                          <p:spTgt spid="17"/>
                                        </p:tgtEl>
                                        <p:attrNameLst>
                                          <p:attrName>ppt_h</p:attrName>
                                        </p:attrNameLst>
                                      </p:cBhvr>
                                      <p:tavLst>
                                        <p:tav tm="0">
                                          <p:val>
                                            <p:fltVal val="0"/>
                                          </p:val>
                                        </p:tav>
                                        <p:tav tm="100000">
                                          <p:val>
                                            <p:strVal val="#ppt_h"/>
                                          </p:val>
                                        </p:tav>
                                      </p:tavLst>
                                    </p:anim>
                                    <p:anim calcmode="lin" valueType="num">
                                      <p:cBhvr>
                                        <p:cTn id="9" dur="1250" fill="hold"/>
                                        <p:tgtEl>
                                          <p:spTgt spid="17"/>
                                        </p:tgtEl>
                                        <p:attrNameLst>
                                          <p:attrName>style.rotation</p:attrName>
                                        </p:attrNameLst>
                                      </p:cBhvr>
                                      <p:tavLst>
                                        <p:tav tm="0">
                                          <p:val>
                                            <p:fltVal val="90"/>
                                          </p:val>
                                        </p:tav>
                                        <p:tav tm="100000">
                                          <p:val>
                                            <p:fltVal val="0"/>
                                          </p:val>
                                        </p:tav>
                                      </p:tavLst>
                                    </p:anim>
                                    <p:animEffect transition="in" filter="fade">
                                      <p:cBhvr>
                                        <p:cTn id="10" dur="1250"/>
                                        <p:tgtEl>
                                          <p:spTgt spid="17"/>
                                        </p:tgtEl>
                                      </p:cBhvr>
                                    </p:animEffect>
                                  </p:childTnLst>
                                </p:cTn>
                              </p:par>
                            </p:childTnLst>
                          </p:cTn>
                        </p:par>
                        <p:par>
                          <p:cTn id="11" fill="hold">
                            <p:stCondLst>
                              <p:cond delay="2500"/>
                            </p:stCondLst>
                            <p:childTnLst>
                              <p:par>
                                <p:cTn id="12" presetID="42" presetClass="entr" presetSubtype="0" fill="hold" nodeType="afterEffect">
                                  <p:stCondLst>
                                    <p:cond delay="125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250"/>
                                        <p:tgtEl>
                                          <p:spTgt spid="13"/>
                                        </p:tgtEl>
                                      </p:cBhvr>
                                    </p:animEffect>
                                    <p:anim calcmode="lin" valueType="num">
                                      <p:cBhvr>
                                        <p:cTn id="15" dur="1250" fill="hold"/>
                                        <p:tgtEl>
                                          <p:spTgt spid="13"/>
                                        </p:tgtEl>
                                        <p:attrNameLst>
                                          <p:attrName>ppt_x</p:attrName>
                                        </p:attrNameLst>
                                      </p:cBhvr>
                                      <p:tavLst>
                                        <p:tav tm="0">
                                          <p:val>
                                            <p:strVal val="#ppt_x"/>
                                          </p:val>
                                        </p:tav>
                                        <p:tav tm="100000">
                                          <p:val>
                                            <p:strVal val="#ppt_x"/>
                                          </p:val>
                                        </p:tav>
                                      </p:tavLst>
                                    </p:anim>
                                    <p:anim calcmode="lin" valueType="num">
                                      <p:cBhvr>
                                        <p:cTn id="16" dur="1250" fill="hold"/>
                                        <p:tgtEl>
                                          <p:spTgt spid="13"/>
                                        </p:tgtEl>
                                        <p:attrNameLst>
                                          <p:attrName>ppt_y</p:attrName>
                                        </p:attrNameLst>
                                      </p:cBhvr>
                                      <p:tavLst>
                                        <p:tav tm="0">
                                          <p:val>
                                            <p:strVal val="#ppt_y+.1"/>
                                          </p:val>
                                        </p:tav>
                                        <p:tav tm="100000">
                                          <p:val>
                                            <p:strVal val="#ppt_y"/>
                                          </p:val>
                                        </p:tav>
                                      </p:tavLst>
                                    </p:anim>
                                  </p:childTnLst>
                                </p:cTn>
                              </p:par>
                            </p:childTnLst>
                          </p:cTn>
                        </p:par>
                        <p:par>
                          <p:cTn id="17" fill="hold">
                            <p:stCondLst>
                              <p:cond delay="5000"/>
                            </p:stCondLst>
                            <p:childTnLst>
                              <p:par>
                                <p:cTn id="18" presetID="26" presetClass="entr" presetSubtype="0" fill="hold" nodeType="afterEffect">
                                  <p:stCondLst>
                                    <p:cond delay="125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363">
                                          <p:stCondLst>
                                            <p:cond delay="0"/>
                                          </p:stCondLst>
                                        </p:cTn>
                                        <p:tgtEl>
                                          <p:spTgt spid="12"/>
                                        </p:tgtEl>
                                      </p:cBhvr>
                                    </p:animEffect>
                                    <p:anim calcmode="lin" valueType="num">
                                      <p:cBhvr>
                                        <p:cTn id="21" dur="1139"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2" dur="415"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3" dur="415" tmFilter="0, 0; 0.125,0.2665; 0.25,0.4; 0.375,0.465; 0.5,0.5;  0.625,0.535; 0.75,0.6; 0.875,0.7335; 1,1">
                                          <p:stCondLst>
                                            <p:cond delay="415"/>
                                          </p:stCondLst>
                                        </p:cTn>
                                        <p:tgtEl>
                                          <p:spTgt spid="12"/>
                                        </p:tgtEl>
                                        <p:attrNameLst>
                                          <p:attrName>ppt_y</p:attrName>
                                        </p:attrNameLst>
                                      </p:cBhvr>
                                      <p:tavLst>
                                        <p:tav tm="0" fmla="#ppt_y-sin(pi*$)/9">
                                          <p:val>
                                            <p:fltVal val="0"/>
                                          </p:val>
                                        </p:tav>
                                        <p:tav tm="100000">
                                          <p:val>
                                            <p:fltVal val="1"/>
                                          </p:val>
                                        </p:tav>
                                      </p:tavLst>
                                    </p:anim>
                                    <p:anim calcmode="lin" valueType="num">
                                      <p:cBhvr>
                                        <p:cTn id="24" dur="208" tmFilter="0, 0; 0.125,0.2665; 0.25,0.4; 0.375,0.465; 0.5,0.5;  0.625,0.535; 0.75,0.6; 0.875,0.7335; 1,1">
                                          <p:stCondLst>
                                            <p:cond delay="828"/>
                                          </p:stCondLst>
                                        </p:cTn>
                                        <p:tgtEl>
                                          <p:spTgt spid="12"/>
                                        </p:tgtEl>
                                        <p:attrNameLst>
                                          <p:attrName>ppt_y</p:attrName>
                                        </p:attrNameLst>
                                      </p:cBhvr>
                                      <p:tavLst>
                                        <p:tav tm="0" fmla="#ppt_y-sin(pi*$)/27">
                                          <p:val>
                                            <p:fltVal val="0"/>
                                          </p:val>
                                        </p:tav>
                                        <p:tav tm="100000">
                                          <p:val>
                                            <p:fltVal val="1"/>
                                          </p:val>
                                        </p:tav>
                                      </p:tavLst>
                                    </p:anim>
                                    <p:anim calcmode="lin" valueType="num">
                                      <p:cBhvr>
                                        <p:cTn id="25" dur="103" tmFilter="0, 0; 0.125,0.2665; 0.25,0.4; 0.375,0.465; 0.5,0.5;  0.625,0.535; 0.75,0.6; 0.875,0.7335; 1,1">
                                          <p:stCondLst>
                                            <p:cond delay="1035"/>
                                          </p:stCondLst>
                                        </p:cTn>
                                        <p:tgtEl>
                                          <p:spTgt spid="12"/>
                                        </p:tgtEl>
                                        <p:attrNameLst>
                                          <p:attrName>ppt_y</p:attrName>
                                        </p:attrNameLst>
                                      </p:cBhvr>
                                      <p:tavLst>
                                        <p:tav tm="0" fmla="#ppt_y-sin(pi*$)/81">
                                          <p:val>
                                            <p:fltVal val="0"/>
                                          </p:val>
                                        </p:tav>
                                        <p:tav tm="100000">
                                          <p:val>
                                            <p:fltVal val="1"/>
                                          </p:val>
                                        </p:tav>
                                      </p:tavLst>
                                    </p:anim>
                                    <p:animScale>
                                      <p:cBhvr>
                                        <p:cTn id="26" dur="16">
                                          <p:stCondLst>
                                            <p:cond delay="406"/>
                                          </p:stCondLst>
                                        </p:cTn>
                                        <p:tgtEl>
                                          <p:spTgt spid="12"/>
                                        </p:tgtEl>
                                      </p:cBhvr>
                                      <p:to x="100000" y="60000"/>
                                    </p:animScale>
                                    <p:animScale>
                                      <p:cBhvr>
                                        <p:cTn id="27" dur="104" decel="50000">
                                          <p:stCondLst>
                                            <p:cond delay="423"/>
                                          </p:stCondLst>
                                        </p:cTn>
                                        <p:tgtEl>
                                          <p:spTgt spid="12"/>
                                        </p:tgtEl>
                                      </p:cBhvr>
                                      <p:to x="100000" y="100000"/>
                                    </p:animScale>
                                    <p:animScale>
                                      <p:cBhvr>
                                        <p:cTn id="28" dur="16">
                                          <p:stCondLst>
                                            <p:cond delay="820"/>
                                          </p:stCondLst>
                                        </p:cTn>
                                        <p:tgtEl>
                                          <p:spTgt spid="12"/>
                                        </p:tgtEl>
                                      </p:cBhvr>
                                      <p:to x="100000" y="80000"/>
                                    </p:animScale>
                                    <p:animScale>
                                      <p:cBhvr>
                                        <p:cTn id="29" dur="104" decel="50000">
                                          <p:stCondLst>
                                            <p:cond delay="836"/>
                                          </p:stCondLst>
                                        </p:cTn>
                                        <p:tgtEl>
                                          <p:spTgt spid="12"/>
                                        </p:tgtEl>
                                      </p:cBhvr>
                                      <p:to x="100000" y="100000"/>
                                    </p:animScale>
                                    <p:animScale>
                                      <p:cBhvr>
                                        <p:cTn id="30" dur="16">
                                          <p:stCondLst>
                                            <p:cond delay="1026"/>
                                          </p:stCondLst>
                                        </p:cTn>
                                        <p:tgtEl>
                                          <p:spTgt spid="12"/>
                                        </p:tgtEl>
                                      </p:cBhvr>
                                      <p:to x="100000" y="90000"/>
                                    </p:animScale>
                                    <p:animScale>
                                      <p:cBhvr>
                                        <p:cTn id="31" dur="104" decel="50000">
                                          <p:stCondLst>
                                            <p:cond delay="1042"/>
                                          </p:stCondLst>
                                        </p:cTn>
                                        <p:tgtEl>
                                          <p:spTgt spid="12"/>
                                        </p:tgtEl>
                                      </p:cBhvr>
                                      <p:to x="100000" y="100000"/>
                                    </p:animScale>
                                    <p:animScale>
                                      <p:cBhvr>
                                        <p:cTn id="32" dur="16">
                                          <p:stCondLst>
                                            <p:cond delay="1130"/>
                                          </p:stCondLst>
                                        </p:cTn>
                                        <p:tgtEl>
                                          <p:spTgt spid="12"/>
                                        </p:tgtEl>
                                      </p:cBhvr>
                                      <p:to x="100000" y="95000"/>
                                    </p:animScale>
                                    <p:animScale>
                                      <p:cBhvr>
                                        <p:cTn id="33" dur="104" decel="50000">
                                          <p:stCondLst>
                                            <p:cond delay="1146"/>
                                          </p:stCondLst>
                                        </p:cTn>
                                        <p:tgtEl>
                                          <p:spTgt spid="12"/>
                                        </p:tgtEl>
                                      </p:cBhvr>
                                      <p:to x="100000" y="100000"/>
                                    </p:animScale>
                                  </p:childTnLst>
                                </p:cTn>
                              </p:par>
                            </p:childTnLst>
                          </p:cTn>
                        </p:par>
                        <p:par>
                          <p:cTn id="34" fill="hold">
                            <p:stCondLst>
                              <p:cond delay="7500"/>
                            </p:stCondLst>
                            <p:childTnLst>
                              <p:par>
                                <p:cTn id="35" presetID="26" presetClass="entr" presetSubtype="0" fill="hold" grpId="0" nodeType="afterEffect">
                                  <p:stCondLst>
                                    <p:cond delay="125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363">
                                          <p:stCondLst>
                                            <p:cond delay="0"/>
                                          </p:stCondLst>
                                        </p:cTn>
                                        <p:tgtEl>
                                          <p:spTgt spid="19"/>
                                        </p:tgtEl>
                                      </p:cBhvr>
                                    </p:animEffect>
                                    <p:anim calcmode="lin" valueType="num">
                                      <p:cBhvr>
                                        <p:cTn id="38" dur="1139"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9" dur="415"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40" dur="415" tmFilter="0, 0; 0.125,0.2665; 0.25,0.4; 0.375,0.465; 0.5,0.5;  0.625,0.535; 0.75,0.6; 0.875,0.7335; 1,1">
                                          <p:stCondLst>
                                            <p:cond delay="415"/>
                                          </p:stCondLst>
                                        </p:cTn>
                                        <p:tgtEl>
                                          <p:spTgt spid="19"/>
                                        </p:tgtEl>
                                        <p:attrNameLst>
                                          <p:attrName>ppt_y</p:attrName>
                                        </p:attrNameLst>
                                      </p:cBhvr>
                                      <p:tavLst>
                                        <p:tav tm="0" fmla="#ppt_y-sin(pi*$)/9">
                                          <p:val>
                                            <p:fltVal val="0"/>
                                          </p:val>
                                        </p:tav>
                                        <p:tav tm="100000">
                                          <p:val>
                                            <p:fltVal val="1"/>
                                          </p:val>
                                        </p:tav>
                                      </p:tavLst>
                                    </p:anim>
                                    <p:anim calcmode="lin" valueType="num">
                                      <p:cBhvr>
                                        <p:cTn id="41" dur="208" tmFilter="0, 0; 0.125,0.2665; 0.25,0.4; 0.375,0.465; 0.5,0.5;  0.625,0.535; 0.75,0.6; 0.875,0.7335; 1,1">
                                          <p:stCondLst>
                                            <p:cond delay="828"/>
                                          </p:stCondLst>
                                        </p:cTn>
                                        <p:tgtEl>
                                          <p:spTgt spid="19"/>
                                        </p:tgtEl>
                                        <p:attrNameLst>
                                          <p:attrName>ppt_y</p:attrName>
                                        </p:attrNameLst>
                                      </p:cBhvr>
                                      <p:tavLst>
                                        <p:tav tm="0" fmla="#ppt_y-sin(pi*$)/27">
                                          <p:val>
                                            <p:fltVal val="0"/>
                                          </p:val>
                                        </p:tav>
                                        <p:tav tm="100000">
                                          <p:val>
                                            <p:fltVal val="1"/>
                                          </p:val>
                                        </p:tav>
                                      </p:tavLst>
                                    </p:anim>
                                    <p:anim calcmode="lin" valueType="num">
                                      <p:cBhvr>
                                        <p:cTn id="42" dur="103" tmFilter="0, 0; 0.125,0.2665; 0.25,0.4; 0.375,0.465; 0.5,0.5;  0.625,0.535; 0.75,0.6; 0.875,0.7335; 1,1">
                                          <p:stCondLst>
                                            <p:cond delay="1035"/>
                                          </p:stCondLst>
                                        </p:cTn>
                                        <p:tgtEl>
                                          <p:spTgt spid="19"/>
                                        </p:tgtEl>
                                        <p:attrNameLst>
                                          <p:attrName>ppt_y</p:attrName>
                                        </p:attrNameLst>
                                      </p:cBhvr>
                                      <p:tavLst>
                                        <p:tav tm="0" fmla="#ppt_y-sin(pi*$)/81">
                                          <p:val>
                                            <p:fltVal val="0"/>
                                          </p:val>
                                        </p:tav>
                                        <p:tav tm="100000">
                                          <p:val>
                                            <p:fltVal val="1"/>
                                          </p:val>
                                        </p:tav>
                                      </p:tavLst>
                                    </p:anim>
                                    <p:animScale>
                                      <p:cBhvr>
                                        <p:cTn id="43" dur="16">
                                          <p:stCondLst>
                                            <p:cond delay="406"/>
                                          </p:stCondLst>
                                        </p:cTn>
                                        <p:tgtEl>
                                          <p:spTgt spid="19"/>
                                        </p:tgtEl>
                                      </p:cBhvr>
                                      <p:to x="100000" y="60000"/>
                                    </p:animScale>
                                    <p:animScale>
                                      <p:cBhvr>
                                        <p:cTn id="44" dur="104" decel="50000">
                                          <p:stCondLst>
                                            <p:cond delay="423"/>
                                          </p:stCondLst>
                                        </p:cTn>
                                        <p:tgtEl>
                                          <p:spTgt spid="19"/>
                                        </p:tgtEl>
                                      </p:cBhvr>
                                      <p:to x="100000" y="100000"/>
                                    </p:animScale>
                                    <p:animScale>
                                      <p:cBhvr>
                                        <p:cTn id="45" dur="16">
                                          <p:stCondLst>
                                            <p:cond delay="820"/>
                                          </p:stCondLst>
                                        </p:cTn>
                                        <p:tgtEl>
                                          <p:spTgt spid="19"/>
                                        </p:tgtEl>
                                      </p:cBhvr>
                                      <p:to x="100000" y="80000"/>
                                    </p:animScale>
                                    <p:animScale>
                                      <p:cBhvr>
                                        <p:cTn id="46" dur="104" decel="50000">
                                          <p:stCondLst>
                                            <p:cond delay="836"/>
                                          </p:stCondLst>
                                        </p:cTn>
                                        <p:tgtEl>
                                          <p:spTgt spid="19"/>
                                        </p:tgtEl>
                                      </p:cBhvr>
                                      <p:to x="100000" y="100000"/>
                                    </p:animScale>
                                    <p:animScale>
                                      <p:cBhvr>
                                        <p:cTn id="47" dur="16">
                                          <p:stCondLst>
                                            <p:cond delay="1026"/>
                                          </p:stCondLst>
                                        </p:cTn>
                                        <p:tgtEl>
                                          <p:spTgt spid="19"/>
                                        </p:tgtEl>
                                      </p:cBhvr>
                                      <p:to x="100000" y="90000"/>
                                    </p:animScale>
                                    <p:animScale>
                                      <p:cBhvr>
                                        <p:cTn id="48" dur="104" decel="50000">
                                          <p:stCondLst>
                                            <p:cond delay="1042"/>
                                          </p:stCondLst>
                                        </p:cTn>
                                        <p:tgtEl>
                                          <p:spTgt spid="19"/>
                                        </p:tgtEl>
                                      </p:cBhvr>
                                      <p:to x="100000" y="100000"/>
                                    </p:animScale>
                                    <p:animScale>
                                      <p:cBhvr>
                                        <p:cTn id="49" dur="16">
                                          <p:stCondLst>
                                            <p:cond delay="1130"/>
                                          </p:stCondLst>
                                        </p:cTn>
                                        <p:tgtEl>
                                          <p:spTgt spid="19"/>
                                        </p:tgtEl>
                                      </p:cBhvr>
                                      <p:to x="100000" y="95000"/>
                                    </p:animScale>
                                    <p:animScale>
                                      <p:cBhvr>
                                        <p:cTn id="50" dur="104" decel="50000">
                                          <p:stCondLst>
                                            <p:cond delay="1146"/>
                                          </p:stCondLst>
                                        </p:cTn>
                                        <p:tgtEl>
                                          <p:spTgt spid="19"/>
                                        </p:tgtEl>
                                      </p:cBhvr>
                                      <p:to x="100000" y="100000"/>
                                    </p:animScale>
                                  </p:childTnLst>
                                </p:cTn>
                              </p:par>
                            </p:childTnLst>
                          </p:cTn>
                        </p:par>
                        <p:par>
                          <p:cTn id="51" fill="hold">
                            <p:stCondLst>
                              <p:cond delay="10000"/>
                            </p:stCondLst>
                            <p:childTnLst>
                              <p:par>
                                <p:cTn id="52" presetID="26" presetClass="entr" presetSubtype="0" fill="hold" grpId="0" nodeType="afterEffect">
                                  <p:stCondLst>
                                    <p:cond delay="1250"/>
                                  </p:stCondLst>
                                  <p:childTnLst>
                                    <p:set>
                                      <p:cBhvr>
                                        <p:cTn id="53" dur="1" fill="hold">
                                          <p:stCondLst>
                                            <p:cond delay="0"/>
                                          </p:stCondLst>
                                        </p:cTn>
                                        <p:tgtEl>
                                          <p:spTgt spid="29"/>
                                        </p:tgtEl>
                                        <p:attrNameLst>
                                          <p:attrName>style.visibility</p:attrName>
                                        </p:attrNameLst>
                                      </p:cBhvr>
                                      <p:to>
                                        <p:strVal val="visible"/>
                                      </p:to>
                                    </p:set>
                                    <p:animEffect transition="in" filter="wipe(down)">
                                      <p:cBhvr>
                                        <p:cTn id="54" dur="363">
                                          <p:stCondLst>
                                            <p:cond delay="0"/>
                                          </p:stCondLst>
                                        </p:cTn>
                                        <p:tgtEl>
                                          <p:spTgt spid="29"/>
                                        </p:tgtEl>
                                      </p:cBhvr>
                                    </p:animEffect>
                                    <p:anim calcmode="lin" valueType="num">
                                      <p:cBhvr>
                                        <p:cTn id="55" dur="1139"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56" dur="415"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57" dur="415" tmFilter="0, 0; 0.125,0.2665; 0.25,0.4; 0.375,0.465; 0.5,0.5;  0.625,0.535; 0.75,0.6; 0.875,0.7335; 1,1">
                                          <p:stCondLst>
                                            <p:cond delay="415"/>
                                          </p:stCondLst>
                                        </p:cTn>
                                        <p:tgtEl>
                                          <p:spTgt spid="29"/>
                                        </p:tgtEl>
                                        <p:attrNameLst>
                                          <p:attrName>ppt_y</p:attrName>
                                        </p:attrNameLst>
                                      </p:cBhvr>
                                      <p:tavLst>
                                        <p:tav tm="0" fmla="#ppt_y-sin(pi*$)/9">
                                          <p:val>
                                            <p:fltVal val="0"/>
                                          </p:val>
                                        </p:tav>
                                        <p:tav tm="100000">
                                          <p:val>
                                            <p:fltVal val="1"/>
                                          </p:val>
                                        </p:tav>
                                      </p:tavLst>
                                    </p:anim>
                                    <p:anim calcmode="lin" valueType="num">
                                      <p:cBhvr>
                                        <p:cTn id="58" dur="208" tmFilter="0, 0; 0.125,0.2665; 0.25,0.4; 0.375,0.465; 0.5,0.5;  0.625,0.535; 0.75,0.6; 0.875,0.7335; 1,1">
                                          <p:stCondLst>
                                            <p:cond delay="828"/>
                                          </p:stCondLst>
                                        </p:cTn>
                                        <p:tgtEl>
                                          <p:spTgt spid="29"/>
                                        </p:tgtEl>
                                        <p:attrNameLst>
                                          <p:attrName>ppt_y</p:attrName>
                                        </p:attrNameLst>
                                      </p:cBhvr>
                                      <p:tavLst>
                                        <p:tav tm="0" fmla="#ppt_y-sin(pi*$)/27">
                                          <p:val>
                                            <p:fltVal val="0"/>
                                          </p:val>
                                        </p:tav>
                                        <p:tav tm="100000">
                                          <p:val>
                                            <p:fltVal val="1"/>
                                          </p:val>
                                        </p:tav>
                                      </p:tavLst>
                                    </p:anim>
                                    <p:anim calcmode="lin" valueType="num">
                                      <p:cBhvr>
                                        <p:cTn id="59" dur="103" tmFilter="0, 0; 0.125,0.2665; 0.25,0.4; 0.375,0.465; 0.5,0.5;  0.625,0.535; 0.75,0.6; 0.875,0.7335; 1,1">
                                          <p:stCondLst>
                                            <p:cond delay="1035"/>
                                          </p:stCondLst>
                                        </p:cTn>
                                        <p:tgtEl>
                                          <p:spTgt spid="29"/>
                                        </p:tgtEl>
                                        <p:attrNameLst>
                                          <p:attrName>ppt_y</p:attrName>
                                        </p:attrNameLst>
                                      </p:cBhvr>
                                      <p:tavLst>
                                        <p:tav tm="0" fmla="#ppt_y-sin(pi*$)/81">
                                          <p:val>
                                            <p:fltVal val="0"/>
                                          </p:val>
                                        </p:tav>
                                        <p:tav tm="100000">
                                          <p:val>
                                            <p:fltVal val="1"/>
                                          </p:val>
                                        </p:tav>
                                      </p:tavLst>
                                    </p:anim>
                                    <p:animScale>
                                      <p:cBhvr>
                                        <p:cTn id="60" dur="16">
                                          <p:stCondLst>
                                            <p:cond delay="406"/>
                                          </p:stCondLst>
                                        </p:cTn>
                                        <p:tgtEl>
                                          <p:spTgt spid="29"/>
                                        </p:tgtEl>
                                      </p:cBhvr>
                                      <p:to x="100000" y="60000"/>
                                    </p:animScale>
                                    <p:animScale>
                                      <p:cBhvr>
                                        <p:cTn id="61" dur="104" decel="50000">
                                          <p:stCondLst>
                                            <p:cond delay="423"/>
                                          </p:stCondLst>
                                        </p:cTn>
                                        <p:tgtEl>
                                          <p:spTgt spid="29"/>
                                        </p:tgtEl>
                                      </p:cBhvr>
                                      <p:to x="100000" y="100000"/>
                                    </p:animScale>
                                    <p:animScale>
                                      <p:cBhvr>
                                        <p:cTn id="62" dur="16">
                                          <p:stCondLst>
                                            <p:cond delay="820"/>
                                          </p:stCondLst>
                                        </p:cTn>
                                        <p:tgtEl>
                                          <p:spTgt spid="29"/>
                                        </p:tgtEl>
                                      </p:cBhvr>
                                      <p:to x="100000" y="80000"/>
                                    </p:animScale>
                                    <p:animScale>
                                      <p:cBhvr>
                                        <p:cTn id="63" dur="104" decel="50000">
                                          <p:stCondLst>
                                            <p:cond delay="836"/>
                                          </p:stCondLst>
                                        </p:cTn>
                                        <p:tgtEl>
                                          <p:spTgt spid="29"/>
                                        </p:tgtEl>
                                      </p:cBhvr>
                                      <p:to x="100000" y="100000"/>
                                    </p:animScale>
                                    <p:animScale>
                                      <p:cBhvr>
                                        <p:cTn id="64" dur="16">
                                          <p:stCondLst>
                                            <p:cond delay="1026"/>
                                          </p:stCondLst>
                                        </p:cTn>
                                        <p:tgtEl>
                                          <p:spTgt spid="29"/>
                                        </p:tgtEl>
                                      </p:cBhvr>
                                      <p:to x="100000" y="90000"/>
                                    </p:animScale>
                                    <p:animScale>
                                      <p:cBhvr>
                                        <p:cTn id="65" dur="104" decel="50000">
                                          <p:stCondLst>
                                            <p:cond delay="1042"/>
                                          </p:stCondLst>
                                        </p:cTn>
                                        <p:tgtEl>
                                          <p:spTgt spid="29"/>
                                        </p:tgtEl>
                                      </p:cBhvr>
                                      <p:to x="100000" y="100000"/>
                                    </p:animScale>
                                    <p:animScale>
                                      <p:cBhvr>
                                        <p:cTn id="66" dur="16">
                                          <p:stCondLst>
                                            <p:cond delay="1130"/>
                                          </p:stCondLst>
                                        </p:cTn>
                                        <p:tgtEl>
                                          <p:spTgt spid="29"/>
                                        </p:tgtEl>
                                      </p:cBhvr>
                                      <p:to x="100000" y="95000"/>
                                    </p:animScale>
                                    <p:animScale>
                                      <p:cBhvr>
                                        <p:cTn id="67" dur="104" decel="50000">
                                          <p:stCondLst>
                                            <p:cond delay="1146"/>
                                          </p:stCondLst>
                                        </p:cTn>
                                        <p:tgtEl>
                                          <p:spTgt spid="29"/>
                                        </p:tgtEl>
                                      </p:cBhvr>
                                      <p:to x="100000" y="100000"/>
                                    </p:animScale>
                                  </p:childTnLst>
                                </p:cTn>
                              </p:par>
                            </p:childTnLst>
                          </p:cTn>
                        </p:par>
                        <p:par>
                          <p:cTn id="68" fill="hold">
                            <p:stCondLst>
                              <p:cond delay="12500"/>
                            </p:stCondLst>
                            <p:childTnLst>
                              <p:par>
                                <p:cTn id="69" presetID="26" presetClass="entr" presetSubtype="0" fill="hold" nodeType="afterEffect">
                                  <p:stCondLst>
                                    <p:cond delay="125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363">
                                          <p:stCondLst>
                                            <p:cond delay="0"/>
                                          </p:stCondLst>
                                        </p:cTn>
                                        <p:tgtEl>
                                          <p:spTgt spid="14"/>
                                        </p:tgtEl>
                                      </p:cBhvr>
                                    </p:animEffect>
                                    <p:anim calcmode="lin" valueType="num">
                                      <p:cBhvr>
                                        <p:cTn id="72" dur="1139"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3" dur="415"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4" dur="415" tmFilter="0, 0; 0.125,0.2665; 0.25,0.4; 0.375,0.465; 0.5,0.5;  0.625,0.535; 0.75,0.6; 0.875,0.7335; 1,1">
                                          <p:stCondLst>
                                            <p:cond delay="415"/>
                                          </p:stCondLst>
                                        </p:cTn>
                                        <p:tgtEl>
                                          <p:spTgt spid="14"/>
                                        </p:tgtEl>
                                        <p:attrNameLst>
                                          <p:attrName>ppt_y</p:attrName>
                                        </p:attrNameLst>
                                      </p:cBhvr>
                                      <p:tavLst>
                                        <p:tav tm="0" fmla="#ppt_y-sin(pi*$)/9">
                                          <p:val>
                                            <p:fltVal val="0"/>
                                          </p:val>
                                        </p:tav>
                                        <p:tav tm="100000">
                                          <p:val>
                                            <p:fltVal val="1"/>
                                          </p:val>
                                        </p:tav>
                                      </p:tavLst>
                                    </p:anim>
                                    <p:anim calcmode="lin" valueType="num">
                                      <p:cBhvr>
                                        <p:cTn id="75" dur="208" tmFilter="0, 0; 0.125,0.2665; 0.25,0.4; 0.375,0.465; 0.5,0.5;  0.625,0.535; 0.75,0.6; 0.875,0.7335; 1,1">
                                          <p:stCondLst>
                                            <p:cond delay="828"/>
                                          </p:stCondLst>
                                        </p:cTn>
                                        <p:tgtEl>
                                          <p:spTgt spid="14"/>
                                        </p:tgtEl>
                                        <p:attrNameLst>
                                          <p:attrName>ppt_y</p:attrName>
                                        </p:attrNameLst>
                                      </p:cBhvr>
                                      <p:tavLst>
                                        <p:tav tm="0" fmla="#ppt_y-sin(pi*$)/27">
                                          <p:val>
                                            <p:fltVal val="0"/>
                                          </p:val>
                                        </p:tav>
                                        <p:tav tm="100000">
                                          <p:val>
                                            <p:fltVal val="1"/>
                                          </p:val>
                                        </p:tav>
                                      </p:tavLst>
                                    </p:anim>
                                    <p:anim calcmode="lin" valueType="num">
                                      <p:cBhvr>
                                        <p:cTn id="76" dur="103" tmFilter="0, 0; 0.125,0.2665; 0.25,0.4; 0.375,0.465; 0.5,0.5;  0.625,0.535; 0.75,0.6; 0.875,0.7335; 1,1">
                                          <p:stCondLst>
                                            <p:cond delay="1035"/>
                                          </p:stCondLst>
                                        </p:cTn>
                                        <p:tgtEl>
                                          <p:spTgt spid="14"/>
                                        </p:tgtEl>
                                        <p:attrNameLst>
                                          <p:attrName>ppt_y</p:attrName>
                                        </p:attrNameLst>
                                      </p:cBhvr>
                                      <p:tavLst>
                                        <p:tav tm="0" fmla="#ppt_y-sin(pi*$)/81">
                                          <p:val>
                                            <p:fltVal val="0"/>
                                          </p:val>
                                        </p:tav>
                                        <p:tav tm="100000">
                                          <p:val>
                                            <p:fltVal val="1"/>
                                          </p:val>
                                        </p:tav>
                                      </p:tavLst>
                                    </p:anim>
                                    <p:animScale>
                                      <p:cBhvr>
                                        <p:cTn id="77" dur="16">
                                          <p:stCondLst>
                                            <p:cond delay="406"/>
                                          </p:stCondLst>
                                        </p:cTn>
                                        <p:tgtEl>
                                          <p:spTgt spid="14"/>
                                        </p:tgtEl>
                                      </p:cBhvr>
                                      <p:to x="100000" y="60000"/>
                                    </p:animScale>
                                    <p:animScale>
                                      <p:cBhvr>
                                        <p:cTn id="78" dur="104" decel="50000">
                                          <p:stCondLst>
                                            <p:cond delay="423"/>
                                          </p:stCondLst>
                                        </p:cTn>
                                        <p:tgtEl>
                                          <p:spTgt spid="14"/>
                                        </p:tgtEl>
                                      </p:cBhvr>
                                      <p:to x="100000" y="100000"/>
                                    </p:animScale>
                                    <p:animScale>
                                      <p:cBhvr>
                                        <p:cTn id="79" dur="16">
                                          <p:stCondLst>
                                            <p:cond delay="820"/>
                                          </p:stCondLst>
                                        </p:cTn>
                                        <p:tgtEl>
                                          <p:spTgt spid="14"/>
                                        </p:tgtEl>
                                      </p:cBhvr>
                                      <p:to x="100000" y="80000"/>
                                    </p:animScale>
                                    <p:animScale>
                                      <p:cBhvr>
                                        <p:cTn id="80" dur="104" decel="50000">
                                          <p:stCondLst>
                                            <p:cond delay="836"/>
                                          </p:stCondLst>
                                        </p:cTn>
                                        <p:tgtEl>
                                          <p:spTgt spid="14"/>
                                        </p:tgtEl>
                                      </p:cBhvr>
                                      <p:to x="100000" y="100000"/>
                                    </p:animScale>
                                    <p:animScale>
                                      <p:cBhvr>
                                        <p:cTn id="81" dur="16">
                                          <p:stCondLst>
                                            <p:cond delay="1026"/>
                                          </p:stCondLst>
                                        </p:cTn>
                                        <p:tgtEl>
                                          <p:spTgt spid="14"/>
                                        </p:tgtEl>
                                      </p:cBhvr>
                                      <p:to x="100000" y="90000"/>
                                    </p:animScale>
                                    <p:animScale>
                                      <p:cBhvr>
                                        <p:cTn id="82" dur="104" decel="50000">
                                          <p:stCondLst>
                                            <p:cond delay="1042"/>
                                          </p:stCondLst>
                                        </p:cTn>
                                        <p:tgtEl>
                                          <p:spTgt spid="14"/>
                                        </p:tgtEl>
                                      </p:cBhvr>
                                      <p:to x="100000" y="100000"/>
                                    </p:animScale>
                                    <p:animScale>
                                      <p:cBhvr>
                                        <p:cTn id="83" dur="16">
                                          <p:stCondLst>
                                            <p:cond delay="1130"/>
                                          </p:stCondLst>
                                        </p:cTn>
                                        <p:tgtEl>
                                          <p:spTgt spid="14"/>
                                        </p:tgtEl>
                                      </p:cBhvr>
                                      <p:to x="100000" y="95000"/>
                                    </p:animScale>
                                    <p:animScale>
                                      <p:cBhvr>
                                        <p:cTn id="84" dur="104" decel="50000">
                                          <p:stCondLst>
                                            <p:cond delay="1146"/>
                                          </p:stCondLst>
                                        </p:cTn>
                                        <p:tgtEl>
                                          <p:spTgt spid="14"/>
                                        </p:tgtEl>
                                      </p:cBhvr>
                                      <p:to x="100000" y="100000"/>
                                    </p:animScale>
                                  </p:childTnLst>
                                </p:cTn>
                              </p:par>
                            </p:childTnLst>
                          </p:cTn>
                        </p:par>
                        <p:par>
                          <p:cTn id="85" fill="hold">
                            <p:stCondLst>
                              <p:cond delay="15000"/>
                            </p:stCondLst>
                            <p:childTnLst>
                              <p:par>
                                <p:cTn id="86" presetID="22" presetClass="entr" presetSubtype="4" fill="hold" grpId="0" nodeType="afterEffect">
                                  <p:stCondLst>
                                    <p:cond delay="1250"/>
                                  </p:stCondLst>
                                  <p:childTnLst>
                                    <p:set>
                                      <p:cBhvr>
                                        <p:cTn id="87" dur="1" fill="hold">
                                          <p:stCondLst>
                                            <p:cond delay="0"/>
                                          </p:stCondLst>
                                        </p:cTn>
                                        <p:tgtEl>
                                          <p:spTgt spid="42"/>
                                        </p:tgtEl>
                                        <p:attrNameLst>
                                          <p:attrName>style.visibility</p:attrName>
                                        </p:attrNameLst>
                                      </p:cBhvr>
                                      <p:to>
                                        <p:strVal val="visible"/>
                                      </p:to>
                                    </p:set>
                                    <p:animEffect transition="in" filter="wipe(down)">
                                      <p:cBhvr>
                                        <p:cTn id="88" dur="1250"/>
                                        <p:tgtEl>
                                          <p:spTgt spid="42"/>
                                        </p:tgtEl>
                                      </p:cBhvr>
                                    </p:animEffect>
                                  </p:childTnLst>
                                </p:cTn>
                              </p:par>
                            </p:childTnLst>
                          </p:cTn>
                        </p:par>
                        <p:par>
                          <p:cTn id="89" fill="hold">
                            <p:stCondLst>
                              <p:cond delay="17500"/>
                            </p:stCondLst>
                            <p:childTnLst>
                              <p:par>
                                <p:cTn id="90" presetID="26" presetClass="entr" presetSubtype="0" fill="hold" grpId="0" nodeType="afterEffect">
                                  <p:stCondLst>
                                    <p:cond delay="1250"/>
                                  </p:stCondLst>
                                  <p:childTnLst>
                                    <p:set>
                                      <p:cBhvr>
                                        <p:cTn id="91" dur="1" fill="hold">
                                          <p:stCondLst>
                                            <p:cond delay="0"/>
                                          </p:stCondLst>
                                        </p:cTn>
                                        <p:tgtEl>
                                          <p:spTgt spid="41"/>
                                        </p:tgtEl>
                                        <p:attrNameLst>
                                          <p:attrName>style.visibility</p:attrName>
                                        </p:attrNameLst>
                                      </p:cBhvr>
                                      <p:to>
                                        <p:strVal val="visible"/>
                                      </p:to>
                                    </p:set>
                                    <p:animEffect transition="in" filter="wipe(down)">
                                      <p:cBhvr>
                                        <p:cTn id="92" dur="363">
                                          <p:stCondLst>
                                            <p:cond delay="0"/>
                                          </p:stCondLst>
                                        </p:cTn>
                                        <p:tgtEl>
                                          <p:spTgt spid="41"/>
                                        </p:tgtEl>
                                      </p:cBhvr>
                                    </p:animEffect>
                                    <p:anim calcmode="lin" valueType="num">
                                      <p:cBhvr>
                                        <p:cTn id="93" dur="1139"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94" dur="415"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95" dur="415" tmFilter="0, 0; 0.125,0.2665; 0.25,0.4; 0.375,0.465; 0.5,0.5;  0.625,0.535; 0.75,0.6; 0.875,0.7335; 1,1">
                                          <p:stCondLst>
                                            <p:cond delay="415"/>
                                          </p:stCondLst>
                                        </p:cTn>
                                        <p:tgtEl>
                                          <p:spTgt spid="41"/>
                                        </p:tgtEl>
                                        <p:attrNameLst>
                                          <p:attrName>ppt_y</p:attrName>
                                        </p:attrNameLst>
                                      </p:cBhvr>
                                      <p:tavLst>
                                        <p:tav tm="0" fmla="#ppt_y-sin(pi*$)/9">
                                          <p:val>
                                            <p:fltVal val="0"/>
                                          </p:val>
                                        </p:tav>
                                        <p:tav tm="100000">
                                          <p:val>
                                            <p:fltVal val="1"/>
                                          </p:val>
                                        </p:tav>
                                      </p:tavLst>
                                    </p:anim>
                                    <p:anim calcmode="lin" valueType="num">
                                      <p:cBhvr>
                                        <p:cTn id="96" dur="208" tmFilter="0, 0; 0.125,0.2665; 0.25,0.4; 0.375,0.465; 0.5,0.5;  0.625,0.535; 0.75,0.6; 0.875,0.7335; 1,1">
                                          <p:stCondLst>
                                            <p:cond delay="828"/>
                                          </p:stCondLst>
                                        </p:cTn>
                                        <p:tgtEl>
                                          <p:spTgt spid="41"/>
                                        </p:tgtEl>
                                        <p:attrNameLst>
                                          <p:attrName>ppt_y</p:attrName>
                                        </p:attrNameLst>
                                      </p:cBhvr>
                                      <p:tavLst>
                                        <p:tav tm="0" fmla="#ppt_y-sin(pi*$)/27">
                                          <p:val>
                                            <p:fltVal val="0"/>
                                          </p:val>
                                        </p:tav>
                                        <p:tav tm="100000">
                                          <p:val>
                                            <p:fltVal val="1"/>
                                          </p:val>
                                        </p:tav>
                                      </p:tavLst>
                                    </p:anim>
                                    <p:anim calcmode="lin" valueType="num">
                                      <p:cBhvr>
                                        <p:cTn id="97" dur="103" tmFilter="0, 0; 0.125,0.2665; 0.25,0.4; 0.375,0.465; 0.5,0.5;  0.625,0.535; 0.75,0.6; 0.875,0.7335; 1,1">
                                          <p:stCondLst>
                                            <p:cond delay="1035"/>
                                          </p:stCondLst>
                                        </p:cTn>
                                        <p:tgtEl>
                                          <p:spTgt spid="41"/>
                                        </p:tgtEl>
                                        <p:attrNameLst>
                                          <p:attrName>ppt_y</p:attrName>
                                        </p:attrNameLst>
                                      </p:cBhvr>
                                      <p:tavLst>
                                        <p:tav tm="0" fmla="#ppt_y-sin(pi*$)/81">
                                          <p:val>
                                            <p:fltVal val="0"/>
                                          </p:val>
                                        </p:tav>
                                        <p:tav tm="100000">
                                          <p:val>
                                            <p:fltVal val="1"/>
                                          </p:val>
                                        </p:tav>
                                      </p:tavLst>
                                    </p:anim>
                                    <p:animScale>
                                      <p:cBhvr>
                                        <p:cTn id="98" dur="16">
                                          <p:stCondLst>
                                            <p:cond delay="406"/>
                                          </p:stCondLst>
                                        </p:cTn>
                                        <p:tgtEl>
                                          <p:spTgt spid="41"/>
                                        </p:tgtEl>
                                      </p:cBhvr>
                                      <p:to x="100000" y="60000"/>
                                    </p:animScale>
                                    <p:animScale>
                                      <p:cBhvr>
                                        <p:cTn id="99" dur="104" decel="50000">
                                          <p:stCondLst>
                                            <p:cond delay="423"/>
                                          </p:stCondLst>
                                        </p:cTn>
                                        <p:tgtEl>
                                          <p:spTgt spid="41"/>
                                        </p:tgtEl>
                                      </p:cBhvr>
                                      <p:to x="100000" y="100000"/>
                                    </p:animScale>
                                    <p:animScale>
                                      <p:cBhvr>
                                        <p:cTn id="100" dur="16">
                                          <p:stCondLst>
                                            <p:cond delay="820"/>
                                          </p:stCondLst>
                                        </p:cTn>
                                        <p:tgtEl>
                                          <p:spTgt spid="41"/>
                                        </p:tgtEl>
                                      </p:cBhvr>
                                      <p:to x="100000" y="80000"/>
                                    </p:animScale>
                                    <p:animScale>
                                      <p:cBhvr>
                                        <p:cTn id="101" dur="104" decel="50000">
                                          <p:stCondLst>
                                            <p:cond delay="836"/>
                                          </p:stCondLst>
                                        </p:cTn>
                                        <p:tgtEl>
                                          <p:spTgt spid="41"/>
                                        </p:tgtEl>
                                      </p:cBhvr>
                                      <p:to x="100000" y="100000"/>
                                    </p:animScale>
                                    <p:animScale>
                                      <p:cBhvr>
                                        <p:cTn id="102" dur="16">
                                          <p:stCondLst>
                                            <p:cond delay="1026"/>
                                          </p:stCondLst>
                                        </p:cTn>
                                        <p:tgtEl>
                                          <p:spTgt spid="41"/>
                                        </p:tgtEl>
                                      </p:cBhvr>
                                      <p:to x="100000" y="90000"/>
                                    </p:animScale>
                                    <p:animScale>
                                      <p:cBhvr>
                                        <p:cTn id="103" dur="104" decel="50000">
                                          <p:stCondLst>
                                            <p:cond delay="1042"/>
                                          </p:stCondLst>
                                        </p:cTn>
                                        <p:tgtEl>
                                          <p:spTgt spid="41"/>
                                        </p:tgtEl>
                                      </p:cBhvr>
                                      <p:to x="100000" y="100000"/>
                                    </p:animScale>
                                    <p:animScale>
                                      <p:cBhvr>
                                        <p:cTn id="104" dur="16">
                                          <p:stCondLst>
                                            <p:cond delay="1130"/>
                                          </p:stCondLst>
                                        </p:cTn>
                                        <p:tgtEl>
                                          <p:spTgt spid="41"/>
                                        </p:tgtEl>
                                      </p:cBhvr>
                                      <p:to x="100000" y="95000"/>
                                    </p:animScale>
                                    <p:animScale>
                                      <p:cBhvr>
                                        <p:cTn id="105" dur="104" decel="50000">
                                          <p:stCondLst>
                                            <p:cond delay="1146"/>
                                          </p:stCondLst>
                                        </p:cTn>
                                        <p:tgtEl>
                                          <p:spTgt spid="41"/>
                                        </p:tgtEl>
                                      </p:cBhvr>
                                      <p:to x="100000" y="100000"/>
                                    </p:animScale>
                                  </p:childTnLst>
                                </p:cTn>
                              </p:par>
                            </p:childTnLst>
                          </p:cTn>
                        </p:par>
                        <p:par>
                          <p:cTn id="106" fill="hold">
                            <p:stCondLst>
                              <p:cond delay="20000"/>
                            </p:stCondLst>
                            <p:childTnLst>
                              <p:par>
                                <p:cTn id="107" presetID="26" presetClass="entr" presetSubtype="0" fill="hold" nodeType="afterEffect">
                                  <p:stCondLst>
                                    <p:cond delay="1250"/>
                                  </p:stCondLst>
                                  <p:childTnLst>
                                    <p:set>
                                      <p:cBhvr>
                                        <p:cTn id="108" dur="1" fill="hold">
                                          <p:stCondLst>
                                            <p:cond delay="0"/>
                                          </p:stCondLst>
                                        </p:cTn>
                                        <p:tgtEl>
                                          <p:spTgt spid="40"/>
                                        </p:tgtEl>
                                        <p:attrNameLst>
                                          <p:attrName>style.visibility</p:attrName>
                                        </p:attrNameLst>
                                      </p:cBhvr>
                                      <p:to>
                                        <p:strVal val="visible"/>
                                      </p:to>
                                    </p:set>
                                    <p:animEffect transition="in" filter="wipe(down)">
                                      <p:cBhvr>
                                        <p:cTn id="109" dur="363">
                                          <p:stCondLst>
                                            <p:cond delay="0"/>
                                          </p:stCondLst>
                                        </p:cTn>
                                        <p:tgtEl>
                                          <p:spTgt spid="40"/>
                                        </p:tgtEl>
                                      </p:cBhvr>
                                    </p:animEffect>
                                    <p:anim calcmode="lin" valueType="num">
                                      <p:cBhvr>
                                        <p:cTn id="110" dur="1139"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111" dur="415"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12" dur="415" tmFilter="0, 0; 0.125,0.2665; 0.25,0.4; 0.375,0.465; 0.5,0.5;  0.625,0.535; 0.75,0.6; 0.875,0.7335; 1,1">
                                          <p:stCondLst>
                                            <p:cond delay="415"/>
                                          </p:stCondLst>
                                        </p:cTn>
                                        <p:tgtEl>
                                          <p:spTgt spid="40"/>
                                        </p:tgtEl>
                                        <p:attrNameLst>
                                          <p:attrName>ppt_y</p:attrName>
                                        </p:attrNameLst>
                                      </p:cBhvr>
                                      <p:tavLst>
                                        <p:tav tm="0" fmla="#ppt_y-sin(pi*$)/9">
                                          <p:val>
                                            <p:fltVal val="0"/>
                                          </p:val>
                                        </p:tav>
                                        <p:tav tm="100000">
                                          <p:val>
                                            <p:fltVal val="1"/>
                                          </p:val>
                                        </p:tav>
                                      </p:tavLst>
                                    </p:anim>
                                    <p:anim calcmode="lin" valueType="num">
                                      <p:cBhvr>
                                        <p:cTn id="113" dur="208" tmFilter="0, 0; 0.125,0.2665; 0.25,0.4; 0.375,0.465; 0.5,0.5;  0.625,0.535; 0.75,0.6; 0.875,0.7335; 1,1">
                                          <p:stCondLst>
                                            <p:cond delay="828"/>
                                          </p:stCondLst>
                                        </p:cTn>
                                        <p:tgtEl>
                                          <p:spTgt spid="40"/>
                                        </p:tgtEl>
                                        <p:attrNameLst>
                                          <p:attrName>ppt_y</p:attrName>
                                        </p:attrNameLst>
                                      </p:cBhvr>
                                      <p:tavLst>
                                        <p:tav tm="0" fmla="#ppt_y-sin(pi*$)/27">
                                          <p:val>
                                            <p:fltVal val="0"/>
                                          </p:val>
                                        </p:tav>
                                        <p:tav tm="100000">
                                          <p:val>
                                            <p:fltVal val="1"/>
                                          </p:val>
                                        </p:tav>
                                      </p:tavLst>
                                    </p:anim>
                                    <p:anim calcmode="lin" valueType="num">
                                      <p:cBhvr>
                                        <p:cTn id="114" dur="103" tmFilter="0, 0; 0.125,0.2665; 0.25,0.4; 0.375,0.465; 0.5,0.5;  0.625,0.535; 0.75,0.6; 0.875,0.7335; 1,1">
                                          <p:stCondLst>
                                            <p:cond delay="1035"/>
                                          </p:stCondLst>
                                        </p:cTn>
                                        <p:tgtEl>
                                          <p:spTgt spid="40"/>
                                        </p:tgtEl>
                                        <p:attrNameLst>
                                          <p:attrName>ppt_y</p:attrName>
                                        </p:attrNameLst>
                                      </p:cBhvr>
                                      <p:tavLst>
                                        <p:tav tm="0" fmla="#ppt_y-sin(pi*$)/81">
                                          <p:val>
                                            <p:fltVal val="0"/>
                                          </p:val>
                                        </p:tav>
                                        <p:tav tm="100000">
                                          <p:val>
                                            <p:fltVal val="1"/>
                                          </p:val>
                                        </p:tav>
                                      </p:tavLst>
                                    </p:anim>
                                    <p:animScale>
                                      <p:cBhvr>
                                        <p:cTn id="115" dur="16">
                                          <p:stCondLst>
                                            <p:cond delay="406"/>
                                          </p:stCondLst>
                                        </p:cTn>
                                        <p:tgtEl>
                                          <p:spTgt spid="40"/>
                                        </p:tgtEl>
                                      </p:cBhvr>
                                      <p:to x="100000" y="60000"/>
                                    </p:animScale>
                                    <p:animScale>
                                      <p:cBhvr>
                                        <p:cTn id="116" dur="104" decel="50000">
                                          <p:stCondLst>
                                            <p:cond delay="423"/>
                                          </p:stCondLst>
                                        </p:cTn>
                                        <p:tgtEl>
                                          <p:spTgt spid="40"/>
                                        </p:tgtEl>
                                      </p:cBhvr>
                                      <p:to x="100000" y="100000"/>
                                    </p:animScale>
                                    <p:animScale>
                                      <p:cBhvr>
                                        <p:cTn id="117" dur="16">
                                          <p:stCondLst>
                                            <p:cond delay="820"/>
                                          </p:stCondLst>
                                        </p:cTn>
                                        <p:tgtEl>
                                          <p:spTgt spid="40"/>
                                        </p:tgtEl>
                                      </p:cBhvr>
                                      <p:to x="100000" y="80000"/>
                                    </p:animScale>
                                    <p:animScale>
                                      <p:cBhvr>
                                        <p:cTn id="118" dur="104" decel="50000">
                                          <p:stCondLst>
                                            <p:cond delay="836"/>
                                          </p:stCondLst>
                                        </p:cTn>
                                        <p:tgtEl>
                                          <p:spTgt spid="40"/>
                                        </p:tgtEl>
                                      </p:cBhvr>
                                      <p:to x="100000" y="100000"/>
                                    </p:animScale>
                                    <p:animScale>
                                      <p:cBhvr>
                                        <p:cTn id="119" dur="16">
                                          <p:stCondLst>
                                            <p:cond delay="1026"/>
                                          </p:stCondLst>
                                        </p:cTn>
                                        <p:tgtEl>
                                          <p:spTgt spid="40"/>
                                        </p:tgtEl>
                                      </p:cBhvr>
                                      <p:to x="100000" y="90000"/>
                                    </p:animScale>
                                    <p:animScale>
                                      <p:cBhvr>
                                        <p:cTn id="120" dur="104" decel="50000">
                                          <p:stCondLst>
                                            <p:cond delay="1042"/>
                                          </p:stCondLst>
                                        </p:cTn>
                                        <p:tgtEl>
                                          <p:spTgt spid="40"/>
                                        </p:tgtEl>
                                      </p:cBhvr>
                                      <p:to x="100000" y="100000"/>
                                    </p:animScale>
                                    <p:animScale>
                                      <p:cBhvr>
                                        <p:cTn id="121" dur="16">
                                          <p:stCondLst>
                                            <p:cond delay="1130"/>
                                          </p:stCondLst>
                                        </p:cTn>
                                        <p:tgtEl>
                                          <p:spTgt spid="40"/>
                                        </p:tgtEl>
                                      </p:cBhvr>
                                      <p:to x="100000" y="95000"/>
                                    </p:animScale>
                                    <p:animScale>
                                      <p:cBhvr>
                                        <p:cTn id="122" dur="104" decel="50000">
                                          <p:stCondLst>
                                            <p:cond delay="1146"/>
                                          </p:stCondLst>
                                        </p:cTn>
                                        <p:tgtEl>
                                          <p:spTgt spid="40"/>
                                        </p:tgtEl>
                                      </p:cBhvr>
                                      <p:to x="100000" y="100000"/>
                                    </p:animScale>
                                  </p:childTnLst>
                                </p:cTn>
                              </p:par>
                            </p:childTnLst>
                          </p:cTn>
                        </p:par>
                        <p:par>
                          <p:cTn id="123" fill="hold">
                            <p:stCondLst>
                              <p:cond delay="22500"/>
                            </p:stCondLst>
                            <p:childTnLst>
                              <p:par>
                                <p:cTn id="124" presetID="26" presetClass="entr" presetSubtype="0" fill="hold" nodeType="afterEffect">
                                  <p:stCondLst>
                                    <p:cond delay="1250"/>
                                  </p:stCondLst>
                                  <p:childTnLst>
                                    <p:set>
                                      <p:cBhvr>
                                        <p:cTn id="125" dur="1" fill="hold">
                                          <p:stCondLst>
                                            <p:cond delay="0"/>
                                          </p:stCondLst>
                                        </p:cTn>
                                        <p:tgtEl>
                                          <p:spTgt spid="25"/>
                                        </p:tgtEl>
                                        <p:attrNameLst>
                                          <p:attrName>style.visibility</p:attrName>
                                        </p:attrNameLst>
                                      </p:cBhvr>
                                      <p:to>
                                        <p:strVal val="visible"/>
                                      </p:to>
                                    </p:set>
                                    <p:animEffect transition="in" filter="wipe(down)">
                                      <p:cBhvr>
                                        <p:cTn id="126" dur="363">
                                          <p:stCondLst>
                                            <p:cond delay="0"/>
                                          </p:stCondLst>
                                        </p:cTn>
                                        <p:tgtEl>
                                          <p:spTgt spid="25"/>
                                        </p:tgtEl>
                                      </p:cBhvr>
                                    </p:animEffect>
                                    <p:anim calcmode="lin" valueType="num">
                                      <p:cBhvr>
                                        <p:cTn id="127" dur="1139"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28" dur="415"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29" dur="415" tmFilter="0, 0; 0.125,0.2665; 0.25,0.4; 0.375,0.465; 0.5,0.5;  0.625,0.535; 0.75,0.6; 0.875,0.7335; 1,1">
                                          <p:stCondLst>
                                            <p:cond delay="415"/>
                                          </p:stCondLst>
                                        </p:cTn>
                                        <p:tgtEl>
                                          <p:spTgt spid="25"/>
                                        </p:tgtEl>
                                        <p:attrNameLst>
                                          <p:attrName>ppt_y</p:attrName>
                                        </p:attrNameLst>
                                      </p:cBhvr>
                                      <p:tavLst>
                                        <p:tav tm="0" fmla="#ppt_y-sin(pi*$)/9">
                                          <p:val>
                                            <p:fltVal val="0"/>
                                          </p:val>
                                        </p:tav>
                                        <p:tav tm="100000">
                                          <p:val>
                                            <p:fltVal val="1"/>
                                          </p:val>
                                        </p:tav>
                                      </p:tavLst>
                                    </p:anim>
                                    <p:anim calcmode="lin" valueType="num">
                                      <p:cBhvr>
                                        <p:cTn id="130" dur="208" tmFilter="0, 0; 0.125,0.2665; 0.25,0.4; 0.375,0.465; 0.5,0.5;  0.625,0.535; 0.75,0.6; 0.875,0.7335; 1,1">
                                          <p:stCondLst>
                                            <p:cond delay="828"/>
                                          </p:stCondLst>
                                        </p:cTn>
                                        <p:tgtEl>
                                          <p:spTgt spid="25"/>
                                        </p:tgtEl>
                                        <p:attrNameLst>
                                          <p:attrName>ppt_y</p:attrName>
                                        </p:attrNameLst>
                                      </p:cBhvr>
                                      <p:tavLst>
                                        <p:tav tm="0" fmla="#ppt_y-sin(pi*$)/27">
                                          <p:val>
                                            <p:fltVal val="0"/>
                                          </p:val>
                                        </p:tav>
                                        <p:tav tm="100000">
                                          <p:val>
                                            <p:fltVal val="1"/>
                                          </p:val>
                                        </p:tav>
                                      </p:tavLst>
                                    </p:anim>
                                    <p:anim calcmode="lin" valueType="num">
                                      <p:cBhvr>
                                        <p:cTn id="131" dur="103" tmFilter="0, 0; 0.125,0.2665; 0.25,0.4; 0.375,0.465; 0.5,0.5;  0.625,0.535; 0.75,0.6; 0.875,0.7335; 1,1">
                                          <p:stCondLst>
                                            <p:cond delay="1035"/>
                                          </p:stCondLst>
                                        </p:cTn>
                                        <p:tgtEl>
                                          <p:spTgt spid="25"/>
                                        </p:tgtEl>
                                        <p:attrNameLst>
                                          <p:attrName>ppt_y</p:attrName>
                                        </p:attrNameLst>
                                      </p:cBhvr>
                                      <p:tavLst>
                                        <p:tav tm="0" fmla="#ppt_y-sin(pi*$)/81">
                                          <p:val>
                                            <p:fltVal val="0"/>
                                          </p:val>
                                        </p:tav>
                                        <p:tav tm="100000">
                                          <p:val>
                                            <p:fltVal val="1"/>
                                          </p:val>
                                        </p:tav>
                                      </p:tavLst>
                                    </p:anim>
                                    <p:animScale>
                                      <p:cBhvr>
                                        <p:cTn id="132" dur="16">
                                          <p:stCondLst>
                                            <p:cond delay="406"/>
                                          </p:stCondLst>
                                        </p:cTn>
                                        <p:tgtEl>
                                          <p:spTgt spid="25"/>
                                        </p:tgtEl>
                                      </p:cBhvr>
                                      <p:to x="100000" y="60000"/>
                                    </p:animScale>
                                    <p:animScale>
                                      <p:cBhvr>
                                        <p:cTn id="133" dur="104" decel="50000">
                                          <p:stCondLst>
                                            <p:cond delay="423"/>
                                          </p:stCondLst>
                                        </p:cTn>
                                        <p:tgtEl>
                                          <p:spTgt spid="25"/>
                                        </p:tgtEl>
                                      </p:cBhvr>
                                      <p:to x="100000" y="100000"/>
                                    </p:animScale>
                                    <p:animScale>
                                      <p:cBhvr>
                                        <p:cTn id="134" dur="16">
                                          <p:stCondLst>
                                            <p:cond delay="820"/>
                                          </p:stCondLst>
                                        </p:cTn>
                                        <p:tgtEl>
                                          <p:spTgt spid="25"/>
                                        </p:tgtEl>
                                      </p:cBhvr>
                                      <p:to x="100000" y="80000"/>
                                    </p:animScale>
                                    <p:animScale>
                                      <p:cBhvr>
                                        <p:cTn id="135" dur="104" decel="50000">
                                          <p:stCondLst>
                                            <p:cond delay="836"/>
                                          </p:stCondLst>
                                        </p:cTn>
                                        <p:tgtEl>
                                          <p:spTgt spid="25"/>
                                        </p:tgtEl>
                                      </p:cBhvr>
                                      <p:to x="100000" y="100000"/>
                                    </p:animScale>
                                    <p:animScale>
                                      <p:cBhvr>
                                        <p:cTn id="136" dur="16">
                                          <p:stCondLst>
                                            <p:cond delay="1026"/>
                                          </p:stCondLst>
                                        </p:cTn>
                                        <p:tgtEl>
                                          <p:spTgt spid="25"/>
                                        </p:tgtEl>
                                      </p:cBhvr>
                                      <p:to x="100000" y="90000"/>
                                    </p:animScale>
                                    <p:animScale>
                                      <p:cBhvr>
                                        <p:cTn id="137" dur="104" decel="50000">
                                          <p:stCondLst>
                                            <p:cond delay="1042"/>
                                          </p:stCondLst>
                                        </p:cTn>
                                        <p:tgtEl>
                                          <p:spTgt spid="25"/>
                                        </p:tgtEl>
                                      </p:cBhvr>
                                      <p:to x="100000" y="100000"/>
                                    </p:animScale>
                                    <p:animScale>
                                      <p:cBhvr>
                                        <p:cTn id="138" dur="16">
                                          <p:stCondLst>
                                            <p:cond delay="1130"/>
                                          </p:stCondLst>
                                        </p:cTn>
                                        <p:tgtEl>
                                          <p:spTgt spid="25"/>
                                        </p:tgtEl>
                                      </p:cBhvr>
                                      <p:to x="100000" y="95000"/>
                                    </p:animScale>
                                    <p:animScale>
                                      <p:cBhvr>
                                        <p:cTn id="139" dur="104" decel="50000">
                                          <p:stCondLst>
                                            <p:cond delay="1146"/>
                                          </p:stCondLst>
                                        </p:cTn>
                                        <p:tgtEl>
                                          <p:spTgt spid="25"/>
                                        </p:tgtEl>
                                      </p:cBhvr>
                                      <p:to x="100000" y="100000"/>
                                    </p:animScale>
                                  </p:childTnLst>
                                </p:cTn>
                              </p:par>
                            </p:childTnLst>
                          </p:cTn>
                        </p:par>
                        <p:par>
                          <p:cTn id="140" fill="hold">
                            <p:stCondLst>
                              <p:cond delay="25000"/>
                            </p:stCondLst>
                            <p:childTnLst>
                              <p:par>
                                <p:cTn id="141" presetID="26" presetClass="entr" presetSubtype="0" fill="hold" nodeType="afterEffect">
                                  <p:stCondLst>
                                    <p:cond delay="1250"/>
                                  </p:stCondLst>
                                  <p:childTnLst>
                                    <p:set>
                                      <p:cBhvr>
                                        <p:cTn id="142" dur="1" fill="hold">
                                          <p:stCondLst>
                                            <p:cond delay="0"/>
                                          </p:stCondLst>
                                        </p:cTn>
                                        <p:tgtEl>
                                          <p:spTgt spid="30"/>
                                        </p:tgtEl>
                                        <p:attrNameLst>
                                          <p:attrName>style.visibility</p:attrName>
                                        </p:attrNameLst>
                                      </p:cBhvr>
                                      <p:to>
                                        <p:strVal val="visible"/>
                                      </p:to>
                                    </p:set>
                                    <p:animEffect transition="in" filter="wipe(down)">
                                      <p:cBhvr>
                                        <p:cTn id="143" dur="363">
                                          <p:stCondLst>
                                            <p:cond delay="0"/>
                                          </p:stCondLst>
                                        </p:cTn>
                                        <p:tgtEl>
                                          <p:spTgt spid="30"/>
                                        </p:tgtEl>
                                      </p:cBhvr>
                                    </p:animEffect>
                                    <p:anim calcmode="lin" valueType="num">
                                      <p:cBhvr>
                                        <p:cTn id="144" dur="1139"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45" dur="415"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46" dur="415" tmFilter="0, 0; 0.125,0.2665; 0.25,0.4; 0.375,0.465; 0.5,0.5;  0.625,0.535; 0.75,0.6; 0.875,0.7335; 1,1">
                                          <p:stCondLst>
                                            <p:cond delay="415"/>
                                          </p:stCondLst>
                                        </p:cTn>
                                        <p:tgtEl>
                                          <p:spTgt spid="30"/>
                                        </p:tgtEl>
                                        <p:attrNameLst>
                                          <p:attrName>ppt_y</p:attrName>
                                        </p:attrNameLst>
                                      </p:cBhvr>
                                      <p:tavLst>
                                        <p:tav tm="0" fmla="#ppt_y-sin(pi*$)/9">
                                          <p:val>
                                            <p:fltVal val="0"/>
                                          </p:val>
                                        </p:tav>
                                        <p:tav tm="100000">
                                          <p:val>
                                            <p:fltVal val="1"/>
                                          </p:val>
                                        </p:tav>
                                      </p:tavLst>
                                    </p:anim>
                                    <p:anim calcmode="lin" valueType="num">
                                      <p:cBhvr>
                                        <p:cTn id="147" dur="208" tmFilter="0, 0; 0.125,0.2665; 0.25,0.4; 0.375,0.465; 0.5,0.5;  0.625,0.535; 0.75,0.6; 0.875,0.7335; 1,1">
                                          <p:stCondLst>
                                            <p:cond delay="828"/>
                                          </p:stCondLst>
                                        </p:cTn>
                                        <p:tgtEl>
                                          <p:spTgt spid="30"/>
                                        </p:tgtEl>
                                        <p:attrNameLst>
                                          <p:attrName>ppt_y</p:attrName>
                                        </p:attrNameLst>
                                      </p:cBhvr>
                                      <p:tavLst>
                                        <p:tav tm="0" fmla="#ppt_y-sin(pi*$)/27">
                                          <p:val>
                                            <p:fltVal val="0"/>
                                          </p:val>
                                        </p:tav>
                                        <p:tav tm="100000">
                                          <p:val>
                                            <p:fltVal val="1"/>
                                          </p:val>
                                        </p:tav>
                                      </p:tavLst>
                                    </p:anim>
                                    <p:anim calcmode="lin" valueType="num">
                                      <p:cBhvr>
                                        <p:cTn id="148" dur="103" tmFilter="0, 0; 0.125,0.2665; 0.25,0.4; 0.375,0.465; 0.5,0.5;  0.625,0.535; 0.75,0.6; 0.875,0.7335; 1,1">
                                          <p:stCondLst>
                                            <p:cond delay="1035"/>
                                          </p:stCondLst>
                                        </p:cTn>
                                        <p:tgtEl>
                                          <p:spTgt spid="30"/>
                                        </p:tgtEl>
                                        <p:attrNameLst>
                                          <p:attrName>ppt_y</p:attrName>
                                        </p:attrNameLst>
                                      </p:cBhvr>
                                      <p:tavLst>
                                        <p:tav tm="0" fmla="#ppt_y-sin(pi*$)/81">
                                          <p:val>
                                            <p:fltVal val="0"/>
                                          </p:val>
                                        </p:tav>
                                        <p:tav tm="100000">
                                          <p:val>
                                            <p:fltVal val="1"/>
                                          </p:val>
                                        </p:tav>
                                      </p:tavLst>
                                    </p:anim>
                                    <p:animScale>
                                      <p:cBhvr>
                                        <p:cTn id="149" dur="16">
                                          <p:stCondLst>
                                            <p:cond delay="406"/>
                                          </p:stCondLst>
                                        </p:cTn>
                                        <p:tgtEl>
                                          <p:spTgt spid="30"/>
                                        </p:tgtEl>
                                      </p:cBhvr>
                                      <p:to x="100000" y="60000"/>
                                    </p:animScale>
                                    <p:animScale>
                                      <p:cBhvr>
                                        <p:cTn id="150" dur="104" decel="50000">
                                          <p:stCondLst>
                                            <p:cond delay="423"/>
                                          </p:stCondLst>
                                        </p:cTn>
                                        <p:tgtEl>
                                          <p:spTgt spid="30"/>
                                        </p:tgtEl>
                                      </p:cBhvr>
                                      <p:to x="100000" y="100000"/>
                                    </p:animScale>
                                    <p:animScale>
                                      <p:cBhvr>
                                        <p:cTn id="151" dur="16">
                                          <p:stCondLst>
                                            <p:cond delay="820"/>
                                          </p:stCondLst>
                                        </p:cTn>
                                        <p:tgtEl>
                                          <p:spTgt spid="30"/>
                                        </p:tgtEl>
                                      </p:cBhvr>
                                      <p:to x="100000" y="80000"/>
                                    </p:animScale>
                                    <p:animScale>
                                      <p:cBhvr>
                                        <p:cTn id="152" dur="104" decel="50000">
                                          <p:stCondLst>
                                            <p:cond delay="836"/>
                                          </p:stCondLst>
                                        </p:cTn>
                                        <p:tgtEl>
                                          <p:spTgt spid="30"/>
                                        </p:tgtEl>
                                      </p:cBhvr>
                                      <p:to x="100000" y="100000"/>
                                    </p:animScale>
                                    <p:animScale>
                                      <p:cBhvr>
                                        <p:cTn id="153" dur="16">
                                          <p:stCondLst>
                                            <p:cond delay="1026"/>
                                          </p:stCondLst>
                                        </p:cTn>
                                        <p:tgtEl>
                                          <p:spTgt spid="30"/>
                                        </p:tgtEl>
                                      </p:cBhvr>
                                      <p:to x="100000" y="90000"/>
                                    </p:animScale>
                                    <p:animScale>
                                      <p:cBhvr>
                                        <p:cTn id="154" dur="104" decel="50000">
                                          <p:stCondLst>
                                            <p:cond delay="1042"/>
                                          </p:stCondLst>
                                        </p:cTn>
                                        <p:tgtEl>
                                          <p:spTgt spid="30"/>
                                        </p:tgtEl>
                                      </p:cBhvr>
                                      <p:to x="100000" y="100000"/>
                                    </p:animScale>
                                    <p:animScale>
                                      <p:cBhvr>
                                        <p:cTn id="155" dur="16">
                                          <p:stCondLst>
                                            <p:cond delay="1130"/>
                                          </p:stCondLst>
                                        </p:cTn>
                                        <p:tgtEl>
                                          <p:spTgt spid="30"/>
                                        </p:tgtEl>
                                      </p:cBhvr>
                                      <p:to x="100000" y="95000"/>
                                    </p:animScale>
                                    <p:animScale>
                                      <p:cBhvr>
                                        <p:cTn id="156" dur="104" decel="50000">
                                          <p:stCondLst>
                                            <p:cond delay="1146"/>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1" grpId="0" animBg="1"/>
      <p:bldP spid="42"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p:cNvGraphicFramePr/>
          <p:nvPr>
            <p:extLst>
              <p:ext uri="{D42A27DB-BD31-4B8C-83A1-F6EECF244321}">
                <p14:modId xmlns:p14="http://schemas.microsoft.com/office/powerpoint/2010/main" val="2538926650"/>
              </p:ext>
            </p:extLst>
          </p:nvPr>
        </p:nvGraphicFramePr>
        <p:xfrm>
          <a:off x="106411" y="0"/>
          <a:ext cx="1208558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1466117" y="706001"/>
            <a:ext cx="8886423" cy="5486400"/>
          </a:xfrm>
          <a:prstGeom prst="rect">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r>
              <a:rPr lang="fr-FR" sz="4800" b="1" dirty="0" smtClean="0">
                <a:solidFill>
                  <a:schemeClr val="tx1"/>
                </a:solidFill>
              </a:rPr>
              <a:t>1. </a:t>
            </a:r>
            <a:r>
              <a:rPr lang="fr-FR" sz="4800" dirty="0" smtClean="0">
                <a:solidFill>
                  <a:schemeClr val="tx1"/>
                </a:solidFill>
              </a:rPr>
              <a:t>Abdelhamid HARBA</a:t>
            </a:r>
          </a:p>
          <a:p>
            <a:r>
              <a:rPr lang="fr-FR" sz="4800" b="1" dirty="0" smtClean="0">
                <a:solidFill>
                  <a:schemeClr val="tx1"/>
                </a:solidFill>
              </a:rPr>
              <a:t>2. </a:t>
            </a:r>
            <a:r>
              <a:rPr lang="fr-FR" sz="4800" dirty="0" smtClean="0">
                <a:solidFill>
                  <a:schemeClr val="tx1"/>
                </a:solidFill>
              </a:rPr>
              <a:t>Fatou SYLLA</a:t>
            </a:r>
          </a:p>
          <a:p>
            <a:r>
              <a:rPr lang="fr-FR" sz="4800" b="1" dirty="0" smtClean="0">
                <a:solidFill>
                  <a:schemeClr val="tx1"/>
                </a:solidFill>
              </a:rPr>
              <a:t>3. </a:t>
            </a:r>
            <a:r>
              <a:rPr lang="fr-FR" sz="4800" dirty="0" smtClean="0">
                <a:solidFill>
                  <a:schemeClr val="tx1"/>
                </a:solidFill>
              </a:rPr>
              <a:t>Mariéme Laye NDOYE</a:t>
            </a:r>
            <a:endParaRPr lang="fr-FR" dirty="0" smtClean="0">
              <a:solidFill>
                <a:schemeClr val="tx1"/>
              </a:solidFill>
            </a:endParaRPr>
          </a:p>
          <a:p>
            <a:endParaRPr lang="fr-FR" dirty="0"/>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2</a:t>
            </a:fld>
            <a:endParaRPr lang="en-US" dirty="0"/>
          </a:p>
        </p:txBody>
      </p:sp>
      <p:sp>
        <p:nvSpPr>
          <p:cNvPr id="7" name="Rectangle 6"/>
          <p:cNvSpPr/>
          <p:nvPr/>
        </p:nvSpPr>
        <p:spPr>
          <a:xfrm>
            <a:off x="2013469" y="706001"/>
            <a:ext cx="7791719" cy="659661"/>
          </a:xfrm>
          <a:prstGeom prst="rect">
            <a:avLst/>
          </a:prstGeom>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4800" b="1" dirty="0">
                <a:effectLst>
                  <a:outerShdw blurRad="38100" dist="38100" dir="2700000" algn="tl">
                    <a:srgbClr val="000000">
                      <a:alpha val="43137"/>
                    </a:srgbClr>
                  </a:outerShdw>
                </a:effectLst>
              </a:rPr>
              <a:t>Présenté par :</a:t>
            </a:r>
          </a:p>
        </p:txBody>
      </p:sp>
    </p:spTree>
    <p:extLst>
      <p:ext uri="{BB962C8B-B14F-4D97-AF65-F5344CB8AC3E}">
        <p14:creationId xmlns:p14="http://schemas.microsoft.com/office/powerpoint/2010/main" val="72546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7" y="115909"/>
            <a:ext cx="11732653" cy="66068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latin typeface="Times New Roman" panose="02020603050405020304" pitchFamily="18" charset="0"/>
                <a:cs typeface="Times New Roman" panose="02020603050405020304" pitchFamily="18" charset="0"/>
              </a:rPr>
              <a:t> </a:t>
            </a:r>
            <a:endParaRPr lang="fr-FR" sz="1400" dirty="0" smtClean="0">
              <a:solidFill>
                <a:schemeClr val="tx1"/>
              </a:solidFill>
              <a:latin typeface="Times New Roman" panose="02020603050405020304" pitchFamily="18" charset="0"/>
              <a:cs typeface="Times New Roman" panose="02020603050405020304" pitchFamily="18" charset="0"/>
            </a:endParaRPr>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20</a:t>
            </a:fld>
            <a:endParaRPr lang="en-US" dirty="0"/>
          </a:p>
        </p:txBody>
      </p:sp>
      <p:sp>
        <p:nvSpPr>
          <p:cNvPr id="11" name="Rectangle 10"/>
          <p:cNvSpPr/>
          <p:nvPr/>
        </p:nvSpPr>
        <p:spPr>
          <a:xfrm>
            <a:off x="1620981" y="1884218"/>
            <a:ext cx="9569757" cy="3823855"/>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600" dirty="0" smtClean="0">
                <a:latin typeface="Times New Roman" panose="02020603050405020304" pitchFamily="18" charset="0"/>
                <a:cs typeface="Times New Roman" panose="02020603050405020304" pitchFamily="18" charset="0"/>
              </a:rPr>
              <a:t>Simulation </a:t>
            </a:r>
            <a:endParaRPr lang="fr-FR" sz="3600" dirty="0">
              <a:latin typeface="Times New Roman" panose="02020603050405020304" pitchFamily="18" charset="0"/>
              <a:cs typeface="Times New Roman" panose="02020603050405020304" pitchFamily="18" charset="0"/>
            </a:endParaRPr>
          </a:p>
        </p:txBody>
      </p:sp>
      <p:sp>
        <p:nvSpPr>
          <p:cNvPr id="2" name="ZoneTexte 1"/>
          <p:cNvSpPr txBox="1"/>
          <p:nvPr/>
        </p:nvSpPr>
        <p:spPr>
          <a:xfrm>
            <a:off x="10524226" y="295729"/>
            <a:ext cx="666512" cy="523220"/>
          </a:xfrm>
          <a:prstGeom prst="rect">
            <a:avLst/>
          </a:prstGeom>
          <a:noFill/>
        </p:spPr>
        <p:txBody>
          <a:bodyPr wrap="square" rtlCol="0">
            <a:spAutoFit/>
          </a:bodyPr>
          <a:lstStyle/>
          <a:p>
            <a:r>
              <a:rPr lang="fr-FR" sz="2800" b="1" dirty="0" smtClean="0"/>
              <a:t>20</a:t>
            </a:r>
            <a:endParaRPr lang="fr-FR" sz="2800" b="1" dirty="0"/>
          </a:p>
        </p:txBody>
      </p:sp>
    </p:spTree>
    <p:extLst>
      <p:ext uri="{BB962C8B-B14F-4D97-AF65-F5344CB8AC3E}">
        <p14:creationId xmlns:p14="http://schemas.microsoft.com/office/powerpoint/2010/main" val="116954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9000"/>
                                  </p:iterate>
                                  <p:childTnLst>
                                    <p:animMotion origin="layout" path="M -6.25E-7 0.07222 L 0.22747 -0.12569 " pathEditMode="relative" rAng="0" ptsTypes="AA">
                                      <p:cBhvr>
                                        <p:cTn id="6" dur="250" accel="50000" decel="50000" autoRev="1" fill="hold">
                                          <p:stCondLst>
                                            <p:cond delay="0"/>
                                          </p:stCondLst>
                                        </p:cTn>
                                        <p:tgtEl>
                                          <p:spTgt spid="11"/>
                                        </p:tgtEl>
                                        <p:attrNameLst>
                                          <p:attrName>ppt_x</p:attrName>
                                          <p:attrName>ppt_y</p:attrName>
                                        </p:attrNameLst>
                                      </p:cBhvr>
                                      <p:rCtr x="11367" y="-9907"/>
                                    </p:animMotion>
                                    <p:animRot by="1500000">
                                      <p:cBhvr>
                                        <p:cTn id="7" dur="125" fill="hold">
                                          <p:stCondLst>
                                            <p:cond delay="0"/>
                                          </p:stCondLst>
                                        </p:cTn>
                                        <p:tgtEl>
                                          <p:spTgt spid="11"/>
                                        </p:tgtEl>
                                        <p:attrNameLst>
                                          <p:attrName>r</p:attrName>
                                        </p:attrNameLst>
                                      </p:cBhvr>
                                    </p:animRot>
                                    <p:animRot by="-1500000">
                                      <p:cBhvr>
                                        <p:cTn id="8" dur="125" fill="hold">
                                          <p:stCondLst>
                                            <p:cond delay="125"/>
                                          </p:stCondLst>
                                        </p:cTn>
                                        <p:tgtEl>
                                          <p:spTgt spid="11"/>
                                        </p:tgtEl>
                                        <p:attrNameLst>
                                          <p:attrName>r</p:attrName>
                                        </p:attrNameLst>
                                      </p:cBhvr>
                                    </p:animRot>
                                    <p:animRot by="-1500000">
                                      <p:cBhvr>
                                        <p:cTn id="9" dur="125" fill="hold">
                                          <p:stCondLst>
                                            <p:cond delay="250"/>
                                          </p:stCondLst>
                                        </p:cTn>
                                        <p:tgtEl>
                                          <p:spTgt spid="11"/>
                                        </p:tgtEl>
                                        <p:attrNameLst>
                                          <p:attrName>r</p:attrName>
                                        </p:attrNameLst>
                                      </p:cBhvr>
                                    </p:animRot>
                                    <p:animRot by="1500000">
                                      <p:cBhvr>
                                        <p:cTn id="10" dur="125" fill="hold">
                                          <p:stCondLst>
                                            <p:cond delay="375"/>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7" y="115909"/>
            <a:ext cx="11732653" cy="66068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dirty="0" smtClean="0"/>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21</a:t>
            </a:fld>
            <a:endParaRPr lang="en-US" dirty="0"/>
          </a:p>
        </p:txBody>
      </p:sp>
      <p:sp>
        <p:nvSpPr>
          <p:cNvPr id="11" name="Rectangle 10"/>
          <p:cNvSpPr/>
          <p:nvPr/>
        </p:nvSpPr>
        <p:spPr>
          <a:xfrm>
            <a:off x="2118574" y="131023"/>
            <a:ext cx="7804598" cy="533996"/>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600" dirty="0" smtClean="0">
                <a:latin typeface="Times New Roman" panose="02020603050405020304" pitchFamily="18" charset="0"/>
                <a:cs typeface="Times New Roman" panose="02020603050405020304" pitchFamily="18" charset="0"/>
              </a:rPr>
              <a:t>Conclusion</a:t>
            </a:r>
            <a:endParaRPr lang="fr-FR" sz="3600" dirty="0">
              <a:latin typeface="Times New Roman" panose="02020603050405020304" pitchFamily="18" charset="0"/>
              <a:cs typeface="Times New Roman" panose="02020603050405020304" pitchFamily="18" charset="0"/>
            </a:endParaRPr>
          </a:p>
        </p:txBody>
      </p:sp>
      <p:sp>
        <p:nvSpPr>
          <p:cNvPr id="5" name="ZoneTexte 4"/>
          <p:cNvSpPr txBox="1"/>
          <p:nvPr/>
        </p:nvSpPr>
        <p:spPr>
          <a:xfrm>
            <a:off x="720436" y="1063416"/>
            <a:ext cx="9632104" cy="3693319"/>
          </a:xfrm>
          <a:prstGeom prst="rect">
            <a:avLst/>
          </a:prstGeom>
          <a:noFill/>
        </p:spPr>
        <p:txBody>
          <a:bodyPr wrap="square" rtlCol="0">
            <a:spAutoFit/>
          </a:bodyPr>
          <a:lstStyle/>
          <a:p>
            <a:pPr marL="457200" lvl="0" indent="-457200">
              <a:buFont typeface="Arial" panose="020B0604020202020204" pitchFamily="34" charset="0"/>
              <a:buChar char="•"/>
            </a:pPr>
            <a:r>
              <a:rPr lang="fr-FR" sz="2600" dirty="0" smtClean="0">
                <a:latin typeface="Times New Roman" panose="02020603050405020304" pitchFamily="18" charset="0"/>
                <a:cs typeface="Times New Roman" panose="02020603050405020304" pitchFamily="18" charset="0"/>
              </a:rPr>
              <a:t>Un framework fait gagner du temps et donne l’assurance de disposer de composants bien codés et fiables.</a:t>
            </a:r>
          </a:p>
          <a:p>
            <a:pPr marL="457200" lvl="0" indent="-457200">
              <a:buFont typeface="Arial" panose="020B0604020202020204" pitchFamily="34" charset="0"/>
              <a:buChar char="•"/>
            </a:pPr>
            <a:r>
              <a:rPr lang="fr-FR" sz="2600" dirty="0" smtClean="0">
                <a:latin typeface="Times New Roman" panose="02020603050405020304" pitchFamily="18" charset="0"/>
                <a:cs typeface="Times New Roman" panose="02020603050405020304" pitchFamily="18" charset="0"/>
              </a:rPr>
              <a:t>Laravel est un framework novateur, complet, qui utilise les possibilités les plus récentes de PHP et qui est impeccablement codé et organisé.</a:t>
            </a:r>
          </a:p>
          <a:p>
            <a:pPr marL="457200" lvl="0" indent="-457200">
              <a:buFont typeface="Arial" panose="020B0604020202020204" pitchFamily="34" charset="0"/>
              <a:buChar char="•"/>
            </a:pPr>
            <a:r>
              <a:rPr lang="fr-FR" altLang="fr-FR" sz="2400" dirty="0">
                <a:latin typeface="Times New Roman" panose="02020603050405020304" pitchFamily="18" charset="0"/>
                <a:ea typeface="Times New Roman" panose="02020603050405020304" pitchFamily="18" charset="0"/>
                <a:cs typeface="Times New Roman" panose="02020603050405020304" pitchFamily="18" charset="0"/>
              </a:rPr>
              <a:t>Laravel utilise </a:t>
            </a:r>
            <a:r>
              <a:rPr lang="fr-FR" altLang="fr-FR" sz="2400" dirty="0">
                <a:latin typeface="Times New Roman" panose="02020603050405020304" pitchFamily="18" charset="0"/>
                <a:ea typeface="Times New Roman" panose="02020603050405020304" pitchFamily="18" charset="0"/>
                <a:cs typeface="Times New Roman" panose="02020603050405020304" pitchFamily="18" charset="0"/>
                <a:hlinkClick r:id="rId3"/>
              </a:rPr>
              <a:t>Composer</a:t>
            </a:r>
            <a:r>
              <a:rPr lang="fr-FR" altLang="fr-FR" sz="2400" dirty="0">
                <a:latin typeface="Times New Roman" panose="02020603050405020304" pitchFamily="18" charset="0"/>
                <a:ea typeface="Times New Roman" panose="02020603050405020304" pitchFamily="18" charset="0"/>
                <a:cs typeface="Times New Roman" panose="02020603050405020304" pitchFamily="18" charset="0"/>
              </a:rPr>
              <a:t> pour gérer ses dépendances</a:t>
            </a:r>
            <a:endParaRPr lang="fr-FR" sz="26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fr-FR" sz="2600" dirty="0" smtClean="0">
                <a:latin typeface="Times New Roman" panose="02020603050405020304" pitchFamily="18" charset="0"/>
                <a:cs typeface="Times New Roman" panose="02020603050405020304" pitchFamily="18" charset="0"/>
              </a:rPr>
              <a:t>Laravel adopte le patron MVC mais ne l’impose pas, il est totalement orienté objet</a:t>
            </a:r>
          </a:p>
          <a:p>
            <a:endParaRPr lang="fr-FR" sz="2600" dirty="0">
              <a:latin typeface="Times New Roman" panose="02020603050405020304" pitchFamily="18" charset="0"/>
              <a:cs typeface="Times New Roman" panose="02020603050405020304" pitchFamily="18" charset="0"/>
            </a:endParaRPr>
          </a:p>
        </p:txBody>
      </p:sp>
      <p:sp>
        <p:nvSpPr>
          <p:cNvPr id="6" name="ZoneTexte 5"/>
          <p:cNvSpPr txBox="1"/>
          <p:nvPr/>
        </p:nvSpPr>
        <p:spPr>
          <a:xfrm>
            <a:off x="10524226" y="295729"/>
            <a:ext cx="666512" cy="523220"/>
          </a:xfrm>
          <a:prstGeom prst="rect">
            <a:avLst/>
          </a:prstGeom>
          <a:noFill/>
        </p:spPr>
        <p:txBody>
          <a:bodyPr wrap="square" rtlCol="0">
            <a:spAutoFit/>
          </a:bodyPr>
          <a:lstStyle/>
          <a:p>
            <a:r>
              <a:rPr lang="fr-FR" sz="2800" b="1" dirty="0" smtClean="0"/>
              <a:t>21</a:t>
            </a:r>
            <a:endParaRPr lang="fr-FR" sz="2800" b="1" dirty="0"/>
          </a:p>
        </p:txBody>
      </p:sp>
    </p:spTree>
    <p:extLst>
      <p:ext uri="{BB962C8B-B14F-4D97-AF65-F5344CB8AC3E}">
        <p14:creationId xmlns:p14="http://schemas.microsoft.com/office/powerpoint/2010/main" val="115972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D22F896-40B5-4ADD-8801-0D06FADFA095}" type="slidenum">
              <a:rPr lang="en-US" smtClean="0"/>
              <a:t>22</a:t>
            </a:fld>
            <a:endParaRPr lang="en-US" dirty="0"/>
          </a:p>
        </p:txBody>
      </p:sp>
      <p:sp>
        <p:nvSpPr>
          <p:cNvPr id="7" name="Rectangle 6"/>
          <p:cNvSpPr/>
          <p:nvPr/>
        </p:nvSpPr>
        <p:spPr>
          <a:xfrm>
            <a:off x="0" y="2967334"/>
            <a:ext cx="12192000" cy="1015663"/>
          </a:xfrm>
          <a:prstGeom prst="rect">
            <a:avLst/>
          </a:prstGeom>
          <a:noFill/>
        </p:spPr>
        <p:txBody>
          <a:bodyPr wrap="square" lIns="91440" tIns="45720" rIns="91440" bIns="45720">
            <a:spAutoFit/>
          </a:bodyPr>
          <a:lstStyle/>
          <a:p>
            <a:pPr algn="ctr"/>
            <a:r>
              <a:rPr lang="fr-FR" sz="6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Merci pour votre aimable attention </a:t>
            </a:r>
            <a:endParaRPr lang="fr-FR"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8" name="Émoticône 7"/>
          <p:cNvSpPr/>
          <p:nvPr/>
        </p:nvSpPr>
        <p:spPr>
          <a:xfrm>
            <a:off x="4544705" y="3982996"/>
            <a:ext cx="1733265" cy="190391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1052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afterEffect">
                                  <p:stCondLst>
                                    <p:cond delay="0"/>
                                  </p:stCondLst>
                                  <p:childTnLst>
                                    <p:set>
                                      <p:cBhvr rctx="PPT">
                                        <p:cTn id="6" dur="indefinite"/>
                                        <p:tgtEl>
                                          <p:spTgt spid="7"/>
                                        </p:tgtEl>
                                        <p:attrNameLst>
                                          <p:attrName>style.opacity</p:attrName>
                                        </p:attrNameLst>
                                      </p:cBhvr>
                                      <p:to>
                                        <p:strVal val="0.5"/>
                                      </p:to>
                                    </p:set>
                                    <p:animEffect filter="image" prLst="opacity: 0.5">
                                      <p:cBhvr rctx="IE">
                                        <p:cTn id="7" dur="indefinite"/>
                                        <p:tgtEl>
                                          <p:spTgt spid="7"/>
                                        </p:tgtEl>
                                      </p:cBhvr>
                                    </p:animEffect>
                                  </p:childTnLst>
                                </p:cTn>
                              </p:par>
                            </p:childTnLst>
                          </p:cTn>
                        </p:par>
                        <p:par>
                          <p:cTn id="8" fill="hold">
                            <p:stCondLst>
                              <p:cond delay="0"/>
                            </p:stCondLst>
                            <p:childTnLst>
                              <p:par>
                                <p:cTn id="9" presetID="9" presetClass="emph" presetSubtype="0" grpId="0" nodeType="afterEffect">
                                  <p:stCondLst>
                                    <p:cond delay="0"/>
                                  </p:stCondLst>
                                  <p:childTnLst>
                                    <p:set>
                                      <p:cBhvr rctx="PPT">
                                        <p:cTn id="10" dur="indefinite"/>
                                        <p:tgtEl>
                                          <p:spTgt spid="8"/>
                                        </p:tgtEl>
                                        <p:attrNameLst>
                                          <p:attrName>style.opacity</p:attrName>
                                        </p:attrNameLst>
                                      </p:cBhvr>
                                      <p:to>
                                        <p:strVal val="0.5"/>
                                      </p:to>
                                    </p:set>
                                    <p:animEffect filter="image" prLst="opacity: 0.5">
                                      <p:cBhvr rctx="IE">
                                        <p:cTn id="11" dur="indefinite"/>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552" y="0"/>
            <a:ext cx="11881448"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 </a:t>
            </a:r>
          </a:p>
          <a:p>
            <a:endParaRPr lang="fr-FR" dirty="0"/>
          </a:p>
          <a:p>
            <a:endParaRPr lang="fr-FR" dirty="0"/>
          </a:p>
        </p:txBody>
      </p:sp>
      <p:sp>
        <p:nvSpPr>
          <p:cNvPr id="5" name="Ellipse 4"/>
          <p:cNvSpPr/>
          <p:nvPr/>
        </p:nvSpPr>
        <p:spPr>
          <a:xfrm>
            <a:off x="1243741" y="764154"/>
            <a:ext cx="2675366" cy="2110960"/>
          </a:xfrm>
          <a:prstGeom prst="ellipse">
            <a:avLst/>
          </a:prstGeom>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sz="2800" b="1" dirty="0" smtClean="0">
              <a:solidFill>
                <a:schemeClr val="bg1"/>
              </a:solidFill>
            </a:endParaRPr>
          </a:p>
          <a:p>
            <a:pPr algn="ctr"/>
            <a:endParaRPr lang="fr-FR" sz="2800" b="1" dirty="0">
              <a:solidFill>
                <a:schemeClr val="bg1"/>
              </a:solidFill>
            </a:endParaRPr>
          </a:p>
          <a:p>
            <a:pPr algn="ctr"/>
            <a:r>
              <a:rPr lang="fr-FR" sz="2800" b="1" dirty="0" smtClean="0">
                <a:solidFill>
                  <a:schemeClr val="bg1"/>
                </a:solidFill>
              </a:rPr>
              <a:t>1</a:t>
            </a:r>
          </a:p>
          <a:p>
            <a:pPr algn="ctr"/>
            <a:r>
              <a:rPr lang="fr-FR" sz="2000" b="1" dirty="0" smtClean="0">
                <a:solidFill>
                  <a:schemeClr val="tx1"/>
                </a:solidFill>
              </a:rPr>
              <a:t>Introduction</a:t>
            </a:r>
          </a:p>
          <a:p>
            <a:pPr algn="ctr"/>
            <a:endParaRPr lang="fr-FR" sz="2400" b="1" dirty="0" smtClean="0"/>
          </a:p>
          <a:p>
            <a:pPr algn="ctr"/>
            <a:endParaRPr lang="fr-FR" sz="2400" b="1" dirty="0"/>
          </a:p>
          <a:p>
            <a:pPr algn="ctr"/>
            <a:endParaRPr lang="fr-FR" sz="2400" b="1" dirty="0"/>
          </a:p>
        </p:txBody>
      </p:sp>
      <p:sp>
        <p:nvSpPr>
          <p:cNvPr id="9" name="Ellipse 8"/>
          <p:cNvSpPr/>
          <p:nvPr/>
        </p:nvSpPr>
        <p:spPr>
          <a:xfrm>
            <a:off x="4617561" y="764153"/>
            <a:ext cx="2836422" cy="1931153"/>
          </a:xfrm>
          <a:prstGeom prst="ellipse">
            <a:avLst/>
          </a:prstGeom>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fontAlgn="base"/>
            <a:r>
              <a:rPr lang="fr-FR" sz="2400" b="1" dirty="0" smtClean="0">
                <a:solidFill>
                  <a:schemeClr val="tx1"/>
                </a:solidFill>
              </a:rPr>
              <a:t>2</a:t>
            </a:r>
          </a:p>
          <a:p>
            <a:pPr algn="ctr" fontAlgn="base"/>
            <a:r>
              <a:rPr lang="fr-FR" sz="2400" b="1" dirty="0" smtClean="0">
                <a:solidFill>
                  <a:schemeClr val="tx1"/>
                </a:solidFill>
              </a:rPr>
              <a:t>Qu’est </a:t>
            </a:r>
            <a:r>
              <a:rPr lang="fr-FR" sz="2400" b="1" dirty="0">
                <a:solidFill>
                  <a:schemeClr val="tx1"/>
                </a:solidFill>
              </a:rPr>
              <a:t>ce que c’est laravel?</a:t>
            </a:r>
            <a:endParaRPr lang="fr-FR" sz="2400" b="1" dirty="0"/>
          </a:p>
        </p:txBody>
      </p:sp>
      <p:sp>
        <p:nvSpPr>
          <p:cNvPr id="10" name="Ellipse 9"/>
          <p:cNvSpPr/>
          <p:nvPr/>
        </p:nvSpPr>
        <p:spPr>
          <a:xfrm>
            <a:off x="7988952" y="1077271"/>
            <a:ext cx="2698885" cy="2145886"/>
          </a:xfrm>
          <a:prstGeom prst="ellipse">
            <a:avLst/>
          </a:prstGeom>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fontAlgn="base"/>
            <a:r>
              <a:rPr lang="fr-FR" sz="3200" b="1" dirty="0" smtClean="0">
                <a:solidFill>
                  <a:schemeClr val="bg1"/>
                </a:solidFill>
              </a:rPr>
              <a:t>3</a:t>
            </a:r>
            <a:endParaRPr lang="fr-FR" sz="3200" b="1" dirty="0">
              <a:solidFill>
                <a:schemeClr val="bg1"/>
              </a:solidFill>
            </a:endParaRPr>
          </a:p>
          <a:p>
            <a:pPr algn="ctr" fontAlgn="base"/>
            <a:r>
              <a:rPr lang="fr-FR" sz="2400" b="1" dirty="0">
                <a:solidFill>
                  <a:schemeClr val="tx1"/>
                </a:solidFill>
              </a:rPr>
              <a:t>Model MVC</a:t>
            </a:r>
          </a:p>
          <a:p>
            <a:pPr algn="ctr" fontAlgn="base"/>
            <a:endParaRPr lang="fr-FR" sz="2400" b="1" dirty="0" smtClean="0">
              <a:solidFill>
                <a:schemeClr val="bg1"/>
              </a:solidFill>
            </a:endParaRPr>
          </a:p>
        </p:txBody>
      </p:sp>
      <p:sp>
        <p:nvSpPr>
          <p:cNvPr id="11" name="Ellipse 10"/>
          <p:cNvSpPr/>
          <p:nvPr/>
        </p:nvSpPr>
        <p:spPr>
          <a:xfrm>
            <a:off x="858981" y="4378506"/>
            <a:ext cx="2776554" cy="2355272"/>
          </a:xfrm>
          <a:prstGeom prst="ellipse">
            <a:avLst/>
          </a:prstGeom>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2800" b="1" dirty="0" smtClean="0">
                <a:solidFill>
                  <a:schemeClr val="bg1"/>
                </a:solidFill>
              </a:rPr>
              <a:t>4</a:t>
            </a:r>
          </a:p>
          <a:p>
            <a:pPr algn="ctr"/>
            <a:r>
              <a:rPr lang="fr-FR" sz="2000" b="1" dirty="0" smtClean="0">
                <a:solidFill>
                  <a:schemeClr val="tx1"/>
                </a:solidFill>
              </a:rPr>
              <a:t>Installation de laravel</a:t>
            </a:r>
          </a:p>
          <a:p>
            <a:pPr algn="ctr"/>
            <a:endParaRPr lang="fr-FR" sz="2400" b="1" dirty="0"/>
          </a:p>
        </p:txBody>
      </p:sp>
      <p:sp>
        <p:nvSpPr>
          <p:cNvPr id="12" name="Ellipse 11"/>
          <p:cNvSpPr/>
          <p:nvPr/>
        </p:nvSpPr>
        <p:spPr>
          <a:xfrm>
            <a:off x="4617561" y="2761195"/>
            <a:ext cx="2836422" cy="2031534"/>
          </a:xfrm>
          <a:prstGeom prst="ellipse">
            <a:avLst/>
          </a:prstGeom>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fontAlgn="base"/>
            <a:r>
              <a:rPr lang="fr-FR" sz="2400" b="1" dirty="0" smtClean="0">
                <a:solidFill>
                  <a:schemeClr val="bg1"/>
                </a:solidFill>
              </a:rPr>
              <a:t>       </a:t>
            </a:r>
          </a:p>
          <a:p>
            <a:pPr fontAlgn="base"/>
            <a:endParaRPr lang="fr-FR" sz="2400" b="1" dirty="0">
              <a:solidFill>
                <a:schemeClr val="bg1"/>
              </a:solidFill>
            </a:endParaRPr>
          </a:p>
          <a:p>
            <a:pPr fontAlgn="base"/>
            <a:r>
              <a:rPr lang="fr-FR" sz="2400" b="1" dirty="0" smtClean="0">
                <a:solidFill>
                  <a:schemeClr val="bg1"/>
                </a:solidFill>
              </a:rPr>
              <a:t>       5</a:t>
            </a:r>
          </a:p>
          <a:p>
            <a:pPr algn="ctr" fontAlgn="base"/>
            <a:r>
              <a:rPr lang="fr-FR" sz="2000" b="1" dirty="0" smtClean="0">
                <a:solidFill>
                  <a:schemeClr val="tx1"/>
                </a:solidFill>
              </a:rPr>
              <a:t>Comment utiliser laravel</a:t>
            </a:r>
          </a:p>
          <a:p>
            <a:pPr fontAlgn="base"/>
            <a:endParaRPr lang="fr-FR" sz="2400" b="1" dirty="0"/>
          </a:p>
          <a:p>
            <a:pPr fontAlgn="base"/>
            <a:endParaRPr lang="fr-FR" sz="2400" b="1" dirty="0"/>
          </a:p>
        </p:txBody>
      </p:sp>
      <p:sp>
        <p:nvSpPr>
          <p:cNvPr id="14" name="Ellipse 13"/>
          <p:cNvSpPr/>
          <p:nvPr/>
        </p:nvSpPr>
        <p:spPr>
          <a:xfrm>
            <a:off x="4617561" y="4851999"/>
            <a:ext cx="2836422" cy="2065271"/>
          </a:xfrm>
          <a:prstGeom prst="ellipse">
            <a:avLst/>
          </a:prstGeom>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sz="2400" b="1" dirty="0" smtClean="0">
              <a:solidFill>
                <a:schemeClr val="bg1"/>
              </a:solidFill>
            </a:endParaRPr>
          </a:p>
          <a:p>
            <a:pPr algn="ctr"/>
            <a:endParaRPr lang="fr-FR" sz="2400" b="1" dirty="0">
              <a:solidFill>
                <a:schemeClr val="bg1"/>
              </a:solidFill>
            </a:endParaRPr>
          </a:p>
          <a:p>
            <a:pPr algn="ctr"/>
            <a:r>
              <a:rPr lang="fr-FR" sz="2400" b="1" dirty="0" smtClean="0">
                <a:solidFill>
                  <a:schemeClr val="bg1"/>
                </a:solidFill>
              </a:rPr>
              <a:t>6</a:t>
            </a:r>
          </a:p>
          <a:p>
            <a:pPr algn="ctr"/>
            <a:r>
              <a:rPr lang="fr-FR" sz="2000" b="1" dirty="0" smtClean="0">
                <a:solidFill>
                  <a:schemeClr val="tx1"/>
                </a:solidFill>
              </a:rPr>
              <a:t>simulation</a:t>
            </a:r>
            <a:endParaRPr lang="fr-FR" sz="2400" b="1" dirty="0" smtClean="0">
              <a:solidFill>
                <a:schemeClr val="tx1"/>
              </a:solidFill>
            </a:endParaRPr>
          </a:p>
          <a:p>
            <a:pPr algn="ctr"/>
            <a:endParaRPr lang="fr-FR" sz="2400" b="1" dirty="0" smtClean="0"/>
          </a:p>
          <a:p>
            <a:pPr algn="ctr"/>
            <a:endParaRPr lang="fr-FR" sz="2400" b="1" dirty="0"/>
          </a:p>
          <a:p>
            <a:pPr algn="ctr"/>
            <a:endParaRPr lang="fr-FR" sz="2400" b="1" dirty="0"/>
          </a:p>
        </p:txBody>
      </p:sp>
      <p:sp>
        <p:nvSpPr>
          <p:cNvPr id="15" name="Rectangle 14"/>
          <p:cNvSpPr/>
          <p:nvPr/>
        </p:nvSpPr>
        <p:spPr>
          <a:xfrm>
            <a:off x="2581424" y="72048"/>
            <a:ext cx="7791719" cy="583560"/>
          </a:xfrm>
          <a:prstGeom prst="rect">
            <a:avLst/>
          </a:prstGeom>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4800" b="1" dirty="0" smtClean="0">
                <a:effectLst>
                  <a:outerShdw blurRad="38100" dist="38100" dir="2700000" algn="tl">
                    <a:srgbClr val="000000">
                      <a:alpha val="43137"/>
                    </a:srgbClr>
                  </a:outerShdw>
                </a:effectLst>
              </a:rPr>
              <a:t>Plan de travail</a:t>
            </a:r>
            <a:endParaRPr lang="fr-FR" sz="4800" b="1" dirty="0">
              <a:effectLst>
                <a:outerShdw blurRad="38100" dist="38100" dir="2700000" algn="tl">
                  <a:srgbClr val="000000">
                    <a:alpha val="43137"/>
                  </a:srgbClr>
                </a:outerShdw>
              </a:effectLst>
            </a:endParaRPr>
          </a:p>
        </p:txBody>
      </p:sp>
      <p:sp>
        <p:nvSpPr>
          <p:cNvPr id="3" name="Espace réservé du numéro de diapositive 2"/>
          <p:cNvSpPr>
            <a:spLocks noGrp="1"/>
          </p:cNvSpPr>
          <p:nvPr>
            <p:ph type="sldNum" sz="quarter" idx="12"/>
          </p:nvPr>
        </p:nvSpPr>
        <p:spPr>
          <a:xfrm>
            <a:off x="10504940" y="309584"/>
            <a:ext cx="838199" cy="767687"/>
          </a:xfrm>
        </p:spPr>
        <p:txBody>
          <a:bodyPr/>
          <a:lstStyle/>
          <a:p>
            <a:fld id="{6D22F896-40B5-4ADD-8801-0D06FADFA095}" type="slidenum">
              <a:rPr lang="en-US" b="1" smtClean="0">
                <a:solidFill>
                  <a:schemeClr val="tx1"/>
                </a:solidFill>
              </a:rPr>
              <a:t>3</a:t>
            </a:fld>
            <a:endParaRPr lang="en-US" b="1" dirty="0">
              <a:solidFill>
                <a:schemeClr val="tx1"/>
              </a:solidFill>
            </a:endParaRPr>
          </a:p>
        </p:txBody>
      </p:sp>
      <p:sp>
        <p:nvSpPr>
          <p:cNvPr id="13" name="Ellipse 12"/>
          <p:cNvSpPr/>
          <p:nvPr/>
        </p:nvSpPr>
        <p:spPr>
          <a:xfrm>
            <a:off x="7988952" y="4517051"/>
            <a:ext cx="2698885" cy="2216727"/>
          </a:xfrm>
          <a:prstGeom prst="ellipse">
            <a:avLst/>
          </a:prstGeom>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sz="2400" b="1" dirty="0" smtClean="0">
              <a:solidFill>
                <a:schemeClr val="bg1"/>
              </a:solidFill>
            </a:endParaRPr>
          </a:p>
          <a:p>
            <a:pPr algn="ctr"/>
            <a:r>
              <a:rPr lang="fr-FR" sz="2400" b="1" dirty="0">
                <a:solidFill>
                  <a:schemeClr val="bg1"/>
                </a:solidFill>
              </a:rPr>
              <a:t>7</a:t>
            </a:r>
            <a:endParaRPr lang="fr-FR" sz="2400" b="1" dirty="0" smtClean="0">
              <a:solidFill>
                <a:schemeClr val="bg1"/>
              </a:solidFill>
            </a:endParaRPr>
          </a:p>
          <a:p>
            <a:pPr algn="ctr"/>
            <a:r>
              <a:rPr lang="fr-FR" sz="2000" b="1" dirty="0" smtClean="0">
                <a:solidFill>
                  <a:schemeClr val="tx1"/>
                </a:solidFill>
              </a:rPr>
              <a:t>Conclusion </a:t>
            </a:r>
          </a:p>
          <a:p>
            <a:pPr algn="ctr"/>
            <a:endParaRPr lang="fr-FR" sz="2400" b="1" dirty="0" smtClean="0"/>
          </a:p>
          <a:p>
            <a:pPr algn="ctr"/>
            <a:endParaRPr lang="fr-FR" sz="2400" b="1" dirty="0"/>
          </a:p>
          <a:p>
            <a:pPr algn="ctr"/>
            <a:endParaRPr lang="fr-FR" sz="2400" b="1" dirty="0"/>
          </a:p>
        </p:txBody>
      </p:sp>
    </p:spTree>
    <p:extLst>
      <p:ext uri="{BB962C8B-B14F-4D97-AF65-F5344CB8AC3E}">
        <p14:creationId xmlns:p14="http://schemas.microsoft.com/office/powerpoint/2010/main" val="2930448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afterEffect">
                                  <p:stCondLst>
                                    <p:cond delay="1000"/>
                                  </p:stCondLst>
                                  <p:childTnLst>
                                    <p:animClr clrSpc="rgb" dir="cw">
                                      <p:cBhvr override="childStyle">
                                        <p:cTn id="6" dur="500" autoRev="1" fill="remove"/>
                                        <p:tgtEl>
                                          <p:spTgt spid="5"/>
                                        </p:tgtEl>
                                        <p:attrNameLst>
                                          <p:attrName>style.color</p:attrName>
                                        </p:attrNameLst>
                                      </p:cBhvr>
                                      <p:to>
                                        <a:schemeClr val="bg1"/>
                                      </p:to>
                                    </p:animClr>
                                    <p:animClr clrSpc="rgb" dir="cw">
                                      <p:cBhvr>
                                        <p:cTn id="7" dur="500" autoRev="1" fill="remove"/>
                                        <p:tgtEl>
                                          <p:spTgt spid="5"/>
                                        </p:tgtEl>
                                        <p:attrNameLst>
                                          <p:attrName>fillcolor</p:attrName>
                                        </p:attrNameLst>
                                      </p:cBhvr>
                                      <p:to>
                                        <a:schemeClr val="bg1"/>
                                      </p:to>
                                    </p:animClr>
                                    <p:set>
                                      <p:cBhvr>
                                        <p:cTn id="8" dur="500" autoRev="1" fill="remove"/>
                                        <p:tgtEl>
                                          <p:spTgt spid="5"/>
                                        </p:tgtEl>
                                        <p:attrNameLst>
                                          <p:attrName>fill.type</p:attrName>
                                        </p:attrNameLst>
                                      </p:cBhvr>
                                      <p:to>
                                        <p:strVal val="solid"/>
                                      </p:to>
                                    </p:set>
                                    <p:set>
                                      <p:cBhvr>
                                        <p:cTn id="9" dur="500" autoRev="1" fill="remove"/>
                                        <p:tgtEl>
                                          <p:spTgt spid="5"/>
                                        </p:tgtEl>
                                        <p:attrNameLst>
                                          <p:attrName>fill.on</p:attrName>
                                        </p:attrNameLst>
                                      </p:cBhvr>
                                      <p:to>
                                        <p:strVal val="true"/>
                                      </p:to>
                                    </p:set>
                                  </p:childTnLst>
                                </p:cTn>
                              </p:par>
                            </p:childTnLst>
                          </p:cTn>
                        </p:par>
                        <p:par>
                          <p:cTn id="10" fill="hold">
                            <p:stCondLst>
                              <p:cond delay="2000"/>
                            </p:stCondLst>
                            <p:childTnLst>
                              <p:par>
                                <p:cTn id="11" presetID="27" presetClass="emph" presetSubtype="0" fill="remove" grpId="0" nodeType="afterEffect">
                                  <p:stCondLst>
                                    <p:cond delay="1000"/>
                                  </p:stCondLst>
                                  <p:childTnLst>
                                    <p:animClr clrSpc="rgb" dir="cw">
                                      <p:cBhvr override="childStyle">
                                        <p:cTn id="12" dur="500" autoRev="1" fill="remove"/>
                                        <p:tgtEl>
                                          <p:spTgt spid="9"/>
                                        </p:tgtEl>
                                        <p:attrNameLst>
                                          <p:attrName>style.color</p:attrName>
                                        </p:attrNameLst>
                                      </p:cBhvr>
                                      <p:to>
                                        <a:schemeClr val="bg1"/>
                                      </p:to>
                                    </p:animClr>
                                    <p:animClr clrSpc="rgb" dir="cw">
                                      <p:cBhvr>
                                        <p:cTn id="13" dur="500" autoRev="1" fill="remove"/>
                                        <p:tgtEl>
                                          <p:spTgt spid="9"/>
                                        </p:tgtEl>
                                        <p:attrNameLst>
                                          <p:attrName>fillcolor</p:attrName>
                                        </p:attrNameLst>
                                      </p:cBhvr>
                                      <p:to>
                                        <a:schemeClr val="bg1"/>
                                      </p:to>
                                    </p:animClr>
                                    <p:set>
                                      <p:cBhvr>
                                        <p:cTn id="14" dur="500" autoRev="1" fill="remove"/>
                                        <p:tgtEl>
                                          <p:spTgt spid="9"/>
                                        </p:tgtEl>
                                        <p:attrNameLst>
                                          <p:attrName>fill.type</p:attrName>
                                        </p:attrNameLst>
                                      </p:cBhvr>
                                      <p:to>
                                        <p:strVal val="solid"/>
                                      </p:to>
                                    </p:set>
                                    <p:set>
                                      <p:cBhvr>
                                        <p:cTn id="15" dur="500" autoRev="1" fill="remove"/>
                                        <p:tgtEl>
                                          <p:spTgt spid="9"/>
                                        </p:tgtEl>
                                        <p:attrNameLst>
                                          <p:attrName>fill.on</p:attrName>
                                        </p:attrNameLst>
                                      </p:cBhvr>
                                      <p:to>
                                        <p:strVal val="true"/>
                                      </p:to>
                                    </p:set>
                                  </p:childTnLst>
                                </p:cTn>
                              </p:par>
                            </p:childTnLst>
                          </p:cTn>
                        </p:par>
                        <p:par>
                          <p:cTn id="16" fill="hold">
                            <p:stCondLst>
                              <p:cond delay="4000"/>
                            </p:stCondLst>
                            <p:childTnLst>
                              <p:par>
                                <p:cTn id="17" presetID="27" presetClass="emph" presetSubtype="0" fill="remove" grpId="0" nodeType="afterEffect">
                                  <p:stCondLst>
                                    <p:cond delay="1000"/>
                                  </p:stCondLst>
                                  <p:childTnLst>
                                    <p:animClr clrSpc="rgb" dir="cw">
                                      <p:cBhvr override="childStyle">
                                        <p:cTn id="18" dur="500" autoRev="1" fill="remove"/>
                                        <p:tgtEl>
                                          <p:spTgt spid="10"/>
                                        </p:tgtEl>
                                        <p:attrNameLst>
                                          <p:attrName>style.color</p:attrName>
                                        </p:attrNameLst>
                                      </p:cBhvr>
                                      <p:to>
                                        <a:schemeClr val="bg1"/>
                                      </p:to>
                                    </p:animClr>
                                    <p:animClr clrSpc="rgb" dir="cw">
                                      <p:cBhvr>
                                        <p:cTn id="19" dur="500" autoRev="1" fill="remove"/>
                                        <p:tgtEl>
                                          <p:spTgt spid="10"/>
                                        </p:tgtEl>
                                        <p:attrNameLst>
                                          <p:attrName>fillcolor</p:attrName>
                                        </p:attrNameLst>
                                      </p:cBhvr>
                                      <p:to>
                                        <a:schemeClr val="bg1"/>
                                      </p:to>
                                    </p:animClr>
                                    <p:set>
                                      <p:cBhvr>
                                        <p:cTn id="20" dur="500" autoRev="1" fill="remove"/>
                                        <p:tgtEl>
                                          <p:spTgt spid="10"/>
                                        </p:tgtEl>
                                        <p:attrNameLst>
                                          <p:attrName>fill.type</p:attrName>
                                        </p:attrNameLst>
                                      </p:cBhvr>
                                      <p:to>
                                        <p:strVal val="solid"/>
                                      </p:to>
                                    </p:set>
                                    <p:set>
                                      <p:cBhvr>
                                        <p:cTn id="21" dur="500" autoRev="1" fill="remove"/>
                                        <p:tgtEl>
                                          <p:spTgt spid="10"/>
                                        </p:tgtEl>
                                        <p:attrNameLst>
                                          <p:attrName>fill.on</p:attrName>
                                        </p:attrNameLst>
                                      </p:cBhvr>
                                      <p:to>
                                        <p:strVal val="true"/>
                                      </p:to>
                                    </p:set>
                                  </p:childTnLst>
                                </p:cTn>
                              </p:par>
                            </p:childTnLst>
                          </p:cTn>
                        </p:par>
                        <p:par>
                          <p:cTn id="22" fill="hold">
                            <p:stCondLst>
                              <p:cond delay="6000"/>
                            </p:stCondLst>
                            <p:childTnLst>
                              <p:par>
                                <p:cTn id="23" presetID="27" presetClass="emph" presetSubtype="0" fill="remove" grpId="0" nodeType="afterEffect">
                                  <p:stCondLst>
                                    <p:cond delay="1000"/>
                                  </p:stCondLst>
                                  <p:childTnLst>
                                    <p:animClr clrSpc="rgb" dir="cw">
                                      <p:cBhvr override="childStyle">
                                        <p:cTn id="24" dur="500" autoRev="1" fill="remove"/>
                                        <p:tgtEl>
                                          <p:spTgt spid="11"/>
                                        </p:tgtEl>
                                        <p:attrNameLst>
                                          <p:attrName>style.color</p:attrName>
                                        </p:attrNameLst>
                                      </p:cBhvr>
                                      <p:to>
                                        <a:schemeClr val="bg1"/>
                                      </p:to>
                                    </p:animClr>
                                    <p:animClr clrSpc="rgb" dir="cw">
                                      <p:cBhvr>
                                        <p:cTn id="25" dur="500" autoRev="1" fill="remove"/>
                                        <p:tgtEl>
                                          <p:spTgt spid="11"/>
                                        </p:tgtEl>
                                        <p:attrNameLst>
                                          <p:attrName>fillcolor</p:attrName>
                                        </p:attrNameLst>
                                      </p:cBhvr>
                                      <p:to>
                                        <a:schemeClr val="bg1"/>
                                      </p:to>
                                    </p:animClr>
                                    <p:set>
                                      <p:cBhvr>
                                        <p:cTn id="26" dur="500" autoRev="1" fill="remove"/>
                                        <p:tgtEl>
                                          <p:spTgt spid="11"/>
                                        </p:tgtEl>
                                        <p:attrNameLst>
                                          <p:attrName>fill.type</p:attrName>
                                        </p:attrNameLst>
                                      </p:cBhvr>
                                      <p:to>
                                        <p:strVal val="solid"/>
                                      </p:to>
                                    </p:set>
                                    <p:set>
                                      <p:cBhvr>
                                        <p:cTn id="27" dur="500" autoRev="1" fill="remove"/>
                                        <p:tgtEl>
                                          <p:spTgt spid="11"/>
                                        </p:tgtEl>
                                        <p:attrNameLst>
                                          <p:attrName>fill.on</p:attrName>
                                        </p:attrNameLst>
                                      </p:cBhvr>
                                      <p:to>
                                        <p:strVal val="true"/>
                                      </p:to>
                                    </p:set>
                                  </p:childTnLst>
                                </p:cTn>
                              </p:par>
                            </p:childTnLst>
                          </p:cTn>
                        </p:par>
                        <p:par>
                          <p:cTn id="28" fill="hold">
                            <p:stCondLst>
                              <p:cond delay="8000"/>
                            </p:stCondLst>
                            <p:childTnLst>
                              <p:par>
                                <p:cTn id="29" presetID="27" presetClass="emph" presetSubtype="0" fill="remove" grpId="0" nodeType="afterEffect">
                                  <p:stCondLst>
                                    <p:cond delay="1000"/>
                                  </p:stCondLst>
                                  <p:childTnLst>
                                    <p:animClr clrSpc="rgb" dir="cw">
                                      <p:cBhvr override="childStyle">
                                        <p:cTn id="30" dur="500" autoRev="1" fill="remove"/>
                                        <p:tgtEl>
                                          <p:spTgt spid="12"/>
                                        </p:tgtEl>
                                        <p:attrNameLst>
                                          <p:attrName>style.color</p:attrName>
                                        </p:attrNameLst>
                                      </p:cBhvr>
                                      <p:to>
                                        <a:schemeClr val="bg1"/>
                                      </p:to>
                                    </p:animClr>
                                    <p:animClr clrSpc="rgb" dir="cw">
                                      <p:cBhvr>
                                        <p:cTn id="31" dur="500" autoRev="1" fill="remove"/>
                                        <p:tgtEl>
                                          <p:spTgt spid="12"/>
                                        </p:tgtEl>
                                        <p:attrNameLst>
                                          <p:attrName>fillcolor</p:attrName>
                                        </p:attrNameLst>
                                      </p:cBhvr>
                                      <p:to>
                                        <a:schemeClr val="bg1"/>
                                      </p:to>
                                    </p:animClr>
                                    <p:set>
                                      <p:cBhvr>
                                        <p:cTn id="32" dur="500" autoRev="1" fill="remove"/>
                                        <p:tgtEl>
                                          <p:spTgt spid="12"/>
                                        </p:tgtEl>
                                        <p:attrNameLst>
                                          <p:attrName>fill.type</p:attrName>
                                        </p:attrNameLst>
                                      </p:cBhvr>
                                      <p:to>
                                        <p:strVal val="solid"/>
                                      </p:to>
                                    </p:set>
                                    <p:set>
                                      <p:cBhvr>
                                        <p:cTn id="33" dur="500" autoRev="1" fill="remove"/>
                                        <p:tgtEl>
                                          <p:spTgt spid="12"/>
                                        </p:tgtEl>
                                        <p:attrNameLst>
                                          <p:attrName>fill.on</p:attrName>
                                        </p:attrNameLst>
                                      </p:cBhvr>
                                      <p:to>
                                        <p:strVal val="true"/>
                                      </p:to>
                                    </p:set>
                                  </p:childTnLst>
                                </p:cTn>
                              </p:par>
                            </p:childTnLst>
                          </p:cTn>
                        </p:par>
                        <p:par>
                          <p:cTn id="34" fill="hold">
                            <p:stCondLst>
                              <p:cond delay="10000"/>
                            </p:stCondLst>
                            <p:childTnLst>
                              <p:par>
                                <p:cTn id="35" presetID="27" presetClass="emph" presetSubtype="0" fill="remove" grpId="0" nodeType="afterEffect">
                                  <p:stCondLst>
                                    <p:cond delay="1000"/>
                                  </p:stCondLst>
                                  <p:childTnLst>
                                    <p:animClr clrSpc="rgb" dir="cw">
                                      <p:cBhvr override="childStyle">
                                        <p:cTn id="36" dur="500" autoRev="1" fill="remove"/>
                                        <p:tgtEl>
                                          <p:spTgt spid="14"/>
                                        </p:tgtEl>
                                        <p:attrNameLst>
                                          <p:attrName>style.color</p:attrName>
                                        </p:attrNameLst>
                                      </p:cBhvr>
                                      <p:to>
                                        <a:schemeClr val="bg1"/>
                                      </p:to>
                                    </p:animClr>
                                    <p:animClr clrSpc="rgb" dir="cw">
                                      <p:cBhvr>
                                        <p:cTn id="37" dur="500" autoRev="1" fill="remove"/>
                                        <p:tgtEl>
                                          <p:spTgt spid="14"/>
                                        </p:tgtEl>
                                        <p:attrNameLst>
                                          <p:attrName>fillcolor</p:attrName>
                                        </p:attrNameLst>
                                      </p:cBhvr>
                                      <p:to>
                                        <a:schemeClr val="bg1"/>
                                      </p:to>
                                    </p:animClr>
                                    <p:set>
                                      <p:cBhvr>
                                        <p:cTn id="38" dur="500" autoRev="1" fill="remove"/>
                                        <p:tgtEl>
                                          <p:spTgt spid="14"/>
                                        </p:tgtEl>
                                        <p:attrNameLst>
                                          <p:attrName>fill.type</p:attrName>
                                        </p:attrNameLst>
                                      </p:cBhvr>
                                      <p:to>
                                        <p:strVal val="solid"/>
                                      </p:to>
                                    </p:set>
                                    <p:set>
                                      <p:cBhvr>
                                        <p:cTn id="39" dur="500" autoRev="1" fill="remove"/>
                                        <p:tgtEl>
                                          <p:spTgt spid="14"/>
                                        </p:tgtEl>
                                        <p:attrNameLst>
                                          <p:attrName>fill.on</p:attrName>
                                        </p:attrNameLst>
                                      </p:cBhvr>
                                      <p:to>
                                        <p:strVal val="true"/>
                                      </p:to>
                                    </p:set>
                                  </p:childTnLst>
                                </p:cTn>
                              </p:par>
                            </p:childTnLst>
                          </p:cTn>
                        </p:par>
                        <p:par>
                          <p:cTn id="40" fill="hold">
                            <p:stCondLst>
                              <p:cond delay="12000"/>
                            </p:stCondLst>
                            <p:childTnLst>
                              <p:par>
                                <p:cTn id="41" presetID="27" presetClass="emph" presetSubtype="0" fill="remove" grpId="0" nodeType="afterEffect">
                                  <p:stCondLst>
                                    <p:cond delay="1000"/>
                                  </p:stCondLst>
                                  <p:childTnLst>
                                    <p:animClr clrSpc="rgb" dir="cw">
                                      <p:cBhvr override="childStyle">
                                        <p:cTn id="42" dur="500" autoRev="1" fill="remove"/>
                                        <p:tgtEl>
                                          <p:spTgt spid="13"/>
                                        </p:tgtEl>
                                        <p:attrNameLst>
                                          <p:attrName>style.color</p:attrName>
                                        </p:attrNameLst>
                                      </p:cBhvr>
                                      <p:to>
                                        <a:schemeClr val="bg1"/>
                                      </p:to>
                                    </p:animClr>
                                    <p:animClr clrSpc="rgb" dir="cw">
                                      <p:cBhvr>
                                        <p:cTn id="43" dur="500" autoRev="1" fill="remove"/>
                                        <p:tgtEl>
                                          <p:spTgt spid="13"/>
                                        </p:tgtEl>
                                        <p:attrNameLst>
                                          <p:attrName>fillcolor</p:attrName>
                                        </p:attrNameLst>
                                      </p:cBhvr>
                                      <p:to>
                                        <a:schemeClr val="bg1"/>
                                      </p:to>
                                    </p:animClr>
                                    <p:set>
                                      <p:cBhvr>
                                        <p:cTn id="44" dur="500" autoRev="1" fill="remove"/>
                                        <p:tgtEl>
                                          <p:spTgt spid="13"/>
                                        </p:tgtEl>
                                        <p:attrNameLst>
                                          <p:attrName>fill.type</p:attrName>
                                        </p:attrNameLst>
                                      </p:cBhvr>
                                      <p:to>
                                        <p:strVal val="solid"/>
                                      </p:to>
                                    </p:set>
                                    <p:set>
                                      <p:cBhvr>
                                        <p:cTn id="45" dur="500" autoRev="1" fill="remove"/>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4"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0704" y="231819"/>
            <a:ext cx="11462004" cy="6510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dirty="0" smtClean="0">
              <a:latin typeface="Times New Roman" panose="02020603050405020304" pitchFamily="18" charset="0"/>
              <a:cs typeface="Times New Roman" panose="02020603050405020304" pitchFamily="18" charset="0"/>
            </a:endParaRPr>
          </a:p>
          <a:p>
            <a:pPr algn="just"/>
            <a:endParaRPr lang="fr-FR" sz="2800" dirty="0" smtClean="0">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Un framework informatique est un « ensemble cohérent de composants logiciels structurels, qui sert à créer les fondations ainsi que les grandes lignes de tout ou d’une partie d’un logiciel ». Autrement dit une base homogène avec des briques toutes prêtes à disposition.</a:t>
            </a:r>
          </a:p>
          <a:p>
            <a:pPr algn="just"/>
            <a:r>
              <a:rPr lang="fr-FR" sz="2800" dirty="0">
                <a:solidFill>
                  <a:schemeClr val="tx1"/>
                </a:solidFill>
                <a:latin typeface="Times New Roman" panose="02020603050405020304" pitchFamily="18" charset="0"/>
                <a:cs typeface="Times New Roman" panose="02020603050405020304" pitchFamily="18" charset="0"/>
              </a:rPr>
              <a:t>L’utilité d’un framework est d’éviter de passer du temps à développer ce qui a déjà été fait par d’autres souvent plus compétents et qui en plus a été utilisé et validé par de nombreux utilisateurs. On peut imaginer un framework comme un ensemble d’outils à disposition. Il existe des frameworks pour tous les langages de programmation. En faire la liste serait laborieux tant il en existe alors nous allons vous présenter pour php et en particulier </a:t>
            </a:r>
            <a:r>
              <a:rPr lang="fr-FR" sz="2800" b="1" dirty="0">
                <a:solidFill>
                  <a:schemeClr val="tx1"/>
                </a:solidFill>
                <a:latin typeface="Times New Roman" panose="02020603050405020304" pitchFamily="18" charset="0"/>
                <a:cs typeface="Times New Roman" panose="02020603050405020304" pitchFamily="18" charset="0"/>
              </a:rPr>
              <a:t>Laravel</a:t>
            </a:r>
            <a:r>
              <a:rPr lang="fr-FR" sz="2800" dirty="0">
                <a:solidFill>
                  <a:schemeClr val="tx1"/>
                </a:solidFill>
                <a:latin typeface="Times New Roman" panose="02020603050405020304" pitchFamily="18" charset="0"/>
                <a:cs typeface="Times New Roman" panose="02020603050405020304" pitchFamily="18" charset="0"/>
              </a:rPr>
              <a:t>. </a:t>
            </a:r>
          </a:p>
          <a:p>
            <a:pPr algn="just" fontAlgn="base"/>
            <a:endParaRPr lang="fr-FR" sz="3600" b="1"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195847" y="231819"/>
            <a:ext cx="7791719" cy="559751"/>
          </a:xfrm>
          <a:prstGeom prst="rect">
            <a:avLst/>
          </a:prstGeom>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4800" b="1" dirty="0" smtClean="0">
                <a:effectLst>
                  <a:outerShdw blurRad="38100" dist="38100" dir="2700000" algn="tl">
                    <a:srgbClr val="000000">
                      <a:alpha val="43137"/>
                    </a:srgbClr>
                  </a:outerShdw>
                </a:effectLst>
              </a:rPr>
              <a:t>Introduction</a:t>
            </a:r>
            <a:endParaRPr lang="fr-FR" sz="4800" b="1" dirty="0">
              <a:effectLst>
                <a:outerShdw blurRad="38100" dist="38100" dir="2700000" algn="tl">
                  <a:srgbClr val="000000">
                    <a:alpha val="43137"/>
                  </a:srgbClr>
                </a:outerShdw>
              </a:effectLst>
            </a:endParaRPr>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4</a:t>
            </a:fld>
            <a:endParaRPr lang="en-US" dirty="0"/>
          </a:p>
        </p:txBody>
      </p:sp>
      <p:sp>
        <p:nvSpPr>
          <p:cNvPr id="7" name="Émoticône 6"/>
          <p:cNvSpPr/>
          <p:nvPr/>
        </p:nvSpPr>
        <p:spPr>
          <a:xfrm>
            <a:off x="8897915" y="6400797"/>
            <a:ext cx="191069" cy="28660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a:off x="9198591" y="6086901"/>
            <a:ext cx="2624117" cy="655093"/>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rgbClr val="FF0000"/>
                </a:solidFill>
                <a:latin typeface="Times New Roman" panose="02020603050405020304" pitchFamily="18" charset="0"/>
                <a:cs typeface="Times New Roman" panose="02020603050405020304" pitchFamily="18" charset="0"/>
              </a:rPr>
              <a:t>C’est quoi </a:t>
            </a:r>
            <a:r>
              <a:rPr lang="fr-FR" sz="2000" b="1" dirty="0" smtClean="0">
                <a:solidFill>
                  <a:srgbClr val="FF0000"/>
                </a:solidFill>
                <a:latin typeface="Times New Roman" panose="02020603050405020304" pitchFamily="18" charset="0"/>
                <a:cs typeface="Times New Roman" panose="02020603050405020304" pitchFamily="18" charset="0"/>
              </a:rPr>
              <a:t>Laravel?</a:t>
            </a:r>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ZoneTexte 7"/>
          <p:cNvSpPr txBox="1"/>
          <p:nvPr/>
        </p:nvSpPr>
        <p:spPr>
          <a:xfrm>
            <a:off x="10524226" y="295729"/>
            <a:ext cx="666512" cy="523220"/>
          </a:xfrm>
          <a:prstGeom prst="rect">
            <a:avLst/>
          </a:prstGeom>
          <a:noFill/>
        </p:spPr>
        <p:txBody>
          <a:bodyPr wrap="square" rtlCol="0">
            <a:spAutoFit/>
          </a:bodyPr>
          <a:lstStyle/>
          <a:p>
            <a:r>
              <a:rPr lang="fr-FR" sz="2800" b="1" dirty="0"/>
              <a:t>4</a:t>
            </a:r>
          </a:p>
        </p:txBody>
      </p:sp>
    </p:spTree>
    <p:extLst>
      <p:ext uri="{BB962C8B-B14F-4D97-AF65-F5344CB8AC3E}">
        <p14:creationId xmlns:p14="http://schemas.microsoft.com/office/powerpoint/2010/main" val="41707367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938" y="359234"/>
            <a:ext cx="11848563" cy="6221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endParaRPr lang="fr-FR" sz="4000" b="1" u="sng" dirty="0">
              <a:latin typeface="Times New Roman" panose="02020603050405020304" pitchFamily="18" charset="0"/>
              <a:cs typeface="Times New Roman" panose="02020603050405020304" pitchFamily="18" charset="0"/>
            </a:endParaRPr>
          </a:p>
        </p:txBody>
      </p:sp>
      <p:sp>
        <p:nvSpPr>
          <p:cNvPr id="6" name="Rectangle 5"/>
          <p:cNvSpPr/>
          <p:nvPr/>
        </p:nvSpPr>
        <p:spPr>
          <a:xfrm>
            <a:off x="2413785" y="396236"/>
            <a:ext cx="7456868" cy="566671"/>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fontAlgn="base"/>
            <a:r>
              <a:rPr lang="fr-FR" sz="3600" b="1" dirty="0">
                <a:latin typeface="Times New Roman" panose="02020603050405020304" pitchFamily="18" charset="0"/>
                <a:cs typeface="Times New Roman" panose="02020603050405020304" pitchFamily="18" charset="0"/>
              </a:rPr>
              <a:t>Qu’est-ce que c’est </a:t>
            </a:r>
            <a:r>
              <a:rPr lang="fr-FR" sz="3600" b="1" dirty="0" smtClean="0">
                <a:latin typeface="Times New Roman" panose="02020603050405020304" pitchFamily="18" charset="0"/>
                <a:cs typeface="Times New Roman" panose="02020603050405020304" pitchFamily="18" charset="0"/>
              </a:rPr>
              <a:t>Laravel</a:t>
            </a:r>
            <a:r>
              <a:rPr lang="fr-FR" sz="3600" b="1" dirty="0">
                <a:latin typeface="Times New Roman" panose="02020603050405020304" pitchFamily="18" charset="0"/>
                <a:cs typeface="Times New Roman" panose="02020603050405020304" pitchFamily="18" charset="0"/>
              </a:rPr>
              <a:t> ? </a:t>
            </a:r>
          </a:p>
        </p:txBody>
      </p:sp>
      <p:sp>
        <p:nvSpPr>
          <p:cNvPr id="7" name="ZoneTexte 6"/>
          <p:cNvSpPr txBox="1"/>
          <p:nvPr/>
        </p:nvSpPr>
        <p:spPr>
          <a:xfrm>
            <a:off x="217939" y="1126921"/>
            <a:ext cx="11848562" cy="6124754"/>
          </a:xfrm>
          <a:prstGeom prst="rect">
            <a:avLst/>
          </a:prstGeom>
          <a:solidFill>
            <a:schemeClr val="bg1"/>
          </a:solidFill>
        </p:spPr>
        <p:txBody>
          <a:bodyPr wrap="square" rtlCol="0">
            <a:spAutoFit/>
          </a:bodyPr>
          <a:lstStyle/>
          <a:p>
            <a:r>
              <a:rPr lang="fr-FR" sz="2800" dirty="0">
                <a:latin typeface="Times New Roman" panose="02020603050405020304" pitchFamily="18" charset="0"/>
                <a:cs typeface="Times New Roman" panose="02020603050405020304" pitchFamily="18" charset="0"/>
              </a:rPr>
              <a:t>Laravel, créé par Taylor Otwel, est un Framework PHP open-source, robuste et facile à comprendre. Il suit un modèle de </a:t>
            </a:r>
            <a:r>
              <a:rPr lang="fr-FR" sz="2800" dirty="0" smtClean="0">
                <a:latin typeface="Times New Roman" panose="02020603050405020304" pitchFamily="18" charset="0"/>
                <a:cs typeface="Times New Roman" panose="02020603050405020304" pitchFamily="18" charset="0"/>
              </a:rPr>
              <a:t>conception </a:t>
            </a:r>
            <a:r>
              <a:rPr lang="fr-FR" sz="2800" b="1" dirty="0" smtClean="0">
                <a:latin typeface="Times New Roman" panose="02020603050405020304" pitchFamily="18" charset="0"/>
                <a:cs typeface="Times New Roman" panose="02020603050405020304" pitchFamily="18" charset="0"/>
              </a:rPr>
              <a:t>MVC</a:t>
            </a:r>
            <a:r>
              <a:rPr lang="fr-FR" sz="2800" dirty="0" smtClean="0">
                <a:latin typeface="Times New Roman" panose="02020603050405020304" pitchFamily="18" charset="0"/>
                <a:cs typeface="Times New Roman" panose="02020603050405020304" pitchFamily="18" charset="0"/>
              </a:rPr>
              <a:t> (</a:t>
            </a:r>
            <a:r>
              <a:rPr lang="fr-FR" sz="2800" b="1" dirty="0" smtClean="0">
                <a:latin typeface="Times New Roman" panose="02020603050405020304" pitchFamily="18" charset="0"/>
                <a:cs typeface="Times New Roman" panose="02020603050405020304" pitchFamily="18" charset="0"/>
              </a:rPr>
              <a:t>modèle-vue-contrôleur)</a:t>
            </a:r>
            <a:r>
              <a:rPr lang="fr-FR" sz="2800" dirty="0" smtClean="0">
                <a:latin typeface="Times New Roman" panose="02020603050405020304" pitchFamily="18" charset="0"/>
                <a:cs typeface="Times New Roman" panose="02020603050405020304" pitchFamily="18" charset="0"/>
              </a:rPr>
              <a:t>.</a:t>
            </a:r>
            <a:r>
              <a:rPr lang="fr-FR" sz="2800" dirty="0">
                <a:latin typeface="Times New Roman" panose="02020603050405020304" pitchFamily="18" charset="0"/>
                <a:cs typeface="Times New Roman" panose="02020603050405020304" pitchFamily="18" charset="0"/>
              </a:rPr>
              <a:t> Laravel réutilise les composants existants de différents frameworks, ce qui aide à créer une application Web. L'application Web ainsi conçue est plus structurée et pragmatique.</a:t>
            </a:r>
          </a:p>
          <a:p>
            <a:r>
              <a:rPr lang="fr-FR" sz="2800" dirty="0">
                <a:latin typeface="Times New Roman" panose="02020603050405020304" pitchFamily="18" charset="0"/>
                <a:cs typeface="Times New Roman" panose="02020603050405020304" pitchFamily="18" charset="0"/>
              </a:rPr>
              <a:t>Laravel offre un riche ensemble de fonctionnalités qui intègre les fonctionnalités de base des frameworks PHP tels que CodeIgniter, Yii et d'autres langages de programmation tels que Ruby on Rails. Laravel possède un ensemble très riche de fonctionnalités qui vont accélérer le développement Web. </a:t>
            </a:r>
          </a:p>
          <a:p>
            <a:pPr algn="just" fontAlgn="base"/>
            <a:r>
              <a:rPr lang="fr-FR" sz="2800" b="1" dirty="0" smtClean="0">
                <a:solidFill>
                  <a:srgbClr val="FF0000"/>
                </a:solidFill>
                <a:latin typeface="Times New Roman" panose="02020603050405020304" pitchFamily="18" charset="0"/>
                <a:cs typeface="Times New Roman" panose="02020603050405020304" pitchFamily="18" charset="0"/>
              </a:rPr>
              <a:t>															</a:t>
            </a:r>
          </a:p>
          <a:p>
            <a:pPr algn="just" fontAlgn="base"/>
            <a:r>
              <a:rPr lang="fr-FR" sz="2800" b="1" dirty="0">
                <a:solidFill>
                  <a:srgbClr val="FF0000"/>
                </a:solidFill>
                <a:latin typeface="Times New Roman" panose="02020603050405020304" pitchFamily="18" charset="0"/>
                <a:cs typeface="Times New Roman" panose="02020603050405020304" pitchFamily="18" charset="0"/>
              </a:rPr>
              <a:t> </a:t>
            </a:r>
            <a:r>
              <a:rPr lang="fr-FR" sz="2800" b="1" dirty="0" smtClean="0">
                <a:solidFill>
                  <a:srgbClr val="FF0000"/>
                </a:solidFill>
                <a:latin typeface="Times New Roman" panose="02020603050405020304" pitchFamily="18" charset="0"/>
                <a:cs typeface="Times New Roman" panose="02020603050405020304" pitchFamily="18" charset="0"/>
              </a:rPr>
              <a:t>                                                           </a:t>
            </a:r>
          </a:p>
          <a:p>
            <a:pPr algn="just" fontAlgn="base"/>
            <a:endParaRPr lang="fr-FR" sz="2800" b="1" dirty="0">
              <a:solidFill>
                <a:srgbClr val="FF0000"/>
              </a:solidFill>
              <a:latin typeface="Times New Roman" panose="02020603050405020304" pitchFamily="18" charset="0"/>
              <a:cs typeface="Times New Roman" panose="02020603050405020304" pitchFamily="18" charset="0"/>
            </a:endParaRPr>
          </a:p>
          <a:p>
            <a:pPr algn="just" fontAlgn="base"/>
            <a:r>
              <a:rPr lang="fr-FR" sz="2800" b="1" dirty="0">
                <a:solidFill>
                  <a:srgbClr val="FF0000"/>
                </a:solidFill>
                <a:latin typeface="Times New Roman" panose="02020603050405020304" pitchFamily="18" charset="0"/>
                <a:cs typeface="Times New Roman" panose="02020603050405020304" pitchFamily="18" charset="0"/>
              </a:rPr>
              <a:t> </a:t>
            </a:r>
            <a:r>
              <a:rPr lang="fr-FR" sz="2800" b="1" dirty="0" smtClean="0">
                <a:solidFill>
                  <a:srgbClr val="FF0000"/>
                </a:solidFill>
                <a:latin typeface="Times New Roman" panose="02020603050405020304" pitchFamily="18" charset="0"/>
                <a:cs typeface="Times New Roman" panose="02020603050405020304" pitchFamily="18" charset="0"/>
              </a:rPr>
              <a:t>                                                           </a:t>
            </a:r>
          </a:p>
          <a:p>
            <a:pPr algn="just" fontAlgn="base"/>
            <a:r>
              <a:rPr lang="fr-FR" sz="2800" b="1" dirty="0" smtClean="0">
                <a:solidFill>
                  <a:srgbClr val="FF0000"/>
                </a:solidFill>
                <a:latin typeface="Times New Roman" panose="02020603050405020304" pitchFamily="18" charset="0"/>
                <a:cs typeface="Times New Roman" panose="02020603050405020304" pitchFamily="18" charset="0"/>
              </a:rPr>
              <a:t>                                                                                   </a:t>
            </a:r>
            <a:endParaRPr lang="fr-FR" sz="3600" b="1" dirty="0">
              <a:solidFill>
                <a:srgbClr val="FF0000"/>
              </a:solidFill>
              <a:latin typeface="Times New Roman" panose="02020603050405020304" pitchFamily="18" charset="0"/>
              <a:cs typeface="Times New Roman" panose="02020603050405020304" pitchFamily="18" charset="0"/>
            </a:endParaRPr>
          </a:p>
        </p:txBody>
      </p:sp>
      <p:sp>
        <p:nvSpPr>
          <p:cNvPr id="3" name="Espace réservé du numéro de diapositive 2"/>
          <p:cNvSpPr>
            <a:spLocks noGrp="1"/>
          </p:cNvSpPr>
          <p:nvPr>
            <p:ph type="sldNum" sz="quarter" idx="12"/>
          </p:nvPr>
        </p:nvSpPr>
        <p:spPr/>
        <p:txBody>
          <a:bodyPr/>
          <a:lstStyle/>
          <a:p>
            <a:endParaRPr lang="en-US" dirty="0">
              <a:solidFill>
                <a:schemeClr val="tx1"/>
              </a:solidFill>
            </a:endParaRPr>
          </a:p>
        </p:txBody>
      </p:sp>
      <p:sp>
        <p:nvSpPr>
          <p:cNvPr id="8" name="ZoneTexte 7"/>
          <p:cNvSpPr txBox="1"/>
          <p:nvPr/>
        </p:nvSpPr>
        <p:spPr>
          <a:xfrm>
            <a:off x="10524226" y="295729"/>
            <a:ext cx="666512" cy="523220"/>
          </a:xfrm>
          <a:prstGeom prst="rect">
            <a:avLst/>
          </a:prstGeom>
          <a:noFill/>
        </p:spPr>
        <p:txBody>
          <a:bodyPr wrap="square" rtlCol="0">
            <a:spAutoFit/>
          </a:bodyPr>
          <a:lstStyle/>
          <a:p>
            <a:r>
              <a:rPr lang="fr-FR" sz="2800" b="1" dirty="0"/>
              <a:t>5</a:t>
            </a:r>
          </a:p>
        </p:txBody>
      </p:sp>
    </p:spTree>
    <p:extLst>
      <p:ext uri="{BB962C8B-B14F-4D97-AF65-F5344CB8AC3E}">
        <p14:creationId xmlns:p14="http://schemas.microsoft.com/office/powerpoint/2010/main" val="3496187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938" y="172528"/>
            <a:ext cx="11848563" cy="6408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endParaRPr lang="fr-FR" sz="4000" b="1" u="sng" dirty="0">
              <a:latin typeface="Times New Roman" panose="02020603050405020304" pitchFamily="18" charset="0"/>
              <a:cs typeface="Times New Roman" panose="02020603050405020304" pitchFamily="18" charset="0"/>
            </a:endParaRPr>
          </a:p>
        </p:txBody>
      </p:sp>
      <p:sp>
        <p:nvSpPr>
          <p:cNvPr id="6" name="Rectangle 5"/>
          <p:cNvSpPr/>
          <p:nvPr/>
        </p:nvSpPr>
        <p:spPr>
          <a:xfrm>
            <a:off x="2413785" y="396236"/>
            <a:ext cx="7456868" cy="566671"/>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fontAlgn="base"/>
            <a:r>
              <a:rPr lang="fr-FR" sz="3600" b="1" dirty="0">
                <a:latin typeface="Times New Roman" panose="02020603050405020304" pitchFamily="18" charset="0"/>
                <a:cs typeface="Times New Roman" panose="02020603050405020304" pitchFamily="18" charset="0"/>
              </a:rPr>
              <a:t>Qu’est-ce que c’est </a:t>
            </a:r>
            <a:r>
              <a:rPr lang="fr-FR" sz="3600" b="1" dirty="0" smtClean="0">
                <a:latin typeface="Times New Roman" panose="02020603050405020304" pitchFamily="18" charset="0"/>
                <a:cs typeface="Times New Roman" panose="02020603050405020304" pitchFamily="18" charset="0"/>
              </a:rPr>
              <a:t>Laravel</a:t>
            </a:r>
            <a:r>
              <a:rPr lang="fr-FR" sz="3600" b="1" dirty="0">
                <a:latin typeface="Times New Roman" panose="02020603050405020304" pitchFamily="18" charset="0"/>
                <a:cs typeface="Times New Roman" panose="02020603050405020304" pitchFamily="18" charset="0"/>
              </a:rPr>
              <a:t> ? </a:t>
            </a:r>
          </a:p>
        </p:txBody>
      </p:sp>
      <p:sp>
        <p:nvSpPr>
          <p:cNvPr id="7" name="ZoneTexte 6"/>
          <p:cNvSpPr txBox="1"/>
          <p:nvPr/>
        </p:nvSpPr>
        <p:spPr>
          <a:xfrm>
            <a:off x="217939" y="1126921"/>
            <a:ext cx="11848562" cy="4339650"/>
          </a:xfrm>
          <a:prstGeom prst="rect">
            <a:avLst/>
          </a:prstGeom>
          <a:solidFill>
            <a:schemeClr val="bg1"/>
          </a:solidFill>
        </p:spPr>
        <p:txBody>
          <a:bodyPr wrap="square" rtlCol="0">
            <a:spAutoFit/>
          </a:bodyPr>
          <a:lstStyle/>
          <a:p>
            <a:pPr marL="457200" indent="-457200" algn="ctr" fontAlgn="base">
              <a:buFont typeface="Wingdings" panose="05000000000000000000" pitchFamily="2" charset="2"/>
              <a:buChar char="q"/>
            </a:pPr>
            <a:r>
              <a:rPr lang="fr-FR" sz="2800" b="1" dirty="0" smtClean="0">
                <a:latin typeface="Times New Roman" panose="02020603050405020304" pitchFamily="18" charset="0"/>
                <a:cs typeface="Times New Roman" panose="02020603050405020304" pitchFamily="18" charset="0"/>
              </a:rPr>
              <a:t>Avantage de laravel</a:t>
            </a:r>
            <a:endParaRPr lang="fr-FR" sz="2800" b="1" dirty="0">
              <a:solidFill>
                <a:srgbClr val="FF0000"/>
              </a:solidFill>
              <a:latin typeface="Times New Roman" panose="02020603050405020304" pitchFamily="18" charset="0"/>
              <a:cs typeface="Times New Roman" panose="02020603050405020304" pitchFamily="18" charset="0"/>
            </a:endParaRPr>
          </a:p>
          <a:p>
            <a:pPr fontAlgn="base"/>
            <a:r>
              <a:rPr lang="fr-FR" sz="2800" dirty="0" smtClean="0">
                <a:latin typeface="Times New Roman" panose="02020603050405020304" pitchFamily="18" charset="0"/>
                <a:cs typeface="Times New Roman" panose="02020603050405020304" pitchFamily="18" charset="0"/>
              </a:rPr>
              <a:t>Laravel </a:t>
            </a:r>
            <a:r>
              <a:rPr lang="fr-FR" sz="2800" dirty="0">
                <a:latin typeface="Times New Roman" panose="02020603050405020304" pitchFamily="18" charset="0"/>
                <a:cs typeface="Times New Roman" panose="02020603050405020304" pitchFamily="18" charset="0"/>
              </a:rPr>
              <a:t>nous offre les avantages suivants lorsque nous concevons une </a:t>
            </a:r>
            <a:r>
              <a:rPr lang="fr-FR" sz="2800" dirty="0" smtClean="0">
                <a:latin typeface="Times New Roman" panose="02020603050405020304" pitchFamily="18" charset="0"/>
                <a:cs typeface="Times New Roman" panose="02020603050405020304" pitchFamily="18" charset="0"/>
              </a:rPr>
              <a:t>application Web </a:t>
            </a:r>
            <a:r>
              <a:rPr lang="fr-FR" sz="2800" dirty="0">
                <a:latin typeface="Times New Roman" panose="02020603050405020304" pitchFamily="18" charset="0"/>
                <a:cs typeface="Times New Roman" panose="02020603050405020304" pitchFamily="18" charset="0"/>
              </a:rPr>
              <a:t>basée sur celle-ci -</a:t>
            </a:r>
          </a:p>
          <a:p>
            <a:pPr marL="285750" lvl="0" indent="-28575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L’application Web devient plus évolutive grâce au framework Laravel.</a:t>
            </a:r>
          </a:p>
          <a:p>
            <a:pPr marL="285750" lvl="0" indent="-28575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Un temps considérable est économisé lors de la conception de l'application Web, car Laravel réutilise les composants d'un autre framework pour développer une application Web.</a:t>
            </a:r>
          </a:p>
          <a:p>
            <a:pPr marL="285750" lvl="0" indent="-28575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Il inclut des espaces de noms et des interfaces, facilitant ainsi l’organisation et la gestion des ressources.</a:t>
            </a:r>
          </a:p>
          <a:p>
            <a:pPr algn="just" fontAlgn="base"/>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6</a:t>
            </a:fld>
            <a:endParaRPr lang="en-US" dirty="0"/>
          </a:p>
        </p:txBody>
      </p:sp>
      <p:sp>
        <p:nvSpPr>
          <p:cNvPr id="12" name="Flèche droite 11"/>
          <p:cNvSpPr/>
          <p:nvPr/>
        </p:nvSpPr>
        <p:spPr>
          <a:xfrm>
            <a:off x="8707272" y="5991367"/>
            <a:ext cx="3359229" cy="589367"/>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rgbClr val="FF0000"/>
                </a:solidFill>
                <a:latin typeface="Times New Roman" panose="02020603050405020304" pitchFamily="18" charset="0"/>
                <a:cs typeface="Times New Roman" panose="02020603050405020304" pitchFamily="18" charset="0"/>
              </a:rPr>
              <a:t>C’est quoi MVC?</a:t>
            </a:r>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ZoneTexte 7"/>
          <p:cNvSpPr txBox="1"/>
          <p:nvPr/>
        </p:nvSpPr>
        <p:spPr>
          <a:xfrm>
            <a:off x="10524226" y="295729"/>
            <a:ext cx="666512" cy="523220"/>
          </a:xfrm>
          <a:prstGeom prst="rect">
            <a:avLst/>
          </a:prstGeom>
          <a:noFill/>
        </p:spPr>
        <p:txBody>
          <a:bodyPr wrap="square" rtlCol="0">
            <a:spAutoFit/>
          </a:bodyPr>
          <a:lstStyle/>
          <a:p>
            <a:r>
              <a:rPr lang="fr-FR" sz="2800" b="1" dirty="0"/>
              <a:t>6</a:t>
            </a:r>
          </a:p>
        </p:txBody>
      </p:sp>
    </p:spTree>
    <p:extLst>
      <p:ext uri="{BB962C8B-B14F-4D97-AF65-F5344CB8AC3E}">
        <p14:creationId xmlns:p14="http://schemas.microsoft.com/office/powerpoint/2010/main" val="3997138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34853" y="150125"/>
            <a:ext cx="11429519" cy="6555641"/>
          </a:xfrm>
          <a:prstGeom prst="rect">
            <a:avLst/>
          </a:prstGeom>
          <a:solidFill>
            <a:schemeClr val="bg1"/>
          </a:solidFill>
        </p:spPr>
        <p:txBody>
          <a:bodyPr wrap="square" rtlCol="0">
            <a:spAutoFit/>
          </a:bodyPr>
          <a:lstStyle/>
          <a:p>
            <a:pPr algn="just" fontAlgn="base"/>
            <a:endParaRPr lang="fr-FR" sz="2800" dirty="0" smtClean="0">
              <a:latin typeface="Times New Roman" panose="02020603050405020304" pitchFamily="18" charset="0"/>
              <a:cs typeface="Times New Roman" panose="02020603050405020304" pitchFamily="18" charset="0"/>
            </a:endParaRPr>
          </a:p>
          <a:p>
            <a:pPr algn="just" fontAlgn="base"/>
            <a:endParaRPr lang="fr-FR" sz="2800" dirty="0">
              <a:latin typeface="Times New Roman" panose="02020603050405020304" pitchFamily="18" charset="0"/>
              <a:cs typeface="Times New Roman" panose="02020603050405020304" pitchFamily="18" charset="0"/>
            </a:endParaRPr>
          </a:p>
          <a:p>
            <a:r>
              <a:rPr lang="fr-FR" sz="2800" dirty="0">
                <a:latin typeface="Times New Roman" panose="02020603050405020304" pitchFamily="18" charset="0"/>
                <a:cs typeface="Times New Roman" panose="02020603050405020304" pitchFamily="18" charset="0"/>
              </a:rPr>
              <a:t>Le </a:t>
            </a:r>
            <a:r>
              <a:rPr lang="fr-FR" sz="2800" b="1" dirty="0">
                <a:latin typeface="Times New Roman" panose="02020603050405020304" pitchFamily="18" charset="0"/>
                <a:cs typeface="Times New Roman" panose="02020603050405020304" pitchFamily="18" charset="0"/>
              </a:rPr>
              <a:t>MVC (Model </a:t>
            </a:r>
            <a:r>
              <a:rPr lang="fr-FR" sz="2800" b="1" dirty="0" smtClean="0">
                <a:latin typeface="Times New Roman" panose="02020603050405020304" pitchFamily="18" charset="0"/>
                <a:cs typeface="Times New Roman" panose="02020603050405020304" pitchFamily="18" charset="0"/>
              </a:rPr>
              <a:t>Views </a:t>
            </a:r>
            <a:r>
              <a:rPr lang="fr-FR" sz="2800" b="1" dirty="0">
                <a:latin typeface="Times New Roman" panose="02020603050405020304" pitchFamily="18" charset="0"/>
                <a:cs typeface="Times New Roman" panose="02020603050405020304" pitchFamily="18" charset="0"/>
              </a:rPr>
              <a:t>Controller)</a:t>
            </a:r>
            <a:r>
              <a:rPr lang="fr-FR" sz="2800" dirty="0">
                <a:latin typeface="Times New Roman" panose="02020603050405020304" pitchFamily="18" charset="0"/>
                <a:cs typeface="Times New Roman" panose="02020603050405020304" pitchFamily="18" charset="0"/>
              </a:rPr>
              <a:t> est une méthode d’organisation du développement d’applications Web permettant de séparer les différents concepts résultant de nos pages PHP.</a:t>
            </a:r>
          </a:p>
          <a:p>
            <a:r>
              <a:rPr lang="fr-FR" sz="2800" dirty="0">
                <a:latin typeface="Times New Roman" panose="02020603050405020304" pitchFamily="18" charset="0"/>
                <a:cs typeface="Times New Roman" panose="02020603050405020304" pitchFamily="18" charset="0"/>
              </a:rPr>
              <a:t>En effet, trois grandes « actions » peuvent être identifiées lorsque nous développons en PHP :</a:t>
            </a:r>
          </a:p>
          <a:p>
            <a:pPr marL="457200" lvl="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Les </a:t>
            </a:r>
            <a:r>
              <a:rPr lang="fr-FR" sz="2800" b="1" dirty="0">
                <a:latin typeface="Times New Roman" panose="02020603050405020304" pitchFamily="18" charset="0"/>
                <a:cs typeface="Times New Roman" panose="02020603050405020304" pitchFamily="18" charset="0"/>
              </a:rPr>
              <a:t>requêtes</a:t>
            </a:r>
            <a:r>
              <a:rPr lang="fr-FR" sz="2800" dirty="0">
                <a:latin typeface="Times New Roman" panose="02020603050405020304" pitchFamily="18" charset="0"/>
                <a:cs typeface="Times New Roman" panose="02020603050405020304" pitchFamily="18" charset="0"/>
              </a:rPr>
              <a:t> en base de données (Model)</a:t>
            </a:r>
          </a:p>
          <a:p>
            <a:pPr marL="457200" lvl="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Le </a:t>
            </a:r>
            <a:r>
              <a:rPr lang="fr-FR" sz="2800" b="1" dirty="0">
                <a:latin typeface="Times New Roman" panose="02020603050405020304" pitchFamily="18" charset="0"/>
                <a:cs typeface="Times New Roman" panose="02020603050405020304" pitchFamily="18" charset="0"/>
              </a:rPr>
              <a:t>traitement</a:t>
            </a:r>
            <a:r>
              <a:rPr lang="fr-FR" sz="2800" dirty="0">
                <a:latin typeface="Times New Roman" panose="02020603050405020304" pitchFamily="18" charset="0"/>
                <a:cs typeface="Times New Roman" panose="02020603050405020304" pitchFamily="18" charset="0"/>
              </a:rPr>
              <a:t> des données (Controller)</a:t>
            </a:r>
          </a:p>
          <a:p>
            <a:pPr marL="457200" lvl="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a:t>
            </a:r>
            <a:r>
              <a:rPr lang="fr-FR" sz="2800" b="1" dirty="0">
                <a:latin typeface="Times New Roman" panose="02020603050405020304" pitchFamily="18" charset="0"/>
                <a:cs typeface="Times New Roman" panose="02020603050405020304" pitchFamily="18" charset="0"/>
              </a:rPr>
              <a:t>affichage</a:t>
            </a:r>
            <a:r>
              <a:rPr lang="fr-FR" sz="2800" dirty="0">
                <a:latin typeface="Times New Roman" panose="02020603050405020304" pitchFamily="18" charset="0"/>
                <a:cs typeface="Times New Roman" panose="02020603050405020304" pitchFamily="18" charset="0"/>
              </a:rPr>
              <a:t> de pages HTML </a:t>
            </a:r>
            <a:r>
              <a:rPr lang="fr-FR" sz="2800" dirty="0" smtClean="0">
                <a:latin typeface="Times New Roman" panose="02020603050405020304" pitchFamily="18" charset="0"/>
                <a:cs typeface="Times New Roman" panose="02020603050405020304" pitchFamily="18" charset="0"/>
              </a:rPr>
              <a:t>(Views)</a:t>
            </a:r>
            <a:endParaRPr lang="fr-FR" sz="2800" dirty="0">
              <a:latin typeface="Times New Roman" panose="02020603050405020304" pitchFamily="18" charset="0"/>
              <a:cs typeface="Times New Roman" panose="02020603050405020304" pitchFamily="18" charset="0"/>
            </a:endParaRPr>
          </a:p>
          <a:p>
            <a:r>
              <a:rPr lang="fr-FR" sz="2800" dirty="0">
                <a:latin typeface="Times New Roman" panose="02020603050405020304" pitchFamily="18" charset="0"/>
                <a:cs typeface="Times New Roman" panose="02020603050405020304" pitchFamily="18" charset="0"/>
              </a:rPr>
              <a:t>Dans les faits, le navigateur de l’utilisateur chargera le contrôleur, qui interrogera la base de données par l’intermédiaire du modèle, celui-ci répondra au contrôleur qui traitera les données et les passera à la vue </a:t>
            </a:r>
            <a:r>
              <a:rPr lang="fr-FR" sz="2800" dirty="0" smtClean="0">
                <a:latin typeface="Times New Roman" panose="02020603050405020304" pitchFamily="18" charset="0"/>
                <a:cs typeface="Times New Roman" panose="02020603050405020304" pitchFamily="18" charset="0"/>
              </a:rPr>
              <a:t>(Views), </a:t>
            </a:r>
            <a:r>
              <a:rPr lang="fr-FR" sz="2800" dirty="0">
                <a:latin typeface="Times New Roman" panose="02020603050405020304" pitchFamily="18" charset="0"/>
                <a:cs typeface="Times New Roman" panose="02020603050405020304" pitchFamily="18" charset="0"/>
              </a:rPr>
              <a:t>celle-ci étant en charge de générer le code HTML qui est renvoyé au navigateur.</a:t>
            </a:r>
          </a:p>
          <a:p>
            <a:pPr lvl="0" algn="just" fontAlgn="base"/>
            <a:r>
              <a:rPr lang="fr-FR" sz="2800" dirty="0" smtClean="0">
                <a:solidFill>
                  <a:srgbClr val="FF0000"/>
                </a:solidFill>
                <a:latin typeface="Times New Roman" panose="02020603050405020304" pitchFamily="18" charset="0"/>
                <a:cs typeface="Times New Roman" panose="02020603050405020304" pitchFamily="18" charset="0"/>
              </a:rPr>
              <a:t>                                                                                                          </a:t>
            </a:r>
            <a:endParaRPr lang="fr-FR" sz="2800" b="1" dirty="0" smtClean="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34155" y="150125"/>
            <a:ext cx="7933386" cy="722711"/>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200" b="1" dirty="0" smtClean="0">
                <a:latin typeface="Times New Roman" panose="02020603050405020304" pitchFamily="18" charset="0"/>
                <a:cs typeface="Times New Roman" panose="02020603050405020304" pitchFamily="18" charset="0"/>
              </a:rPr>
              <a:t>Le Model MVC</a:t>
            </a:r>
            <a:endParaRPr lang="fr-FR" sz="3200" dirty="0">
              <a:solidFill>
                <a:schemeClr val="bg1"/>
              </a:solidFill>
            </a:endParaRPr>
          </a:p>
        </p:txBody>
      </p:sp>
      <p:sp>
        <p:nvSpPr>
          <p:cNvPr id="5" name="Espace réservé du numéro de diapositive 4"/>
          <p:cNvSpPr>
            <a:spLocks noGrp="1"/>
          </p:cNvSpPr>
          <p:nvPr>
            <p:ph type="sldNum" sz="quarter" idx="12"/>
          </p:nvPr>
        </p:nvSpPr>
        <p:spPr/>
        <p:txBody>
          <a:bodyPr/>
          <a:lstStyle/>
          <a:p>
            <a:fld id="{6D22F896-40B5-4ADD-8801-0D06FADFA095}" type="slidenum">
              <a:rPr lang="en-US" smtClean="0"/>
              <a:t>7</a:t>
            </a:fld>
            <a:endParaRPr lang="en-US" dirty="0"/>
          </a:p>
        </p:txBody>
      </p:sp>
      <p:sp>
        <p:nvSpPr>
          <p:cNvPr id="6" name="ZoneTexte 5"/>
          <p:cNvSpPr txBox="1"/>
          <p:nvPr/>
        </p:nvSpPr>
        <p:spPr>
          <a:xfrm>
            <a:off x="10524226" y="295729"/>
            <a:ext cx="666512" cy="523220"/>
          </a:xfrm>
          <a:prstGeom prst="rect">
            <a:avLst/>
          </a:prstGeom>
          <a:noFill/>
        </p:spPr>
        <p:txBody>
          <a:bodyPr wrap="square" rtlCol="0">
            <a:spAutoFit/>
          </a:bodyPr>
          <a:lstStyle/>
          <a:p>
            <a:r>
              <a:rPr lang="fr-FR" sz="2800" b="1" dirty="0"/>
              <a:t>7</a:t>
            </a:r>
          </a:p>
        </p:txBody>
      </p:sp>
    </p:spTree>
    <p:extLst>
      <p:ext uri="{BB962C8B-B14F-4D97-AF65-F5344CB8AC3E}">
        <p14:creationId xmlns:p14="http://schemas.microsoft.com/office/powerpoint/2010/main" val="1266453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1734155" y="150125"/>
            <a:ext cx="7933386" cy="722711"/>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200" b="1" dirty="0" smtClean="0">
                <a:latin typeface="Times New Roman" panose="02020603050405020304" pitchFamily="18" charset="0"/>
                <a:cs typeface="Times New Roman" panose="02020603050405020304" pitchFamily="18" charset="0"/>
              </a:rPr>
              <a:t>Le Model MVC</a:t>
            </a:r>
            <a:endParaRPr lang="fr-FR" sz="3200" dirty="0">
              <a:solidFill>
                <a:schemeClr val="bg1"/>
              </a:solidFill>
            </a:endParaRPr>
          </a:p>
        </p:txBody>
      </p:sp>
      <p:sp>
        <p:nvSpPr>
          <p:cNvPr id="5" name="Espace réservé du numéro de diapositive 4"/>
          <p:cNvSpPr>
            <a:spLocks noGrp="1"/>
          </p:cNvSpPr>
          <p:nvPr>
            <p:ph type="sldNum" sz="quarter" idx="12"/>
          </p:nvPr>
        </p:nvSpPr>
        <p:spPr/>
        <p:txBody>
          <a:bodyPr/>
          <a:lstStyle/>
          <a:p>
            <a:fld id="{6D22F896-40B5-4ADD-8801-0D06FADFA095}" type="slidenum">
              <a:rPr lang="en-US" smtClean="0"/>
              <a:t>8</a:t>
            </a:fld>
            <a:endParaRPr lang="en-US"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740" y="1366072"/>
            <a:ext cx="5553645" cy="3679388"/>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14" y="1603678"/>
            <a:ext cx="6433126" cy="3976254"/>
          </a:xfrm>
          <a:prstGeom prst="rect">
            <a:avLst/>
          </a:prstGeom>
        </p:spPr>
      </p:pic>
      <p:sp>
        <p:nvSpPr>
          <p:cNvPr id="10" name="ZoneTexte 9"/>
          <p:cNvSpPr txBox="1"/>
          <p:nvPr/>
        </p:nvSpPr>
        <p:spPr>
          <a:xfrm>
            <a:off x="3638280" y="6160568"/>
            <a:ext cx="5048518" cy="400110"/>
          </a:xfrm>
          <a:prstGeom prst="rect">
            <a:avLst/>
          </a:prstGeom>
          <a:noFill/>
        </p:spPr>
        <p:txBody>
          <a:bodyPr wrap="square" rtlCol="0">
            <a:spAutoFit/>
          </a:bodyPr>
          <a:lstStyle/>
          <a:p>
            <a:pPr algn="ctr"/>
            <a:r>
              <a:rPr lang="fr-FR" sz="2000" dirty="0" smtClean="0">
                <a:latin typeface="Times New Roman" panose="02020603050405020304" pitchFamily="18" charset="0"/>
                <a:cs typeface="Times New Roman" panose="02020603050405020304" pitchFamily="18" charset="0"/>
              </a:rPr>
              <a:t>Figure 1 : Model MVC</a:t>
            </a:r>
            <a:endParaRPr lang="fr-FR" sz="2000" b="1" dirty="0">
              <a:latin typeface="Times New Roman" panose="02020603050405020304" pitchFamily="18" charset="0"/>
              <a:cs typeface="Times New Roman" panose="02020603050405020304" pitchFamily="18" charset="0"/>
            </a:endParaRPr>
          </a:p>
        </p:txBody>
      </p:sp>
      <p:sp>
        <p:nvSpPr>
          <p:cNvPr id="11" name="ZoneTexte 10"/>
          <p:cNvSpPr txBox="1"/>
          <p:nvPr/>
        </p:nvSpPr>
        <p:spPr>
          <a:xfrm>
            <a:off x="10524226" y="295729"/>
            <a:ext cx="666512" cy="523220"/>
          </a:xfrm>
          <a:prstGeom prst="rect">
            <a:avLst/>
          </a:prstGeom>
          <a:noFill/>
        </p:spPr>
        <p:txBody>
          <a:bodyPr wrap="square" rtlCol="0">
            <a:spAutoFit/>
          </a:bodyPr>
          <a:lstStyle/>
          <a:p>
            <a:r>
              <a:rPr lang="fr-FR" sz="2800" b="1" dirty="0"/>
              <a:t>8</a:t>
            </a:r>
          </a:p>
        </p:txBody>
      </p:sp>
    </p:spTree>
    <p:extLst>
      <p:ext uri="{BB962C8B-B14F-4D97-AF65-F5344CB8AC3E}">
        <p14:creationId xmlns:p14="http://schemas.microsoft.com/office/powerpoint/2010/main" val="468801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7" y="115909"/>
            <a:ext cx="11732653" cy="66068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dirty="0" smtClean="0"/>
          </a:p>
        </p:txBody>
      </p:sp>
      <p:sp>
        <p:nvSpPr>
          <p:cNvPr id="2" name="Rectangle 1"/>
          <p:cNvSpPr/>
          <p:nvPr/>
        </p:nvSpPr>
        <p:spPr>
          <a:xfrm>
            <a:off x="2118573" y="115909"/>
            <a:ext cx="7804598" cy="785611"/>
          </a:xfrm>
          <a:prstGeom prst="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3600" dirty="0" smtClean="0">
                <a:latin typeface="Times New Roman" panose="02020603050405020304" pitchFamily="18" charset="0"/>
                <a:cs typeface="Times New Roman" panose="02020603050405020304" pitchFamily="18" charset="0"/>
              </a:rPr>
              <a:t>Installation de laravel</a:t>
            </a:r>
            <a:endParaRPr lang="fr-FR" sz="3600" dirty="0">
              <a:latin typeface="Times New Roman" panose="02020603050405020304" pitchFamily="18" charset="0"/>
              <a:cs typeface="Times New Roman" panose="02020603050405020304" pitchFamily="18" charset="0"/>
            </a:endParaRPr>
          </a:p>
        </p:txBody>
      </p:sp>
      <p:sp>
        <p:nvSpPr>
          <p:cNvPr id="3" name="ZoneTexte 2"/>
          <p:cNvSpPr txBox="1"/>
          <p:nvPr/>
        </p:nvSpPr>
        <p:spPr>
          <a:xfrm>
            <a:off x="727656" y="1278385"/>
            <a:ext cx="10586433" cy="5262979"/>
          </a:xfrm>
          <a:prstGeom prst="rect">
            <a:avLst/>
          </a:prstGeom>
          <a:noFill/>
        </p:spPr>
        <p:txBody>
          <a:bodyPr wrap="square" rtlCol="0">
            <a:spAutoFit/>
          </a:bodyPr>
          <a:lstStyle/>
          <a:p>
            <a:pPr lvl="0"/>
            <a:r>
              <a:rPr lang="fr-FR" sz="2400" u="sng" dirty="0" smtClean="0">
                <a:latin typeface="Times New Roman" panose="02020603050405020304" pitchFamily="18" charset="0"/>
                <a:cs typeface="Times New Roman" panose="02020603050405020304" pitchFamily="18" charset="0"/>
              </a:rPr>
              <a:t>Composer</a:t>
            </a:r>
            <a:endParaRPr lang="fr-FR" sz="2400" dirty="0">
              <a:latin typeface="Times New Roman" panose="02020603050405020304" pitchFamily="18" charset="0"/>
              <a:cs typeface="Times New Roman" panose="02020603050405020304" pitchFamily="18" charset="0"/>
            </a:endParaRPr>
          </a:p>
          <a:p>
            <a:r>
              <a:rPr lang="fr-FR" sz="2400" dirty="0">
                <a:latin typeface="Times New Roman" panose="02020603050405020304" pitchFamily="18" charset="0"/>
                <a:cs typeface="Times New Roman" panose="02020603050405020304" pitchFamily="18" charset="0"/>
              </a:rPr>
              <a:t>Composer est un outil qui inclut toutes les dépendances et les bibliothèques. Il permet à un utilisateur de créer un projet dans le respect du framework mentionné (par exemple, ceux utilisés dans l'installation de Laravel). Les bibliothèques tierces peuvent être installées facilement avec l’aide du compositeur.</a:t>
            </a:r>
          </a:p>
          <a:p>
            <a:r>
              <a:rPr lang="fr-FR" sz="2400" dirty="0">
                <a:latin typeface="Times New Roman" panose="02020603050405020304" pitchFamily="18" charset="0"/>
                <a:cs typeface="Times New Roman" panose="02020603050405020304" pitchFamily="18" charset="0"/>
              </a:rPr>
              <a:t>Toutes les dépendances sont notées dans le fichier </a:t>
            </a:r>
            <a:r>
              <a:rPr lang="fr-FR" sz="2400" dirty="0">
                <a:solidFill>
                  <a:schemeClr val="accent3"/>
                </a:solidFill>
                <a:latin typeface="Times New Roman" panose="02020603050405020304" pitchFamily="18" charset="0"/>
                <a:cs typeface="Times New Roman" panose="02020603050405020304" pitchFamily="18" charset="0"/>
              </a:rPr>
              <a:t>composer.json</a:t>
            </a:r>
            <a:r>
              <a:rPr lang="fr-FR" sz="2400" dirty="0">
                <a:latin typeface="Times New Roman" panose="02020603050405020304" pitchFamily="18" charset="0"/>
                <a:cs typeface="Times New Roman" panose="02020603050405020304" pitchFamily="18" charset="0"/>
              </a:rPr>
              <a:t> qui est placé dans le dossier source</a:t>
            </a:r>
            <a:r>
              <a:rPr lang="fr-FR" sz="2400" dirty="0" smtClean="0">
                <a:latin typeface="Times New Roman" panose="02020603050405020304" pitchFamily="18" charset="0"/>
                <a:cs typeface="Times New Roman" panose="02020603050405020304" pitchFamily="18" charset="0"/>
              </a:rPr>
              <a:t>.</a:t>
            </a:r>
          </a:p>
          <a:p>
            <a:endParaRPr lang="fr-FR" sz="2400" dirty="0">
              <a:latin typeface="Times New Roman" panose="02020603050405020304" pitchFamily="18" charset="0"/>
              <a:cs typeface="Times New Roman" panose="02020603050405020304" pitchFamily="18" charset="0"/>
            </a:endParaRPr>
          </a:p>
          <a:p>
            <a:pPr lvl="0"/>
            <a:r>
              <a:rPr lang="fr-FR" sz="2400" dirty="0" smtClean="0">
                <a:latin typeface="Times New Roman" panose="02020603050405020304" pitchFamily="18" charset="0"/>
                <a:cs typeface="Times New Roman" panose="02020603050405020304" pitchFamily="18" charset="0"/>
              </a:rPr>
              <a:t>L’installation de composer se fait comme suit:</a:t>
            </a:r>
            <a:endParaRPr lang="fr-FR"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Sous Windows, on télécharge le setup </a:t>
            </a:r>
            <a:r>
              <a:rPr lang="fr-FR" sz="2400" dirty="0" smtClean="0">
                <a:latin typeface="Times New Roman" panose="02020603050405020304" pitchFamily="18" charset="0"/>
                <a:cs typeface="Times New Roman" panose="02020603050405020304" pitchFamily="18" charset="0"/>
              </a:rPr>
              <a:t>via </a:t>
            </a:r>
            <a:r>
              <a:rPr lang="fr-FR" sz="2400" dirty="0">
                <a:latin typeface="Times New Roman" panose="02020603050405020304" pitchFamily="18" charset="0"/>
                <a:cs typeface="Times New Roman" panose="02020603050405020304" pitchFamily="18" charset="0"/>
              </a:rPr>
              <a:t>le </a:t>
            </a:r>
            <a:r>
              <a:rPr lang="fr-FR" sz="2400" dirty="0" smtClean="0">
                <a:latin typeface="Times New Roman" panose="02020603050405020304" pitchFamily="18" charset="0"/>
                <a:cs typeface="Times New Roman" panose="02020603050405020304" pitchFamily="18" charset="0"/>
              </a:rPr>
              <a:t>site de composer </a:t>
            </a:r>
            <a:r>
              <a:rPr lang="fr-FR" sz="2400" b="1" i="1" dirty="0" smtClean="0">
                <a:solidFill>
                  <a:schemeClr val="accent3"/>
                </a:solidFill>
                <a:latin typeface="Times New Roman" panose="02020603050405020304" pitchFamily="18" charset="0"/>
                <a:cs typeface="Times New Roman" panose="02020603050405020304" pitchFamily="18" charset="0"/>
              </a:rPr>
              <a:t>gitcomposer.com</a:t>
            </a:r>
            <a:r>
              <a:rPr lang="fr-FR" sz="2400" dirty="0">
                <a:latin typeface="Times New Roman" panose="02020603050405020304" pitchFamily="18" charset="0"/>
                <a:cs typeface="Times New Roman" panose="02020603050405020304" pitchFamily="18" charset="0"/>
              </a:rPr>
              <a:t> et on </a:t>
            </a:r>
            <a:r>
              <a:rPr lang="fr-FR" sz="2400" dirty="0" smtClean="0">
                <a:latin typeface="Times New Roman" panose="02020603050405020304" pitchFamily="18" charset="0"/>
                <a:cs typeface="Times New Roman" panose="02020603050405020304" pitchFamily="18" charset="0"/>
              </a:rPr>
              <a:t>installe,</a:t>
            </a:r>
          </a:p>
          <a:p>
            <a:pPr marL="342900" lvl="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Sous Ubuntu, on lance la commande suivante :</a:t>
            </a:r>
          </a:p>
          <a:p>
            <a:pPr lvl="0"/>
            <a:r>
              <a:rPr lang="fr-FR" sz="2400" dirty="0">
                <a:latin typeface="Times New Roman" panose="02020603050405020304" pitchFamily="18" charset="0"/>
                <a:cs typeface="Times New Roman" panose="02020603050405020304" pitchFamily="18" charset="0"/>
              </a:rPr>
              <a:t> </a:t>
            </a:r>
            <a:r>
              <a:rPr lang="fr-FR" sz="2400" b="1" i="1" dirty="0" err="1">
                <a:solidFill>
                  <a:schemeClr val="accent3"/>
                </a:solidFill>
                <a:latin typeface="Times New Roman" panose="02020603050405020304" pitchFamily="18" charset="0"/>
                <a:cs typeface="Times New Roman" panose="02020603050405020304" pitchFamily="18" charset="0"/>
              </a:rPr>
              <a:t>curl</a:t>
            </a:r>
            <a:r>
              <a:rPr lang="fr-FR" sz="2400" b="1" i="1" dirty="0">
                <a:solidFill>
                  <a:schemeClr val="accent3"/>
                </a:solidFill>
                <a:latin typeface="Times New Roman" panose="02020603050405020304" pitchFamily="18" charset="0"/>
                <a:cs typeface="Times New Roman" panose="02020603050405020304" pitchFamily="18" charset="0"/>
              </a:rPr>
              <a:t> -</a:t>
            </a:r>
            <a:r>
              <a:rPr lang="fr-FR" sz="2400" b="1" i="1" dirty="0" err="1">
                <a:solidFill>
                  <a:schemeClr val="accent3"/>
                </a:solidFill>
                <a:latin typeface="Times New Roman" panose="02020603050405020304" pitchFamily="18" charset="0"/>
                <a:cs typeface="Times New Roman" panose="02020603050405020304" pitchFamily="18" charset="0"/>
              </a:rPr>
              <a:t>sS</a:t>
            </a:r>
            <a:r>
              <a:rPr lang="fr-FR" sz="2400" b="1" i="1" dirty="0">
                <a:solidFill>
                  <a:schemeClr val="accent3"/>
                </a:solidFill>
                <a:latin typeface="Times New Roman" panose="02020603050405020304" pitchFamily="18" charset="0"/>
                <a:cs typeface="Times New Roman" panose="02020603050405020304" pitchFamily="18" charset="0"/>
              </a:rPr>
              <a:t> https://getcomposer.org/installer | </a:t>
            </a:r>
            <a:r>
              <a:rPr lang="fr-FR" sz="2400" b="1" i="1" dirty="0" err="1">
                <a:solidFill>
                  <a:schemeClr val="accent3"/>
                </a:solidFill>
                <a:latin typeface="Times New Roman" panose="02020603050405020304" pitchFamily="18" charset="0"/>
                <a:cs typeface="Times New Roman" panose="02020603050405020304" pitchFamily="18" charset="0"/>
              </a:rPr>
              <a:t>sudo</a:t>
            </a:r>
            <a:r>
              <a:rPr lang="fr-FR" sz="2400" b="1" i="1" dirty="0">
                <a:solidFill>
                  <a:schemeClr val="accent3"/>
                </a:solidFill>
                <a:latin typeface="Times New Roman" panose="02020603050405020304" pitchFamily="18" charset="0"/>
                <a:cs typeface="Times New Roman" panose="02020603050405020304" pitchFamily="18" charset="0"/>
              </a:rPr>
              <a:t> php -- --</a:t>
            </a:r>
            <a:r>
              <a:rPr lang="fr-FR" sz="2400" b="1" i="1" dirty="0" err="1">
                <a:solidFill>
                  <a:schemeClr val="accent3"/>
                </a:solidFill>
                <a:latin typeface="Times New Roman" panose="02020603050405020304" pitchFamily="18" charset="0"/>
                <a:cs typeface="Times New Roman" panose="02020603050405020304" pitchFamily="18" charset="0"/>
              </a:rPr>
              <a:t>install-dir</a:t>
            </a:r>
            <a:r>
              <a:rPr lang="fr-FR" sz="2400" b="1" i="1" dirty="0">
                <a:solidFill>
                  <a:schemeClr val="accent3"/>
                </a:solidFill>
                <a:latin typeface="Times New Roman" panose="02020603050405020304" pitchFamily="18" charset="0"/>
                <a:cs typeface="Times New Roman" panose="02020603050405020304" pitchFamily="18" charset="0"/>
              </a:rPr>
              <a:t>=/</a:t>
            </a:r>
            <a:r>
              <a:rPr lang="fr-FR" sz="2400" b="1" i="1" dirty="0" err="1">
                <a:solidFill>
                  <a:schemeClr val="accent3"/>
                </a:solidFill>
                <a:latin typeface="Times New Roman" panose="02020603050405020304" pitchFamily="18" charset="0"/>
                <a:cs typeface="Times New Roman" panose="02020603050405020304" pitchFamily="18" charset="0"/>
              </a:rPr>
              <a:t>usr</a:t>
            </a:r>
            <a:r>
              <a:rPr lang="fr-FR" sz="2400" b="1" i="1" dirty="0">
                <a:solidFill>
                  <a:schemeClr val="accent3"/>
                </a:solidFill>
                <a:latin typeface="Times New Roman" panose="02020603050405020304" pitchFamily="18" charset="0"/>
                <a:cs typeface="Times New Roman" panose="02020603050405020304" pitchFamily="18" charset="0"/>
              </a:rPr>
              <a:t>/local/bin --</a:t>
            </a:r>
            <a:r>
              <a:rPr lang="fr-FR" sz="2400" b="1" i="1" dirty="0" err="1" smtClean="0">
                <a:solidFill>
                  <a:schemeClr val="accent3"/>
                </a:solidFill>
                <a:latin typeface="Times New Roman" panose="02020603050405020304" pitchFamily="18" charset="0"/>
                <a:cs typeface="Times New Roman" panose="02020603050405020304" pitchFamily="18" charset="0"/>
              </a:rPr>
              <a:t>filename</a:t>
            </a:r>
            <a:r>
              <a:rPr lang="fr-FR" sz="2400" b="1" i="1" dirty="0" smtClean="0">
                <a:solidFill>
                  <a:schemeClr val="accent3"/>
                </a:solidFill>
                <a:latin typeface="Times New Roman" panose="02020603050405020304" pitchFamily="18" charset="0"/>
                <a:cs typeface="Times New Roman" panose="02020603050405020304" pitchFamily="18" charset="0"/>
              </a:rPr>
              <a:t>=composer</a:t>
            </a:r>
            <a:endParaRPr lang="fr-FR" sz="2400" b="1" i="1" dirty="0">
              <a:solidFill>
                <a:schemeClr val="accent3"/>
              </a:solidFill>
              <a:latin typeface="Times New Roman" panose="02020603050405020304" pitchFamily="18" charset="0"/>
              <a:cs typeface="Times New Roman" panose="02020603050405020304" pitchFamily="18" charset="0"/>
            </a:endParaRPr>
          </a:p>
        </p:txBody>
      </p:sp>
      <p:sp>
        <p:nvSpPr>
          <p:cNvPr id="8" name="Espace réservé du numéro de diapositive 7"/>
          <p:cNvSpPr>
            <a:spLocks noGrp="1"/>
          </p:cNvSpPr>
          <p:nvPr>
            <p:ph type="sldNum" sz="quarter" idx="12"/>
          </p:nvPr>
        </p:nvSpPr>
        <p:spPr/>
        <p:txBody>
          <a:bodyPr/>
          <a:lstStyle/>
          <a:p>
            <a:fld id="{6D22F896-40B5-4ADD-8801-0D06FADFA095}" type="slidenum">
              <a:rPr lang="en-US" smtClean="0"/>
              <a:t>9</a:t>
            </a:fld>
            <a:endParaRPr lang="en-US" dirty="0"/>
          </a:p>
        </p:txBody>
      </p:sp>
      <p:sp>
        <p:nvSpPr>
          <p:cNvPr id="6" name="ZoneTexte 5"/>
          <p:cNvSpPr txBox="1"/>
          <p:nvPr/>
        </p:nvSpPr>
        <p:spPr>
          <a:xfrm>
            <a:off x="10524226" y="295729"/>
            <a:ext cx="666512" cy="523220"/>
          </a:xfrm>
          <a:prstGeom prst="rect">
            <a:avLst/>
          </a:prstGeom>
          <a:noFill/>
        </p:spPr>
        <p:txBody>
          <a:bodyPr wrap="square" rtlCol="0">
            <a:spAutoFit/>
          </a:bodyPr>
          <a:lstStyle/>
          <a:p>
            <a:r>
              <a:rPr lang="fr-FR" sz="2800" b="1" dirty="0" smtClean="0"/>
              <a:t>9</a:t>
            </a:r>
            <a:endParaRPr lang="fr-FR" sz="2800" b="1" dirty="0"/>
          </a:p>
        </p:txBody>
      </p:sp>
    </p:spTree>
    <p:extLst>
      <p:ext uri="{BB962C8B-B14F-4D97-AF65-F5344CB8AC3E}">
        <p14:creationId xmlns:p14="http://schemas.microsoft.com/office/powerpoint/2010/main" val="6902280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Direction Io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irection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TM02900743[[fn=Organique]]</Template>
  <TotalTime>5587</TotalTime>
  <Words>724</Words>
  <Application>Microsoft Office PowerPoint</Application>
  <PresentationFormat>Grand écran</PresentationFormat>
  <Paragraphs>200</Paragraphs>
  <Slides>22</Slides>
  <Notes>12</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22</vt:i4>
      </vt:variant>
    </vt:vector>
  </HeadingPairs>
  <TitlesOfParts>
    <vt:vector size="32" baseType="lpstr">
      <vt:lpstr>Arial</vt:lpstr>
      <vt:lpstr>Calibri</vt:lpstr>
      <vt:lpstr>Calibri Light</vt:lpstr>
      <vt:lpstr>Century Gothic</vt:lpstr>
      <vt:lpstr>Times New Roman</vt:lpstr>
      <vt:lpstr>Wingdings</vt:lpstr>
      <vt:lpstr>Wingdings 2</vt:lpstr>
      <vt:lpstr>Wingdings 3</vt:lpstr>
      <vt:lpstr>HDOfficeLightV0</vt:lpstr>
      <vt:lpstr>Direction 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Excellence Harba Bur</dc:creator>
  <cp:lastModifiedBy>Harba Abdelhamid</cp:lastModifiedBy>
  <cp:revision>162</cp:revision>
  <dcterms:created xsi:type="dcterms:W3CDTF">2018-05-10T17:14:44Z</dcterms:created>
  <dcterms:modified xsi:type="dcterms:W3CDTF">2019-03-22T02:04:35Z</dcterms:modified>
</cp:coreProperties>
</file>