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3"/>
    <p:sldId id="280" r:id="rId4"/>
    <p:sldId id="281" r:id="rId5"/>
    <p:sldId id="292" r:id="rId6"/>
    <p:sldId id="282" r:id="rId7"/>
    <p:sldId id="283" r:id="rId8"/>
    <p:sldId id="285" r:id="rId9"/>
    <p:sldId id="286" r:id="rId10"/>
    <p:sldId id="287" r:id="rId11"/>
    <p:sldId id="293" r:id="rId12"/>
    <p:sldId id="294" r:id="rId13"/>
    <p:sldId id="327" r:id="rId14"/>
    <p:sldId id="257" r:id="rId15"/>
    <p:sldId id="261" r:id="rId16"/>
    <p:sldId id="262" r:id="rId17"/>
    <p:sldId id="256" r:id="rId18"/>
    <p:sldId id="258" r:id="rId19"/>
    <p:sldId id="269" r:id="rId20"/>
    <p:sldId id="260" r:id="rId21"/>
    <p:sldId id="259" r:id="rId22"/>
    <p:sldId id="270" r:id="rId23"/>
    <p:sldId id="320" r:id="rId24"/>
    <p:sldId id="264" r:id="rId25"/>
    <p:sldId id="315" r:id="rId26"/>
    <p:sldId id="265" r:id="rId27"/>
    <p:sldId id="266" r:id="rId28"/>
    <p:sldId id="267" r:id="rId29"/>
    <p:sldId id="268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7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00500" y="2747010"/>
            <a:ext cx="57429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/>
              <a:t>索引的数据结构</a:t>
            </a:r>
            <a:endParaRPr lang="zh-CN" altLang="en-US" sz="4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" y="2131060"/>
            <a:ext cx="11331575" cy="27165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34440" y="694690"/>
            <a:ext cx="7553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）插入</a:t>
            </a:r>
            <a:r>
              <a:rPr lang="en-US" altLang="zh-CN"/>
              <a:t>P  R   X   Y</a:t>
            </a:r>
            <a:r>
              <a:rPr lang="zh-CN" altLang="en-US"/>
              <a:t>此时不需要分裂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930" y="2398395"/>
            <a:ext cx="11353165" cy="26968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37920" y="984250"/>
            <a:ext cx="9909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9</a:t>
            </a:r>
            <a:r>
              <a:rPr lang="zh-CN" altLang="en-US"/>
              <a:t>）最后插入</a:t>
            </a:r>
            <a:r>
              <a:rPr lang="en-US" altLang="zh-CN"/>
              <a:t>S</a:t>
            </a:r>
            <a:r>
              <a:rPr lang="zh-CN" altLang="en-US"/>
              <a:t>，</a:t>
            </a:r>
            <a:r>
              <a:rPr lang="en-US" altLang="zh-CN"/>
              <a:t>NPQR</a:t>
            </a:r>
            <a:r>
              <a:rPr lang="zh-CN" altLang="en-US"/>
              <a:t>节点数目大于</a:t>
            </a:r>
            <a:r>
              <a:rPr lang="en-US" altLang="zh-CN"/>
              <a:t>4</a:t>
            </a:r>
            <a:r>
              <a:rPr lang="zh-CN" altLang="en-US"/>
              <a:t>，中间节点</a:t>
            </a:r>
            <a:r>
              <a:rPr lang="en-US" altLang="zh-CN"/>
              <a:t>Q</a:t>
            </a:r>
            <a:r>
              <a:rPr lang="zh-CN" altLang="en-US"/>
              <a:t>向上分裂，但是分裂后父节点</a:t>
            </a:r>
            <a:r>
              <a:rPr lang="en-US" altLang="zh-CN"/>
              <a:t>DGMT</a:t>
            </a:r>
            <a:r>
              <a:rPr lang="zh-CN" altLang="en-US"/>
              <a:t>的数目大于</a:t>
            </a:r>
            <a:r>
              <a:rPr lang="en-US" altLang="zh-CN"/>
              <a:t>4</a:t>
            </a:r>
            <a:r>
              <a:rPr lang="zh-CN" altLang="en-US"/>
              <a:t>，中间节点</a:t>
            </a:r>
            <a:r>
              <a:rPr lang="en-US" altLang="zh-CN"/>
              <a:t>M</a:t>
            </a:r>
            <a:r>
              <a:rPr lang="zh-CN" altLang="en-US"/>
              <a:t>向上分裂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2725" y="900430"/>
            <a:ext cx="11347450" cy="5746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90010" y="119380"/>
            <a:ext cx="45688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</a:rPr>
              <a:t>查找数据项</a:t>
            </a:r>
            <a:r>
              <a:rPr lang="en-US" altLang="zh-CN" sz="4000" b="1">
                <a:solidFill>
                  <a:srgbClr val="FF0000"/>
                </a:solidFill>
              </a:rPr>
              <a:t>29</a:t>
            </a:r>
            <a:endParaRPr lang="zh-CN" altLang="en-US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17955" y="2816860"/>
            <a:ext cx="93560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               InnoDB</a:t>
            </a:r>
            <a:r>
              <a:rPr lang="zh-CN" altLang="en-US" sz="4800"/>
              <a:t>聚集索引</a:t>
            </a:r>
            <a:endParaRPr lang="zh-CN" altLang="en-US"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0685" y="2825750"/>
            <a:ext cx="6478905" cy="35172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4385" y="457200"/>
            <a:ext cx="108578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InnoDB</a:t>
            </a:r>
            <a:r>
              <a:rPr lang="zh-CN" altLang="en-US" sz="3200" b="1"/>
              <a:t>的文件只有一个</a:t>
            </a:r>
            <a:r>
              <a:rPr lang="zh-CN" altLang="en-US" sz="3200" b="1">
                <a:solidFill>
                  <a:srgbClr val="FF0000"/>
                </a:solidFill>
              </a:rPr>
              <a:t>表结构文件和数据文</a:t>
            </a:r>
            <a:r>
              <a:rPr lang="zh-CN" altLang="en-US" sz="3200" b="1"/>
              <a:t>件。数据文件本身就是索引文件。</a:t>
            </a:r>
            <a:r>
              <a:rPr lang="en-US" altLang="zh-CN" sz="3200" b="1">
                <a:sym typeface="+mn-ea"/>
              </a:rPr>
              <a:t>InnoDB</a:t>
            </a:r>
            <a:r>
              <a:rPr lang="zh-CN" altLang="en-US" sz="3200" b="1"/>
              <a:t> 的索引是聚集索引形式。</a:t>
            </a:r>
            <a:r>
              <a:rPr lang="zh-CN" altLang="en-US" sz="3200" b="1">
                <a:solidFill>
                  <a:srgbClr val="FF0000"/>
                </a:solidFill>
              </a:rPr>
              <a:t> 索引和文件数据是存放在一起的</a:t>
            </a:r>
            <a:endParaRPr lang="zh-CN" altLang="en-US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6410" y="1677035"/>
            <a:ext cx="112185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1、 数据文件本身就是索引文件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2、数据本身就是按照B+树索引组织起来的一个索引文件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3、对于主键索引的 B+树的叶子节点包含了完整的数据信息，对于非主键索引，叶子节点存放的是主键的id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3782060" y="397510"/>
            <a:ext cx="51149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ym typeface="+mn-ea"/>
              </a:rPr>
              <a:t>InnoDB 索引的特点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845" y="1265555"/>
            <a:ext cx="10636250" cy="51384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40175" y="238760"/>
            <a:ext cx="5693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InnoDB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的主键索引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2740" y="1650365"/>
            <a:ext cx="11527155" cy="4822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87495" y="248285"/>
            <a:ext cx="5693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InnoDB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辅助索引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17955" y="2816860"/>
            <a:ext cx="93560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               MyISAM</a:t>
            </a:r>
            <a:r>
              <a:rPr lang="zh-CN" altLang="en-US" sz="4800"/>
              <a:t>非聚集索引</a:t>
            </a:r>
            <a:endParaRPr lang="zh-CN" altLang="en-US"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05330" y="607060"/>
            <a:ext cx="8379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M</a:t>
            </a:r>
            <a:r>
              <a:rPr lang="en-US" altLang="zh-CN" sz="3200" b="1">
                <a:solidFill>
                  <a:srgbClr val="FF0000"/>
                </a:solidFill>
              </a:rPr>
              <a:t>y</a:t>
            </a:r>
            <a:r>
              <a:rPr lang="zh-CN" altLang="en-US" sz="3200" b="1">
                <a:solidFill>
                  <a:srgbClr val="FF0000"/>
                </a:solidFill>
              </a:rPr>
              <a:t>ISAM 的索引文件和数据文件是分离的</a:t>
            </a: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075" y="1431290"/>
            <a:ext cx="9976485" cy="31978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5630" y="5155565"/>
            <a:ext cx="106305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MYI 是索引文件，索引文件中存放的是对应数据的文件指针</a:t>
            </a:r>
            <a:r>
              <a:rPr lang="en-US" altLang="zh-CN" sz="3200"/>
              <a:t>(</a:t>
            </a:r>
            <a:r>
              <a:rPr lang="zh-CN" altLang="en-US" sz="3200"/>
              <a:t>地址</a:t>
            </a:r>
            <a:r>
              <a:rPr lang="en-US" altLang="zh-CN" sz="3200"/>
              <a:t>)</a:t>
            </a:r>
            <a:r>
              <a:rPr lang="zh-CN" altLang="en-US" sz="3200"/>
              <a:t>，接着会去 MYD 文件中去找对应指针的数据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32535" y="1343025"/>
            <a:ext cx="245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BTree</a:t>
            </a:r>
            <a:r>
              <a:rPr lang="zh-CN" altLang="en-US"/>
              <a:t>的数据结构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32535" y="2230120"/>
            <a:ext cx="92481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BTree</a:t>
            </a:r>
            <a:r>
              <a:rPr lang="zh-CN" altLang="en-US" sz="2000"/>
              <a:t>又叫多路平衡搜索树，一棵</a:t>
            </a:r>
            <a:r>
              <a:rPr lang="en-US" altLang="zh-CN" sz="2000"/>
              <a:t>m</a:t>
            </a:r>
            <a:r>
              <a:rPr lang="zh-CN" altLang="en-US" sz="2000"/>
              <a:t>叉的</a:t>
            </a:r>
            <a:r>
              <a:rPr lang="en-US" altLang="zh-CN" sz="2000"/>
              <a:t>BTree</a:t>
            </a:r>
            <a:r>
              <a:rPr lang="zh-CN" altLang="en-US" sz="2000"/>
              <a:t>特性如下：</a:t>
            </a:r>
            <a:endParaRPr lang="zh-CN" altLang="en-US" sz="2000"/>
          </a:p>
          <a:p>
            <a:r>
              <a:rPr lang="en-US" altLang="zh-CN" sz="2000"/>
              <a:t>1</a:t>
            </a:r>
            <a:r>
              <a:rPr lang="zh-CN" altLang="en-US" sz="2000"/>
              <a:t>、树中每个节点最多包好</a:t>
            </a:r>
            <a:r>
              <a:rPr lang="en-US" altLang="zh-CN" sz="2000"/>
              <a:t>m</a:t>
            </a:r>
            <a:r>
              <a:rPr lang="zh-CN" altLang="en-US" sz="2000"/>
              <a:t>个孩子</a:t>
            </a:r>
            <a:endParaRPr lang="zh-CN" altLang="en-US" sz="2000"/>
          </a:p>
          <a:p>
            <a:r>
              <a:rPr lang="en-US" altLang="zh-CN" sz="2000"/>
              <a:t>2</a:t>
            </a:r>
            <a:r>
              <a:rPr lang="zh-CN" altLang="en-US" sz="2000"/>
              <a:t>、除根节点与叶子结点外，每个节点至少有</a:t>
            </a:r>
            <a:r>
              <a:rPr lang="en-US" altLang="zh-CN" sz="2000"/>
              <a:t>[ceil(m/2)]</a:t>
            </a:r>
            <a:r>
              <a:rPr lang="zh-CN" altLang="en-US" sz="2000"/>
              <a:t>个孩子</a:t>
            </a:r>
            <a:endParaRPr lang="zh-CN" altLang="en-US" sz="2000"/>
          </a:p>
          <a:p>
            <a:r>
              <a:rPr lang="en-US" altLang="zh-CN" sz="2000"/>
              <a:t>3</a:t>
            </a:r>
            <a:r>
              <a:rPr lang="zh-CN" altLang="en-US" sz="2000"/>
              <a:t>、若根节点不是叶子节点，则至少有两个孩子</a:t>
            </a:r>
            <a:endParaRPr lang="zh-CN" altLang="en-US" sz="2000"/>
          </a:p>
          <a:p>
            <a:r>
              <a:rPr lang="en-US" altLang="zh-CN" sz="2000"/>
              <a:t>4</a:t>
            </a:r>
            <a:r>
              <a:rPr lang="zh-CN" altLang="en-US" sz="2000"/>
              <a:t>、所有的叶子节点都在同一层</a:t>
            </a:r>
            <a:endParaRPr lang="zh-CN" altLang="en-US" sz="2000"/>
          </a:p>
          <a:p>
            <a:r>
              <a:rPr lang="en-US" altLang="zh-CN" sz="2000"/>
              <a:t>5</a:t>
            </a:r>
            <a:r>
              <a:rPr lang="zh-CN" altLang="en-US" sz="2000"/>
              <a:t>、每个非叶子结点由</a:t>
            </a:r>
            <a:r>
              <a:rPr lang="en-US" altLang="zh-CN" sz="2000"/>
              <a:t>n</a:t>
            </a:r>
            <a:r>
              <a:rPr lang="zh-CN" altLang="en-US" sz="2000"/>
              <a:t>个</a:t>
            </a:r>
            <a:r>
              <a:rPr lang="en-US" altLang="zh-CN" sz="2000"/>
              <a:t>key</a:t>
            </a:r>
            <a:r>
              <a:rPr lang="zh-CN" altLang="en-US" sz="2000"/>
              <a:t>与</a:t>
            </a:r>
            <a:r>
              <a:rPr lang="en-US" altLang="zh-CN" sz="2000"/>
              <a:t>n + 1</a:t>
            </a:r>
            <a:r>
              <a:rPr lang="zh-CN" altLang="en-US" sz="2000"/>
              <a:t>个指针组成，其中</a:t>
            </a:r>
            <a:r>
              <a:rPr lang="en-US" altLang="zh-CN" sz="2000"/>
              <a:t>[ceil(m/2) - 1] &lt;= n &lt;= m - 1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" y="1046480"/>
            <a:ext cx="10839450" cy="56457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67455" y="168910"/>
            <a:ext cx="4827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MyISAM</a:t>
            </a:r>
            <a:r>
              <a:rPr lang="zh-CN" altLang="en-US" sz="3200" b="1"/>
              <a:t>的主键索引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767455" y="168910"/>
            <a:ext cx="4827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MyISAM</a:t>
            </a:r>
            <a:r>
              <a:rPr lang="zh-CN" altLang="en-US" sz="3200" b="1"/>
              <a:t>的辅助索引</a:t>
            </a:r>
            <a:endParaRPr lang="zh-CN" altLang="en-US" sz="32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988695"/>
            <a:ext cx="9565640" cy="55772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816090" y="2529840"/>
          <a:ext cx="3825240" cy="156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80"/>
                <a:gridCol w="1275080"/>
                <a:gridCol w="1275080"/>
              </a:tblGrid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age</a:t>
                      </a:r>
                      <a:endParaRPr lang="en-US" altLang="zh-CN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张无忌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杨逍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45</a:t>
                      </a:r>
                      <a:endParaRPr lang="en-US" altLang="zh-CN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张三丰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972185" y="2529840"/>
          <a:ext cx="3436620" cy="166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540"/>
                <a:gridCol w="1145540"/>
                <a:gridCol w="11455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</a:tr>
              <a:tr h="467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张无忌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杨逍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467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张三丰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72185" y="1216025"/>
            <a:ext cx="91998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SELECT * from user where  name like '张%' and age=20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651000" y="477520"/>
            <a:ext cx="6847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以（</a:t>
            </a:r>
            <a:r>
              <a:rPr lang="en-US" altLang="zh-CN" sz="3200" b="1">
                <a:solidFill>
                  <a:srgbClr val="FF0000"/>
                </a:solidFill>
              </a:rPr>
              <a:t>name,age</a:t>
            </a:r>
            <a:r>
              <a:rPr lang="zh-CN" altLang="en-US" sz="3200" b="1">
                <a:solidFill>
                  <a:srgbClr val="FF0000"/>
                </a:solidFill>
              </a:rPr>
              <a:t>）建立的组合索引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109085" y="3065145"/>
            <a:ext cx="313563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159250" y="3921125"/>
            <a:ext cx="3185160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984500" y="5079365"/>
            <a:ext cx="6887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</a:rPr>
              <a:t>使用最左前缀原则</a:t>
            </a:r>
            <a:endParaRPr lang="zh-CN" altLang="en-US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816090" y="2529840"/>
          <a:ext cx="3825240" cy="156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80"/>
                <a:gridCol w="1275080"/>
                <a:gridCol w="1275080"/>
              </a:tblGrid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age</a:t>
                      </a:r>
                      <a:endParaRPr lang="en-US" altLang="zh-CN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张无忌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杨逍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45</a:t>
                      </a:r>
                      <a:endParaRPr lang="en-US" altLang="zh-CN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张三丰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972185" y="2529840"/>
          <a:ext cx="3436620" cy="166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540"/>
                <a:gridCol w="1145540"/>
                <a:gridCol w="11455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</a:tr>
              <a:tr h="467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张无忌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杨逍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467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张三丰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72185" y="1216025"/>
            <a:ext cx="91998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SELECT * from user where  name like '张%' and age=20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651000" y="477520"/>
            <a:ext cx="6847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以（</a:t>
            </a:r>
            <a:r>
              <a:rPr lang="en-US" altLang="zh-CN" sz="3200" b="1">
                <a:solidFill>
                  <a:srgbClr val="FF0000"/>
                </a:solidFill>
              </a:rPr>
              <a:t>name,age</a:t>
            </a:r>
            <a:r>
              <a:rPr lang="zh-CN" altLang="en-US" sz="3200" b="1">
                <a:solidFill>
                  <a:srgbClr val="FF0000"/>
                </a:solidFill>
              </a:rPr>
              <a:t>）建立的组合索引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109085" y="3065145"/>
            <a:ext cx="313563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21460" y="5444490"/>
            <a:ext cx="8480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使用索引下推</a:t>
            </a:r>
            <a:r>
              <a:rPr lang="en-US" altLang="zh-CN" sz="2800" b="1">
                <a:solidFill>
                  <a:srgbClr val="FF0000"/>
                </a:solidFill>
              </a:rPr>
              <a:t>  </a:t>
            </a:r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index  condition pushdown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  <a:r>
              <a:rPr lang="en-US" altLang="zh-CN" sz="2800" b="1">
                <a:solidFill>
                  <a:srgbClr val="FF0000"/>
                </a:solidFill>
              </a:rPr>
              <a:t>---icp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4695" y="752475"/>
            <a:ext cx="105670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</a:t>
            </a:r>
            <a:r>
              <a:rPr lang="en-US" altLang="zh-CN"/>
              <a:t>5</a:t>
            </a:r>
            <a:r>
              <a:rPr lang="zh-CN" altLang="en-US"/>
              <a:t>叉</a:t>
            </a:r>
            <a:r>
              <a:rPr lang="en-US" altLang="zh-CN"/>
              <a:t>BTree</a:t>
            </a:r>
            <a:r>
              <a:rPr lang="zh-CN" altLang="en-US"/>
              <a:t>为例，</a:t>
            </a:r>
            <a:r>
              <a:rPr lang="en-US" altLang="zh-CN"/>
              <a:t>key</a:t>
            </a:r>
            <a:r>
              <a:rPr lang="zh-CN" altLang="en-US"/>
              <a:t>的数量：公式推导</a:t>
            </a:r>
            <a:r>
              <a:rPr lang="en-US" altLang="zh-CN"/>
              <a:t>[ceil(m/2) - 1] &lt;= n &lt;= m - 1</a:t>
            </a:r>
            <a:r>
              <a:rPr lang="zh-CN" altLang="en-US"/>
              <a:t>，所以</a:t>
            </a:r>
            <a:r>
              <a:rPr lang="en-US" altLang="zh-CN"/>
              <a:t>2 &lt;= n &lt;= 4.</a:t>
            </a:r>
            <a:r>
              <a:rPr lang="zh-CN" altLang="en-US"/>
              <a:t>当</a:t>
            </a:r>
            <a:r>
              <a:rPr lang="en-US" altLang="zh-CN"/>
              <a:t>n &gt; 4</a:t>
            </a:r>
            <a:r>
              <a:rPr lang="zh-CN" altLang="en-US"/>
              <a:t>时，中间节点分裂到父节点，两边节点分裂。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插入</a:t>
            </a:r>
            <a:r>
              <a:rPr lang="en-US" altLang="zh-CN"/>
              <a:t>C   N  G  A  H  E  K  Q  M  F  W  L  T  Z  D  P  R  X  Y  S</a:t>
            </a:r>
            <a:r>
              <a:rPr lang="zh-CN" altLang="en-US"/>
              <a:t>数据为例</a:t>
            </a:r>
            <a:endParaRPr lang="zh-CN" altLang="en-US"/>
          </a:p>
          <a:p>
            <a:r>
              <a:rPr lang="zh-CN" altLang="en-US"/>
              <a:t>演变过程如下：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）插入前四个字母</a:t>
            </a:r>
            <a:r>
              <a:rPr lang="en-US" altLang="zh-CN"/>
              <a:t>C N  G  A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2285" y="3293110"/>
            <a:ext cx="5343525" cy="1111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4695" y="752475"/>
            <a:ext cx="10567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）插入</a:t>
            </a:r>
            <a:r>
              <a:rPr lang="en-US"/>
              <a:t>H,n</a:t>
            </a:r>
            <a:r>
              <a:rPr lang="zh-CN" altLang="en-US"/>
              <a:t>大于</a:t>
            </a:r>
            <a:r>
              <a:rPr lang="en-US" altLang="zh-CN"/>
              <a:t>4</a:t>
            </a:r>
            <a:r>
              <a:rPr lang="zh-CN" altLang="en-US"/>
              <a:t>，中间元素</a:t>
            </a:r>
            <a:r>
              <a:rPr lang="en-US" altLang="zh-CN"/>
              <a:t>G</a:t>
            </a:r>
            <a:r>
              <a:rPr lang="zh-CN" altLang="en-US"/>
              <a:t>向上分裂到新节点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9665" y="2844165"/>
            <a:ext cx="4545965" cy="1913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3860" y="2814320"/>
            <a:ext cx="7082155" cy="20694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9980" y="1170305"/>
            <a:ext cx="846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）插入</a:t>
            </a:r>
            <a:r>
              <a:rPr lang="en-US" altLang="zh-CN">
                <a:sym typeface="+mn-ea"/>
              </a:rPr>
              <a:t>E  K  Q</a:t>
            </a:r>
            <a:r>
              <a:rPr lang="zh-CN" altLang="en-US">
                <a:sym typeface="+mn-ea"/>
              </a:rPr>
              <a:t>此时不需要分裂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1445" y="2302510"/>
            <a:ext cx="6256655" cy="20281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1730" y="889635"/>
            <a:ext cx="761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）插入</a:t>
            </a:r>
            <a:r>
              <a:rPr lang="en-US" altLang="zh-CN"/>
              <a:t>M</a:t>
            </a:r>
            <a:r>
              <a:rPr lang="zh-CN" altLang="en-US"/>
              <a:t>，中间元素</a:t>
            </a:r>
            <a:r>
              <a:rPr lang="en-US" altLang="zh-CN"/>
              <a:t>M</a:t>
            </a:r>
            <a:r>
              <a:rPr lang="zh-CN" altLang="en-US"/>
              <a:t>向上分裂到父节点</a:t>
            </a:r>
            <a:r>
              <a:rPr lang="en-US" altLang="zh-CN"/>
              <a:t>G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9240" y="2402205"/>
            <a:ext cx="9439275" cy="2053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70050" y="1029970"/>
            <a:ext cx="693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）插入</a:t>
            </a:r>
            <a:r>
              <a:rPr lang="en-US">
                <a:sym typeface="+mn-ea"/>
              </a:rPr>
              <a:t>F  W  L  T</a:t>
            </a:r>
            <a:r>
              <a:rPr lang="zh-CN" altLang="en-US">
                <a:sym typeface="+mn-ea"/>
              </a:rPr>
              <a:t>不需要分裂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870" y="2767965"/>
            <a:ext cx="10207625" cy="21297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00530" y="1044575"/>
            <a:ext cx="710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）插入</a:t>
            </a:r>
            <a:r>
              <a:rPr lang="en-US" altLang="zh-CN"/>
              <a:t>Z</a:t>
            </a:r>
            <a:r>
              <a:rPr lang="zh-CN" altLang="en-US"/>
              <a:t>，中间元素</a:t>
            </a:r>
            <a:r>
              <a:rPr lang="en-US" altLang="zh-CN"/>
              <a:t>T</a:t>
            </a:r>
            <a:r>
              <a:rPr lang="zh-CN" altLang="en-US"/>
              <a:t>向上分裂到父节点中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315" y="2429510"/>
            <a:ext cx="10633710" cy="21932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77720" y="848995"/>
            <a:ext cx="8422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）插入</a:t>
            </a:r>
            <a:r>
              <a:rPr lang="en-US" altLang="zh-CN"/>
              <a:t>D</a:t>
            </a:r>
            <a:r>
              <a:rPr lang="zh-CN" altLang="en-US"/>
              <a:t>，中间元素</a:t>
            </a:r>
            <a:r>
              <a:rPr lang="en-US" altLang="zh-CN"/>
              <a:t>D</a:t>
            </a:r>
            <a:r>
              <a:rPr lang="zh-CN" altLang="en-US"/>
              <a:t>向上分裂到父节点中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070,&quot;width&quot;:11790}"/>
</p:tagLst>
</file>

<file path=ppt/tags/tag2.xml><?xml version="1.0" encoding="utf-8"?>
<p:tagLst xmlns:p="http://schemas.openxmlformats.org/presentationml/2006/main">
  <p:tag name="KSO_WM_UNIT_PLACING_PICTURE_USER_VIEWPORT" val="{&quot;height&quot;:5230,&quot;width&quot;:12500}"/>
</p:tagLst>
</file>

<file path=ppt/tags/tag3.xml><?xml version="1.0" encoding="utf-8"?>
<p:tagLst xmlns:p="http://schemas.openxmlformats.org/presentationml/2006/main">
  <p:tag name="KSO_WM_UNIT_TABLE_BEAUTIFY" val="smartTable{e2ef5c8c-8db1-4a72-aac7-78ff5c8e0990}"/>
  <p:tag name="TABLE_ENDDRAG_ORIGIN_RECT" val="301*123"/>
  <p:tag name="TABLE_ENDDRAG_RECT" val="437*210*301*123"/>
</p:tagLst>
</file>

<file path=ppt/tags/tag4.xml><?xml version="1.0" encoding="utf-8"?>
<p:tagLst xmlns:p="http://schemas.openxmlformats.org/presentationml/2006/main">
  <p:tag name="KSO_WM_UNIT_TABLE_BEAUTIFY" val="smartTable{21075ebf-961a-46cf-9411-304c621f8a58}"/>
  <p:tag name="TABLE_ENDDRAG_ORIGIN_RECT" val="270*130"/>
  <p:tag name="TABLE_ENDDRAG_RECT" val="76*199*270*130"/>
</p:tagLst>
</file>

<file path=ppt/tags/tag5.xml><?xml version="1.0" encoding="utf-8"?>
<p:tagLst xmlns:p="http://schemas.openxmlformats.org/presentationml/2006/main">
  <p:tag name="KSO_WM_UNIT_TABLE_BEAUTIFY" val="smartTable{e2ef5c8c-8db1-4a72-aac7-78ff5c8e0990}"/>
  <p:tag name="TABLE_ENDDRAG_ORIGIN_RECT" val="301*123"/>
  <p:tag name="TABLE_ENDDRAG_RECT" val="437*210*301*123"/>
</p:tagLst>
</file>

<file path=ppt/tags/tag6.xml><?xml version="1.0" encoding="utf-8"?>
<p:tagLst xmlns:p="http://schemas.openxmlformats.org/presentationml/2006/main">
  <p:tag name="KSO_WM_UNIT_TABLE_BEAUTIFY" val="smartTable{21075ebf-961a-46cf-9411-304c621f8a58}"/>
  <p:tag name="TABLE_ENDDRAG_ORIGIN_RECT" val="270*130"/>
  <p:tag name="TABLE_ENDDRAG_RECT" val="76*199*270*130"/>
</p:tagLst>
</file>

<file path=ppt/tags/tag7.xml><?xml version="1.0" encoding="utf-8"?>
<p:tagLst xmlns:p="http://schemas.openxmlformats.org/presentationml/2006/main">
  <p:tag name="COMMONDATA" val="eyJoZGlkIjoiMGRlMjEyNWVmZjNjZDU2ZTQ2N2U1NGY0MWQ2ODFhZT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WPS 演示</Application>
  <PresentationFormat>宽屏</PresentationFormat>
  <Paragraphs>166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boldness</cp:lastModifiedBy>
  <cp:revision>81</cp:revision>
  <dcterms:created xsi:type="dcterms:W3CDTF">2021-05-13T11:31:00Z</dcterms:created>
  <dcterms:modified xsi:type="dcterms:W3CDTF">2022-07-14T13:25:11Z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DCBD2F9AAAEE4685A79B8731123CC9D6</vt:lpwstr>
  </property>
  <property fmtid="{D5CDD505-2E9C-101B-9397-08002B2CF9AE}" pid="3" name="KSOProductBuildVer">
    <vt:lpwstr>2052-11.1.0.11875</vt:lpwstr>
  </property>
</Properties>
</file>