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7" r:id="rId3"/>
    <p:sldId id="261" r:id="rId4"/>
    <p:sldId id="262" r:id="rId5"/>
    <p:sldId id="300" r:id="rId6"/>
    <p:sldId id="303" r:id="rId7"/>
    <p:sldId id="264" r:id="rId8"/>
    <p:sldId id="265" r:id="rId9"/>
    <p:sldId id="302"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60" r:id="rId43"/>
  </p:sldIdLst>
  <p:sldSz cx="10031413"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pos="3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CDCDCD"/>
    <a:srgbClr val="FF9B05"/>
    <a:srgbClr val="FCE5C4"/>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38" autoAdjust="0"/>
  </p:normalViewPr>
  <p:slideViewPr>
    <p:cSldViewPr snapToGrid="0">
      <p:cViewPr varScale="1">
        <p:scale>
          <a:sx n="86" d="100"/>
          <a:sy n="86" d="100"/>
        </p:scale>
        <p:origin x="1114" y="62"/>
      </p:cViewPr>
      <p:guideLst>
        <p:guide orient="horz" pos="2183"/>
        <p:guide pos="3184"/>
      </p:guideLst>
    </p:cSldViewPr>
  </p:slideViewPr>
  <p:notesTextViewPr>
    <p:cViewPr>
      <p:scale>
        <a:sx n="100" d="100"/>
        <a:sy n="100" d="100"/>
      </p:scale>
      <p:origin x="0" y="0"/>
    </p:cViewPr>
  </p:notesTextViewPr>
  <p:sorterViewPr>
    <p:cViewPr>
      <p:scale>
        <a:sx n="130" d="100"/>
        <a:sy n="13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p:cNvSpPr>
          <p:nvPr>
            <p:ph type="sldImg" idx="2"/>
          </p:nvPr>
        </p:nvSpPr>
        <p:spPr bwMode="auto">
          <a:xfrm>
            <a:off x="928688" y="754063"/>
            <a:ext cx="4816475" cy="3294062"/>
          </a:xfrm>
          <a:prstGeom prst="rect">
            <a:avLst/>
          </a:prstGeom>
          <a:noFill/>
          <a:ln w="9525">
            <a:noFill/>
            <a:miter lim="800000"/>
          </a:ln>
        </p:spPr>
      </p:sp>
      <p:sp>
        <p:nvSpPr>
          <p:cNvPr id="4099" name="Rectangle 3"/>
          <p:cNvSpPr>
            <a:spLocks noGrp="1" noChangeArrowheads="1"/>
          </p:cNvSpPr>
          <p:nvPr>
            <p:ph type="body" sz="quarter" idx="3"/>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noProof="0"/>
              <a:t>单击此处编辑母版文本样式</a:t>
            </a:r>
          </a:p>
          <a:p>
            <a:pPr lvl="1"/>
            <a:r>
              <a:rPr lang="zh-CN" altLang="zh-CN" noProof="0"/>
              <a:t>第二级</a:t>
            </a:r>
          </a:p>
          <a:p>
            <a:pPr lvl="2"/>
            <a:r>
              <a:rPr lang="zh-CN" altLang="zh-CN" noProof="0"/>
              <a:t>第三级</a:t>
            </a:r>
          </a:p>
          <a:p>
            <a:pPr lvl="3"/>
            <a:r>
              <a:rPr lang="zh-CN" altLang="zh-CN" noProof="0"/>
              <a:t>第四级</a:t>
            </a:r>
          </a:p>
          <a:p>
            <a:pPr lvl="4"/>
            <a:r>
              <a:rPr lang="zh-CN" altLang="zh-CN" noProof="0"/>
              <a:t>第五级</a:t>
            </a:r>
          </a:p>
        </p:txBody>
      </p:sp>
      <p:sp>
        <p:nvSpPr>
          <p:cNvPr id="4100" name="Rectangle 4"/>
          <p:cNvSpPr>
            <a:spLocks noGrp="1" noChangeArrowheads="1"/>
          </p:cNvSpPr>
          <p:nvPr>
            <p:ph type="hdr" sz="quarter"/>
          </p:nvPr>
        </p:nvSpPr>
        <p:spPr bwMode="auto">
          <a:xfrm>
            <a:off x="0"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1" name="Rectangle 5"/>
          <p:cNvSpPr>
            <a:spLocks noGrp="1" noChangeArrowheads="1"/>
          </p:cNvSpPr>
          <p:nvPr>
            <p:ph type="dt" idx="1"/>
          </p:nvPr>
        </p:nvSpPr>
        <p:spPr bwMode="auto">
          <a:xfrm>
            <a:off x="3884613" y="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360BA55F-39AC-40F7-9769-1DE084D88763}" type="datetimeFigureOut">
              <a:rPr lang="zh-CN" altLang="en-US"/>
              <a:t>2020/3/30</a:t>
            </a:fld>
            <a:endParaRPr lang="zh-CN" altLang="en-US"/>
          </a:p>
        </p:txBody>
      </p:sp>
      <p:sp>
        <p:nvSpPr>
          <p:cNvPr id="4102" name="Rectangle 6"/>
          <p:cNvSpPr>
            <a:spLocks noGrp="1" noChangeArrowheads="1"/>
          </p:cNvSpPr>
          <p:nvPr>
            <p:ph type="ftr" sz="quarter" idx="4"/>
          </p:nvPr>
        </p:nvSpPr>
        <p:spPr bwMode="auto">
          <a:xfrm>
            <a:off x="0" y="868680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zh-CN" altLang="en-US"/>
          </a:p>
        </p:txBody>
      </p:sp>
      <p:sp>
        <p:nvSpPr>
          <p:cNvPr id="4103" name="Rectangle 7"/>
          <p:cNvSpPr>
            <a:spLocks noGrp="1" noChangeArrowheads="1"/>
          </p:cNvSpPr>
          <p:nvPr>
            <p:ph type="sldNum" sz="quarter" idx="5"/>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646BCEA9-26AB-4B91-A876-E633D3E888F9}"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Show databases;</a:t>
            </a:r>
          </a:p>
          <a:p>
            <a:r>
              <a:rPr lang="en-US" altLang="zh-CN" dirty="0"/>
              <a:t>Show</a:t>
            </a:r>
            <a:r>
              <a:rPr lang="en-US" altLang="zh-CN" baseline="0" dirty="0"/>
              <a:t> tables;</a:t>
            </a:r>
          </a:p>
          <a:p>
            <a:r>
              <a:rPr lang="en-US" altLang="zh-CN" baseline="0" dirty="0"/>
              <a:t>Show create table Person1;</a:t>
            </a:r>
            <a:endParaRPr lang="zh-CN" altLang="en-US" dirty="0"/>
          </a:p>
        </p:txBody>
      </p:sp>
      <p:sp>
        <p:nvSpPr>
          <p:cNvPr id="4" name="灯片编号占位符 3"/>
          <p:cNvSpPr>
            <a:spLocks noGrp="1"/>
          </p:cNvSpPr>
          <p:nvPr>
            <p:ph type="sldNum" sz="quarter" idx="10"/>
          </p:nvPr>
        </p:nvSpPr>
        <p:spPr/>
        <p:txBody>
          <a:bodyPr/>
          <a:lstStyle/>
          <a:p>
            <a:pPr>
              <a:defRPr/>
            </a:pPr>
            <a:fld id="{646BCEA9-26AB-4B91-A876-E633D3E888F9}"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46BCEA9-26AB-4B91-A876-E633D3E888F9}"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p:spPr>
        <p:txBody>
          <a:bodyPr/>
          <a:lstStyle/>
          <a:p>
            <a:r>
              <a:rPr lang="zh-CN" altLang="en-US"/>
              <a:t>注意，建表至少需要给出表中的一列信息，否则会报错。</a:t>
            </a:r>
          </a:p>
          <a:p>
            <a:r>
              <a:rPr lang="zh-CN" altLang="en-US" dirty="0">
                <a:sym typeface="+mn-ea"/>
              </a:rPr>
              <a:t>create table </a:t>
            </a:r>
            <a:r>
              <a:rPr lang="en-US" altLang="zh-CN" dirty="0">
                <a:sym typeface="+mn-ea"/>
              </a:rPr>
              <a:t>hero</a:t>
            </a:r>
            <a:r>
              <a:rPr lang="zh-CN" altLang="en-US" dirty="0">
                <a:sym typeface="+mn-ea"/>
              </a:rPr>
              <a:t>(</a:t>
            </a:r>
            <a:r>
              <a:rPr lang="en-US" altLang="zh-CN" dirty="0">
                <a:sym typeface="+mn-ea"/>
              </a:rPr>
              <a:t>id</a:t>
            </a:r>
            <a:r>
              <a:rPr lang="zh-CN" altLang="en-US" dirty="0">
                <a:sym typeface="+mn-ea"/>
              </a:rPr>
              <a:t> int NOT NULL AUTO_INCREMENT,PRIMARY KEY(</a:t>
            </a:r>
            <a:r>
              <a:rPr lang="en-US" altLang="zh-CN" dirty="0">
                <a:sym typeface="+mn-ea"/>
              </a:rPr>
              <a:t>id</a:t>
            </a:r>
            <a:r>
              <a:rPr lang="zh-CN" altLang="en-US" dirty="0">
                <a:sym typeface="+mn-ea"/>
              </a:rPr>
              <a:t>),</a:t>
            </a:r>
            <a:r>
              <a:rPr lang="en-US" altLang="zh-CN" dirty="0">
                <a:sym typeface="+mn-ea"/>
              </a:rPr>
              <a:t>name</a:t>
            </a:r>
            <a:r>
              <a:rPr lang="zh-CN" altLang="en-US" dirty="0">
                <a:sym typeface="+mn-ea"/>
              </a:rPr>
              <a:t> varchar(15),</a:t>
            </a:r>
            <a:r>
              <a:rPr lang="en-US" altLang="zh-CN" dirty="0">
                <a:sym typeface="+mn-ea"/>
              </a:rPr>
              <a:t>a</a:t>
            </a:r>
            <a:r>
              <a:rPr lang="zh-CN" altLang="en-US" dirty="0">
                <a:sym typeface="+mn-ea"/>
              </a:rPr>
              <a:t>ge int);</a:t>
            </a:r>
            <a:endParaRPr lang="zh-CN" altLang="en-US"/>
          </a:p>
        </p:txBody>
      </p:sp>
      <p:sp>
        <p:nvSpPr>
          <p:cNvPr id="56324"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14B686E4-2147-498C-825C-7DE89EAF53E1}" type="slidenum">
              <a:rPr lang="zh-CN" altLang="en-US" sz="1200">
                <a:latin typeface="Times New Roman" panose="02020603050405020304" pitchFamily="18" charset="0"/>
              </a:rPr>
              <a:t>14</a:t>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46BCEA9-26AB-4B91-A876-E633D3E888F9}"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alter table person add addr varchar(15);</a:t>
            </a:r>
          </a:p>
          <a:p>
            <a:r>
              <a:rPr lang="zh-CN" altLang="en-US" dirty="0"/>
              <a:t>alter table person change addr addr1 varchar(15);</a:t>
            </a:r>
            <a:endParaRPr lang="en-US" altLang="zh-CN" dirty="0"/>
          </a:p>
          <a:p>
            <a:r>
              <a:rPr lang="en-US" altLang="zh-CN" dirty="0"/>
              <a:t>alter table Person drop </a:t>
            </a:r>
            <a:r>
              <a:rPr lang="en-US" altLang="zh-CN" dirty="0" err="1"/>
              <a:t>addr_wd</a:t>
            </a:r>
            <a:r>
              <a:rPr lang="en-US" altLang="zh-CN" dirty="0"/>
              <a:t>;</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insert into </a:t>
            </a:r>
            <a:r>
              <a:rPr lang="en-US" altLang="zh-CN" dirty="0"/>
              <a:t>hero</a:t>
            </a:r>
            <a:r>
              <a:rPr lang="zh-CN" altLang="en-US" dirty="0"/>
              <a:t> (</a:t>
            </a:r>
            <a:r>
              <a:rPr lang="en-US" altLang="zh-CN" dirty="0"/>
              <a:t>n</a:t>
            </a:r>
            <a:r>
              <a:rPr lang="zh-CN" altLang="en-US" dirty="0"/>
              <a:t>ame,Age) values('</a:t>
            </a:r>
            <a:r>
              <a:rPr lang="en-US" altLang="zh-CN" dirty="0"/>
              <a:t>ironman</a:t>
            </a:r>
            <a:r>
              <a:rPr lang="zh-CN" altLang="en-US" dirty="0"/>
              <a:t>',40);</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920750" y="684213"/>
            <a:ext cx="5013325" cy="3429000"/>
          </a:xfrm>
        </p:spPr>
      </p:sp>
      <p:sp>
        <p:nvSpPr>
          <p:cNvPr id="57347" name="Rectangle 3"/>
          <p:cNvSpPr>
            <a:spLocks noGrp="1" noChangeArrowheads="1"/>
          </p:cNvSpPr>
          <p:nvPr>
            <p:ph type="body" idx="1"/>
          </p:nvPr>
        </p:nvSpPr>
        <p:spPr>
          <a:xfrm>
            <a:off x="912813" y="4341813"/>
            <a:ext cx="5029200" cy="4114800"/>
          </a:xfrm>
          <a:noFill/>
        </p:spPr>
        <p:txBody>
          <a:bodyPr/>
          <a:lstStyle/>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p:spPr>
        <p:txBody>
          <a:bodyPr/>
          <a:lstStyle/>
          <a:p>
            <a:pPr eaLnBrk="1" hangingPunct="1"/>
            <a:r>
              <a:rPr lang="zh-CN" altLang="en-US" dirty="0"/>
              <a:t>注意插入数据时的中文问题：</a:t>
            </a:r>
          </a:p>
          <a:p>
            <a:pPr eaLnBrk="1" hangingPunct="1"/>
            <a:r>
              <a:rPr lang="en-US" altLang="zh-CN" dirty="0"/>
              <a:t>show variables like 'character%';</a:t>
            </a:r>
          </a:p>
          <a:p>
            <a:pPr eaLnBrk="1" hangingPunct="1"/>
            <a:endParaRPr lang="zh-CN" altLang="en-US" dirty="0"/>
          </a:p>
          <a:p>
            <a:pPr eaLnBrk="1" hangingPunct="1"/>
            <a:r>
              <a:rPr lang="zh-CN" altLang="en-US" dirty="0"/>
              <a:t>如果插入中文时，要调整编码为</a:t>
            </a:r>
            <a:r>
              <a:rPr lang="en-US" altLang="zh-CN" dirty="0"/>
              <a:t>GBK</a:t>
            </a:r>
          </a:p>
          <a:p>
            <a:pPr eaLnBrk="1" hangingPunct="1"/>
            <a:r>
              <a:rPr lang="en-US" altLang="zh-CN" dirty="0"/>
              <a:t>		show variables like 'character%';</a:t>
            </a:r>
          </a:p>
          <a:p>
            <a:pPr eaLnBrk="1" hangingPunct="1"/>
            <a:r>
              <a:rPr lang="zh-CN" altLang="en-US" dirty="0"/>
              <a:t>修改客户端工具所用的编码</a:t>
            </a:r>
          </a:p>
          <a:p>
            <a:pPr eaLnBrk="1" hangingPunct="1"/>
            <a:r>
              <a:rPr lang="zh-CN" altLang="en-US" dirty="0"/>
              <a:t>		</a:t>
            </a:r>
            <a:r>
              <a:rPr lang="en-US" altLang="zh-CN" dirty="0"/>
              <a:t>set </a:t>
            </a:r>
            <a:r>
              <a:rPr lang="en-US" altLang="zh-CN" dirty="0" err="1"/>
              <a:t>character_set_client</a:t>
            </a:r>
            <a:r>
              <a:rPr lang="en-US" altLang="zh-CN" dirty="0"/>
              <a:t>=</a:t>
            </a:r>
            <a:r>
              <a:rPr lang="en-US" altLang="zh-CN" dirty="0" err="1"/>
              <a:t>gbk</a:t>
            </a:r>
            <a:r>
              <a:rPr lang="en-US" altLang="zh-CN" dirty="0"/>
              <a:t>;</a:t>
            </a:r>
          </a:p>
          <a:p>
            <a:pPr eaLnBrk="1" hangingPunct="1"/>
            <a:r>
              <a:rPr lang="zh-CN" altLang="en-US" dirty="0"/>
              <a:t>客户端显示结果的编码</a:t>
            </a:r>
          </a:p>
          <a:p>
            <a:pPr eaLnBrk="1" hangingPunct="1"/>
            <a:r>
              <a:rPr lang="zh-CN" altLang="en-US" dirty="0"/>
              <a:t>		</a:t>
            </a:r>
            <a:r>
              <a:rPr lang="en-US" altLang="zh-CN" dirty="0"/>
              <a:t>set </a:t>
            </a:r>
            <a:r>
              <a:rPr lang="en-US" altLang="zh-CN" dirty="0" err="1"/>
              <a:t>character_set_results</a:t>
            </a:r>
            <a:r>
              <a:rPr lang="en-US" altLang="zh-CN" dirty="0"/>
              <a:t>=</a:t>
            </a:r>
            <a:r>
              <a:rPr lang="en-US" altLang="zh-CN" dirty="0" err="1"/>
              <a:t>gbk</a:t>
            </a:r>
            <a:r>
              <a:rPr lang="en-US" altLang="zh-CN" dirty="0"/>
              <a:t>;</a:t>
            </a:r>
            <a:endParaRPr lang="zh-CN" altLang="en-US" dirty="0"/>
          </a:p>
          <a:p>
            <a:endParaRPr lang="zh-CN" altLang="en-US" dirty="0"/>
          </a:p>
        </p:txBody>
      </p:sp>
      <p:sp>
        <p:nvSpPr>
          <p:cNvPr id="58372" name="灯片编号占位符 3"/>
          <p:cNvSpPr>
            <a:spLocks noGrp="1"/>
          </p:cNvSpPr>
          <p:nvPr>
            <p:ph type="sldNum" sz="quarter" idx="5"/>
          </p:nvPr>
        </p:nvSpPr>
        <p:spPr>
          <a:noFill/>
        </p:spPr>
        <p:txBody>
          <a:bodyPr/>
          <a:lstStyle/>
          <a:p>
            <a:fld id="{EE29380D-B273-4295-A142-310F7C716D60}" type="slidenum">
              <a:rPr lang="zh-CN" altLang="en-US" smtClean="0"/>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update </a:t>
            </a:r>
            <a:r>
              <a:rPr lang="en-US" altLang="zh-CN" dirty="0"/>
              <a:t>hero</a:t>
            </a:r>
            <a:r>
              <a:rPr lang="zh-CN" altLang="en-US" dirty="0"/>
              <a:t> set </a:t>
            </a:r>
            <a:r>
              <a:rPr lang="en-US" altLang="zh-CN" dirty="0"/>
              <a:t>n</a:t>
            </a:r>
            <a:r>
              <a:rPr lang="zh-CN" altLang="en-US" dirty="0"/>
              <a:t>ame='</a:t>
            </a:r>
            <a:r>
              <a:rPr lang="en-US" altLang="zh-CN" dirty="0"/>
              <a:t>thor</a:t>
            </a:r>
            <a:r>
              <a:rPr lang="zh-CN" altLang="en-US" dirty="0"/>
              <a:t>' where </a:t>
            </a:r>
            <a:r>
              <a:rPr lang="en-US" altLang="zh-CN" dirty="0"/>
              <a:t>id</a:t>
            </a:r>
            <a:r>
              <a:rPr lang="zh-CN" altLang="en-US" dirty="0"/>
              <a:t>=2;</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‘1985-10-08’</a:t>
            </a:r>
            <a:endParaRPr lang="zh-CN" altLang="en-US" dirty="0"/>
          </a:p>
        </p:txBody>
      </p:sp>
      <p:sp>
        <p:nvSpPr>
          <p:cNvPr id="4" name="灯片编号占位符 3"/>
          <p:cNvSpPr>
            <a:spLocks noGrp="1"/>
          </p:cNvSpPr>
          <p:nvPr>
            <p:ph type="sldNum" sz="quarter" idx="10"/>
          </p:nvPr>
        </p:nvSpPr>
        <p:spPr/>
        <p:txBody>
          <a:bodyPr/>
          <a:lstStyle/>
          <a:p>
            <a:pPr>
              <a:defRPr/>
            </a:pPr>
            <a:fld id="{646BCEA9-26AB-4B91-A876-E633D3E888F9}" type="slidenum">
              <a:rPr lang="zh-CN" altLang="en-US" smtClean="0"/>
              <a:t>24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p:spPr>
        <p:txBody>
          <a:bodyPr/>
          <a:lstStyle/>
          <a:p>
            <a:r>
              <a:rPr lang="zh-CN" altLang="en-US"/>
              <a:t>层次结构</a:t>
            </a:r>
            <a:endParaRPr lang="en-US"/>
          </a:p>
          <a:p>
            <a:r>
              <a:rPr lang="zh-CN" altLang="en-US"/>
              <a:t>关系型数据库</a:t>
            </a:r>
            <a:endParaRPr lang="en-US"/>
          </a:p>
          <a:p>
            <a:r>
              <a:rPr lang="zh-CN" altLang="en-US"/>
              <a:t>面向对象数据库</a:t>
            </a:r>
          </a:p>
          <a:p>
            <a:endParaRPr lang="zh-CN" altLang="en-US"/>
          </a:p>
        </p:txBody>
      </p:sp>
      <p:sp>
        <p:nvSpPr>
          <p:cNvPr id="50180"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2B4CA922-707D-4B4A-BE80-C8B6C7408222}" type="slidenum">
              <a:rPr lang="zh-CN" altLang="en-US" sz="1200">
                <a:latin typeface="Times New Roman" panose="02020603050405020304" pitchFamily="18" charset="0"/>
              </a:rPr>
              <a:t>3</a:t>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p:spPr>
        <p:txBody>
          <a:bodyPr/>
          <a:lstStyle/>
          <a:p>
            <a:r>
              <a:rPr lang="zh-CN" altLang="en-US" dirty="0"/>
              <a:t>删除表中数据也可使用TRUNCATE TABLE 语句，它和delete有所不同</a:t>
            </a:r>
            <a:r>
              <a:rPr lang="en-US" dirty="0"/>
              <a:t> </a:t>
            </a:r>
            <a:endParaRPr lang="zh-CN" altLang="en-US" dirty="0"/>
          </a:p>
          <a:p>
            <a:r>
              <a:rPr lang="zh-CN" altLang="en-US" dirty="0"/>
              <a:t>delete 和drop的区别</a:t>
            </a:r>
          </a:p>
          <a:p>
            <a:endParaRPr lang="zh-CN" altLang="en-US" dirty="0"/>
          </a:p>
          <a:p>
            <a:r>
              <a:rPr lang="zh-CN" altLang="en-US" dirty="0"/>
              <a:t>delete from </a:t>
            </a:r>
            <a:r>
              <a:rPr lang="en-US" altLang="zh-CN" dirty="0"/>
              <a:t>hero</a:t>
            </a:r>
            <a:r>
              <a:rPr lang="zh-CN" altLang="en-US" dirty="0"/>
              <a:t> where </a:t>
            </a:r>
            <a:r>
              <a:rPr lang="en-US" altLang="zh-CN" dirty="0"/>
              <a:t>id</a:t>
            </a:r>
            <a:r>
              <a:rPr lang="zh-CN" altLang="en-US" dirty="0"/>
              <a:t>=2;</a:t>
            </a:r>
          </a:p>
        </p:txBody>
      </p:sp>
      <p:sp>
        <p:nvSpPr>
          <p:cNvPr id="59396"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7D6776F1-2CEA-444A-986D-F32C1C1F75F5}" type="slidenum">
              <a:rPr lang="zh-CN" altLang="en-US" sz="1200">
                <a:latin typeface="Times New Roman" panose="02020603050405020304" pitchFamily="18" charset="0"/>
              </a:rPr>
              <a:t>25</a:t>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p:spPr>
        <p:txBody>
          <a:bodyPr/>
          <a:lstStyle/>
          <a:p>
            <a:r>
              <a:rPr lang="en-US" altLang="zh-CN"/>
              <a:t> </a:t>
            </a:r>
            <a:endParaRPr lang="zh-CN" altLang="en-US"/>
          </a:p>
        </p:txBody>
      </p:sp>
      <p:sp>
        <p:nvSpPr>
          <p:cNvPr id="60420"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3ACD2734-CC2F-4944-A286-DE704D852C89}" type="slidenum">
              <a:rPr lang="zh-CN" altLang="en-US" sz="1200">
                <a:latin typeface="Times New Roman" panose="02020603050405020304" pitchFamily="18" charset="0"/>
              </a:rPr>
              <a:t>29</a:t>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p:spPr>
        <p:txBody>
          <a:bodyPr/>
          <a:lstStyle/>
          <a:p>
            <a:r>
              <a:rPr lang="en-US" altLang="zh-CN" dirty="0" err="1"/>
              <a:t>mysql</a:t>
            </a:r>
            <a:r>
              <a:rPr lang="zh-CN" altLang="en-US" dirty="0"/>
              <a:t>中的</a:t>
            </a:r>
            <a:r>
              <a:rPr lang="en-US" altLang="zh-CN" dirty="0"/>
              <a:t>NULL</a:t>
            </a:r>
            <a:r>
              <a:rPr lang="zh-CN" altLang="en-US" dirty="0"/>
              <a:t>其实是占用空间的，下面是来自于</a:t>
            </a:r>
            <a:r>
              <a:rPr lang="en-US" altLang="zh-CN" dirty="0"/>
              <a:t>MYSQL</a:t>
            </a:r>
            <a:r>
              <a:rPr lang="zh-CN" altLang="en-US" dirty="0"/>
              <a:t>官方的解释</a:t>
            </a:r>
          </a:p>
          <a:p>
            <a:r>
              <a:rPr lang="zh-CN" altLang="en-US" dirty="0"/>
              <a:t>“</a:t>
            </a:r>
            <a:r>
              <a:rPr lang="en-US" altLang="zh-CN" dirty="0"/>
              <a:t>NULL columns require additional space in the row to record whether their values are NULL. For </a:t>
            </a:r>
            <a:r>
              <a:rPr lang="en-US" altLang="zh-CN" dirty="0" err="1"/>
              <a:t>MyISAM</a:t>
            </a:r>
            <a:r>
              <a:rPr lang="en-US" altLang="zh-CN" dirty="0"/>
              <a:t> tables, each NULL column takes one bit extra, rounded up to the nearest byte.”</a:t>
            </a:r>
          </a:p>
          <a:p>
            <a:r>
              <a:rPr lang="zh-CN" altLang="en-US" dirty="0"/>
              <a:t>打个比方来说，你有一个杯子，空值代表杯子是真空的，</a:t>
            </a:r>
            <a:r>
              <a:rPr lang="en-US" altLang="zh-CN" dirty="0"/>
              <a:t>NULL</a:t>
            </a:r>
            <a:r>
              <a:rPr lang="zh-CN" altLang="en-US" dirty="0"/>
              <a:t>代表杯子中装满了空气，虽然杯子看起来都是空的，但是二者仍然是由区别的。</a:t>
            </a:r>
          </a:p>
          <a:p>
            <a:endParaRPr lang="zh-CN" altLang="en-US" dirty="0"/>
          </a:p>
          <a:p>
            <a:endParaRPr lang="zh-CN" altLang="en-US" dirty="0"/>
          </a:p>
        </p:txBody>
      </p:sp>
      <p:sp>
        <p:nvSpPr>
          <p:cNvPr id="61444"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0300ABEA-C3D3-4FBF-8463-0005F20A0377}" type="slidenum">
              <a:rPr lang="zh-CN" altLang="en-US" sz="1200">
                <a:latin typeface="Times New Roman" panose="02020603050405020304" pitchFamily="18" charset="0"/>
              </a:rPr>
              <a:t>33</a:t>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p:spPr>
        <p:txBody>
          <a:bodyPr/>
          <a:lstStyle/>
          <a:p>
            <a:r>
              <a:rPr lang="zh-CN" altLang="en-US" dirty="0"/>
              <a:t>数据库主键</a:t>
            </a:r>
            <a:br>
              <a:rPr lang="zh-CN" altLang="en-US" dirty="0"/>
            </a:br>
            <a:r>
              <a:rPr lang="zh-CN" altLang="en-US" dirty="0"/>
              <a:t>主键：表中经常有一个列或列的组合，其值能唯一地标识表中的每一行。这样的一列或多列称为表的主键，通过它可强制表的实体完整性。当创建或更改表时可通过定义 </a:t>
            </a:r>
            <a:r>
              <a:rPr lang="en-US" altLang="zh-CN" dirty="0"/>
              <a:t>PRIMARY KEY </a:t>
            </a:r>
            <a:r>
              <a:rPr lang="zh-CN" altLang="en-US" dirty="0"/>
              <a:t>约束来创建主键。一个表只能有一个 </a:t>
            </a:r>
            <a:r>
              <a:rPr lang="en-US" altLang="zh-CN" dirty="0"/>
              <a:t>PRIMARY KEY </a:t>
            </a:r>
            <a:r>
              <a:rPr lang="zh-CN" altLang="en-US" dirty="0"/>
              <a:t>约束，而且 </a:t>
            </a:r>
            <a:r>
              <a:rPr lang="en-US" altLang="zh-CN" dirty="0"/>
              <a:t>PRIMARY KEY </a:t>
            </a:r>
            <a:r>
              <a:rPr lang="zh-CN" altLang="en-US" dirty="0"/>
              <a:t>约束中的列不能接受空值。由于 </a:t>
            </a:r>
            <a:r>
              <a:rPr lang="en-US" altLang="zh-CN" dirty="0"/>
              <a:t>PRIMARY KEY </a:t>
            </a:r>
            <a:r>
              <a:rPr lang="zh-CN" altLang="en-US" dirty="0"/>
              <a:t>约束确保唯一数据，所以经常用来定义标识列。 作用 </a:t>
            </a:r>
            <a:r>
              <a:rPr lang="en-US" altLang="zh-CN" dirty="0"/>
              <a:t>:</a:t>
            </a:r>
          </a:p>
          <a:p>
            <a:r>
              <a:rPr lang="en-US" altLang="zh-CN" dirty="0"/>
              <a:t>1</a:t>
            </a:r>
            <a:r>
              <a:rPr lang="zh-CN" altLang="en-US" dirty="0"/>
              <a:t>）保证实体的完整性</a:t>
            </a:r>
            <a:r>
              <a:rPr lang="en-US" altLang="zh-CN" dirty="0"/>
              <a:t>; </a:t>
            </a:r>
          </a:p>
          <a:p>
            <a:r>
              <a:rPr lang="en-US" altLang="zh-CN" dirty="0"/>
              <a:t>2</a:t>
            </a:r>
            <a:r>
              <a:rPr lang="zh-CN" altLang="en-US" dirty="0"/>
              <a:t>）加快数据库的操作速度</a:t>
            </a:r>
            <a:r>
              <a:rPr lang="en-US" altLang="zh-CN" dirty="0"/>
              <a:t>,</a:t>
            </a:r>
            <a:r>
              <a:rPr lang="zh-CN" altLang="en-US" dirty="0"/>
              <a:t>主键默认建立索引</a:t>
            </a:r>
            <a:endParaRPr lang="en-US" dirty="0"/>
          </a:p>
          <a:p>
            <a:r>
              <a:rPr lang="zh-CN" altLang="en-US" dirty="0"/>
              <a:t> </a:t>
            </a:r>
            <a:r>
              <a:rPr lang="en-US" altLang="zh-CN" dirty="0"/>
              <a:t>3</a:t>
            </a:r>
            <a:r>
              <a:rPr lang="zh-CN" altLang="en-US" dirty="0"/>
              <a:t>） 在表中添加新记录时，会自动检查新记录的主键值，不允许该值与其他记录的主键值重复。 </a:t>
            </a:r>
            <a:endParaRPr lang="en-US" dirty="0"/>
          </a:p>
          <a:p>
            <a:r>
              <a:rPr lang="en-US" altLang="zh-CN" dirty="0"/>
              <a:t>4) </a:t>
            </a:r>
            <a:r>
              <a:rPr lang="zh-CN" altLang="en-US" dirty="0"/>
              <a:t>自动按主键值的顺序显示表中的记录。如果没有定义主键，则按输入记录的顺序显示表中的记录。</a:t>
            </a:r>
            <a:endParaRPr lang="en-US" dirty="0"/>
          </a:p>
          <a:p>
            <a:endParaRPr lang="en-US" dirty="0"/>
          </a:p>
          <a:p>
            <a:endParaRPr lang="en-US" dirty="0"/>
          </a:p>
        </p:txBody>
      </p:sp>
      <p:sp>
        <p:nvSpPr>
          <p:cNvPr id="62468"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0B1AC8AC-B441-405D-8D58-FB7B06EBC504}" type="slidenum">
              <a:rPr lang="zh-CN" altLang="en-US" sz="1200">
                <a:latin typeface="Times New Roman" panose="02020603050405020304" pitchFamily="18" charset="0"/>
              </a:rPr>
              <a:t>36</a:t>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create table p</a:t>
            </a:r>
            <a:r>
              <a:rPr lang="en-US" altLang="zh-CN" dirty="0"/>
              <a:t>e</a:t>
            </a:r>
            <a:r>
              <a:rPr lang="zh-CN" altLang="en-US" dirty="0"/>
              <a:t>ts(p</a:t>
            </a:r>
            <a:r>
              <a:rPr lang="en-US" altLang="zh-CN" dirty="0"/>
              <a:t>e</a:t>
            </a:r>
            <a:r>
              <a:rPr lang="zh-CN" altLang="en-US" dirty="0"/>
              <a:t>tID int NOT NULL AUTO_INCREMENT,PRIMARY KEY(p</a:t>
            </a:r>
            <a:r>
              <a:rPr lang="en-US" altLang="zh-CN" dirty="0"/>
              <a:t>e</a:t>
            </a:r>
            <a:r>
              <a:rPr lang="zh-CN" altLang="en-US" dirty="0"/>
              <a:t>tID),person1ID int default NULL,FOREIGN KEY (person1ID) REFERENCES persons(personID));</a:t>
            </a:r>
          </a:p>
          <a:p>
            <a:r>
              <a:rPr lang="en-US" altLang="zh-CN" dirty="0"/>
              <a:t>alter table pets add constraint foreign_id foreign key(master_id) references person(id);</a:t>
            </a:r>
            <a:endParaRPr lang="zh-CN" altLang="en-US" dirty="0"/>
          </a:p>
          <a:p>
            <a:r>
              <a:rPr lang="zh-CN" altLang="en-US" dirty="0"/>
              <a:t>http://www.cppblog.com/wolf/articles/69089.html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p:spPr>
        <p:txBody>
          <a:bodyPr/>
          <a:lstStyle/>
          <a:p>
            <a:r>
              <a:rPr lang="en-US" altLang="zh-CN"/>
              <a:t>Create table </a:t>
            </a:r>
            <a:r>
              <a:rPr lang="zh-CN" altLang="en-US"/>
              <a:t>province </a:t>
            </a:r>
            <a:r>
              <a:rPr lang="en-US" altLang="zh-CN"/>
              <a:t>(</a:t>
            </a:r>
          </a:p>
          <a:p>
            <a:r>
              <a:rPr lang="en-US" altLang="zh-CN"/>
              <a:t>    id int primary key,</a:t>
            </a:r>
          </a:p>
          <a:p>
            <a:r>
              <a:rPr lang="en-US" altLang="zh-CN"/>
              <a:t>    province varchar(9) not null  </a:t>
            </a:r>
          </a:p>
          <a:p>
            <a:r>
              <a:rPr lang="en-US" altLang="zh-CN"/>
              <a:t>   )</a:t>
            </a:r>
          </a:p>
          <a:p>
            <a:r>
              <a:rPr lang="zh-CN" altLang="en-US"/>
              <a:t>insert into province values(1,'shandong');</a:t>
            </a:r>
            <a:endParaRPr lang="en-US" altLang="zh-CN"/>
          </a:p>
          <a:p>
            <a:endParaRPr lang="en-US" altLang="zh-CN"/>
          </a:p>
          <a:p>
            <a:r>
              <a:rPr lang="en-US" altLang="zh-CN"/>
              <a:t>Create table student</a:t>
            </a:r>
            <a:r>
              <a:rPr lang="zh-CN" altLang="en-US"/>
              <a:t>s</a:t>
            </a:r>
            <a:r>
              <a:rPr lang="en-US" altLang="zh-CN"/>
              <a:t>(</a:t>
            </a:r>
          </a:p>
          <a:p>
            <a:r>
              <a:rPr lang="en-US" altLang="zh-CN"/>
              <a:t>    id int primary key,</a:t>
            </a:r>
          </a:p>
          <a:p>
            <a:r>
              <a:rPr lang="en-US" altLang="zh-CN"/>
              <a:t>    name varchar(5) not null,</a:t>
            </a:r>
          </a:p>
          <a:p>
            <a:r>
              <a:rPr lang="en-US" altLang="zh-CN"/>
              <a:t>    province_id int not null</a:t>
            </a:r>
          </a:p>
          <a:p>
            <a:r>
              <a:rPr lang="en-US" altLang="zh-CN"/>
              <a:t>)</a:t>
            </a:r>
          </a:p>
          <a:p>
            <a:endParaRPr lang="en-US" altLang="zh-CN"/>
          </a:p>
          <a:p>
            <a:r>
              <a:rPr lang="en-US" altLang="zh-CN"/>
              <a:t>Alter table student add constraint FK_student_Provinceid     foreign key (province_id)  references provices(id);</a:t>
            </a:r>
          </a:p>
          <a:p>
            <a:endParaRPr lang="en-US" altLang="zh-CN"/>
          </a:p>
          <a:p>
            <a:r>
              <a:rPr lang="en-US" altLang="zh-CN"/>
              <a:t>alter table employee add constraint FK_employee_departmentid foreign key (departmentid) references department(id);</a:t>
            </a:r>
          </a:p>
        </p:txBody>
      </p:sp>
      <p:sp>
        <p:nvSpPr>
          <p:cNvPr id="63492"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134FCE67-81D4-4A91-B9A7-2F24A773CE24}" type="slidenum">
              <a:rPr lang="zh-CN" altLang="en-US" sz="1200">
                <a:latin typeface="Times New Roman" panose="02020603050405020304" pitchFamily="18" charset="0"/>
              </a:rPr>
              <a:t>39</a:t>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r>
              <a:rPr lang="en-US" altLang="zh-CN" dirty="0">
                <a:solidFill>
                  <a:srgbClr val="000000"/>
                </a:solidFill>
                <a:latin typeface="宋体" panose="02010600030101010101" pitchFamily="2" charset="-122"/>
              </a:rPr>
              <a:t>create table TEACHER(</a:t>
            </a:r>
          </a:p>
          <a:p>
            <a:r>
              <a:rPr lang="en-US" altLang="zh-CN" dirty="0">
                <a:solidFill>
                  <a:srgbClr val="000000"/>
                </a:solidFill>
                <a:latin typeface="宋体" panose="02010600030101010101" pitchFamily="2" charset="-122"/>
              </a:rPr>
              <a:t>ID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primary key,</a:t>
            </a:r>
          </a:p>
          <a:p>
            <a:r>
              <a:rPr lang="en-US" altLang="zh-CN" dirty="0">
                <a:solidFill>
                  <a:srgbClr val="000000"/>
                </a:solidFill>
                <a:latin typeface="宋体" panose="02010600030101010101" pitchFamily="2" charset="-122"/>
              </a:rPr>
              <a:t>NAME </a:t>
            </a:r>
            <a:r>
              <a:rPr lang="en-US" altLang="zh-CN" dirty="0" err="1">
                <a:solidFill>
                  <a:srgbClr val="000000"/>
                </a:solidFill>
                <a:latin typeface="宋体" panose="02010600030101010101" pitchFamily="2" charset="-122"/>
              </a:rPr>
              <a:t>varchar</a:t>
            </a:r>
            <a:r>
              <a:rPr lang="en-US" altLang="zh-CN" dirty="0">
                <a:solidFill>
                  <a:srgbClr val="000000"/>
                </a:solidFill>
                <a:latin typeface="宋体" panose="02010600030101010101" pitchFamily="2" charset="-122"/>
              </a:rPr>
              <a:t>(100)</a:t>
            </a:r>
          </a:p>
          <a:p>
            <a:r>
              <a:rPr lang="en-US" altLang="zh-CN" dirty="0">
                <a:solidFill>
                  <a:srgbClr val="000000"/>
                </a:solidFill>
                <a:latin typeface="宋体" panose="02010600030101010101" pitchFamily="2" charset="-122"/>
              </a:rPr>
              <a:t>);</a:t>
            </a:r>
          </a:p>
          <a:p>
            <a:r>
              <a:rPr lang="zh-CN" altLang="en-US" dirty="0">
                <a:solidFill>
                  <a:srgbClr val="000000"/>
                </a:solidFill>
                <a:latin typeface="宋体" panose="02010600030101010101" pitchFamily="2" charset="-122"/>
              </a:rPr>
              <a:t>insert into teacher values(1,'math teacher');</a:t>
            </a:r>
          </a:p>
          <a:p>
            <a:r>
              <a:rPr lang="zh-CN" altLang="en-US" dirty="0">
                <a:latin typeface="宋体" panose="02010600030101010101" pitchFamily="2" charset="-122"/>
              </a:rPr>
              <a:t>insert into teacher values(2,'chinese teacher');</a:t>
            </a:r>
            <a:endParaRPr lang="zh-CN" altLang="en-US" dirty="0">
              <a:solidFill>
                <a:srgbClr val="000000"/>
              </a:solidFill>
              <a:latin typeface="宋体" panose="02010600030101010101" pitchFamily="2" charset="-122"/>
            </a:endParaRPr>
          </a:p>
          <a:p>
            <a:r>
              <a:rPr lang="zh-CN" altLang="en-US" dirty="0">
                <a:latin typeface="宋体" panose="02010600030101010101" pitchFamily="2" charset="-122"/>
              </a:rPr>
              <a:t>insert into teacher values(3,'english teacher');</a:t>
            </a:r>
            <a:endParaRPr lang="zh-CN" altLang="en-US" dirty="0">
              <a:solidFill>
                <a:srgbClr val="000000"/>
              </a:solidFill>
              <a:latin typeface="宋体" panose="02010600030101010101" pitchFamily="2" charset="-122"/>
            </a:endParaRPr>
          </a:p>
          <a:p>
            <a:endParaRPr lang="zh-CN" altLang="en-US" dirty="0">
              <a:solidFill>
                <a:srgbClr val="000000"/>
              </a:solidFill>
              <a:latin typeface="宋体" panose="02010600030101010101" pitchFamily="2" charset="-122"/>
            </a:endParaRPr>
          </a:p>
          <a:p>
            <a:r>
              <a:rPr lang="en-US" altLang="zh-CN" dirty="0">
                <a:solidFill>
                  <a:srgbClr val="000000"/>
                </a:solidFill>
                <a:latin typeface="宋体" panose="02010600030101010101" pitchFamily="2" charset="-122"/>
              </a:rPr>
              <a:t>create table STUDENT</a:t>
            </a:r>
            <a:r>
              <a:rPr lang="zh-CN" altLang="en-US" dirty="0">
                <a:solidFill>
                  <a:srgbClr val="000000"/>
                </a:solidFill>
                <a:latin typeface="宋体" panose="02010600030101010101" pitchFamily="2" charset="-122"/>
              </a:rPr>
              <a:t>3</a:t>
            </a:r>
            <a:r>
              <a:rPr lang="en-US" altLang="zh-CN" dirty="0">
                <a:solidFill>
                  <a:srgbClr val="000000"/>
                </a:solidFill>
                <a:latin typeface="宋体" panose="02010600030101010101" pitchFamily="2" charset="-122"/>
              </a:rPr>
              <a:t>(</a:t>
            </a:r>
          </a:p>
          <a:p>
            <a:r>
              <a:rPr lang="en-US" altLang="zh-CN" dirty="0">
                <a:solidFill>
                  <a:srgbClr val="000000"/>
                </a:solidFill>
                <a:latin typeface="宋体" panose="02010600030101010101" pitchFamily="2" charset="-122"/>
              </a:rPr>
              <a:t>ID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primary key,</a:t>
            </a:r>
          </a:p>
          <a:p>
            <a:r>
              <a:rPr lang="en-US" altLang="zh-CN" dirty="0">
                <a:solidFill>
                  <a:srgbClr val="000000"/>
                </a:solidFill>
                <a:latin typeface="宋体" panose="02010600030101010101" pitchFamily="2" charset="-122"/>
              </a:rPr>
              <a:t>NAME </a:t>
            </a:r>
            <a:r>
              <a:rPr lang="en-US" altLang="zh-CN" dirty="0" err="1">
                <a:solidFill>
                  <a:srgbClr val="000000"/>
                </a:solidFill>
                <a:latin typeface="宋体" panose="02010600030101010101" pitchFamily="2" charset="-122"/>
              </a:rPr>
              <a:t>varchar</a:t>
            </a:r>
            <a:r>
              <a:rPr lang="en-US" altLang="zh-CN" dirty="0">
                <a:solidFill>
                  <a:srgbClr val="000000"/>
                </a:solidFill>
                <a:latin typeface="宋体" panose="02010600030101010101" pitchFamily="2" charset="-122"/>
              </a:rPr>
              <a:t>(100)</a:t>
            </a:r>
          </a:p>
          <a:p>
            <a:r>
              <a:rPr lang="en-US" altLang="zh-CN" dirty="0">
                <a:solidFill>
                  <a:srgbClr val="000000"/>
                </a:solidFill>
                <a:latin typeface="宋体" panose="02010600030101010101" pitchFamily="2" charset="-122"/>
              </a:rPr>
              <a:t>);</a:t>
            </a:r>
          </a:p>
          <a:p>
            <a:endParaRPr lang="en-US" altLang="zh-CN" dirty="0">
              <a:solidFill>
                <a:srgbClr val="000000"/>
              </a:solidFill>
              <a:latin typeface="宋体" panose="02010600030101010101" pitchFamily="2" charset="-122"/>
            </a:endParaRPr>
          </a:p>
          <a:p>
            <a:r>
              <a:rPr lang="zh-CN" altLang="en-US" dirty="0">
                <a:solidFill>
                  <a:srgbClr val="000000"/>
                </a:solidFill>
                <a:latin typeface="宋体" panose="02010600030101010101" pitchFamily="2" charset="-122"/>
              </a:rPr>
              <a:t>insert into student3 values(1,"lily");</a:t>
            </a:r>
          </a:p>
          <a:p>
            <a:r>
              <a:rPr lang="zh-CN" altLang="en-US" dirty="0">
                <a:latin typeface="宋体" panose="02010600030101010101" pitchFamily="2" charset="-122"/>
              </a:rPr>
              <a:t>insert into student3 values(2,"lucy");</a:t>
            </a:r>
            <a:endParaRPr lang="zh-CN" altLang="en-US" dirty="0">
              <a:solidFill>
                <a:srgbClr val="000000"/>
              </a:solidFill>
              <a:latin typeface="宋体" panose="02010600030101010101" pitchFamily="2" charset="-122"/>
            </a:endParaRPr>
          </a:p>
          <a:p>
            <a:r>
              <a:rPr lang="zh-CN" altLang="en-US" dirty="0">
                <a:latin typeface="宋体" panose="02010600030101010101" pitchFamily="2" charset="-122"/>
              </a:rPr>
              <a:t>insert into student3 values(3,"lilei");</a:t>
            </a:r>
            <a:endParaRPr lang="zh-CN" altLang="en-US" dirty="0">
              <a:solidFill>
                <a:srgbClr val="000000"/>
              </a:solidFill>
              <a:latin typeface="宋体" panose="02010600030101010101" pitchFamily="2" charset="-122"/>
            </a:endParaRPr>
          </a:p>
          <a:p>
            <a:r>
              <a:rPr lang="zh-CN" altLang="en-US" dirty="0">
                <a:latin typeface="宋体" panose="02010600030101010101" pitchFamily="2" charset="-122"/>
              </a:rPr>
              <a:t>insert into student3 values(4,"lilyzhou");</a:t>
            </a:r>
          </a:p>
          <a:p>
            <a:endParaRPr lang="zh-CN" altLang="en-US" dirty="0">
              <a:latin typeface="宋体" panose="02010600030101010101" pitchFamily="2" charset="-122"/>
            </a:endParaRPr>
          </a:p>
          <a:p>
            <a:r>
              <a:rPr lang="zh-CN" altLang="en-US" dirty="0">
                <a:latin typeface="宋体" panose="02010600030101010101" pitchFamily="2" charset="-122"/>
              </a:rPr>
              <a:t>insert into </a:t>
            </a:r>
            <a:r>
              <a:rPr lang="en-US" altLang="zh-CN" dirty="0">
                <a:latin typeface="宋体" panose="02010600030101010101" pitchFamily="2" charset="-122"/>
              </a:rPr>
              <a:t>TEACHER_STUDENT</a:t>
            </a:r>
            <a:r>
              <a:rPr lang="zh-CN" altLang="en-US" dirty="0">
                <a:latin typeface="宋体" panose="02010600030101010101" pitchFamily="2" charset="-122"/>
              </a:rPr>
              <a:t>(1,1);</a:t>
            </a:r>
            <a:endParaRPr lang="en-US" altLang="zh-CN" dirty="0">
              <a:latin typeface="宋体" panose="02010600030101010101" pitchFamily="2" charset="-122"/>
            </a:endParaRPr>
          </a:p>
          <a:p>
            <a:r>
              <a:rPr lang="en-US" altLang="zh-CN" dirty="0">
                <a:solidFill>
                  <a:srgbClr val="000000"/>
                </a:solidFill>
                <a:latin typeface="宋体" panose="02010600030101010101" pitchFamily="2" charset="-122"/>
              </a:rPr>
              <a:t>create table TEACHER_STUDENT(</a:t>
            </a:r>
          </a:p>
          <a:p>
            <a:r>
              <a:rPr lang="en-US" altLang="zh-CN" dirty="0">
                <a:solidFill>
                  <a:srgbClr val="000000"/>
                </a:solidFill>
                <a:latin typeface="宋体" panose="02010600030101010101" pitchFamily="2" charset="-122"/>
              </a:rPr>
              <a:t>T_ID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a:t>
            </a:r>
          </a:p>
          <a:p>
            <a:r>
              <a:rPr lang="en-US" altLang="zh-CN" dirty="0">
                <a:solidFill>
                  <a:srgbClr val="000000"/>
                </a:solidFill>
                <a:latin typeface="宋体" panose="02010600030101010101" pitchFamily="2" charset="-122"/>
              </a:rPr>
              <a:t>S_ID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a:t>
            </a:r>
          </a:p>
          <a:p>
            <a:r>
              <a:rPr lang="en-US" altLang="zh-CN" dirty="0">
                <a:solidFill>
                  <a:srgbClr val="000000"/>
                </a:solidFill>
                <a:latin typeface="宋体" panose="02010600030101010101" pitchFamily="2" charset="-122"/>
              </a:rPr>
              <a:t>primary key(T_ID,S_ID),</a:t>
            </a:r>
          </a:p>
          <a:p>
            <a:r>
              <a:rPr lang="en-US" altLang="zh-CN" dirty="0">
                <a:solidFill>
                  <a:srgbClr val="000000"/>
                </a:solidFill>
                <a:latin typeface="宋体" panose="02010600030101010101" pitchFamily="2" charset="-122"/>
              </a:rPr>
              <a:t>constraint T_ID_FK foreign key(T_ID) references TEACHER(ID),</a:t>
            </a:r>
          </a:p>
          <a:p>
            <a:r>
              <a:rPr lang="en-US" altLang="zh-CN" dirty="0">
                <a:solidFill>
                  <a:srgbClr val="000000"/>
                </a:solidFill>
                <a:latin typeface="宋体" panose="02010600030101010101" pitchFamily="2" charset="-122"/>
              </a:rPr>
              <a:t>constraint S_ID_FK foreign key(S_ID) references STUDENT</a:t>
            </a:r>
            <a:r>
              <a:rPr lang="zh-CN" altLang="en-US" dirty="0">
                <a:solidFill>
                  <a:srgbClr val="000000"/>
                </a:solidFill>
                <a:latin typeface="宋体" panose="02010600030101010101" pitchFamily="2" charset="-122"/>
              </a:rPr>
              <a:t>3</a:t>
            </a:r>
            <a:r>
              <a:rPr lang="en-US" altLang="zh-CN" dirty="0">
                <a:solidFill>
                  <a:srgbClr val="000000"/>
                </a:solidFill>
                <a:latin typeface="宋体" panose="02010600030101010101" pitchFamily="2" charset="-122"/>
              </a:rPr>
              <a:t>(ID)</a:t>
            </a:r>
          </a:p>
          <a:p>
            <a:r>
              <a:rPr lang="en-US" altLang="zh-CN" dirty="0">
                <a:solidFill>
                  <a:srgbClr val="000000"/>
                </a:solidFill>
                <a:latin typeface="宋体" panose="02010600030101010101" pitchFamily="2" charset="-122"/>
              </a:rPr>
              <a:t>);</a:t>
            </a:r>
          </a:p>
          <a:p>
            <a:endParaRPr lang="zh-CN" altLang="en-US" dirty="0"/>
          </a:p>
        </p:txBody>
      </p:sp>
      <p:sp>
        <p:nvSpPr>
          <p:cNvPr id="64516"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F0E0E706-38F2-4BF6-8310-C41ED52FB7A9}" type="slidenum">
              <a:rPr lang="zh-CN" altLang="en-US" sz="1200">
                <a:latin typeface="Times New Roman" panose="02020603050405020304" pitchFamily="18" charset="0"/>
              </a:rPr>
              <a:t>40</a:t>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p:spPr>
        <p:txBody>
          <a:bodyPr/>
          <a:lstStyle/>
          <a:p>
            <a:r>
              <a:rPr lang="zh-CN" altLang="en-US" dirty="0"/>
              <a:t>方法</a:t>
            </a:r>
            <a:r>
              <a:rPr lang="en-US" altLang="zh-CN" dirty="0"/>
              <a:t>1</a:t>
            </a:r>
            <a:r>
              <a:rPr lang="zh-CN" altLang="en-US" dirty="0"/>
              <a:t>：外键关联</a:t>
            </a:r>
            <a:r>
              <a:rPr lang="en-US" altLang="zh-CN" dirty="0"/>
              <a:t>+</a:t>
            </a:r>
            <a:r>
              <a:rPr lang="zh-CN" altLang="en-US" dirty="0"/>
              <a:t>唯一</a:t>
            </a:r>
            <a:endParaRPr lang="en-US" dirty="0"/>
          </a:p>
          <a:p>
            <a:r>
              <a:rPr lang="en-US" altLang="zh-CN" dirty="0">
                <a:solidFill>
                  <a:srgbClr val="000000"/>
                </a:solidFill>
                <a:latin typeface="宋体" panose="02010600030101010101" pitchFamily="2" charset="-122"/>
              </a:rPr>
              <a:t>create table PERSON(</a:t>
            </a:r>
          </a:p>
          <a:p>
            <a:r>
              <a:rPr lang="en-US" altLang="zh-CN" dirty="0">
                <a:solidFill>
                  <a:srgbClr val="000000"/>
                </a:solidFill>
                <a:latin typeface="宋体" panose="02010600030101010101" pitchFamily="2" charset="-122"/>
              </a:rPr>
              <a:t>ID </a:t>
            </a:r>
            <a:r>
              <a:rPr lang="en-US" altLang="zh-CN" dirty="0" err="1">
                <a:solidFill>
                  <a:srgbClr val="000000"/>
                </a:solidFill>
                <a:latin typeface="宋体" panose="02010600030101010101" pitchFamily="2" charset="-122"/>
              </a:rPr>
              <a:t>int</a:t>
            </a:r>
            <a:r>
              <a:rPr lang="en-US" altLang="zh-CN">
                <a:solidFill>
                  <a:srgbClr val="000000"/>
                </a:solidFill>
                <a:latin typeface="宋体" panose="02010600030101010101" pitchFamily="2" charset="-122"/>
              </a:rPr>
              <a:t> primary key,</a:t>
            </a:r>
          </a:p>
          <a:p>
            <a:r>
              <a:rPr lang="en-US" altLang="zh-CN" dirty="0">
                <a:solidFill>
                  <a:srgbClr val="000000"/>
                </a:solidFill>
                <a:latin typeface="宋体" panose="02010600030101010101" pitchFamily="2" charset="-122"/>
              </a:rPr>
              <a:t>NAME </a:t>
            </a:r>
            <a:r>
              <a:rPr lang="en-US" altLang="zh-CN" dirty="0" err="1">
                <a:solidFill>
                  <a:srgbClr val="000000"/>
                </a:solidFill>
                <a:latin typeface="宋体" panose="02010600030101010101" pitchFamily="2" charset="-122"/>
              </a:rPr>
              <a:t>varchar</a:t>
            </a:r>
            <a:r>
              <a:rPr lang="en-US" altLang="zh-CN" dirty="0">
                <a:solidFill>
                  <a:srgbClr val="000000"/>
                </a:solidFill>
                <a:latin typeface="宋体" panose="02010600030101010101" pitchFamily="2" charset="-122"/>
              </a:rPr>
              <a:t>(100)</a:t>
            </a:r>
          </a:p>
          <a:p>
            <a:r>
              <a:rPr lang="en-US" altLang="zh-CN" dirty="0">
                <a:solidFill>
                  <a:srgbClr val="000000"/>
                </a:solidFill>
                <a:latin typeface="宋体" panose="02010600030101010101" pitchFamily="2" charset="-122"/>
              </a:rPr>
              <a:t>);</a:t>
            </a:r>
          </a:p>
          <a:p>
            <a:r>
              <a:rPr lang="en-US" altLang="zh-CN" dirty="0">
                <a:solidFill>
                  <a:srgbClr val="000000"/>
                </a:solidFill>
                <a:latin typeface="宋体" panose="02010600030101010101" pitchFamily="2" charset="-122"/>
              </a:rPr>
              <a:t>create table computer(</a:t>
            </a:r>
          </a:p>
          <a:p>
            <a:r>
              <a:rPr lang="en-US" altLang="zh-CN" dirty="0">
                <a:solidFill>
                  <a:srgbClr val="000000"/>
                </a:solidFill>
                <a:latin typeface="宋体" panose="02010600030101010101" pitchFamily="2" charset="-122"/>
              </a:rPr>
              <a:t>ID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primary key,</a:t>
            </a:r>
          </a:p>
          <a:p>
            <a:r>
              <a:rPr lang="en-US" altLang="zh-CN" dirty="0">
                <a:solidFill>
                  <a:srgbClr val="000000"/>
                </a:solidFill>
                <a:latin typeface="宋体" panose="02010600030101010101" pitchFamily="2" charset="-122"/>
              </a:rPr>
              <a:t>brand </a:t>
            </a:r>
            <a:r>
              <a:rPr lang="en-US" altLang="zh-CN" dirty="0" err="1">
                <a:solidFill>
                  <a:srgbClr val="000000"/>
                </a:solidFill>
                <a:latin typeface="宋体" panose="02010600030101010101" pitchFamily="2" charset="-122"/>
              </a:rPr>
              <a:t>varchar</a:t>
            </a:r>
            <a:r>
              <a:rPr lang="en-US" altLang="zh-CN" dirty="0">
                <a:solidFill>
                  <a:srgbClr val="000000"/>
                </a:solidFill>
                <a:latin typeface="宋体" panose="02010600030101010101" pitchFamily="2" charset="-122"/>
              </a:rPr>
              <a:t>(20),</a:t>
            </a:r>
          </a:p>
          <a:p>
            <a:r>
              <a:rPr lang="en-US" altLang="zh-CN" dirty="0">
                <a:solidFill>
                  <a:srgbClr val="000000"/>
                </a:solidFill>
                <a:latin typeface="宋体" panose="02010600030101010101" pitchFamily="2" charset="-122"/>
              </a:rPr>
              <a:t>PERSON_ID </a:t>
            </a:r>
            <a:r>
              <a:rPr lang="en-US" altLang="zh-CN" dirty="0" err="1">
                <a:solidFill>
                  <a:srgbClr val="000000"/>
                </a:solidFill>
                <a:latin typeface="宋体" panose="02010600030101010101" pitchFamily="2" charset="-122"/>
              </a:rPr>
              <a:t>int</a:t>
            </a:r>
            <a:r>
              <a:rPr lang="en-US" altLang="zh-CN" dirty="0">
                <a:solidFill>
                  <a:srgbClr val="000000"/>
                </a:solidFill>
                <a:latin typeface="宋体" panose="02010600030101010101" pitchFamily="2" charset="-122"/>
              </a:rPr>
              <a:t> </a:t>
            </a:r>
            <a:r>
              <a:rPr lang="en-US" altLang="zh-CN" dirty="0">
                <a:solidFill>
                  <a:srgbClr val="FF0000"/>
                </a:solidFill>
                <a:latin typeface="宋体" panose="02010600030101010101" pitchFamily="2" charset="-122"/>
              </a:rPr>
              <a:t>unique</a:t>
            </a:r>
            <a:r>
              <a:rPr lang="en-US" altLang="zh-CN" dirty="0">
                <a:solidFill>
                  <a:srgbClr val="000000"/>
                </a:solidFill>
                <a:latin typeface="宋体" panose="02010600030101010101" pitchFamily="2" charset="-122"/>
              </a:rPr>
              <a:t>,</a:t>
            </a:r>
          </a:p>
          <a:p>
            <a:r>
              <a:rPr lang="en-US" altLang="zh-CN" dirty="0">
                <a:solidFill>
                  <a:srgbClr val="000000"/>
                </a:solidFill>
                <a:latin typeface="宋体" panose="02010600030101010101" pitchFamily="2" charset="-122"/>
              </a:rPr>
              <a:t>constraint PERSON_ID_FK foreign key(PERSON_ID) references PERSON(ID)</a:t>
            </a:r>
          </a:p>
          <a:p>
            <a:r>
              <a:rPr lang="en-US" altLang="zh-CN" dirty="0">
                <a:solidFill>
                  <a:srgbClr val="000000"/>
                </a:solidFill>
                <a:latin typeface="宋体" panose="02010600030101010101" pitchFamily="2" charset="-122"/>
              </a:rPr>
              <a:t>);</a:t>
            </a:r>
          </a:p>
          <a:p>
            <a:endParaRPr lang="en-US" altLang="zh-CN" dirty="0"/>
          </a:p>
          <a:p>
            <a:r>
              <a:rPr lang="zh-CN" altLang="en-US" dirty="0"/>
              <a:t>方法</a:t>
            </a:r>
            <a:r>
              <a:rPr lang="en-US" altLang="zh-CN" dirty="0"/>
              <a:t>2</a:t>
            </a:r>
            <a:r>
              <a:rPr lang="zh-CN" altLang="en-US" dirty="0"/>
              <a:t>：主键关联</a:t>
            </a:r>
            <a:endParaRPr lang="en-US" dirty="0"/>
          </a:p>
          <a:p>
            <a:endParaRPr lang="en-US" dirty="0"/>
          </a:p>
          <a:p>
            <a:r>
              <a:rPr lang="en-US" altLang="zh-CN" dirty="0">
                <a:solidFill>
                  <a:srgbClr val="000000"/>
                </a:solidFill>
                <a:latin typeface="宋体" panose="02010600030101010101" pitchFamily="2" charset="-122"/>
              </a:rPr>
              <a:t>constraint PERSON_ID_FK foreign key(ID) references PERSON(ID)</a:t>
            </a:r>
          </a:p>
          <a:p>
            <a:endParaRPr lang="zh-CN" altLang="en-US" dirty="0"/>
          </a:p>
        </p:txBody>
      </p:sp>
      <p:sp>
        <p:nvSpPr>
          <p:cNvPr id="65540"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1B9E106D-24B5-4A43-A57E-1BA4DA345200}" type="slidenum">
              <a:rPr lang="zh-CN" altLang="en-US" sz="1200">
                <a:latin typeface="Times New Roman" panose="02020603050405020304" pitchFamily="18" charset="0"/>
              </a:rPr>
              <a:t>41</a:t>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p:spPr>
        <p:txBody>
          <a:bodyPr/>
          <a:lstStyle/>
          <a:p>
            <a:r>
              <a:rPr lang="en-US" altLang="zh-CN"/>
              <a:t>Cyber</a:t>
            </a:r>
            <a:endParaRPr lang="zh-CN" altLang="en-US"/>
          </a:p>
        </p:txBody>
      </p:sp>
      <p:sp>
        <p:nvSpPr>
          <p:cNvPr id="51204" name="灯片编号占位符 3"/>
          <p:cNvSpPr>
            <a:spLocks noGrp="1"/>
          </p:cNvSpPr>
          <p:nvPr>
            <p:ph type="sldNum" sz="quarter" idx="5"/>
          </p:nvPr>
        </p:nvSpPr>
        <p:spPr>
          <a:noFill/>
        </p:spPr>
        <p:txBody>
          <a:bodyPr/>
          <a:lstStyle/>
          <a:p>
            <a:fld id="{E91A9964-D0F0-46F4-B734-80563C08E0E1}"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p:spPr>
        <p:txBody>
          <a:bodyPr/>
          <a:lstStyle/>
          <a:p>
            <a:r>
              <a:rPr lang="en-US" altLang="zh-CN"/>
              <a:t>Cyber</a:t>
            </a:r>
            <a:endParaRPr lang="zh-CN" altLang="en-US"/>
          </a:p>
        </p:txBody>
      </p:sp>
      <p:sp>
        <p:nvSpPr>
          <p:cNvPr id="51204" name="灯片编号占位符 3"/>
          <p:cNvSpPr>
            <a:spLocks noGrp="1"/>
          </p:cNvSpPr>
          <p:nvPr>
            <p:ph type="sldNum" sz="quarter" idx="5"/>
          </p:nvPr>
        </p:nvSpPr>
        <p:spPr>
          <a:noFill/>
        </p:spPr>
        <p:txBody>
          <a:bodyPr/>
          <a:lstStyle/>
          <a:p>
            <a:fld id="{E91A9964-D0F0-46F4-B734-80563C08E0E1}"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p:spPr>
        <p:txBody>
          <a:bodyPr/>
          <a:lstStyle/>
          <a:p>
            <a:r>
              <a:rPr lang="en-US" altLang="zh-CN"/>
              <a:t>Cyber</a:t>
            </a:r>
            <a:endParaRPr lang="zh-CN" altLang="en-US"/>
          </a:p>
        </p:txBody>
      </p:sp>
      <p:sp>
        <p:nvSpPr>
          <p:cNvPr id="51204" name="灯片编号占位符 3"/>
          <p:cNvSpPr>
            <a:spLocks noGrp="1"/>
          </p:cNvSpPr>
          <p:nvPr>
            <p:ph type="sldNum" sz="quarter" idx="5"/>
          </p:nvPr>
        </p:nvSpPr>
        <p:spPr>
          <a:noFill/>
        </p:spPr>
        <p:txBody>
          <a:bodyPr/>
          <a:lstStyle/>
          <a:p>
            <a:fld id="{E91A9964-D0F0-46F4-B734-80563C08E0E1}"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920750" y="684213"/>
            <a:ext cx="5013325" cy="3429000"/>
          </a:xfrm>
        </p:spPr>
      </p:sp>
      <p:sp>
        <p:nvSpPr>
          <p:cNvPr id="53251" name="Rectangle 3"/>
          <p:cNvSpPr>
            <a:spLocks noGrp="1" noChangeArrowheads="1"/>
          </p:cNvSpPr>
          <p:nvPr>
            <p:ph type="body" idx="1"/>
          </p:nvPr>
        </p:nvSpPr>
        <p:spPr>
          <a:xfrm>
            <a:off x="912813" y="4341813"/>
            <a:ext cx="5029200" cy="4114800"/>
          </a:xfrm>
          <a:noFill/>
        </p:spPr>
        <p:txBody>
          <a:bodyPr/>
          <a:lstStyle/>
          <a:p>
            <a:pPr eaLnBrk="1" hangingPunct="1"/>
            <a:endParaRPr lang="zh-CN" altLang="en-US"/>
          </a:p>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a:noFill/>
        </p:spPr>
        <p:txBody>
          <a:bodyPr/>
          <a:lstStyle/>
          <a:p>
            <a:pPr eaLnBrk="1" hangingPunct="1"/>
            <a:r>
              <a:rPr lang="zh-CN" altLang="en-US" dirty="0"/>
              <a:t>验证是否成功：</a:t>
            </a:r>
          </a:p>
          <a:p>
            <a:pPr eaLnBrk="1" hangingPunct="1"/>
            <a:r>
              <a:rPr lang="zh-CN" altLang="en-US" dirty="0"/>
              <a:t>mysql -u root -p</a:t>
            </a:r>
          </a:p>
          <a:p>
            <a:pPr eaLnBrk="1" hangingPunct="1"/>
            <a:r>
              <a:rPr lang="zh-CN" altLang="en-US" dirty="0"/>
              <a:t>输入密码，如果出现以下提示证明没有问题</a:t>
            </a:r>
          </a:p>
          <a:p>
            <a:pPr eaLnBrk="1" hangingPunct="1"/>
            <a:r>
              <a:rPr lang="zh-CN" altLang="en-US" dirty="0"/>
              <a:t>mysql&gt;</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p:spPr>
        <p:txBody>
          <a:bodyPr/>
          <a:lstStyle/>
          <a:p>
            <a:r>
              <a:rPr lang="zh-CN" altLang="en-US" dirty="0"/>
              <a:t>CREATE 创建表</a:t>
            </a:r>
            <a:endParaRPr lang="en-US" altLang="zh-CN" dirty="0"/>
          </a:p>
          <a:p>
            <a:r>
              <a:rPr lang="zh-CN" altLang="en-US" dirty="0"/>
              <a:t>ALTER  修改表中对应的列</a:t>
            </a:r>
            <a:endParaRPr lang="en-US" altLang="zh-CN" dirty="0"/>
          </a:p>
          <a:p>
            <a:r>
              <a:rPr lang="zh-CN" altLang="en-US" dirty="0"/>
              <a:t>DROP  删除表</a:t>
            </a:r>
            <a:endParaRPr lang="en-US" altLang="zh-CN" dirty="0"/>
          </a:p>
          <a:p>
            <a:r>
              <a:rPr lang="zh-CN" altLang="en-US" dirty="0"/>
              <a:t>TRUNCATE 删除表中所有内容</a:t>
            </a:r>
          </a:p>
          <a:p>
            <a:endParaRPr lang="zh-CN" altLang="en-US" dirty="0"/>
          </a:p>
        </p:txBody>
      </p:sp>
      <p:sp>
        <p:nvSpPr>
          <p:cNvPr id="54276" name="灯片编号占位符 3"/>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E88DFE52-9A18-46F1-BB53-34B712807AD0}" type="slidenum">
              <a:rPr lang="zh-CN" altLang="en-US" sz="1200">
                <a:latin typeface="Times New Roman" panose="02020603050405020304" pitchFamily="18" charset="0"/>
              </a:rPr>
              <a:t>10</a:t>
            </a:fld>
            <a:endParaRPr lang="zh-CN" altLang="en-US" sz="1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p:spPr>
        <p:txBody>
          <a:bodyPr/>
          <a:lstStyle/>
          <a:p>
            <a:r>
              <a:rPr lang="en-US" altLang="zh-CN" dirty="0" err="1"/>
              <a:t>Sql</a:t>
            </a:r>
            <a:r>
              <a:rPr lang="zh-CN" altLang="en-US" dirty="0"/>
              <a:t>语言不区分大小写</a:t>
            </a:r>
            <a:endParaRPr lang="en-US" altLang="zh-CN" dirty="0"/>
          </a:p>
          <a:p>
            <a:endParaRPr lang="en-US" altLang="zh-CN" dirty="0"/>
          </a:p>
          <a:p>
            <a:r>
              <a:rPr lang="en-US" altLang="zh-CN" dirty="0"/>
              <a:t>create database test;</a:t>
            </a:r>
          </a:p>
          <a:p>
            <a:r>
              <a:rPr lang="en-US" altLang="zh-CN" dirty="0"/>
              <a:t>use</a:t>
            </a:r>
            <a:r>
              <a:rPr lang="en-US" altLang="zh-CN" baseline="0" dirty="0"/>
              <a:t> test;</a:t>
            </a:r>
            <a:endParaRPr lang="zh-CN" altLang="en-US" dirty="0"/>
          </a:p>
          <a:p>
            <a:r>
              <a:rPr lang="zh-CN" altLang="en-US" dirty="0"/>
              <a:t>create table </a:t>
            </a:r>
            <a:r>
              <a:rPr lang="en-US" altLang="zh-CN" dirty="0"/>
              <a:t>Person</a:t>
            </a:r>
            <a:r>
              <a:rPr lang="zh-CN" altLang="en-US" dirty="0"/>
              <a:t>(</a:t>
            </a:r>
            <a:r>
              <a:rPr lang="en-US" altLang="zh-CN" dirty="0"/>
              <a:t>personID </a:t>
            </a:r>
            <a:r>
              <a:rPr lang="zh-CN" altLang="en-US" dirty="0"/>
              <a:t>int NOT NULL AUTO_INCREMENT,PRIMARY KEY(</a:t>
            </a:r>
            <a:r>
              <a:rPr lang="en-US" altLang="zh-CN" dirty="0">
                <a:sym typeface="+mn-ea"/>
              </a:rPr>
              <a:t>personID</a:t>
            </a:r>
            <a:r>
              <a:rPr lang="zh-CN" altLang="en-US" dirty="0"/>
              <a:t>),</a:t>
            </a:r>
            <a:r>
              <a:rPr lang="en-US" altLang="zh-CN" dirty="0"/>
              <a:t>FirstName </a:t>
            </a:r>
            <a:r>
              <a:rPr lang="zh-CN" altLang="en-US" dirty="0"/>
              <a:t>varchar(15),LastName varchar(15),Age int);</a:t>
            </a:r>
          </a:p>
        </p:txBody>
      </p:sp>
      <p:sp>
        <p:nvSpPr>
          <p:cNvPr id="55300" name="灯片编号占位符 3"/>
          <p:cNvSpPr>
            <a:spLocks noGrp="1"/>
          </p:cNvSpPr>
          <p:nvPr>
            <p:ph type="sldNum" sz="quarter" idx="5"/>
          </p:nvPr>
        </p:nvSpPr>
        <p:spPr>
          <a:noFill/>
        </p:spPr>
        <p:txBody>
          <a:bodyPr/>
          <a:lstStyle/>
          <a:p>
            <a:fld id="{12806B9F-8E8D-4EF9-9CC1-AA52A184C307}"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262626"/>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xfrm>
            <a:off x="689660" y="6356351"/>
            <a:ext cx="2695942" cy="365125"/>
          </a:xfrm>
          <a:prstGeom prst="rect">
            <a:avLst/>
          </a:prstGeom>
        </p:spPr>
        <p:txBody>
          <a:bodyPr/>
          <a:lstStyle>
            <a:lvl1pPr>
              <a:defRPr>
                <a:ea typeface="宋体" panose="02010600030101010101" pitchFamily="2" charset="-122"/>
              </a:defRPr>
            </a:lvl1pPr>
          </a:lstStyle>
          <a:p>
            <a:pPr>
              <a:defRPr/>
            </a:pPr>
            <a:fld id="{83E662F2-C863-455C-A64A-AE0988EA079C}" type="datetimeFigureOut">
              <a:rPr lang="zh-CN" altLang="en-US"/>
              <a:t>2020/3/30</a:t>
            </a:fld>
            <a:endParaRPr lang="zh-CN" altLang="en-US"/>
          </a:p>
        </p:txBody>
      </p:sp>
      <p:sp>
        <p:nvSpPr>
          <p:cNvPr id="3" name="Footer Placeholder 4"/>
          <p:cNvSpPr>
            <a:spLocks noGrp="1" noChangeArrowheads="1"/>
          </p:cNvSpPr>
          <p:nvPr>
            <p:ph type="ftr" sz="quarter" idx="11"/>
          </p:nvPr>
        </p:nvSpPr>
        <p:spPr>
          <a:xfrm>
            <a:off x="3824476" y="6356351"/>
            <a:ext cx="2382461" cy="365125"/>
          </a:xfrm>
          <a:prstGeom prst="rect">
            <a:avLst/>
          </a:prstGeom>
        </p:spPr>
        <p:txBody>
          <a:bodyPr/>
          <a:lstStyle>
            <a:lvl1pPr>
              <a:defRPr>
                <a:ea typeface="宋体" panose="02010600030101010101" pitchFamily="2" charset="-122"/>
              </a:defRPr>
            </a:lvl1pPr>
          </a:lstStyle>
          <a:p>
            <a:pPr>
              <a:defRPr/>
            </a:pPr>
            <a:endParaRPr lang="zh-CN" altLang="en-US"/>
          </a:p>
        </p:txBody>
      </p:sp>
      <p:sp>
        <p:nvSpPr>
          <p:cNvPr id="4" name="Slide Number Placeholder 5"/>
          <p:cNvSpPr>
            <a:spLocks noGrp="1" noChangeArrowheads="1"/>
          </p:cNvSpPr>
          <p:nvPr>
            <p:ph type="sldNum" sz="quarter" idx="12"/>
          </p:nvPr>
        </p:nvSpPr>
        <p:spPr>
          <a:xfrm>
            <a:off x="6645811" y="6356351"/>
            <a:ext cx="2695942" cy="365125"/>
          </a:xfrm>
          <a:prstGeom prst="rect">
            <a:avLst/>
          </a:prstGeom>
        </p:spPr>
        <p:txBody>
          <a:bodyPr/>
          <a:lstStyle>
            <a:lvl1pPr>
              <a:defRPr>
                <a:ea typeface="宋体" panose="02010600030101010101" pitchFamily="2" charset="-122"/>
              </a:defRPr>
            </a:lvl1pPr>
          </a:lstStyle>
          <a:p>
            <a:pPr>
              <a:defRPr/>
            </a:pPr>
            <a:fld id="{457C312F-A26C-470D-A5E9-C38871207CA1}" type="slidenum">
              <a:rPr lang="zh-CN" altLang="en-US"/>
              <a:t>‹#›</a:t>
            </a:fld>
            <a:endParaRPr lang="zh-CN" altLang="en-US"/>
          </a:p>
        </p:txBody>
      </p:sp>
      <p:pic>
        <p:nvPicPr>
          <p:cNvPr id="5" name="Picture 12" descr="PPT-4-11"/>
          <p:cNvPicPr>
            <a:picLocks noChangeAspect="1" noChangeArrowheads="1"/>
          </p:cNvPicPr>
          <p:nvPr userDrawn="1"/>
        </p:nvPicPr>
        <p:blipFill>
          <a:blip r:embed="rId2" cstate="print"/>
          <a:srcRect/>
          <a:stretch>
            <a:fillRect/>
          </a:stretch>
        </p:blipFill>
        <p:spPr bwMode="auto">
          <a:xfrm>
            <a:off x="1" y="6454776"/>
            <a:ext cx="10030107" cy="403225"/>
          </a:xfrm>
          <a:prstGeom prst="rect">
            <a:avLst/>
          </a:prstGeom>
          <a:noFill/>
          <a:ln w="9525">
            <a:noFill/>
            <a:miter lim="800000"/>
            <a:headEnd/>
            <a:tailEnd/>
          </a:ln>
        </p:spPr>
      </p:pic>
      <p:sp>
        <p:nvSpPr>
          <p:cNvPr id="6" name="矩形 5"/>
          <p:cNvSpPr/>
          <p:nvPr userDrawn="1"/>
        </p:nvSpPr>
        <p:spPr>
          <a:xfrm>
            <a:off x="5844114" y="6482191"/>
            <a:ext cx="5367139" cy="344325"/>
          </a:xfrm>
          <a:prstGeom prst="rect">
            <a:avLst/>
          </a:prstGeom>
        </p:spPr>
        <p:txBody>
          <a:bodyPr wrap="square">
            <a:spAutoFit/>
          </a:bodyPr>
          <a:lstStyle/>
          <a:p>
            <a:pPr marL="342900" indent="-342900" eaLnBrk="1" hangingPunct="1">
              <a:lnSpc>
                <a:spcPct val="110000"/>
              </a:lnSpc>
              <a:defRPr/>
            </a:pPr>
            <a:r>
              <a:rPr lang="zh-CN" altLang="en-US"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p>
        </p:txBody>
      </p:sp>
      <p:pic>
        <p:nvPicPr>
          <p:cNvPr id="7" name="Picture 3" descr="PPT-4-1"/>
          <p:cNvPicPr>
            <a:picLocks noChangeAspect="1" noChangeArrowheads="1"/>
          </p:cNvPicPr>
          <p:nvPr userDrawn="1"/>
        </p:nvPicPr>
        <p:blipFill>
          <a:blip r:embed="rId3" cstate="print"/>
          <a:srcRect/>
          <a:stretch>
            <a:fillRect/>
          </a:stretch>
        </p:blipFill>
        <p:spPr bwMode="auto">
          <a:xfrm>
            <a:off x="360504" y="955046"/>
            <a:ext cx="9314324" cy="250825"/>
          </a:xfrm>
          <a:prstGeom prst="rect">
            <a:avLst/>
          </a:prstGeom>
          <a:noFill/>
          <a:ln w="9525">
            <a:noFill/>
            <a:miter lim="800000"/>
            <a:headEnd/>
            <a:tailEnd/>
          </a:ln>
        </p:spPr>
      </p:pic>
      <p:sp>
        <p:nvSpPr>
          <p:cNvPr id="9" name="文本占位符 8"/>
          <p:cNvSpPr>
            <a:spLocks noGrp="1"/>
          </p:cNvSpPr>
          <p:nvPr>
            <p:ph type="body" sz="quarter" idx="13"/>
          </p:nvPr>
        </p:nvSpPr>
        <p:spPr>
          <a:xfrm>
            <a:off x="826226" y="1585817"/>
            <a:ext cx="6896597" cy="914400"/>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内容占位符 10"/>
          <p:cNvSpPr>
            <a:spLocks noGrp="1"/>
          </p:cNvSpPr>
          <p:nvPr>
            <p:ph sz="quarter" idx="14"/>
          </p:nvPr>
        </p:nvSpPr>
        <p:spPr>
          <a:xfrm>
            <a:off x="1840449" y="363577"/>
            <a:ext cx="7083214" cy="914400"/>
          </a:xfrm>
          <a:prstGeom prst="rect">
            <a:avLst/>
          </a:prstGeom>
        </p:spPr>
        <p:txBody>
          <a:bodyPr/>
          <a:lstStyle>
            <a:lvl1pPr>
              <a:defRPr sz="4000"/>
            </a:lvl1pPr>
          </a:lstStyle>
          <a:p>
            <a:pPr lvl="0"/>
            <a:r>
              <a:rPr lang="zh-CN" altLang="en-US" dirty="0"/>
              <a:t>单击此处编辑母版文本样式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r>
              <a:rPr lang="zh-CN" altLang="en-US"/>
              <a:t>  </a:t>
            </a:r>
          </a:p>
        </p:txBody>
      </p:sp>
      <p:sp>
        <p:nvSpPr>
          <p:cNvPr id="4" name="Rectangle 6"/>
          <p:cNvSpPr>
            <a:spLocks noGrp="1" noChangeArrowheads="1"/>
          </p:cNvSpPr>
          <p:nvPr>
            <p:ph type="sldNum" sz="quarter" idx="12"/>
          </p:nvPr>
        </p:nvSpPr>
        <p:spPr/>
        <p:txBody>
          <a:bodyPr/>
          <a:lstStyle>
            <a:lvl1pPr>
              <a:defRPr/>
            </a:lvl1pPr>
          </a:lstStyle>
          <a:p>
            <a:pPr>
              <a:defRPr/>
            </a:pPr>
            <a:fld id="{38A0964F-1272-4B09-AF96-2B2BEB5BE974}"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D9D9D9"/>
        </a:solidFill>
        <a:effectLst/>
      </p:bgPr>
    </p:bg>
    <p:spTree>
      <p:nvGrpSpPr>
        <p:cNvPr id="1" name=""/>
        <p:cNvGrpSpPr/>
        <p:nvPr/>
      </p:nvGrpSpPr>
      <p:grpSpPr>
        <a:xfrm>
          <a:off x="0" y="0"/>
          <a:ext cx="0" cy="0"/>
          <a:chOff x="0" y="0"/>
          <a:chExt cx="0" cy="0"/>
        </a:xfrm>
      </p:grpSpPr>
      <p:sp>
        <p:nvSpPr>
          <p:cNvPr id="2" name="Date Placeholder 3"/>
          <p:cNvSpPr>
            <a:spLocks noGrp="1" noChangeArrowheads="1"/>
          </p:cNvSpPr>
          <p:nvPr>
            <p:ph type="dt" sz="half" idx="2"/>
          </p:nvPr>
        </p:nvSpPr>
        <p:spPr>
          <a:xfrm>
            <a:off x="689660" y="6356351"/>
            <a:ext cx="2695942" cy="365125"/>
          </a:xfrm>
          <a:prstGeom prst="rect">
            <a:avLst/>
          </a:prstGeom>
        </p:spPr>
        <p:txBody>
          <a:bodyPr/>
          <a:lstStyle>
            <a:lvl1pPr>
              <a:defRPr>
                <a:ea typeface="宋体" panose="02010600030101010101" pitchFamily="2" charset="-122"/>
              </a:defRPr>
            </a:lvl1pPr>
          </a:lstStyle>
          <a:p>
            <a:pPr>
              <a:defRPr/>
            </a:pPr>
            <a:fld id="{83E662F2-C863-455C-A64A-AE0988EA079C}" type="datetimeFigureOut">
              <a:rPr lang="zh-CN" altLang="en-US"/>
              <a:t>2020/3/30</a:t>
            </a:fld>
            <a:endParaRPr lang="zh-CN" altLang="en-US"/>
          </a:p>
        </p:txBody>
      </p:sp>
      <p:sp>
        <p:nvSpPr>
          <p:cNvPr id="3" name="Footer Placeholder 4"/>
          <p:cNvSpPr>
            <a:spLocks noGrp="1" noChangeArrowheads="1"/>
          </p:cNvSpPr>
          <p:nvPr>
            <p:ph type="ftr" sz="quarter" idx="3"/>
          </p:nvPr>
        </p:nvSpPr>
        <p:spPr>
          <a:xfrm>
            <a:off x="3824476" y="6356351"/>
            <a:ext cx="2382461" cy="365125"/>
          </a:xfrm>
          <a:prstGeom prst="rect">
            <a:avLst/>
          </a:prstGeom>
        </p:spPr>
        <p:txBody>
          <a:bodyPr/>
          <a:lstStyle>
            <a:lvl1pPr>
              <a:defRPr>
                <a:ea typeface="宋体" panose="02010600030101010101" pitchFamily="2" charset="-122"/>
              </a:defRPr>
            </a:lvl1pPr>
          </a:lstStyle>
          <a:p>
            <a:pPr>
              <a:defRPr/>
            </a:pPr>
            <a:endParaRPr lang="zh-CN" altLang="en-US"/>
          </a:p>
        </p:txBody>
      </p:sp>
      <p:sp>
        <p:nvSpPr>
          <p:cNvPr id="4" name="Slide Number Placeholder 5"/>
          <p:cNvSpPr>
            <a:spLocks noGrp="1" noChangeArrowheads="1"/>
          </p:cNvSpPr>
          <p:nvPr>
            <p:ph type="sldNum" sz="quarter" idx="4"/>
          </p:nvPr>
        </p:nvSpPr>
        <p:spPr>
          <a:xfrm>
            <a:off x="6645811" y="6356351"/>
            <a:ext cx="2695942" cy="365125"/>
          </a:xfrm>
          <a:prstGeom prst="rect">
            <a:avLst/>
          </a:prstGeom>
        </p:spPr>
        <p:txBody>
          <a:bodyPr/>
          <a:lstStyle>
            <a:lvl1pPr>
              <a:defRPr>
                <a:ea typeface="宋体" panose="02010600030101010101" pitchFamily="2" charset="-122"/>
              </a:defRPr>
            </a:lvl1pPr>
          </a:lstStyle>
          <a:p>
            <a:pPr>
              <a:defRPr/>
            </a:pPr>
            <a:fld id="{457C312F-A26C-470D-A5E9-C38871207CA1}"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ct val="30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lnSpc>
          <a:spcPct val="90000"/>
        </a:lnSpc>
        <a:spcBef>
          <a:spcPct val="3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ziliao/" TargetMode="External"/><Relationship Id="rId18" Type="http://schemas.openxmlformats.org/officeDocument/2006/relationships/image" Target="../media/image3.png"/><Relationship Id="rId3" Type="http://schemas.openxmlformats.org/officeDocument/2006/relationships/hyperlink" Target="http://www.1ppt.com/moban/" TargetMode="External"/><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audio" Target="../media/audio1.wav"/><Relationship Id="rId16" Type="http://schemas.openxmlformats.org/officeDocument/2006/relationships/hyperlink" Target="http://www.1ppt.com/shiti/" TargetMode="External"/><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fanwen/" TargetMode="External"/><Relationship Id="rId10" Type="http://schemas.openxmlformats.org/officeDocument/2006/relationships/hyperlink" Target="http://www.1ppt.com/powerpoint/" TargetMode="External"/><Relationship Id="rId19" Type="http://schemas.openxmlformats.org/officeDocument/2006/relationships/image" Target="../media/image4.png"/><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28.xml"/><Relationship Id="rId4"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 name="矩形 13"/>
          <p:cNvSpPr/>
          <p:nvPr/>
        </p:nvSpPr>
        <p:spPr>
          <a:xfrm>
            <a:off x="9431880" y="71439"/>
            <a:ext cx="532919" cy="142875"/>
          </a:xfrm>
          <a:prstGeom prst="rect">
            <a:avLst/>
          </a:prstGeom>
          <a:noFill/>
          <a:ln w="25400" cap="flat" cmpd="sng" algn="ctr">
            <a:noFill/>
            <a:prstDash val="solid"/>
          </a:ln>
          <a:effectLst/>
        </p:spPr>
        <p:txBody>
          <a:bodyPr anchor="ctr"/>
          <a:lstStyle/>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模板下载：</a:t>
            </a:r>
            <a:r>
              <a:rPr lang="en-US" altLang="zh-CN" sz="100" kern="0" dirty="0">
                <a:solidFill>
                  <a:srgbClr val="EEECE1">
                    <a:lumMod val="25000"/>
                  </a:srgbClr>
                </a:solidFill>
                <a:latin typeface="Calibri" panose="020F0502020204030204"/>
                <a:ea typeface="宋体" panose="02010600030101010101" pitchFamily="2" charset="-122"/>
                <a:hlinkClick r:id="rId3"/>
              </a:rPr>
              <a:t>www.1ppt.com/moban/</a:t>
            </a:r>
            <a:r>
              <a:rPr lang="en-US" altLang="zh-CN" sz="100" kern="0" dirty="0">
                <a:solidFill>
                  <a:srgbClr val="EEECE1">
                    <a:lumMod val="25000"/>
                  </a:srgbClr>
                </a:solidFill>
                <a:latin typeface="Calibri" panose="020F0502020204030204"/>
                <a:ea typeface="宋体" panose="02010600030101010101" pitchFamily="2" charset="-122"/>
              </a:rPr>
              <a:t>     </a:t>
            </a:r>
            <a:r>
              <a:rPr lang="zh-CN" altLang="en-US" sz="100" kern="0" dirty="0">
                <a:solidFill>
                  <a:srgbClr val="EEECE1">
                    <a:lumMod val="25000"/>
                  </a:srgbClr>
                </a:solidFill>
                <a:latin typeface="Calibri" panose="020F0502020204030204"/>
                <a:ea typeface="宋体" panose="02010600030101010101" pitchFamily="2" charset="-122"/>
              </a:rPr>
              <a:t>行业</a:t>
            </a: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模板：</a:t>
            </a:r>
            <a:r>
              <a:rPr lang="en-US" altLang="zh-CN" sz="100" kern="0" dirty="0">
                <a:solidFill>
                  <a:srgbClr val="EEECE1">
                    <a:lumMod val="25000"/>
                  </a:srgbClr>
                </a:solidFill>
                <a:latin typeface="Calibri" panose="020F0502020204030204"/>
                <a:ea typeface="宋体" panose="02010600030101010101" pitchFamily="2" charset="-122"/>
                <a:hlinkClick r:id="rId4"/>
              </a:rPr>
              <a:t>www.1ppt.com/hangye/</a:t>
            </a:r>
            <a:r>
              <a:rPr lang="en-US" altLang="zh-CN" sz="100" kern="0" dirty="0">
                <a:solidFill>
                  <a:srgbClr val="EEECE1">
                    <a:lumMod val="25000"/>
                  </a:srgbClr>
                </a:solidFill>
                <a:latin typeface="Calibri" panose="020F0502020204030204"/>
                <a:ea typeface="宋体" panose="02010600030101010101" pitchFamily="2" charset="-122"/>
              </a:rPr>
              <a:t> </a:t>
            </a: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节日</a:t>
            </a: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模板：</a:t>
            </a:r>
            <a:r>
              <a:rPr lang="en-US" altLang="zh-CN" sz="100" kern="0" dirty="0">
                <a:solidFill>
                  <a:srgbClr val="EEECE1">
                    <a:lumMod val="25000"/>
                  </a:srgbClr>
                </a:solidFill>
                <a:latin typeface="Calibri" panose="020F0502020204030204"/>
                <a:ea typeface="宋体" panose="02010600030101010101" pitchFamily="2" charset="-122"/>
                <a:hlinkClick r:id="rId5"/>
              </a:rPr>
              <a:t>www.1ppt.com/jieri/</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素材下载：</a:t>
            </a:r>
            <a:r>
              <a:rPr lang="en-US" altLang="zh-CN" sz="100" kern="0" dirty="0">
                <a:solidFill>
                  <a:srgbClr val="EEECE1">
                    <a:lumMod val="25000"/>
                  </a:srgbClr>
                </a:solidFill>
                <a:latin typeface="Calibri" panose="020F0502020204030204"/>
                <a:ea typeface="宋体" panose="02010600030101010101" pitchFamily="2" charset="-122"/>
                <a:hlinkClick r:id="rId6"/>
              </a:rPr>
              <a:t>www.1ppt.com/sucai/</a:t>
            </a:r>
            <a:endParaRPr lang="en-US" altLang="zh-CN" sz="100" kern="0" dirty="0">
              <a:solidFill>
                <a:srgbClr val="EEECE1">
                  <a:lumMod val="25000"/>
                </a:srgbClr>
              </a:solidFill>
              <a:latin typeface="Calibri" panose="020F0502020204030204"/>
              <a:ea typeface="宋体" panose="02010600030101010101" pitchFamily="2" charset="-122"/>
            </a:endParaRPr>
          </a:p>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背景图片：</a:t>
            </a:r>
            <a:r>
              <a:rPr lang="en-US" altLang="zh-CN" sz="100" kern="0" dirty="0">
                <a:solidFill>
                  <a:srgbClr val="EEECE1">
                    <a:lumMod val="25000"/>
                  </a:srgbClr>
                </a:solidFill>
                <a:latin typeface="Calibri" panose="020F0502020204030204"/>
                <a:ea typeface="宋体" panose="02010600030101010101" pitchFamily="2" charset="-122"/>
                <a:hlinkClick r:id="rId7"/>
              </a:rPr>
              <a:t>www.1ppt.com/beijing/</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图表下载：</a:t>
            </a:r>
            <a:r>
              <a:rPr lang="en-US" altLang="zh-CN" sz="100" kern="0" dirty="0">
                <a:solidFill>
                  <a:srgbClr val="EEECE1">
                    <a:lumMod val="25000"/>
                  </a:srgbClr>
                </a:solidFill>
                <a:latin typeface="Calibri" panose="020F0502020204030204"/>
                <a:ea typeface="宋体" panose="02010600030101010101" pitchFamily="2" charset="-122"/>
                <a:hlinkClick r:id="rId8"/>
              </a:rPr>
              <a:t>www.1ppt.com/tubiao/</a:t>
            </a:r>
            <a:r>
              <a:rPr lang="en-US" altLang="zh-CN" sz="100" kern="0" dirty="0">
                <a:solidFill>
                  <a:srgbClr val="EEECE1">
                    <a:lumMod val="25000"/>
                  </a:srgbClr>
                </a:solidFill>
                <a:latin typeface="Calibri" panose="020F0502020204030204"/>
                <a:ea typeface="宋体" panose="02010600030101010101" pitchFamily="2" charset="-122"/>
              </a:rPr>
              <a:t>      </a:t>
            </a: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优秀</a:t>
            </a:r>
            <a:r>
              <a:rPr lang="en-US" altLang="zh-CN" sz="100" kern="0" dirty="0">
                <a:solidFill>
                  <a:srgbClr val="EEECE1">
                    <a:lumMod val="25000"/>
                  </a:srgbClr>
                </a:solidFill>
                <a:latin typeface="Calibri" panose="020F0502020204030204"/>
                <a:ea typeface="宋体" panose="02010600030101010101" pitchFamily="2" charset="-122"/>
              </a:rPr>
              <a:t>PPT</a:t>
            </a:r>
            <a:r>
              <a:rPr lang="zh-CN" altLang="en-US" sz="100" kern="0" dirty="0">
                <a:solidFill>
                  <a:srgbClr val="EEECE1">
                    <a:lumMod val="25000"/>
                  </a:srgbClr>
                </a:solidFill>
                <a:latin typeface="Calibri" panose="020F0502020204030204"/>
                <a:ea typeface="宋体" panose="02010600030101010101" pitchFamily="2" charset="-122"/>
              </a:rPr>
              <a:t>下载：</a:t>
            </a:r>
            <a:r>
              <a:rPr lang="en-US" altLang="zh-CN" sz="100" kern="0" dirty="0">
                <a:solidFill>
                  <a:srgbClr val="EEECE1">
                    <a:lumMod val="25000"/>
                  </a:srgbClr>
                </a:solidFill>
                <a:latin typeface="Calibri" panose="020F0502020204030204"/>
                <a:ea typeface="宋体" panose="02010600030101010101" pitchFamily="2" charset="-122"/>
                <a:hlinkClick r:id="rId9"/>
              </a:rPr>
              <a:t>www.1ppt.com/xiazai/</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教程： </a:t>
            </a:r>
            <a:r>
              <a:rPr lang="en-US" altLang="zh-CN" sz="100" kern="0" dirty="0">
                <a:solidFill>
                  <a:srgbClr val="EEECE1">
                    <a:lumMod val="25000"/>
                  </a:srgbClr>
                </a:solidFill>
                <a:latin typeface="Calibri" panose="020F0502020204030204"/>
                <a:ea typeface="宋体" panose="02010600030101010101" pitchFamily="2" charset="-122"/>
                <a:hlinkClick r:id="rId10"/>
              </a:rPr>
              <a:t>www.1ppt.com/powerpoint/</a:t>
            </a:r>
            <a:r>
              <a:rPr lang="en-US" altLang="zh-CN" sz="100" kern="0" dirty="0">
                <a:solidFill>
                  <a:srgbClr val="EEECE1">
                    <a:lumMod val="25000"/>
                  </a:srgbClr>
                </a:solidFill>
                <a:latin typeface="Calibri" panose="020F0502020204030204"/>
                <a:ea typeface="宋体" panose="02010600030101010101" pitchFamily="2" charset="-122"/>
              </a:rPr>
              <a:t>      </a:t>
            </a:r>
          </a:p>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Word</a:t>
            </a:r>
            <a:r>
              <a:rPr lang="zh-CN" altLang="en-US" sz="100" kern="0" dirty="0">
                <a:solidFill>
                  <a:srgbClr val="EEECE1">
                    <a:lumMod val="25000"/>
                  </a:srgbClr>
                </a:solidFill>
                <a:latin typeface="Calibri" panose="020F0502020204030204"/>
                <a:ea typeface="宋体" panose="02010600030101010101" pitchFamily="2" charset="-122"/>
              </a:rPr>
              <a:t>教程： </a:t>
            </a:r>
            <a:r>
              <a:rPr lang="en-US" altLang="zh-CN" sz="100" kern="0" dirty="0">
                <a:solidFill>
                  <a:srgbClr val="EEECE1">
                    <a:lumMod val="25000"/>
                  </a:srgbClr>
                </a:solidFill>
                <a:latin typeface="Calibri" panose="020F0502020204030204"/>
                <a:ea typeface="宋体" panose="02010600030101010101" pitchFamily="2" charset="-122"/>
                <a:hlinkClick r:id="rId11"/>
              </a:rPr>
              <a:t>www.1ppt.com/word/</a:t>
            </a:r>
            <a:r>
              <a:rPr lang="en-US" altLang="zh-CN" sz="100" kern="0" dirty="0">
                <a:solidFill>
                  <a:srgbClr val="EEECE1">
                    <a:lumMod val="25000"/>
                  </a:srgbClr>
                </a:solidFill>
                <a:latin typeface="Calibri" panose="020F0502020204030204"/>
                <a:ea typeface="宋体" panose="02010600030101010101" pitchFamily="2" charset="-122"/>
              </a:rPr>
              <a:t>              Excel</a:t>
            </a:r>
            <a:r>
              <a:rPr lang="zh-CN" altLang="en-US" sz="100" kern="0" dirty="0">
                <a:solidFill>
                  <a:srgbClr val="EEECE1">
                    <a:lumMod val="25000"/>
                  </a:srgbClr>
                </a:solidFill>
                <a:latin typeface="Calibri" panose="020F0502020204030204"/>
                <a:ea typeface="宋体" panose="02010600030101010101" pitchFamily="2" charset="-122"/>
              </a:rPr>
              <a:t>教程：</a:t>
            </a:r>
            <a:r>
              <a:rPr lang="en-US" altLang="zh-CN" sz="100" kern="0" dirty="0">
                <a:solidFill>
                  <a:srgbClr val="EEECE1">
                    <a:lumMod val="25000"/>
                  </a:srgbClr>
                </a:solidFill>
                <a:latin typeface="Calibri" panose="020F0502020204030204"/>
                <a:ea typeface="宋体" panose="02010600030101010101" pitchFamily="2" charset="-122"/>
                <a:hlinkClick r:id="rId12"/>
              </a:rPr>
              <a:t>www.1ppt.com/excel/</a:t>
            </a:r>
            <a:r>
              <a:rPr lang="en-US" altLang="zh-CN" sz="100" kern="0" dirty="0">
                <a:solidFill>
                  <a:srgbClr val="EEECE1">
                    <a:lumMod val="25000"/>
                  </a:srgbClr>
                </a:solidFill>
                <a:latin typeface="Calibri" panose="020F0502020204030204"/>
                <a:ea typeface="宋体" panose="02010600030101010101" pitchFamily="2" charset="-122"/>
              </a:rPr>
              <a:t>  </a:t>
            </a: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资料下载：</a:t>
            </a:r>
            <a:r>
              <a:rPr lang="en-US" altLang="zh-CN" sz="100" kern="0" dirty="0">
                <a:solidFill>
                  <a:srgbClr val="EEECE1">
                    <a:lumMod val="25000"/>
                  </a:srgbClr>
                </a:solidFill>
                <a:latin typeface="Calibri" panose="020F0502020204030204"/>
                <a:ea typeface="宋体" panose="02010600030101010101" pitchFamily="2" charset="-122"/>
                <a:hlinkClick r:id="rId13"/>
              </a:rPr>
              <a:t>www.1ppt.com/ziliao/</a:t>
            </a:r>
            <a:r>
              <a:rPr lang="en-US" altLang="zh-CN" sz="100" kern="0" dirty="0">
                <a:solidFill>
                  <a:srgbClr val="EEECE1">
                    <a:lumMod val="25000"/>
                  </a:srgbClr>
                </a:solidFill>
                <a:latin typeface="Calibri" panose="020F0502020204030204"/>
                <a:ea typeface="宋体" panose="02010600030101010101" pitchFamily="2" charset="-122"/>
              </a:rPr>
              <a:t>                PPT</a:t>
            </a:r>
            <a:r>
              <a:rPr lang="zh-CN" altLang="en-US" sz="100" kern="0" dirty="0">
                <a:solidFill>
                  <a:srgbClr val="EEECE1">
                    <a:lumMod val="25000"/>
                  </a:srgbClr>
                </a:solidFill>
                <a:latin typeface="Calibri" panose="020F0502020204030204"/>
                <a:ea typeface="宋体" panose="02010600030101010101" pitchFamily="2" charset="-122"/>
              </a:rPr>
              <a:t>课件下载：</a:t>
            </a:r>
            <a:r>
              <a:rPr lang="en-US" altLang="zh-CN" sz="100" kern="0" dirty="0">
                <a:solidFill>
                  <a:srgbClr val="EEECE1">
                    <a:lumMod val="25000"/>
                  </a:srgbClr>
                </a:solidFill>
                <a:latin typeface="Calibri" panose="020F0502020204030204"/>
                <a:ea typeface="宋体" panose="02010600030101010101" pitchFamily="2" charset="-122"/>
                <a:hlinkClick r:id="rId14"/>
              </a:rPr>
              <a:t>www.1ppt.com/kejian/</a:t>
            </a:r>
            <a:r>
              <a:rPr lang="en-US" altLang="zh-CN" sz="100" kern="0" dirty="0">
                <a:solidFill>
                  <a:srgbClr val="EEECE1">
                    <a:lumMod val="25000"/>
                  </a:srgbClr>
                </a:solidFill>
                <a:latin typeface="Calibri" panose="020F0502020204030204"/>
                <a:ea typeface="宋体" panose="02010600030101010101" pitchFamily="2" charset="-122"/>
              </a:rPr>
              <a:t> </a:t>
            </a: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范文下载：</a:t>
            </a:r>
            <a:r>
              <a:rPr lang="en-US" altLang="zh-CN" sz="100" kern="0" dirty="0">
                <a:solidFill>
                  <a:srgbClr val="EEECE1">
                    <a:lumMod val="25000"/>
                  </a:srgbClr>
                </a:solidFill>
                <a:latin typeface="Calibri" panose="020F0502020204030204"/>
                <a:ea typeface="宋体" panose="02010600030101010101" pitchFamily="2" charset="-122"/>
                <a:hlinkClick r:id="rId15"/>
              </a:rPr>
              <a:t>www.1ppt.com/fanwen/</a:t>
            </a:r>
            <a:r>
              <a:rPr lang="en-US" altLang="zh-CN" sz="100" kern="0" dirty="0">
                <a:solidFill>
                  <a:srgbClr val="EEECE1">
                    <a:lumMod val="25000"/>
                  </a:srgbClr>
                </a:solidFill>
                <a:latin typeface="Calibri" panose="020F0502020204030204"/>
                <a:ea typeface="宋体" panose="02010600030101010101" pitchFamily="2" charset="-122"/>
              </a:rPr>
              <a:t>             </a:t>
            </a:r>
            <a:r>
              <a:rPr lang="zh-CN" altLang="en-US" sz="100" kern="0" dirty="0">
                <a:solidFill>
                  <a:srgbClr val="EEECE1">
                    <a:lumMod val="25000"/>
                  </a:srgbClr>
                </a:solidFill>
                <a:latin typeface="Calibri" panose="020F0502020204030204"/>
                <a:ea typeface="宋体" panose="02010600030101010101" pitchFamily="2" charset="-122"/>
              </a:rPr>
              <a:t>试卷下载：</a:t>
            </a:r>
            <a:r>
              <a:rPr lang="en-US" altLang="zh-CN" sz="100" kern="0" dirty="0">
                <a:solidFill>
                  <a:srgbClr val="EEECE1">
                    <a:lumMod val="25000"/>
                  </a:srgbClr>
                </a:solidFill>
                <a:latin typeface="Calibri" panose="020F0502020204030204"/>
                <a:ea typeface="宋体" panose="02010600030101010101" pitchFamily="2" charset="-122"/>
                <a:hlinkClick r:id="rId16"/>
              </a:rPr>
              <a:t>www.1ppt.com/shiti/</a:t>
            </a:r>
            <a:r>
              <a:rPr lang="en-US" altLang="zh-CN" sz="100" kern="0" dirty="0">
                <a:solidFill>
                  <a:srgbClr val="EEECE1">
                    <a:lumMod val="25000"/>
                  </a:srgbClr>
                </a:solidFill>
                <a:latin typeface="Calibri" panose="020F0502020204030204"/>
                <a:ea typeface="宋体" panose="02010600030101010101" pitchFamily="2" charset="-122"/>
              </a:rPr>
              <a:t>  </a:t>
            </a:r>
          </a:p>
          <a:p>
            <a:pPr eaLnBrk="1" fontAlgn="auto" hangingPunct="1">
              <a:spcBef>
                <a:spcPts val="0"/>
              </a:spcBef>
              <a:spcAft>
                <a:spcPts val="0"/>
              </a:spcAft>
              <a:defRPr/>
            </a:pPr>
            <a:r>
              <a:rPr lang="zh-CN" altLang="en-US" sz="100" kern="0" dirty="0">
                <a:solidFill>
                  <a:srgbClr val="EEECE1">
                    <a:lumMod val="25000"/>
                  </a:srgbClr>
                </a:solidFill>
                <a:latin typeface="Calibri" panose="020F0502020204030204"/>
                <a:ea typeface="宋体" panose="02010600030101010101" pitchFamily="2" charset="-122"/>
              </a:rPr>
              <a:t>教案下载：</a:t>
            </a:r>
            <a:r>
              <a:rPr lang="en-US" altLang="zh-CN" sz="100" kern="0" dirty="0">
                <a:solidFill>
                  <a:srgbClr val="EEECE1">
                    <a:lumMod val="25000"/>
                  </a:srgbClr>
                </a:solidFill>
                <a:latin typeface="Calibri" panose="020F0502020204030204"/>
                <a:ea typeface="宋体" panose="02010600030101010101" pitchFamily="2" charset="-122"/>
                <a:hlinkClick r:id="rId17"/>
              </a:rPr>
              <a:t>www.1ppt.com/jiaoan/</a:t>
            </a:r>
            <a:r>
              <a:rPr lang="en-US" altLang="zh-CN" sz="100" kern="0" dirty="0">
                <a:solidFill>
                  <a:srgbClr val="EEECE1">
                    <a:lumMod val="25000"/>
                  </a:srgbClr>
                </a:solidFill>
                <a:latin typeface="Calibri" panose="020F0502020204030204"/>
                <a:ea typeface="宋体" panose="02010600030101010101" pitchFamily="2" charset="-122"/>
              </a:rPr>
              <a:t>  </a:t>
            </a:r>
          </a:p>
          <a:p>
            <a:pPr eaLnBrk="1" fontAlgn="auto" hangingPunct="1">
              <a:spcBef>
                <a:spcPts val="0"/>
              </a:spcBef>
              <a:spcAft>
                <a:spcPts val="0"/>
              </a:spcAft>
              <a:defRPr/>
            </a:pPr>
            <a:r>
              <a:rPr lang="en-US" altLang="zh-CN" sz="100" kern="0" dirty="0">
                <a:solidFill>
                  <a:srgbClr val="EEECE1">
                    <a:lumMod val="25000"/>
                  </a:srgbClr>
                </a:solidFill>
                <a:latin typeface="Calibri" panose="020F0502020204030204"/>
                <a:ea typeface="宋体" panose="02010600030101010101" pitchFamily="2" charset="-122"/>
              </a:rPr>
              <a:t>  </a:t>
            </a:r>
            <a:endParaRPr lang="zh-CN" altLang="en-US" sz="100" kern="0" dirty="0">
              <a:solidFill>
                <a:srgbClr val="EEECE1">
                  <a:lumMod val="25000"/>
                </a:srgbClr>
              </a:solidFill>
              <a:latin typeface="Calibri" panose="020F0502020204030204"/>
              <a:ea typeface="宋体" panose="02010600030101010101" pitchFamily="2" charset="-122"/>
            </a:endParaRPr>
          </a:p>
        </p:txBody>
      </p:sp>
      <p:pic>
        <p:nvPicPr>
          <p:cNvPr id="14339" name="Picture 3" descr="PPT-2"/>
          <p:cNvPicPr>
            <a:picLocks noChangeAspect="1" noChangeArrowheads="1"/>
          </p:cNvPicPr>
          <p:nvPr/>
        </p:nvPicPr>
        <p:blipFill>
          <a:blip r:embed="rId18" cstate="print"/>
          <a:srcRect/>
          <a:stretch>
            <a:fillRect/>
          </a:stretch>
        </p:blipFill>
        <p:spPr bwMode="auto">
          <a:xfrm>
            <a:off x="0" y="0"/>
            <a:ext cx="10026188" cy="2578100"/>
          </a:xfrm>
          <a:prstGeom prst="rect">
            <a:avLst/>
          </a:prstGeom>
          <a:noFill/>
          <a:ln w="9525">
            <a:noFill/>
            <a:miter lim="800000"/>
            <a:headEnd/>
            <a:tailEnd/>
          </a:ln>
        </p:spPr>
      </p:pic>
      <p:pic>
        <p:nvPicPr>
          <p:cNvPr id="7173" name="Picture 5" descr="PPT-4"/>
          <p:cNvPicPr>
            <a:picLocks noChangeAspect="1" noChangeArrowheads="1"/>
          </p:cNvPicPr>
          <p:nvPr/>
        </p:nvPicPr>
        <p:blipFill>
          <a:blip r:embed="rId19" cstate="print"/>
          <a:srcRect/>
          <a:stretch>
            <a:fillRect/>
          </a:stretch>
        </p:blipFill>
        <p:spPr bwMode="auto">
          <a:xfrm>
            <a:off x="-227274" y="3863976"/>
            <a:ext cx="10019658" cy="2949575"/>
          </a:xfrm>
          <a:prstGeom prst="rect">
            <a:avLst/>
          </a:prstGeom>
          <a:noFill/>
          <a:ln w="9525">
            <a:noFill/>
            <a:miter lim="800000"/>
            <a:headEnd/>
            <a:tailEnd/>
          </a:ln>
        </p:spPr>
      </p:pic>
      <p:pic>
        <p:nvPicPr>
          <p:cNvPr id="7175" name="Picture 7" descr="PPT-6"/>
          <p:cNvPicPr>
            <a:picLocks noChangeAspect="1" noChangeArrowheads="1"/>
          </p:cNvPicPr>
          <p:nvPr/>
        </p:nvPicPr>
        <p:blipFill>
          <a:blip r:embed="rId20" cstate="print"/>
          <a:srcRect/>
          <a:stretch>
            <a:fillRect/>
          </a:stretch>
        </p:blipFill>
        <p:spPr bwMode="auto">
          <a:xfrm>
            <a:off x="1224117" y="2640014"/>
            <a:ext cx="7654412" cy="2408237"/>
          </a:xfrm>
          <a:prstGeom prst="rect">
            <a:avLst/>
          </a:prstGeom>
          <a:noFill/>
          <a:ln w="9525">
            <a:noFill/>
            <a:miter lim="800000"/>
            <a:headEnd/>
            <a:tailEnd/>
          </a:ln>
        </p:spPr>
      </p:pic>
      <p:sp>
        <p:nvSpPr>
          <p:cNvPr id="11" name="矩形 10"/>
          <p:cNvSpPr/>
          <p:nvPr/>
        </p:nvSpPr>
        <p:spPr>
          <a:xfrm>
            <a:off x="1769810" y="4125914"/>
            <a:ext cx="5367139" cy="430887"/>
          </a:xfrm>
          <a:prstGeom prst="rect">
            <a:avLst/>
          </a:prstGeom>
        </p:spPr>
        <p:txBody>
          <a:bodyPr wrap="square">
            <a:spAutoFit/>
          </a:bodyPr>
          <a:lstStyle/>
          <a:p>
            <a:pPr marL="342900" indent="-342900" eaLnBrk="1" hangingPunct="1">
              <a:lnSpc>
                <a:spcPct val="110000"/>
              </a:lnSpc>
              <a:defRPr/>
            </a:pPr>
            <a:r>
              <a:rPr lang="zh-CN" altLang="en-US" sz="2000" kern="0" dirty="0">
                <a:solidFill>
                  <a:schemeClr val="bg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2000" kern="0" dirty="0">
                <a:solidFill>
                  <a:schemeClr val="bg1">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p>
        </p:txBody>
      </p:sp>
      <p:sp>
        <p:nvSpPr>
          <p:cNvPr id="12" name="矩形 11"/>
          <p:cNvSpPr/>
          <p:nvPr/>
        </p:nvSpPr>
        <p:spPr>
          <a:xfrm>
            <a:off x="1858296" y="3044826"/>
            <a:ext cx="6386051" cy="840230"/>
          </a:xfrm>
          <a:prstGeom prst="rect">
            <a:avLst/>
          </a:prstGeom>
        </p:spPr>
        <p:txBody>
          <a:bodyPr wrap="square">
            <a:spAutoFit/>
          </a:bodyPr>
          <a:lstStyle/>
          <a:p>
            <a:pPr marL="342900" indent="-342900" algn="ctr">
              <a:lnSpc>
                <a:spcPct val="90000"/>
              </a:lnSpc>
              <a:spcBef>
                <a:spcPct val="50000"/>
              </a:spcBef>
              <a:buClr>
                <a:schemeClr val="tx1"/>
              </a:buClr>
              <a:buSzPct val="70000"/>
              <a:buFont typeface="Wingdings" panose="05000000000000000000" pitchFamily="2" charset="2"/>
              <a:buNone/>
            </a:pPr>
            <a:r>
              <a:rPr lang="en-US" altLang="zh-CN" sz="5400" dirty="0">
                <a:solidFill>
                  <a:srgbClr val="000000"/>
                </a:solidFill>
                <a:sym typeface="Arial" panose="020B0604020202020204" pitchFamily="34" charset="0"/>
              </a:rPr>
              <a:t>SQL</a:t>
            </a:r>
            <a:r>
              <a:rPr lang="zh-CN" altLang="en-US" sz="5400" dirty="0">
                <a:solidFill>
                  <a:srgbClr val="000000"/>
                </a:solidFill>
                <a:sym typeface="Arial" panose="020B0604020202020204" pitchFamily="34" charset="0"/>
              </a:rPr>
              <a:t>语言</a:t>
            </a:r>
            <a:endParaRPr lang="en-US" altLang="zh-CN" sz="5400" dirty="0">
              <a:solidFill>
                <a:srgbClr val="000000"/>
              </a:solidFill>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wipe(down)">
                                      <p:cBhvr>
                                        <p:cTn id="7" dur="580">
                                          <p:stCondLst>
                                            <p:cond delay="0"/>
                                          </p:stCondLst>
                                        </p:cTn>
                                        <p:tgtEl>
                                          <p:spTgt spid="7175"/>
                                        </p:tgtEl>
                                      </p:cBhvr>
                                    </p:animEffect>
                                    <p:anim calcmode="lin" valueType="num">
                                      <p:cBhvr>
                                        <p:cTn id="8" dur="1822">
                                          <p:stCondLst>
                                            <p:cond delay="0"/>
                                          </p:stCondLst>
                                        </p:cTn>
                                        <p:tgtEl>
                                          <p:spTgt spid="7175"/>
                                        </p:tgtEl>
                                        <p:attrNameLst>
                                          <p:attrName>ppt_x</p:attrName>
                                        </p:attrNameLst>
                                      </p:cBhvr>
                                      <p:tavLst>
                                        <p:tav tm="0">
                                          <p:val>
                                            <p:strVal val="#ppt_x-0.25"/>
                                          </p:val>
                                        </p:tav>
                                        <p:tav tm="100000">
                                          <p:val>
                                            <p:strVal val="#ppt_x"/>
                                          </p:val>
                                        </p:tav>
                                      </p:tavLst>
                                    </p:anim>
                                    <p:anim calcmode="lin" valueType="num">
                                      <p:cBhvr>
                                        <p:cTn id="9" dur="664">
                                          <p:stCondLst>
                                            <p:cond delay="0"/>
                                          </p:stCondLst>
                                        </p:cTn>
                                        <p:tgtEl>
                                          <p:spTgt spid="7175"/>
                                        </p:tgtEl>
                                        <p:attrNameLst>
                                          <p:attrName>ppt_y</p:attrName>
                                        </p:attrNameLst>
                                      </p:cBhvr>
                                      <p:tavLst>
                                        <p:tav tm="0" fmla="#ppt_y-sin(pi*$)/3">
                                          <p:val>
                                            <p:fltVal val="0.5"/>
                                          </p:val>
                                        </p:tav>
                                        <p:tav tm="100000">
                                          <p:val>
                                            <p:fltVal val="1"/>
                                          </p:val>
                                        </p:tav>
                                      </p:tavLst>
                                    </p:anim>
                                    <p:anim calcmode="lin" valueType="num">
                                      <p:cBhvr>
                                        <p:cTn id="10" dur="664">
                                          <p:stCondLst>
                                            <p:cond delay="664"/>
                                          </p:stCondLst>
                                        </p:cTn>
                                        <p:tgtEl>
                                          <p:spTgt spid="7175"/>
                                        </p:tgtEl>
                                        <p:attrNameLst>
                                          <p:attrName>ppt_y</p:attrName>
                                        </p:attrNameLst>
                                      </p:cBhvr>
                                      <p:tavLst>
                                        <p:tav tm="0" fmla="#ppt_y-sin(pi*$)/9">
                                          <p:val>
                                            <p:fltVal val="0"/>
                                          </p:val>
                                        </p:tav>
                                        <p:tav tm="100000">
                                          <p:val>
                                            <p:fltVal val="1"/>
                                          </p:val>
                                        </p:tav>
                                      </p:tavLst>
                                    </p:anim>
                                    <p:anim calcmode="lin" valueType="num">
                                      <p:cBhvr>
                                        <p:cTn id="11" dur="332">
                                          <p:stCondLst>
                                            <p:cond delay="1324"/>
                                          </p:stCondLst>
                                        </p:cTn>
                                        <p:tgtEl>
                                          <p:spTgt spid="7175"/>
                                        </p:tgtEl>
                                        <p:attrNameLst>
                                          <p:attrName>ppt_y</p:attrName>
                                        </p:attrNameLst>
                                      </p:cBhvr>
                                      <p:tavLst>
                                        <p:tav tm="0" fmla="#ppt_y-sin(pi*$)/27">
                                          <p:val>
                                            <p:fltVal val="0"/>
                                          </p:val>
                                        </p:tav>
                                        <p:tav tm="100000">
                                          <p:val>
                                            <p:fltVal val="1"/>
                                          </p:val>
                                        </p:tav>
                                      </p:tavLst>
                                    </p:anim>
                                    <p:anim calcmode="lin" valueType="num">
                                      <p:cBhvr>
                                        <p:cTn id="12" dur="164">
                                          <p:stCondLst>
                                            <p:cond delay="1656"/>
                                          </p:stCondLst>
                                        </p:cTn>
                                        <p:tgtEl>
                                          <p:spTgt spid="7175"/>
                                        </p:tgtEl>
                                        <p:attrNameLst>
                                          <p:attrName>ppt_y</p:attrName>
                                        </p:attrNameLst>
                                      </p:cBhvr>
                                      <p:tavLst>
                                        <p:tav tm="0" fmla="#ppt_y-sin(pi*$)/81">
                                          <p:val>
                                            <p:fltVal val="0"/>
                                          </p:val>
                                        </p:tav>
                                        <p:tav tm="100000">
                                          <p:val>
                                            <p:fltVal val="1"/>
                                          </p:val>
                                        </p:tav>
                                      </p:tavLst>
                                    </p:anim>
                                    <p:animScale>
                                      <p:cBhvr>
                                        <p:cTn id="13" dur="26">
                                          <p:stCondLst>
                                            <p:cond delay="650"/>
                                          </p:stCondLst>
                                        </p:cTn>
                                        <p:tgtEl>
                                          <p:spTgt spid="7175"/>
                                        </p:tgtEl>
                                      </p:cBhvr>
                                      <p:to x="100000" y="60000"/>
                                    </p:animScale>
                                    <p:animScale>
                                      <p:cBhvr>
                                        <p:cTn id="14" dur="166" decel="50000">
                                          <p:stCondLst>
                                            <p:cond delay="676"/>
                                          </p:stCondLst>
                                        </p:cTn>
                                        <p:tgtEl>
                                          <p:spTgt spid="7175"/>
                                        </p:tgtEl>
                                      </p:cBhvr>
                                      <p:to x="100000" y="100000"/>
                                    </p:animScale>
                                    <p:animScale>
                                      <p:cBhvr>
                                        <p:cTn id="15" dur="26">
                                          <p:stCondLst>
                                            <p:cond delay="1312"/>
                                          </p:stCondLst>
                                        </p:cTn>
                                        <p:tgtEl>
                                          <p:spTgt spid="7175"/>
                                        </p:tgtEl>
                                      </p:cBhvr>
                                      <p:to x="100000" y="80000"/>
                                    </p:animScale>
                                    <p:animScale>
                                      <p:cBhvr>
                                        <p:cTn id="16" dur="166" decel="50000">
                                          <p:stCondLst>
                                            <p:cond delay="1338"/>
                                          </p:stCondLst>
                                        </p:cTn>
                                        <p:tgtEl>
                                          <p:spTgt spid="7175"/>
                                        </p:tgtEl>
                                      </p:cBhvr>
                                      <p:to x="100000" y="100000"/>
                                    </p:animScale>
                                    <p:animScale>
                                      <p:cBhvr>
                                        <p:cTn id="17" dur="26">
                                          <p:stCondLst>
                                            <p:cond delay="1642"/>
                                          </p:stCondLst>
                                        </p:cTn>
                                        <p:tgtEl>
                                          <p:spTgt spid="7175"/>
                                        </p:tgtEl>
                                      </p:cBhvr>
                                      <p:to x="100000" y="90000"/>
                                    </p:animScale>
                                    <p:animScale>
                                      <p:cBhvr>
                                        <p:cTn id="18" dur="166" decel="50000">
                                          <p:stCondLst>
                                            <p:cond delay="1668"/>
                                          </p:stCondLst>
                                        </p:cTn>
                                        <p:tgtEl>
                                          <p:spTgt spid="7175"/>
                                        </p:tgtEl>
                                      </p:cBhvr>
                                      <p:to x="100000" y="100000"/>
                                    </p:animScale>
                                    <p:animScale>
                                      <p:cBhvr>
                                        <p:cTn id="19" dur="26">
                                          <p:stCondLst>
                                            <p:cond delay="1808"/>
                                          </p:stCondLst>
                                        </p:cTn>
                                        <p:tgtEl>
                                          <p:spTgt spid="7175"/>
                                        </p:tgtEl>
                                      </p:cBhvr>
                                      <p:to x="100000" y="95000"/>
                                    </p:animScale>
                                    <p:animScale>
                                      <p:cBhvr>
                                        <p:cTn id="20" dur="166" decel="50000">
                                          <p:stCondLst>
                                            <p:cond delay="1834"/>
                                          </p:stCondLst>
                                        </p:cTn>
                                        <p:tgtEl>
                                          <p:spTgt spid="7175"/>
                                        </p:tgtEl>
                                      </p:cBhvr>
                                      <p:to x="100000" y="100000"/>
                                    </p:animScale>
                                  </p:childTnLst>
                                  <p:subTnLst>
                                    <p:audio>
                                      <p:cMediaNode vol="19000">
                                        <p:cTn display="0" masterRel="sameClick">
                                          <p:stCondLst>
                                            <p:cond evt="begin" delay="0">
                                              <p:tn val="5"/>
                                            </p:cond>
                                          </p:stCondLst>
                                          <p:endCondLst>
                                            <p:cond evt="onStopAudio" delay="0">
                                              <p:tgtEl>
                                                <p:sldTgt/>
                                              </p:tgtEl>
                                            </p:cond>
                                          </p:endCondLst>
                                        </p:cTn>
                                        <p:tgtEl>
                                          <p:sndTgt r:embed="rId2" name="push.wav"/>
                                        </p:tgtEl>
                                      </p:cMediaNode>
                                    </p:audio>
                                  </p:subTnLst>
                                </p:cTn>
                              </p:par>
                              <p:par>
                                <p:cTn id="21" presetID="26" presetClass="entr" presetSubtype="0" fill="hold" nodeType="withEffect">
                                  <p:stCondLst>
                                    <p:cond delay="0"/>
                                  </p:stCondLst>
                                  <p:childTnLst>
                                    <p:set>
                                      <p:cBhvr>
                                        <p:cTn id="22" dur="1" fill="hold">
                                          <p:stCondLst>
                                            <p:cond delay="0"/>
                                          </p:stCondLst>
                                        </p:cTn>
                                        <p:tgtEl>
                                          <p:spTgt spid="7173"/>
                                        </p:tgtEl>
                                        <p:attrNameLst>
                                          <p:attrName>style.visibility</p:attrName>
                                        </p:attrNameLst>
                                      </p:cBhvr>
                                      <p:to>
                                        <p:strVal val="visible"/>
                                      </p:to>
                                    </p:set>
                                    <p:animEffect transition="in" filter="wipe(down)">
                                      <p:cBhvr>
                                        <p:cTn id="23" dur="580">
                                          <p:stCondLst>
                                            <p:cond delay="0"/>
                                          </p:stCondLst>
                                        </p:cTn>
                                        <p:tgtEl>
                                          <p:spTgt spid="7173"/>
                                        </p:tgtEl>
                                      </p:cBhvr>
                                    </p:animEffect>
                                    <p:anim calcmode="lin" valueType="num">
                                      <p:cBhvr>
                                        <p:cTn id="24" dur="1822" tmFilter="0,0; 0.14,0.36; 0.43,0.73; 0.71,0.91; 1.0,1.0">
                                          <p:stCondLst>
                                            <p:cond delay="0"/>
                                          </p:stCondLst>
                                        </p:cTn>
                                        <p:tgtEl>
                                          <p:spTgt spid="717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17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17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17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173"/>
                                        </p:tgtEl>
                                        <p:attrNameLst>
                                          <p:attrName>ppt_y</p:attrName>
                                        </p:attrNameLst>
                                      </p:cBhvr>
                                      <p:tavLst>
                                        <p:tav tm="0" fmla="#ppt_y-sin(pi*$)/81">
                                          <p:val>
                                            <p:fltVal val="0"/>
                                          </p:val>
                                        </p:tav>
                                        <p:tav tm="100000">
                                          <p:val>
                                            <p:fltVal val="1"/>
                                          </p:val>
                                        </p:tav>
                                      </p:tavLst>
                                    </p:anim>
                                    <p:animScale>
                                      <p:cBhvr>
                                        <p:cTn id="29" dur="26">
                                          <p:stCondLst>
                                            <p:cond delay="650"/>
                                          </p:stCondLst>
                                        </p:cTn>
                                        <p:tgtEl>
                                          <p:spTgt spid="7173"/>
                                        </p:tgtEl>
                                      </p:cBhvr>
                                      <p:to x="100000" y="60000"/>
                                    </p:animScale>
                                    <p:animScale>
                                      <p:cBhvr>
                                        <p:cTn id="30" dur="166" decel="50000">
                                          <p:stCondLst>
                                            <p:cond delay="676"/>
                                          </p:stCondLst>
                                        </p:cTn>
                                        <p:tgtEl>
                                          <p:spTgt spid="7173"/>
                                        </p:tgtEl>
                                      </p:cBhvr>
                                      <p:to x="100000" y="100000"/>
                                    </p:animScale>
                                    <p:animScale>
                                      <p:cBhvr>
                                        <p:cTn id="31" dur="26">
                                          <p:stCondLst>
                                            <p:cond delay="1312"/>
                                          </p:stCondLst>
                                        </p:cTn>
                                        <p:tgtEl>
                                          <p:spTgt spid="7173"/>
                                        </p:tgtEl>
                                      </p:cBhvr>
                                      <p:to x="100000" y="80000"/>
                                    </p:animScale>
                                    <p:animScale>
                                      <p:cBhvr>
                                        <p:cTn id="32" dur="166" decel="50000">
                                          <p:stCondLst>
                                            <p:cond delay="1338"/>
                                          </p:stCondLst>
                                        </p:cTn>
                                        <p:tgtEl>
                                          <p:spTgt spid="7173"/>
                                        </p:tgtEl>
                                      </p:cBhvr>
                                      <p:to x="100000" y="100000"/>
                                    </p:animScale>
                                    <p:animScale>
                                      <p:cBhvr>
                                        <p:cTn id="33" dur="26">
                                          <p:stCondLst>
                                            <p:cond delay="1642"/>
                                          </p:stCondLst>
                                        </p:cTn>
                                        <p:tgtEl>
                                          <p:spTgt spid="7173"/>
                                        </p:tgtEl>
                                      </p:cBhvr>
                                      <p:to x="100000" y="90000"/>
                                    </p:animScale>
                                    <p:animScale>
                                      <p:cBhvr>
                                        <p:cTn id="34" dur="166" decel="50000">
                                          <p:stCondLst>
                                            <p:cond delay="1668"/>
                                          </p:stCondLst>
                                        </p:cTn>
                                        <p:tgtEl>
                                          <p:spTgt spid="7173"/>
                                        </p:tgtEl>
                                      </p:cBhvr>
                                      <p:to x="100000" y="100000"/>
                                    </p:animScale>
                                    <p:animScale>
                                      <p:cBhvr>
                                        <p:cTn id="35" dur="26">
                                          <p:stCondLst>
                                            <p:cond delay="1808"/>
                                          </p:stCondLst>
                                        </p:cTn>
                                        <p:tgtEl>
                                          <p:spTgt spid="7173"/>
                                        </p:tgtEl>
                                      </p:cBhvr>
                                      <p:to x="100000" y="95000"/>
                                    </p:animScale>
                                    <p:animScale>
                                      <p:cBhvr>
                                        <p:cTn id="36" dur="166" decel="50000">
                                          <p:stCondLst>
                                            <p:cond delay="1834"/>
                                          </p:stCondLst>
                                        </p:cTn>
                                        <p:tgtEl>
                                          <p:spTgt spid="717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20483"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dirty="0"/>
              <a:t>4、DDL数据定义语言</a:t>
            </a:r>
          </a:p>
        </p:txBody>
      </p:sp>
      <p:sp>
        <p:nvSpPr>
          <p:cNvPr id="20484" name="Rectangle 3"/>
          <p:cNvSpPr>
            <a:spLocks noGrp="1" noChangeArrowheads="1"/>
          </p:cNvSpPr>
          <p:nvPr>
            <p:ph type="body" idx="4294967295"/>
          </p:nvPr>
        </p:nvSpPr>
        <p:spPr>
          <a:xfrm>
            <a:off x="828985" y="1989139"/>
            <a:ext cx="8443106" cy="4098925"/>
          </a:xfrm>
          <a:prstGeom prst="rect">
            <a:avLst/>
          </a:prstGeom>
        </p:spPr>
        <p:txBody>
          <a:bodyPr/>
          <a:lstStyle/>
          <a:p>
            <a:pPr eaLnBrk="1" hangingPunct="1"/>
            <a:r>
              <a:rPr lang="zh-CN" altLang="en-US" dirty="0"/>
              <a:t>DDL：Data Definition Language</a:t>
            </a:r>
          </a:p>
          <a:p>
            <a:pPr eaLnBrk="1" hangingPunct="1"/>
            <a:r>
              <a:rPr lang="zh-CN" altLang="en-US" dirty="0"/>
              <a:t>作用：用于描述数据库中要存储的现实世界实体的语言。即</a:t>
            </a:r>
            <a:r>
              <a:rPr lang="zh-CN" altLang="en-US" dirty="0">
                <a:solidFill>
                  <a:srgbClr val="FF0000"/>
                </a:solidFill>
              </a:rPr>
              <a:t>创建数据库和表的结构。</a:t>
            </a:r>
          </a:p>
          <a:p>
            <a:pPr eaLnBrk="1" hangingPunct="1"/>
            <a:r>
              <a:rPr lang="zh-CN" altLang="en-US" dirty="0"/>
              <a:t>常用关键字：</a:t>
            </a:r>
          </a:p>
          <a:p>
            <a:pPr eaLnBrk="1" hangingPunct="1"/>
            <a:r>
              <a:rPr lang="zh-CN" altLang="en-US" dirty="0"/>
              <a:t>CREATE ALTER DROP TRUNCATE</a:t>
            </a:r>
          </a:p>
          <a:p>
            <a:pPr eaLnBrk="1" hangingPunct="1"/>
            <a:endParaRPr lang="zh-CN" altLang="en-US" dirty="0"/>
          </a:p>
          <a:p>
            <a:pPr eaLnBrk="1" hangingPunct="1"/>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21507"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t>创建数据库</a:t>
            </a:r>
          </a:p>
        </p:txBody>
      </p:sp>
      <p:sp>
        <p:nvSpPr>
          <p:cNvPr id="21508" name="Rectangle 3"/>
          <p:cNvSpPr>
            <a:spLocks noGrp="1" noChangeArrowheads="1"/>
          </p:cNvSpPr>
          <p:nvPr>
            <p:ph type="body" idx="4294967295"/>
          </p:nvPr>
        </p:nvSpPr>
        <p:spPr>
          <a:xfrm>
            <a:off x="828985" y="2060575"/>
            <a:ext cx="8443106" cy="1871663"/>
          </a:xfrm>
          <a:prstGeom prst="rect">
            <a:avLst/>
          </a:prstGeom>
          <a:solidFill>
            <a:srgbClr val="99CCFF"/>
          </a:solidFill>
          <a:ln w="25400" cap="flat">
            <a:solidFill>
              <a:srgbClr val="000000"/>
            </a:solidFill>
          </a:ln>
        </p:spPr>
        <p:txBody>
          <a:bodyPr/>
          <a:lstStyle/>
          <a:p>
            <a:pPr eaLnBrk="1" hangingPunct="1">
              <a:buFont typeface="Wingdings" panose="05000000000000000000" pitchFamily="2" charset="2"/>
              <a:buNone/>
            </a:pPr>
            <a:r>
              <a:rPr lang="zh-CN" altLang="en-US" sz="1600" dirty="0"/>
              <a:t>CREATE {DATABASE | </a:t>
            </a:r>
            <a:r>
              <a:rPr lang="zh-CN" altLang="en-US" sz="1600" dirty="0">
                <a:solidFill>
                  <a:srgbClr val="EBEBD6"/>
                </a:solidFill>
              </a:rPr>
              <a:t>SCHEMA</a:t>
            </a:r>
            <a:r>
              <a:rPr lang="zh-CN" altLang="en-US" sz="1600" dirty="0">
                <a:solidFill>
                  <a:srgbClr val="404040"/>
                </a:solidFill>
              </a:rPr>
              <a:t>}</a:t>
            </a:r>
            <a:r>
              <a:rPr lang="zh-CN" altLang="en-US" sz="1600" dirty="0"/>
              <a:t> [IF NOT EXISTS] db_name</a:t>
            </a:r>
          </a:p>
          <a:p>
            <a:pPr eaLnBrk="1" hangingPunct="1">
              <a:buFont typeface="Wingdings" panose="05000000000000000000" pitchFamily="2" charset="2"/>
              <a:buNone/>
            </a:pPr>
            <a:r>
              <a:rPr lang="zh-CN" altLang="en-US" sz="1600" dirty="0"/>
              <a:t>    [create_specification [, create_specification] ...]</a:t>
            </a:r>
          </a:p>
          <a:p>
            <a:pPr eaLnBrk="1" hangingPunct="1">
              <a:buFont typeface="Wingdings" panose="05000000000000000000" pitchFamily="2" charset="2"/>
              <a:buNone/>
            </a:pPr>
            <a:r>
              <a:rPr lang="zh-CN" altLang="en-US" sz="1600" dirty="0"/>
              <a:t> </a:t>
            </a:r>
          </a:p>
          <a:p>
            <a:pPr eaLnBrk="1" hangingPunct="1">
              <a:buFont typeface="Wingdings" panose="05000000000000000000" pitchFamily="2" charset="2"/>
              <a:buNone/>
            </a:pPr>
            <a:r>
              <a:rPr lang="zh-CN" altLang="en-US" sz="1600" dirty="0"/>
              <a:t>create_specification:</a:t>
            </a:r>
          </a:p>
          <a:p>
            <a:pPr eaLnBrk="1" hangingPunct="1">
              <a:buFont typeface="Wingdings" panose="05000000000000000000" pitchFamily="2" charset="2"/>
              <a:buNone/>
            </a:pPr>
            <a:r>
              <a:rPr lang="zh-CN" altLang="en-US" sz="1600" dirty="0"/>
              <a:t>    [DEFAULT] CHARACTER SET charset_name</a:t>
            </a:r>
          </a:p>
          <a:p>
            <a:pPr eaLnBrk="1" hangingPunct="1">
              <a:buFont typeface="Wingdings" panose="05000000000000000000" pitchFamily="2" charset="2"/>
              <a:buNone/>
            </a:pPr>
            <a:r>
              <a:rPr lang="zh-CN" altLang="en-US" sz="1600" dirty="0"/>
              <a:t>  | [DEFAULT] COLLATE collation_name</a:t>
            </a:r>
            <a:endParaRPr lang="zh-CN" altLang="en-US" sz="1800" dirty="0"/>
          </a:p>
        </p:txBody>
      </p:sp>
      <p:sp>
        <p:nvSpPr>
          <p:cNvPr id="21509" name="Text Box 4"/>
          <p:cNvSpPr txBox="1">
            <a:spLocks noChangeArrowheads="1"/>
          </p:cNvSpPr>
          <p:nvPr/>
        </p:nvSpPr>
        <p:spPr bwMode="auto">
          <a:xfrm>
            <a:off x="863817" y="4159250"/>
            <a:ext cx="8418724" cy="1200329"/>
          </a:xfrm>
          <a:prstGeom prst="rect">
            <a:avLst/>
          </a:prstGeom>
          <a:noFill/>
          <a:ln w="9525">
            <a:noFill/>
            <a:miter lim="800000"/>
          </a:ln>
        </p:spPr>
        <p:txBody>
          <a:bodyPr>
            <a:spAutoFit/>
          </a:bodyPr>
          <a:lstStyle/>
          <a:p>
            <a:pPr marL="171450" lvl="1" algn="l"/>
            <a:r>
              <a:rPr lang="zh-CN" altLang="en-US" dirty="0">
                <a:latin typeface="Times New Roman" panose="02020603050405020304" pitchFamily="18" charset="0"/>
              </a:rPr>
              <a:t>练习：</a:t>
            </a:r>
          </a:p>
          <a:p>
            <a:pPr marL="171450" lvl="1" algn="l"/>
            <a:r>
              <a:rPr lang="zh-CN" altLang="en-US" dirty="0">
                <a:latin typeface="Times New Roman" panose="02020603050405020304" pitchFamily="18" charset="0"/>
              </a:rPr>
              <a:t>创建一个名称为mydb1的数据库。</a:t>
            </a:r>
          </a:p>
          <a:p>
            <a:pPr marL="171450" lvl="1" algn="l"/>
            <a:r>
              <a:rPr lang="zh-CN" altLang="en-US" dirty="0">
                <a:latin typeface="Times New Roman" panose="02020603050405020304" pitchFamily="18" charset="0"/>
              </a:rPr>
              <a:t>创建一个使用gbk字符集的mydb2数据库。</a:t>
            </a:r>
          </a:p>
          <a:p>
            <a:pPr marL="171450" lvl="1" algn="l"/>
            <a:r>
              <a:rPr lang="zh-CN" altLang="en-US" dirty="0">
                <a:latin typeface="Times New Roman" panose="02020603050405020304" pitchFamily="18" charset="0"/>
              </a:rPr>
              <a:t>创建一个使用gbk字符集，并带校对规则的mydb3数据库。</a:t>
            </a:r>
          </a:p>
        </p:txBody>
      </p:sp>
      <p:sp>
        <p:nvSpPr>
          <p:cNvPr id="22534" name="矩形 5"/>
          <p:cNvSpPr>
            <a:spLocks noChangeArrowheads="1"/>
          </p:cNvSpPr>
          <p:nvPr/>
        </p:nvSpPr>
        <p:spPr bwMode="auto">
          <a:xfrm>
            <a:off x="5094078" y="3429000"/>
            <a:ext cx="3365024" cy="369332"/>
          </a:xfrm>
          <a:prstGeom prst="rect">
            <a:avLst/>
          </a:prstGeom>
          <a:noFill/>
          <a:ln w="9525">
            <a:noFill/>
            <a:miter lim="800000"/>
          </a:ln>
        </p:spPr>
        <p:txBody>
          <a:bodyPr wrap="none">
            <a:spAutoFit/>
          </a:bodyPr>
          <a:lstStyle/>
          <a:p>
            <a:r>
              <a:rPr lang="zh-CN" altLang="en-US" sz="1800"/>
              <a:t>//</a:t>
            </a:r>
            <a:r>
              <a:rPr lang="zh-CN" altLang="en-US"/>
              <a:t>指定数据库字符集的比较方式</a:t>
            </a:r>
          </a:p>
        </p:txBody>
      </p:sp>
      <p:sp>
        <p:nvSpPr>
          <p:cNvPr id="22535" name="矩形 6"/>
          <p:cNvSpPr>
            <a:spLocks noChangeArrowheads="1"/>
          </p:cNvSpPr>
          <p:nvPr/>
        </p:nvSpPr>
        <p:spPr bwMode="auto">
          <a:xfrm>
            <a:off x="6121601" y="3068638"/>
            <a:ext cx="1518364" cy="369332"/>
          </a:xfrm>
          <a:prstGeom prst="rect">
            <a:avLst/>
          </a:prstGeom>
          <a:noFill/>
          <a:ln w="9525">
            <a:noFill/>
            <a:miter lim="800000"/>
          </a:ln>
        </p:spPr>
        <p:txBody>
          <a:bodyPr wrap="none">
            <a:spAutoFit/>
          </a:bodyPr>
          <a:lstStyle/>
          <a:p>
            <a:r>
              <a:rPr lang="zh-CN" altLang="en-US"/>
              <a:t>//指定字符集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5"/>
                                        </p:tgtEl>
                                        <p:attrNameLst>
                                          <p:attrName>style.visibility</p:attrName>
                                        </p:attrNameLst>
                                      </p:cBhvr>
                                      <p:to>
                                        <p:strVal val="visible"/>
                                      </p:to>
                                    </p:set>
                                    <p:animEffect transition="in" filter="blinds(horizontal)">
                                      <p:cBhvr>
                                        <p:cTn id="7" dur="500"/>
                                        <p:tgtEl>
                                          <p:spTgt spid="225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blinds(horizontal)">
                                      <p:cBhvr>
                                        <p:cTn id="12"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utoUpdateAnimBg="0"/>
      <p:bldP spid="2253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22531" name="Rectangle 2"/>
          <p:cNvSpPr>
            <a:spLocks noGrp="1" noChangeArrowheads="1"/>
          </p:cNvSpPr>
          <p:nvPr>
            <p:ph type="title" idx="4294967295"/>
          </p:nvPr>
        </p:nvSpPr>
        <p:spPr>
          <a:xfrm>
            <a:off x="806345" y="1065214"/>
            <a:ext cx="8526701" cy="720725"/>
          </a:xfrm>
          <a:prstGeom prst="rect">
            <a:avLst/>
          </a:prstGeom>
          <a:noFill/>
        </p:spPr>
        <p:txBody>
          <a:bodyPr lIns="92075" tIns="46038" rIns="92075" bIns="46038" anchor="t"/>
          <a:lstStyle/>
          <a:p>
            <a:pPr eaLnBrk="1" hangingPunct="1"/>
            <a:r>
              <a:rPr lang="zh-CN">
                <a:latin typeface="楷体_GB2312" pitchFamily="1" charset="-122"/>
                <a:ea typeface="楷体_GB2312" pitchFamily="1" charset="-122"/>
              </a:rPr>
              <a:t>查看、删除数据库</a:t>
            </a:r>
          </a:p>
        </p:txBody>
      </p:sp>
      <p:sp>
        <p:nvSpPr>
          <p:cNvPr id="23556" name="Rectangle 3"/>
          <p:cNvSpPr>
            <a:spLocks noChangeArrowheads="1"/>
          </p:cNvSpPr>
          <p:nvPr/>
        </p:nvSpPr>
        <p:spPr bwMode="auto">
          <a:xfrm>
            <a:off x="828985" y="1917701"/>
            <a:ext cx="8101759" cy="2663825"/>
          </a:xfrm>
          <a:prstGeom prst="rect">
            <a:avLst/>
          </a:prstGeom>
          <a:solidFill>
            <a:srgbClr val="99CCFF"/>
          </a:solidFill>
          <a:ln w="25400" cmpd="sng">
            <a:solidFill>
              <a:srgbClr val="000000"/>
            </a:solidFill>
            <a:miter lim="800000"/>
          </a:ln>
          <a:effectLst>
            <a:outerShdw dist="89803" dir="2700000" algn="ctr" rotWithShape="0">
              <a:srgbClr val="000000"/>
            </a:outerShdw>
          </a:effectLst>
        </p:spPr>
        <p:txBody>
          <a:bodyPr wrap="none" lIns="92075" tIns="46038" rIns="92075" bIns="46038" anchor="ctr"/>
          <a:lstStyle/>
          <a:p>
            <a:pPr algn="l" eaLnBrk="0" hangingPunct="0">
              <a:tabLst>
                <a:tab pos="1200150" algn="l"/>
              </a:tabLst>
              <a:defRPr/>
            </a:pPr>
            <a:r>
              <a:rPr lang="zh-CN" altLang="en-US" sz="1800" dirty="0"/>
              <a:t>显示数据库语句：</a:t>
            </a:r>
          </a:p>
          <a:p>
            <a:pPr algn="l" eaLnBrk="0" hangingPunct="0">
              <a:tabLst>
                <a:tab pos="1200150" algn="l"/>
              </a:tabLst>
              <a:defRPr/>
            </a:pPr>
            <a:r>
              <a:rPr lang="zh-CN" altLang="en-US" sz="1800" b="1" dirty="0"/>
              <a:t>SHOW DATABASES</a:t>
            </a:r>
          </a:p>
          <a:p>
            <a:pPr algn="l" eaLnBrk="0" hangingPunct="0">
              <a:tabLst>
                <a:tab pos="1200150" algn="l"/>
              </a:tabLst>
              <a:defRPr/>
            </a:pPr>
            <a:endParaRPr lang="zh-CN" altLang="en-US" sz="1800" b="1" dirty="0"/>
          </a:p>
          <a:p>
            <a:pPr algn="l" eaLnBrk="0" hangingPunct="0">
              <a:tabLst>
                <a:tab pos="1200150" algn="l"/>
              </a:tabLst>
              <a:defRPr/>
            </a:pPr>
            <a:r>
              <a:rPr lang="zh-CN" altLang="en-US" sz="1800" dirty="0"/>
              <a:t>显示数据库创建语句：</a:t>
            </a:r>
          </a:p>
          <a:p>
            <a:pPr algn="l" eaLnBrk="0" hangingPunct="0">
              <a:tabLst>
                <a:tab pos="1200150" algn="l"/>
              </a:tabLst>
              <a:defRPr/>
            </a:pPr>
            <a:r>
              <a:rPr lang="zh-CN" altLang="en-US" sz="1800" b="1" dirty="0"/>
              <a:t>SHOW CREATE DATABASE </a:t>
            </a:r>
            <a:r>
              <a:rPr lang="zh-CN" altLang="en-US" sz="1800" b="1" i="1" dirty="0"/>
              <a:t>db_name</a:t>
            </a:r>
          </a:p>
          <a:p>
            <a:pPr algn="l" eaLnBrk="0" hangingPunct="0">
              <a:tabLst>
                <a:tab pos="1200150" algn="l"/>
              </a:tabLst>
              <a:defRPr/>
            </a:pPr>
            <a:r>
              <a:rPr lang="zh-CN" altLang="en-US" sz="1800" dirty="0"/>
              <a:t> </a:t>
            </a:r>
          </a:p>
          <a:p>
            <a:pPr algn="l" eaLnBrk="0" hangingPunct="0">
              <a:tabLst>
                <a:tab pos="1200150" algn="l"/>
              </a:tabLst>
              <a:defRPr/>
            </a:pPr>
            <a:r>
              <a:rPr lang="zh-CN" altLang="en-US" sz="1800" dirty="0"/>
              <a:t>数据库删除语句：</a:t>
            </a:r>
          </a:p>
          <a:p>
            <a:pPr algn="l" eaLnBrk="0" hangingPunct="0">
              <a:tabLst>
                <a:tab pos="1200150" algn="l"/>
              </a:tabLst>
              <a:defRPr/>
            </a:pPr>
            <a:r>
              <a:rPr lang="zh-CN" altLang="en-US" sz="1800" b="1" dirty="0"/>
              <a:t>DROP DATABASE  [IF EXISTS]  </a:t>
            </a:r>
            <a:r>
              <a:rPr lang="zh-CN" altLang="en-US" sz="1800" b="1" i="1" dirty="0"/>
              <a:t>db_name</a:t>
            </a:r>
            <a:r>
              <a:rPr lang="zh-CN" altLang="en-US" dirty="0"/>
              <a:t> </a:t>
            </a:r>
          </a:p>
          <a:p>
            <a:pPr algn="l" eaLnBrk="0" hangingPunct="0">
              <a:tabLst>
                <a:tab pos="1200150" algn="l"/>
              </a:tabLst>
              <a:defRPr/>
            </a:pPr>
            <a:r>
              <a:rPr lang="zh-CN" altLang="en-US" dirty="0"/>
              <a:t> </a:t>
            </a:r>
          </a:p>
        </p:txBody>
      </p:sp>
      <p:sp>
        <p:nvSpPr>
          <p:cNvPr id="22533" name="Rectangle 4"/>
          <p:cNvSpPr>
            <a:spLocks noGrp="1" noChangeArrowheads="1"/>
          </p:cNvSpPr>
          <p:nvPr>
            <p:ph type="body" idx="4294967295"/>
          </p:nvPr>
        </p:nvSpPr>
        <p:spPr>
          <a:xfrm>
            <a:off x="907356" y="4868863"/>
            <a:ext cx="8023388" cy="1243012"/>
          </a:xfrm>
          <a:prstGeom prst="rect">
            <a:avLst/>
          </a:prstGeom>
          <a:noFill/>
        </p:spPr>
        <p:txBody>
          <a:bodyPr lIns="92075" tIns="46038" rIns="92075" bIns="46038">
            <a:spAutoFit/>
          </a:bodyPr>
          <a:lstStyle/>
          <a:p>
            <a:pPr eaLnBrk="1" hangingPunct="1"/>
            <a:r>
              <a:rPr lang="zh-CN" altLang="en-US" sz="1800" dirty="0"/>
              <a:t>练习：</a:t>
            </a:r>
          </a:p>
          <a:p>
            <a:pPr lvl="1" eaLnBrk="1" hangingPunct="1"/>
            <a:r>
              <a:rPr lang="zh-CN" altLang="en-US" sz="1600" dirty="0"/>
              <a:t>查看当前数据库服务器中的所有数据库</a:t>
            </a:r>
          </a:p>
          <a:p>
            <a:pPr lvl="1" eaLnBrk="1" hangingPunct="1"/>
            <a:r>
              <a:rPr lang="zh-CN" altLang="en-US" sz="1600" dirty="0"/>
              <a:t>查看前面创建的mydb2数据库的定义信息</a:t>
            </a:r>
          </a:p>
          <a:p>
            <a:pPr lvl="1" eaLnBrk="1" hangingPunct="1"/>
            <a:r>
              <a:rPr lang="zh-CN" altLang="en-US" sz="1600" dirty="0"/>
              <a:t>删除前面创建的mydb3数据库</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23555" name="Rectangle 2"/>
          <p:cNvSpPr>
            <a:spLocks noGrp="1" noChangeArrowheads="1"/>
          </p:cNvSpPr>
          <p:nvPr>
            <p:ph type="title" idx="4294967295"/>
          </p:nvPr>
        </p:nvSpPr>
        <p:spPr>
          <a:xfrm>
            <a:off x="806345" y="1065214"/>
            <a:ext cx="8526701" cy="720725"/>
          </a:xfrm>
          <a:prstGeom prst="rect">
            <a:avLst/>
          </a:prstGeom>
          <a:noFill/>
        </p:spPr>
        <p:txBody>
          <a:bodyPr lIns="92075" tIns="46038" rIns="92075" bIns="46038" anchor="t"/>
          <a:lstStyle/>
          <a:p>
            <a:pPr eaLnBrk="1" hangingPunct="1"/>
            <a:r>
              <a:rPr lang="zh-CN">
                <a:latin typeface="楷体_GB2312" pitchFamily="1" charset="-122"/>
                <a:ea typeface="楷体_GB2312" pitchFamily="1" charset="-122"/>
              </a:rPr>
              <a:t>修改、备份、恢复数据库</a:t>
            </a:r>
          </a:p>
        </p:txBody>
      </p:sp>
      <p:sp>
        <p:nvSpPr>
          <p:cNvPr id="24580" name="Rectangle 3"/>
          <p:cNvSpPr>
            <a:spLocks noChangeArrowheads="1"/>
          </p:cNvSpPr>
          <p:nvPr/>
        </p:nvSpPr>
        <p:spPr bwMode="auto">
          <a:xfrm>
            <a:off x="828985" y="1916113"/>
            <a:ext cx="8101759" cy="2305050"/>
          </a:xfrm>
          <a:prstGeom prst="rect">
            <a:avLst/>
          </a:prstGeom>
          <a:solidFill>
            <a:srgbClr val="99CCFF"/>
          </a:solidFill>
          <a:ln w="25400" cmpd="sng">
            <a:solidFill>
              <a:srgbClr val="000000"/>
            </a:solidFill>
            <a:miter lim="800000"/>
          </a:ln>
          <a:effectLst>
            <a:outerShdw dist="89803" dir="2700000" algn="ctr" rotWithShape="0">
              <a:srgbClr val="000000"/>
            </a:outerShdw>
          </a:effectLst>
        </p:spPr>
        <p:txBody>
          <a:bodyPr wrap="none" lIns="92075" tIns="46038" rIns="92075" bIns="46038" anchor="ctr"/>
          <a:lstStyle/>
          <a:p>
            <a:pPr algn="l" eaLnBrk="0" hangingPunct="0">
              <a:tabLst>
                <a:tab pos="1200150" algn="l"/>
              </a:tabLst>
              <a:defRPr/>
            </a:pPr>
            <a:r>
              <a:rPr lang="zh-CN" altLang="en-US" sz="1600" b="1" dirty="0"/>
              <a:t>ALTER  DATABASE  </a:t>
            </a:r>
            <a:r>
              <a:rPr lang="zh-CN" altLang="en-US" sz="1600" b="1" dirty="0">
                <a:solidFill>
                  <a:srgbClr val="FF0000"/>
                </a:solidFill>
              </a:rPr>
              <a:t>[IF NOT EXISTS] </a:t>
            </a:r>
            <a:r>
              <a:rPr lang="zh-CN" altLang="en-US" sz="1600" b="1" i="1" dirty="0"/>
              <a:t>db_name</a:t>
            </a:r>
            <a:r>
              <a:rPr lang="zh-CN" altLang="en-US" sz="1600" b="1" dirty="0"/>
              <a:t>    </a:t>
            </a:r>
          </a:p>
          <a:p>
            <a:pPr algn="l" eaLnBrk="0" hangingPunct="0">
              <a:tabLst>
                <a:tab pos="1200150" algn="l"/>
              </a:tabLst>
              <a:defRPr/>
            </a:pPr>
            <a:r>
              <a:rPr lang="zh-CN" altLang="en-US" sz="1600" b="1" dirty="0"/>
              <a:t>	[</a:t>
            </a:r>
            <a:r>
              <a:rPr lang="zh-CN" altLang="en-US" sz="1600" b="1" i="1" dirty="0"/>
              <a:t>alter_specification</a:t>
            </a:r>
            <a:r>
              <a:rPr lang="zh-CN" altLang="en-US" sz="1600" b="1" dirty="0"/>
              <a:t> [, </a:t>
            </a:r>
            <a:r>
              <a:rPr lang="zh-CN" altLang="en-US" sz="1600" b="1" i="1" dirty="0"/>
              <a:t>alter_specification</a:t>
            </a:r>
            <a:r>
              <a:rPr lang="zh-CN" altLang="en-US" sz="1600" b="1" dirty="0"/>
              <a:t>] ...]</a:t>
            </a:r>
            <a:r>
              <a:rPr lang="zh-CN" altLang="en-US" sz="1600" dirty="0"/>
              <a:t> </a:t>
            </a:r>
          </a:p>
          <a:p>
            <a:pPr algn="l" eaLnBrk="0" hangingPunct="0">
              <a:tabLst>
                <a:tab pos="1200150" algn="l"/>
              </a:tabLst>
              <a:defRPr/>
            </a:pPr>
            <a:endParaRPr lang="zh-CN" altLang="en-US" sz="1600" i="1" dirty="0"/>
          </a:p>
          <a:p>
            <a:pPr algn="l" eaLnBrk="0" hangingPunct="0">
              <a:tabLst>
                <a:tab pos="1200150" algn="l"/>
              </a:tabLst>
              <a:defRPr/>
            </a:pPr>
            <a:r>
              <a:rPr lang="zh-CN" altLang="en-US" sz="1600" b="1" i="1" dirty="0"/>
              <a:t>alter_specification</a:t>
            </a:r>
            <a:r>
              <a:rPr lang="zh-CN" altLang="en-US" sz="1600" b="1" dirty="0"/>
              <a:t>:   </a:t>
            </a:r>
            <a:r>
              <a:rPr lang="zh-CN" altLang="en-US" sz="1600" dirty="0"/>
              <a:t> </a:t>
            </a:r>
          </a:p>
          <a:p>
            <a:pPr algn="l" eaLnBrk="0" hangingPunct="0">
              <a:tabLst>
                <a:tab pos="1200150" algn="l"/>
              </a:tabLst>
              <a:defRPr/>
            </a:pPr>
            <a:endParaRPr lang="zh-CN" altLang="en-US" sz="1600" dirty="0"/>
          </a:p>
          <a:p>
            <a:pPr algn="l" eaLnBrk="0" hangingPunct="0">
              <a:tabLst>
                <a:tab pos="1200150" algn="l"/>
              </a:tabLst>
              <a:defRPr/>
            </a:pPr>
            <a:r>
              <a:rPr lang="zh-CN" altLang="en-US" sz="1600" b="1" dirty="0"/>
              <a:t>    [DEFAULT] CHARACTER SET </a:t>
            </a:r>
            <a:r>
              <a:rPr lang="zh-CN" altLang="en-US" sz="1600" b="1" i="1" dirty="0"/>
              <a:t>charset_name</a:t>
            </a:r>
            <a:r>
              <a:rPr lang="zh-CN" altLang="en-US" sz="1600" b="1" dirty="0"/>
              <a:t>  </a:t>
            </a:r>
          </a:p>
          <a:p>
            <a:pPr algn="l" eaLnBrk="0" hangingPunct="0">
              <a:tabLst>
                <a:tab pos="1200150" algn="l"/>
              </a:tabLst>
              <a:defRPr/>
            </a:pPr>
            <a:r>
              <a:rPr lang="zh-CN" altLang="en-US" sz="1600" b="1" dirty="0"/>
              <a:t>|   [DEFAULT] COLLATE </a:t>
            </a:r>
            <a:r>
              <a:rPr lang="zh-CN" altLang="en-US" sz="1600" b="1" i="1" dirty="0"/>
              <a:t>collation_name</a:t>
            </a:r>
            <a:endParaRPr lang="en-US" sz="1600" b="1" dirty="0"/>
          </a:p>
        </p:txBody>
      </p:sp>
      <p:sp>
        <p:nvSpPr>
          <p:cNvPr id="23557" name="Text Box 4"/>
          <p:cNvSpPr txBox="1">
            <a:spLocks noChangeArrowheads="1"/>
          </p:cNvSpPr>
          <p:nvPr/>
        </p:nvSpPr>
        <p:spPr bwMode="auto">
          <a:xfrm>
            <a:off x="909097" y="4725988"/>
            <a:ext cx="8058221" cy="584775"/>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sz="1600" dirty="0"/>
              <a:t>练习</a:t>
            </a:r>
          </a:p>
          <a:p>
            <a:pPr lvl="1" algn="l">
              <a:lnSpc>
                <a:spcPct val="90000"/>
              </a:lnSpc>
              <a:spcBef>
                <a:spcPct val="20000"/>
              </a:spcBef>
              <a:buClr>
                <a:schemeClr val="tx1"/>
              </a:buClr>
              <a:buSzPct val="70000"/>
              <a:buFont typeface="Wingdings" panose="05000000000000000000" pitchFamily="2" charset="2"/>
              <a:buChar char="l"/>
            </a:pPr>
            <a:r>
              <a:rPr lang="zh-CN" altLang="en-US" sz="1600" dirty="0"/>
              <a:t> 查看服务器中的数据库，并把mydb2的字符集修改为utf8;</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24579" name="Rectangle 2"/>
          <p:cNvSpPr>
            <a:spLocks noGrp="1" noChangeArrowheads="1"/>
          </p:cNvSpPr>
          <p:nvPr>
            <p:ph type="title" idx="4294967295"/>
          </p:nvPr>
        </p:nvSpPr>
        <p:spPr>
          <a:xfrm>
            <a:off x="806345" y="1065214"/>
            <a:ext cx="8526701" cy="720725"/>
          </a:xfrm>
          <a:prstGeom prst="rect">
            <a:avLst/>
          </a:prstGeom>
          <a:noFill/>
        </p:spPr>
        <p:txBody>
          <a:bodyPr lIns="92075" tIns="46038" rIns="92075" bIns="46038" anchor="t"/>
          <a:lstStyle/>
          <a:p>
            <a:pPr eaLnBrk="1" hangingPunct="1"/>
            <a:r>
              <a:rPr lang="zh-CN" altLang="en-US">
                <a:latin typeface="楷体_GB2312" pitchFamily="1" charset="-122"/>
                <a:ea typeface="楷体_GB2312" pitchFamily="1" charset="-122"/>
              </a:rPr>
              <a:t>创建表(基本语句)</a:t>
            </a:r>
          </a:p>
        </p:txBody>
      </p:sp>
      <p:sp>
        <p:nvSpPr>
          <p:cNvPr id="25604" name="Rectangle 3"/>
          <p:cNvSpPr>
            <a:spLocks noChangeArrowheads="1"/>
          </p:cNvSpPr>
          <p:nvPr/>
        </p:nvSpPr>
        <p:spPr bwMode="auto">
          <a:xfrm>
            <a:off x="828985" y="1701801"/>
            <a:ext cx="8101759" cy="2232025"/>
          </a:xfrm>
          <a:prstGeom prst="rect">
            <a:avLst/>
          </a:prstGeom>
          <a:solidFill>
            <a:srgbClr val="FFFFCC"/>
          </a:solidFill>
          <a:ln w="25400" cmpd="sng">
            <a:solidFill>
              <a:srgbClr val="000000"/>
            </a:solidFill>
            <a:miter lim="800000"/>
          </a:ln>
          <a:effectLst>
            <a:outerShdw dist="89803" dir="2700000" algn="ctr" rotWithShape="0">
              <a:srgbClr val="000000"/>
            </a:outerShdw>
          </a:effectLst>
        </p:spPr>
        <p:txBody>
          <a:bodyPr wrap="none" lIns="92075" tIns="46038" rIns="92075" bIns="46038" anchor="ctr"/>
          <a:lstStyle/>
          <a:p>
            <a:pPr algn="l" eaLnBrk="0" hangingPunct="0">
              <a:tabLst>
                <a:tab pos="1200150" algn="l"/>
              </a:tabLst>
              <a:defRPr/>
            </a:pPr>
            <a:r>
              <a:rPr lang="zh-CN" altLang="en-US" sz="1800" b="1" dirty="0"/>
              <a:t>CREATE TABLE table_name</a:t>
            </a:r>
          </a:p>
          <a:p>
            <a:pPr algn="l" eaLnBrk="0" hangingPunct="0">
              <a:tabLst>
                <a:tab pos="1200150" algn="l"/>
              </a:tabLst>
              <a:defRPr/>
            </a:pPr>
            <a:r>
              <a:rPr lang="zh-CN" altLang="en-US" sz="1800" b="1" dirty="0"/>
              <a:t>(</a:t>
            </a:r>
          </a:p>
          <a:p>
            <a:pPr algn="l" eaLnBrk="0" hangingPunct="0">
              <a:tabLst>
                <a:tab pos="1200150" algn="l"/>
              </a:tabLst>
              <a:defRPr/>
            </a:pPr>
            <a:r>
              <a:rPr lang="zh-CN" altLang="en-US" sz="1800" b="1" dirty="0"/>
              <a:t>	</a:t>
            </a:r>
            <a:r>
              <a:rPr lang="zh-CN" altLang="en-US" b="1" dirty="0"/>
              <a:t>field1  datatype,</a:t>
            </a:r>
          </a:p>
          <a:p>
            <a:pPr algn="l" eaLnBrk="0" hangingPunct="0">
              <a:tabLst>
                <a:tab pos="1200150" algn="l"/>
              </a:tabLst>
              <a:defRPr/>
            </a:pPr>
            <a:r>
              <a:rPr lang="zh-CN" altLang="en-US" b="1" dirty="0"/>
              <a:t>	field2  datatype,</a:t>
            </a:r>
          </a:p>
          <a:p>
            <a:pPr algn="l" eaLnBrk="0" hangingPunct="0">
              <a:tabLst>
                <a:tab pos="1200150" algn="l"/>
              </a:tabLst>
              <a:defRPr/>
            </a:pPr>
            <a:r>
              <a:rPr lang="zh-CN" altLang="en-US" b="1" dirty="0"/>
              <a:t>	field3  datatype</a:t>
            </a:r>
            <a:endParaRPr lang="zh-CN" altLang="en-US" sz="1800" b="1" dirty="0"/>
          </a:p>
          <a:p>
            <a:pPr algn="l" eaLnBrk="0" hangingPunct="0">
              <a:tabLst>
                <a:tab pos="1200150" algn="l"/>
              </a:tabLst>
              <a:defRPr/>
            </a:pPr>
            <a:r>
              <a:rPr lang="zh-CN" altLang="en-US" sz="1800" b="1" dirty="0"/>
              <a:t>)</a:t>
            </a:r>
            <a:r>
              <a:rPr lang="en-US" altLang="zh-CN" sz="1800" b="1" dirty="0"/>
              <a:t>[</a:t>
            </a:r>
            <a:r>
              <a:rPr lang="zh-CN" altLang="en-US" sz="1800" b="1" dirty="0"/>
              <a:t>character set 字符集 collate 校对规则</a:t>
            </a:r>
            <a:r>
              <a:rPr lang="en-US" altLang="zh-CN" sz="1800" b="1" dirty="0"/>
              <a:t>]</a:t>
            </a:r>
            <a:endParaRPr lang="zh-CN" altLang="en-US" sz="1800" b="1" dirty="0"/>
          </a:p>
          <a:p>
            <a:pPr algn="l" eaLnBrk="0" hangingPunct="0">
              <a:tabLst>
                <a:tab pos="1200150" algn="l"/>
              </a:tabLst>
              <a:defRPr/>
            </a:pPr>
            <a:r>
              <a:rPr lang="zh-CN" altLang="en-US" sz="1600" b="1" dirty="0">
                <a:solidFill>
                  <a:srgbClr val="FF0000"/>
                </a:solidFill>
              </a:rPr>
              <a:t>field</a:t>
            </a:r>
            <a:r>
              <a:rPr lang="zh-CN" altLang="en-US" sz="1600" dirty="0"/>
              <a:t>：指定列名　</a:t>
            </a:r>
            <a:r>
              <a:rPr lang="zh-CN" altLang="en-US" sz="1600" b="1" dirty="0">
                <a:solidFill>
                  <a:srgbClr val="FF0000"/>
                </a:solidFill>
              </a:rPr>
              <a:t>datatype</a:t>
            </a:r>
            <a:r>
              <a:rPr lang="zh-CN" altLang="en-US" sz="1600" dirty="0"/>
              <a:t>：指定列类型</a:t>
            </a:r>
          </a:p>
        </p:txBody>
      </p:sp>
      <p:sp>
        <p:nvSpPr>
          <p:cNvPr id="24581" name="Rectangle 4"/>
          <p:cNvSpPr>
            <a:spLocks noGrp="1" noChangeArrowheads="1"/>
          </p:cNvSpPr>
          <p:nvPr>
            <p:ph type="body" idx="4294967295"/>
          </p:nvPr>
        </p:nvSpPr>
        <p:spPr>
          <a:xfrm>
            <a:off x="907356" y="4221163"/>
            <a:ext cx="8023388" cy="1962150"/>
          </a:xfrm>
          <a:prstGeom prst="rect">
            <a:avLst/>
          </a:prstGeom>
          <a:noFill/>
        </p:spPr>
        <p:txBody>
          <a:bodyPr lIns="92075" tIns="46038" rIns="92075" bIns="46038">
            <a:spAutoFit/>
          </a:bodyPr>
          <a:lstStyle/>
          <a:p>
            <a:pPr eaLnBrk="1" hangingPunct="1"/>
            <a:r>
              <a:rPr lang="zh-CN" altLang="en-US" sz="1800"/>
              <a:t>注意：创建表时，要根据需保存的数据创建相应的列，并根据数据的类型定义相应的列类型。例：user对象</a:t>
            </a:r>
          </a:p>
          <a:p>
            <a:pPr eaLnBrk="1" hangingPunct="1">
              <a:buFont typeface="Wingdings" panose="05000000000000000000" pitchFamily="2" charset="2"/>
              <a:buNone/>
            </a:pPr>
            <a:r>
              <a:rPr lang="zh-CN" altLang="en-US" sz="1800"/>
              <a:t>	id        int                              </a:t>
            </a:r>
          </a:p>
          <a:p>
            <a:pPr eaLnBrk="1" hangingPunct="1">
              <a:buFont typeface="Wingdings" panose="05000000000000000000" pitchFamily="2" charset="2"/>
              <a:buNone/>
            </a:pPr>
            <a:r>
              <a:rPr lang="zh-CN" altLang="en-US" sz="1800"/>
              <a:t>	name string</a:t>
            </a:r>
          </a:p>
          <a:p>
            <a:pPr eaLnBrk="1" hangingPunct="1">
              <a:buFont typeface="Wingdings" panose="05000000000000000000" pitchFamily="2" charset="2"/>
              <a:buNone/>
            </a:pPr>
            <a:r>
              <a:rPr lang="zh-CN" altLang="en-US" sz="1800"/>
              <a:t>	password string</a:t>
            </a:r>
          </a:p>
          <a:p>
            <a:pPr eaLnBrk="1" hangingPunct="1">
              <a:buFont typeface="Wingdings" panose="05000000000000000000" pitchFamily="2" charset="2"/>
              <a:buNone/>
            </a:pPr>
            <a:r>
              <a:rPr lang="zh-CN" altLang="en-US" sz="1800"/>
              <a:t>	birthday date</a:t>
            </a:r>
            <a:endParaRPr lang="zh-CN" altLang="en-US" sz="1600" b="1"/>
          </a:p>
        </p:txBody>
      </p:sp>
      <p:graphicFrame>
        <p:nvGraphicFramePr>
          <p:cNvPr id="25606" name="Group 6"/>
          <p:cNvGraphicFramePr>
            <a:graphicFrameLocks noGrp="1"/>
          </p:cNvGraphicFramePr>
          <p:nvPr>
            <p:custDataLst>
              <p:tags r:id="rId1"/>
            </p:custDataLst>
          </p:nvPr>
        </p:nvGraphicFramePr>
        <p:xfrm>
          <a:off x="3751331" y="5013325"/>
          <a:ext cx="5292616" cy="1095376"/>
        </p:xfrm>
        <a:graphic>
          <a:graphicData uri="http://schemas.openxmlformats.org/drawingml/2006/table">
            <a:tbl>
              <a:tblPr/>
              <a:tblGrid>
                <a:gridCol w="1212129">
                  <a:extLst>
                    <a:ext uri="{9D8B030D-6E8A-4147-A177-3AD203B41FA5}">
                      <a16:colId xmlns:a16="http://schemas.microsoft.com/office/drawing/2014/main" val="20000"/>
                    </a:ext>
                  </a:extLst>
                </a:gridCol>
                <a:gridCol w="1210388">
                  <a:extLst>
                    <a:ext uri="{9D8B030D-6E8A-4147-A177-3AD203B41FA5}">
                      <a16:colId xmlns:a16="http://schemas.microsoft.com/office/drawing/2014/main" val="20001"/>
                    </a:ext>
                  </a:extLst>
                </a:gridCol>
                <a:gridCol w="1370611">
                  <a:extLst>
                    <a:ext uri="{9D8B030D-6E8A-4147-A177-3AD203B41FA5}">
                      <a16:colId xmlns:a16="http://schemas.microsoft.com/office/drawing/2014/main" val="20002"/>
                    </a:ext>
                  </a:extLst>
                </a:gridCol>
                <a:gridCol w="1499488">
                  <a:extLst>
                    <a:ext uri="{9D8B030D-6E8A-4147-A177-3AD203B41FA5}">
                      <a16:colId xmlns:a16="http://schemas.microsoft.com/office/drawing/2014/main" val="20003"/>
                    </a:ext>
                  </a:extLst>
                </a:gridCol>
              </a:tblGrid>
              <a:tr h="54768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Id</a:t>
                      </a: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Name </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Password</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birthday</a:t>
                      </a: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768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2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2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2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599" name="Text Box 22"/>
          <p:cNvSpPr txBox="1">
            <a:spLocks noChangeArrowheads="1"/>
          </p:cNvSpPr>
          <p:nvPr/>
        </p:nvSpPr>
        <p:spPr bwMode="auto">
          <a:xfrm>
            <a:off x="5569524" y="2060575"/>
            <a:ext cx="3317681" cy="590931"/>
          </a:xfrm>
          <a:prstGeom prst="rect">
            <a:avLst/>
          </a:prstGeom>
          <a:noFill/>
          <a:ln w="9525">
            <a:noFill/>
            <a:miter lim="800000"/>
          </a:ln>
        </p:spPr>
        <p:txBody>
          <a:bodyPr>
            <a:spAutoFit/>
          </a:bodyPr>
          <a:lstStyle/>
          <a:p>
            <a:pPr marL="342900" indent="-342900" algn="l">
              <a:lnSpc>
                <a:spcPct val="90000"/>
              </a:lnSpc>
              <a:spcBef>
                <a:spcPct val="50000"/>
              </a:spcBef>
              <a:buClr>
                <a:schemeClr val="tx1"/>
              </a:buClr>
              <a:buSzPct val="70000"/>
              <a:buFont typeface="Wingdings" panose="05000000000000000000" pitchFamily="2" charset="2"/>
              <a:buChar char="l"/>
            </a:pPr>
            <a:r>
              <a:rPr lang="zh-CN" altLang="en-US"/>
              <a:t>注意：创建表前，要先使用use db语句使用库。</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25603" name="Rectangle 2"/>
          <p:cNvSpPr>
            <a:spLocks noGrp="1" noChangeArrowheads="1"/>
          </p:cNvSpPr>
          <p:nvPr>
            <p:ph type="title" idx="4294967295"/>
          </p:nvPr>
        </p:nvSpPr>
        <p:spPr>
          <a:xfrm>
            <a:off x="793795" y="334963"/>
            <a:ext cx="8443106" cy="647700"/>
          </a:xfrm>
          <a:prstGeom prst="rect">
            <a:avLst/>
          </a:prstGeom>
          <a:noFill/>
        </p:spPr>
        <p:txBody>
          <a:bodyPr lIns="92075" tIns="46038" rIns="92075" bIns="46038" anchor="t"/>
          <a:lstStyle/>
          <a:p>
            <a:pPr eaLnBrk="1" hangingPunct="1"/>
            <a:r>
              <a:rPr lang="zh-CN" altLang="en-US">
                <a:ea typeface="楷体_GB2312" pitchFamily="1" charset="-122"/>
              </a:rPr>
              <a:t>MySQL常用数据类型</a:t>
            </a:r>
            <a:endParaRPr lang="ja-JP" altLang="en-US">
              <a:ea typeface="楷体_GB2312" pitchFamily="1" charset="-122"/>
            </a:endParaRPr>
          </a:p>
        </p:txBody>
      </p:sp>
      <p:sp>
        <p:nvSpPr>
          <p:cNvPr id="25604" name="Text Box 3"/>
          <p:cNvSpPr txBox="1">
            <a:spLocks noChangeArrowheads="1"/>
          </p:cNvSpPr>
          <p:nvPr/>
        </p:nvSpPr>
        <p:spPr bwMode="auto">
          <a:xfrm>
            <a:off x="471750" y="5686426"/>
            <a:ext cx="8531925" cy="1424940"/>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sz="1400"/>
              <a:t>VARCHAR、BLOB和TEXT类是变长类型。每个类型的存储需求取决于列值的实际长度。</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sz="1400">
                <a:sym typeface="+mn-ea"/>
              </a:rPr>
              <a:t>TimeStamp表示时间戳，它可用于自动记录insert、update操作的时间</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sz="1400">
                <a:sym typeface="+mn-ea"/>
              </a:rPr>
              <a:t>'1970-01-01 00:00:01' UTC 至'2038-01-19 03:14:07' UTC </a:t>
            </a:r>
          </a:p>
          <a:p>
            <a:pPr marL="342900" indent="-342900" algn="l">
              <a:lnSpc>
                <a:spcPct val="90000"/>
              </a:lnSpc>
              <a:spcBef>
                <a:spcPct val="20000"/>
              </a:spcBef>
              <a:buClr>
                <a:schemeClr val="tx1"/>
              </a:buClr>
              <a:buSzPct val="70000"/>
              <a:buFont typeface="Wingdings" panose="05000000000000000000" pitchFamily="2" charset="2"/>
              <a:buChar char="l"/>
            </a:pPr>
            <a:r>
              <a:rPr kumimoji="0" lang="en-US" altLang="zh-CN" sz="1400" b="0" i="0" u="none" strike="noStrike" cap="none" normalizeH="0" baseline="0">
                <a:solidFill>
                  <a:schemeClr val="tx1"/>
                </a:solidFill>
                <a:ea typeface="宋体" panose="02010600030101010101" pitchFamily="2" charset="-122"/>
              </a:rPr>
              <a:t>TimeStamp </a:t>
            </a:r>
            <a:r>
              <a:rPr kumimoji="0" lang="zh-CN" altLang="en-US" sz="1400" b="0" i="0" u="none" strike="noStrike" cap="none" normalizeH="0" baseline="0">
                <a:solidFill>
                  <a:schemeClr val="tx1"/>
                </a:solidFill>
                <a:ea typeface="宋体" panose="02010600030101010101" pitchFamily="2" charset="-122"/>
              </a:rPr>
              <a:t>改为</a:t>
            </a:r>
            <a:r>
              <a:rPr kumimoji="0" lang="en-US" altLang="zh-CN" sz="1400" b="0" i="0" u="none" strike="noStrike" cap="none" normalizeH="0" baseline="0">
                <a:solidFill>
                  <a:schemeClr val="tx1"/>
                </a:solidFill>
                <a:ea typeface="宋体" panose="02010600030101010101" pitchFamily="2" charset="-122"/>
              </a:rPr>
              <a:t>DEFAULT CURRENT_TIMESTAMP ON UPDATE CURRENT_TIMESTAMP </a:t>
            </a:r>
            <a:r>
              <a:rPr kumimoji="0" lang="zh-CN" altLang="en-US" sz="1400" b="0" i="0" u="none" strike="noStrike" cap="none" normalizeH="0" baseline="0">
                <a:solidFill>
                  <a:schemeClr val="tx1"/>
                </a:solidFill>
                <a:ea typeface="宋体" panose="02010600030101010101" pitchFamily="2" charset="-122"/>
              </a:rPr>
              <a:t>会自动记录最后一次更新时间</a:t>
            </a:r>
          </a:p>
          <a:p>
            <a:pPr marL="342900" indent="-342900" algn="l">
              <a:lnSpc>
                <a:spcPct val="90000"/>
              </a:lnSpc>
              <a:spcBef>
                <a:spcPct val="20000"/>
              </a:spcBef>
              <a:buClr>
                <a:schemeClr val="tx1"/>
              </a:buClr>
              <a:buSzPct val="70000"/>
              <a:buFont typeface="Wingdings" panose="05000000000000000000" pitchFamily="2" charset="2"/>
              <a:buChar char="l"/>
            </a:pPr>
            <a:endParaRPr lang="zh-CN" altLang="en-US" sz="1400"/>
          </a:p>
        </p:txBody>
      </p:sp>
      <p:graphicFrame>
        <p:nvGraphicFramePr>
          <p:cNvPr id="27653" name="Group 5"/>
          <p:cNvGraphicFramePr>
            <a:graphicFrameLocks noGrp="1"/>
          </p:cNvGraphicFramePr>
          <p:nvPr>
            <p:ph idx="4294967295"/>
            <p:custDataLst>
              <p:tags r:id="rId1"/>
            </p:custDataLst>
            <p:extLst>
              <p:ext uri="{D42A27DB-BD31-4B8C-83A1-F6EECF244321}">
                <p14:modId xmlns:p14="http://schemas.microsoft.com/office/powerpoint/2010/main" val="3155278070"/>
              </p:ext>
            </p:extLst>
          </p:nvPr>
        </p:nvGraphicFramePr>
        <p:xfrm>
          <a:off x="544507" y="1335089"/>
          <a:ext cx="9220930" cy="4101145"/>
        </p:xfrm>
        <a:graphic>
          <a:graphicData uri="http://schemas.openxmlformats.org/drawingml/2006/table">
            <a:tbl>
              <a:tblPr/>
              <a:tblGrid>
                <a:gridCol w="1368039">
                  <a:extLst>
                    <a:ext uri="{9D8B030D-6E8A-4147-A177-3AD203B41FA5}">
                      <a16:colId xmlns:a16="http://schemas.microsoft.com/office/drawing/2014/main" val="20000"/>
                    </a:ext>
                  </a:extLst>
                </a:gridCol>
                <a:gridCol w="3926767">
                  <a:extLst>
                    <a:ext uri="{9D8B030D-6E8A-4147-A177-3AD203B41FA5}">
                      <a16:colId xmlns:a16="http://schemas.microsoft.com/office/drawing/2014/main" val="20001"/>
                    </a:ext>
                  </a:extLst>
                </a:gridCol>
                <a:gridCol w="3926124">
                  <a:extLst>
                    <a:ext uri="{9D8B030D-6E8A-4147-A177-3AD203B41FA5}">
                      <a16:colId xmlns:a16="http://schemas.microsoft.com/office/drawing/2014/main" val="20002"/>
                    </a:ext>
                  </a:extLst>
                </a:gridCol>
              </a:tblGrid>
              <a:tr h="39213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分类</a:t>
                      </a:r>
                    </a:p>
                  </a:txBody>
                  <a:tcPr marL="100314" marR="100314"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数据类型</a:t>
                      </a:r>
                    </a:p>
                  </a:txBody>
                  <a:tcPr marL="100314" marR="100314"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说明</a:t>
                      </a:r>
                    </a:p>
                  </a:txBody>
                  <a:tcPr marL="100314" marR="100314"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7268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数值类型</a:t>
                      </a:r>
                    </a:p>
                  </a:txBody>
                  <a:tcPr marL="100314" marR="100314"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BIT(M)</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BOOL，BOOLEAN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TINYINT [UNSIGNED] [ZEROFILL]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SMALLINT [UNSIGNED] [ZEROFILL]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INT [UNSIGNED] [ZEROFILL]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BIGINT [UNSIGNED] [ZEROFILL]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FLOAT[(</a:t>
                      </a:r>
                      <a:r>
                        <a:rPr kumimoji="0" lang="zh-CN" altLang="en-US" sz="12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M</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2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D</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[UNSIGNED] [ZEROFILL] </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DOUBLE[(</a:t>
                      </a:r>
                      <a:r>
                        <a:rPr kumimoji="0" lang="zh-CN" altLang="en-US" sz="12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M</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zh-CN" altLang="en-US" sz="1200" b="0" i="1" u="none" strike="noStrike" cap="none" normalizeH="0" baseline="0" dirty="0">
                          <a:ln>
                            <a:noFill/>
                          </a:ln>
                          <a:solidFill>
                            <a:schemeClr val="tx1"/>
                          </a:solidFill>
                          <a:effectLst/>
                          <a:latin typeface="Arial" panose="020B0604020202020204" pitchFamily="34" charset="0"/>
                          <a:ea typeface="宋体" panose="02010600030101010101" pitchFamily="2" charset="-122"/>
                        </a:rPr>
                        <a:t>D</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[UNSIGNED] [ZEROFILL] </a:t>
                      </a:r>
                    </a:p>
                  </a:txBody>
                  <a:tcPr marL="100314" marR="100314"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位类型。M指定位数，默认值1，范围1-64</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使用0或1表示假或真</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带符号的范围是-128到127。无符号0到255。</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2的16次方</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2的32次方</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2的64次方</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M指定显示长度，d指定小数位数 （5, 2）</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表示比float精度更大的小数</a:t>
                      </a:r>
                    </a:p>
                  </a:txBody>
                  <a:tcPr marL="100314" marR="100314"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2016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文本、二进制类型</a:t>
                      </a:r>
                    </a:p>
                  </a:txBody>
                  <a:tcPr marL="100314" marR="100314"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CHAR(size</a:t>
                      </a:r>
                      <a:r>
                        <a:rPr kumimoji="0" 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VARCHAR(size)  </a:t>
                      </a:r>
                      <a:r>
                        <a:rPr kumimoji="0" 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endPar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BLOB   LONGBLOB</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TEXT(clob)          LONGTEXT(longclob)</a:t>
                      </a:r>
                    </a:p>
                  </a:txBody>
                  <a:tcPr marL="100314" marR="100314"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固定长度字符串（size表示 有多少个字符）</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可变长度字符串 （varchar 是可变的） varchar（50）表示最大可以存放的长度是50</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二进制数据</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大文本</a:t>
                      </a:r>
                    </a:p>
                  </a:txBody>
                  <a:tcPr marL="100314" marR="100314"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616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时间日期</a:t>
                      </a:r>
                    </a:p>
                  </a:txBody>
                  <a:tcPr marL="100314" marR="100314"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DATE/DATETIME/</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TIMESTAMP</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TIME</a:t>
                      </a:r>
                    </a:p>
                  </a:txBody>
                  <a:tcPr marL="100314" marR="100314"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日期类型 </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DATE </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(YYYY-MM-DD)</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日期时间类型 </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DATETIME</a:t>
                      </a: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(YYYY-MM-DD HH:MM:SS)</a:t>
                      </a: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时间戳类型 </a:t>
                      </a:r>
                      <a:r>
                        <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TIMESTAMP</a:t>
                      </a:r>
                      <a:r>
                        <a:rPr lang="zh-CN" altLang="en-US" sz="1200" dirty="0">
                          <a:ln>
                            <a:noFill/>
                          </a:ln>
                          <a:effectLst/>
                          <a:latin typeface="Arial" panose="020B0604020202020204" pitchFamily="34" charset="0"/>
                          <a:ea typeface="宋体" panose="02010600030101010101" pitchFamily="2" charset="-122"/>
                          <a:sym typeface="+mn-ea"/>
                        </a:rPr>
                        <a:t>(YYYY-MM-DD HH:MM:SS)</a:t>
                      </a:r>
                      <a:endParaRPr kumimoji="0" lang="en-US"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5"/>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26627" name="Rectangle 2"/>
          <p:cNvSpPr>
            <a:spLocks noGrp="1" noChangeArrowheads="1"/>
          </p:cNvSpPr>
          <p:nvPr>
            <p:ph type="title" idx="4294967295"/>
          </p:nvPr>
        </p:nvSpPr>
        <p:spPr>
          <a:xfrm>
            <a:off x="750615" y="1125538"/>
            <a:ext cx="8443106" cy="647700"/>
          </a:xfrm>
          <a:prstGeom prst="rect">
            <a:avLst/>
          </a:prstGeom>
          <a:noFill/>
        </p:spPr>
        <p:txBody>
          <a:bodyPr lIns="92075" tIns="46038" rIns="92075" bIns="46038" anchor="t"/>
          <a:lstStyle/>
          <a:p>
            <a:pPr eaLnBrk="1" hangingPunct="1"/>
            <a:r>
              <a:rPr lang="zh-CN">
                <a:latin typeface="楷体_GB2312" pitchFamily="1" charset="-122"/>
                <a:ea typeface="楷体_GB2312" pitchFamily="1" charset="-122"/>
              </a:rPr>
              <a:t>创建表练习</a:t>
            </a:r>
          </a:p>
        </p:txBody>
      </p:sp>
      <p:sp>
        <p:nvSpPr>
          <p:cNvPr id="26628" name="Rectangle 3"/>
          <p:cNvSpPr>
            <a:spLocks noGrp="1" noChangeArrowheads="1"/>
          </p:cNvSpPr>
          <p:nvPr>
            <p:ph type="body" sz="half" idx="4294967295"/>
          </p:nvPr>
        </p:nvSpPr>
        <p:spPr>
          <a:xfrm>
            <a:off x="828985" y="1989139"/>
            <a:ext cx="4137958" cy="815975"/>
          </a:xfrm>
          <a:prstGeom prst="rect">
            <a:avLst/>
          </a:prstGeom>
          <a:noFill/>
        </p:spPr>
        <p:txBody>
          <a:bodyPr lIns="92075" tIns="46038" rIns="92075" bIns="46038">
            <a:spAutoFit/>
          </a:bodyPr>
          <a:lstStyle/>
          <a:p>
            <a:pPr eaLnBrk="1" hangingPunct="1">
              <a:buFont typeface="Wingdings" panose="05000000000000000000" pitchFamily="2" charset="2"/>
              <a:buNone/>
            </a:pPr>
            <a:endParaRPr lang="zh-CN" altLang="en-US" sz="1400" b="1"/>
          </a:p>
          <a:p>
            <a:pPr eaLnBrk="1" hangingPunct="1">
              <a:buFont typeface="Wingdings" panose="05000000000000000000" pitchFamily="2" charset="2"/>
              <a:buNone/>
            </a:pPr>
            <a:endParaRPr lang="zh-CN" altLang="en-US" sz="1400" b="1"/>
          </a:p>
          <a:p>
            <a:pPr eaLnBrk="1" hangingPunct="1">
              <a:buFont typeface="Wingdings" panose="05000000000000000000" pitchFamily="2" charset="2"/>
              <a:buNone/>
            </a:pPr>
            <a:endParaRPr lang="zh-CN" altLang="en-US" sz="1400" b="1"/>
          </a:p>
        </p:txBody>
      </p:sp>
      <p:sp>
        <p:nvSpPr>
          <p:cNvPr id="26629" name="Text Box 4"/>
          <p:cNvSpPr txBox="1">
            <a:spLocks noChangeArrowheads="1"/>
          </p:cNvSpPr>
          <p:nvPr/>
        </p:nvSpPr>
        <p:spPr bwMode="auto">
          <a:xfrm>
            <a:off x="750615" y="1989138"/>
            <a:ext cx="8554566" cy="420687"/>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sz="2400"/>
              <a:t>创建一个员工表</a:t>
            </a:r>
          </a:p>
        </p:txBody>
      </p:sp>
      <p:graphicFrame>
        <p:nvGraphicFramePr>
          <p:cNvPr id="28678" name="Group 6"/>
          <p:cNvGraphicFramePr>
            <a:graphicFrameLocks noGrp="1"/>
          </p:cNvGraphicFramePr>
          <p:nvPr>
            <p:ph sz="half" idx="4294967295"/>
            <p:custDataLst>
              <p:tags r:id="rId1"/>
            </p:custDataLst>
          </p:nvPr>
        </p:nvGraphicFramePr>
        <p:xfrm>
          <a:off x="907356" y="2565401"/>
          <a:ext cx="8216703" cy="3571875"/>
        </p:xfrm>
        <a:graphic>
          <a:graphicData uri="http://schemas.openxmlformats.org/drawingml/2006/table">
            <a:tbl>
              <a:tblPr/>
              <a:tblGrid>
                <a:gridCol w="2894481">
                  <a:extLst>
                    <a:ext uri="{9D8B030D-6E8A-4147-A177-3AD203B41FA5}">
                      <a16:colId xmlns:a16="http://schemas.microsoft.com/office/drawing/2014/main" val="20000"/>
                    </a:ext>
                  </a:extLst>
                </a:gridCol>
                <a:gridCol w="5322222">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字段</a:t>
                      </a:r>
                      <a:endParaRPr kumimoji="0" lang="zh-CN"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属性</a:t>
                      </a:r>
                      <a:endParaRPr kumimoji="0" lang="zh-CN" sz="2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a:t>
                      </a: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d</a:t>
                      </a:r>
                      <a:endPar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整型</a:t>
                      </a:r>
                      <a:endParaRPr kumimoji="0" lang="zh-CN" altLang="en-US" sz="2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name</a:t>
                      </a:r>
                      <a:endPar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字符型</a:t>
                      </a:r>
                      <a:endParaRPr kumimoji="0" lang="zh-CN"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gender</a:t>
                      </a:r>
                      <a:endPar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字符型</a:t>
                      </a:r>
                      <a:endParaRPr kumimoji="0" lang="zh-CN"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birthday</a:t>
                      </a:r>
                      <a:endPar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日期型</a:t>
                      </a:r>
                      <a:endParaRPr kumimoji="0" lang="zh-CN"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ntry_date</a:t>
                      </a:r>
                      <a:endParaRPr kumimoji="0" lang="zh-CN" altLang="en-US" sz="2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日期型</a:t>
                      </a:r>
                      <a:endParaRPr kumimoji="0" lang="zh-CN"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job</a:t>
                      </a:r>
                      <a:endParaRPr kumimoji="0" lang="zh-CN" altLang="en-US" sz="2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字符型</a:t>
                      </a:r>
                      <a:endParaRPr kumimoji="0" lang="zh-CN"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alary</a:t>
                      </a:r>
                      <a:endParaRPr kumimoji="0" lang="zh-CN" altLang="en-US" sz="2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小数型</a:t>
                      </a:r>
                      <a:endParaRPr kumimoji="0" lang="zh-CN"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resume</a:t>
                      </a:r>
                      <a:endPar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大文本型</a:t>
                      </a:r>
                      <a:endParaRPr kumimoji="0" lang="zh-CN"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27651" name="Rectangle 2"/>
          <p:cNvSpPr>
            <a:spLocks noGrp="1" noChangeArrowheads="1"/>
          </p:cNvSpPr>
          <p:nvPr>
            <p:ph type="title" idx="4294967295"/>
          </p:nvPr>
        </p:nvSpPr>
        <p:spPr>
          <a:xfrm>
            <a:off x="806345" y="1065214"/>
            <a:ext cx="8526701" cy="720725"/>
          </a:xfrm>
          <a:prstGeom prst="rect">
            <a:avLst/>
          </a:prstGeom>
          <a:noFill/>
        </p:spPr>
        <p:txBody>
          <a:bodyPr lIns="92075" tIns="46038" rIns="92075" bIns="46038" anchor="t"/>
          <a:lstStyle/>
          <a:p>
            <a:pPr eaLnBrk="1" hangingPunct="1"/>
            <a:r>
              <a:rPr lang="zh-CN">
                <a:latin typeface="楷体_GB2312" pitchFamily="1" charset="-122"/>
                <a:ea typeface="楷体_GB2312" pitchFamily="1" charset="-122"/>
              </a:rPr>
              <a:t>修改表</a:t>
            </a:r>
          </a:p>
        </p:txBody>
      </p:sp>
      <p:sp>
        <p:nvSpPr>
          <p:cNvPr id="27652" name="Rectangle 3"/>
          <p:cNvSpPr>
            <a:spLocks noGrp="1" noChangeArrowheads="1"/>
          </p:cNvSpPr>
          <p:nvPr>
            <p:ph type="body" idx="4294967295"/>
          </p:nvPr>
        </p:nvSpPr>
        <p:spPr>
          <a:xfrm>
            <a:off x="694885" y="1982788"/>
            <a:ext cx="8531925" cy="354012"/>
          </a:xfrm>
          <a:prstGeom prst="rect">
            <a:avLst/>
          </a:prstGeom>
          <a:noFill/>
        </p:spPr>
        <p:txBody>
          <a:bodyPr lIns="92075" tIns="46038" rIns="92075" bIns="46038">
            <a:spAutoFit/>
          </a:bodyPr>
          <a:lstStyle/>
          <a:p>
            <a:pPr eaLnBrk="1" hangingPunct="1">
              <a:lnSpc>
                <a:spcPct val="85000"/>
              </a:lnSpc>
              <a:spcBef>
                <a:spcPct val="0"/>
              </a:spcBef>
              <a:buFont typeface="Wingdings" panose="05000000000000000000" pitchFamily="2" charset="2"/>
              <a:buNone/>
            </a:pPr>
            <a:r>
              <a:rPr lang="zh-CN" altLang="en-US" sz="2000"/>
              <a:t>使用 ALTER TABLE 语句  追加, 修改, 或删除列的语法.</a:t>
            </a:r>
          </a:p>
        </p:txBody>
      </p:sp>
      <p:sp>
        <p:nvSpPr>
          <p:cNvPr id="29701" name="Rectangle 4"/>
          <p:cNvSpPr>
            <a:spLocks noChangeArrowheads="1"/>
          </p:cNvSpPr>
          <p:nvPr/>
        </p:nvSpPr>
        <p:spPr bwMode="auto">
          <a:xfrm>
            <a:off x="750616" y="2349500"/>
            <a:ext cx="8258500" cy="915988"/>
          </a:xfrm>
          <a:prstGeom prst="rect">
            <a:avLst/>
          </a:prstGeom>
          <a:solidFill>
            <a:srgbClr val="FFFFCC"/>
          </a:solidFill>
          <a:ln w="25400" cmpd="sng">
            <a:solidFill>
              <a:srgbClr val="000000"/>
            </a:solidFill>
            <a:miter lim="800000"/>
          </a:ln>
          <a:effectLst>
            <a:outerShdw dist="89803" dir="2700000" algn="ctr" rotWithShape="0">
              <a:srgbClr val="000000"/>
            </a:outerShdw>
          </a:effectLst>
        </p:spPr>
        <p:txBody>
          <a:bodyPr wrap="none" lIns="92075" tIns="46038" rIns="92075" bIns="46038" anchor="ctr"/>
          <a:lstStyle/>
          <a:p>
            <a:pPr algn="l" eaLnBrk="0" hangingPunct="0">
              <a:tabLst>
                <a:tab pos="692150" algn="l"/>
                <a:tab pos="1200150" algn="l"/>
              </a:tabLst>
              <a:defRPr/>
            </a:pPr>
            <a:endParaRPr lang="zh-CN" altLang="en-US" sz="1800" b="1">
              <a:solidFill>
                <a:srgbClr val="000000"/>
              </a:solidFill>
              <a:latin typeface="Courier New" panose="02070309020205020404" pitchFamily="49" charset="0"/>
            </a:endParaRPr>
          </a:p>
          <a:p>
            <a:pPr algn="l" eaLnBrk="0" hangingPunct="0">
              <a:tabLst>
                <a:tab pos="692150" algn="l"/>
                <a:tab pos="1200150" algn="l"/>
              </a:tabLst>
              <a:defRPr/>
            </a:pPr>
            <a:endParaRPr lang="zh-CN" altLang="en-US" sz="1800" b="1">
              <a:solidFill>
                <a:srgbClr val="000000"/>
              </a:solidFill>
              <a:latin typeface="Courier New" panose="02070309020205020404" pitchFamily="49" charset="0"/>
            </a:endParaRPr>
          </a:p>
          <a:p>
            <a:pPr algn="l" eaLnBrk="0" hangingPunct="0">
              <a:tabLst>
                <a:tab pos="692150" algn="l"/>
                <a:tab pos="1200150" algn="l"/>
              </a:tabLst>
              <a:defRPr/>
            </a:pPr>
            <a:endParaRPr lang="zh-CN" altLang="en-US" sz="1800" b="1">
              <a:solidFill>
                <a:srgbClr val="000000"/>
              </a:solidFill>
              <a:latin typeface="Courier New" panose="02070309020205020404" pitchFamily="49" charset="0"/>
            </a:endParaRPr>
          </a:p>
          <a:p>
            <a:pPr algn="l" eaLnBrk="0" hangingPunct="0">
              <a:tabLst>
                <a:tab pos="692150" algn="l"/>
                <a:tab pos="1200150" algn="l"/>
              </a:tabLst>
              <a:defRPr/>
            </a:pPr>
            <a:endParaRPr lang="zh-CN" altLang="en-US" sz="1800" b="1">
              <a:solidFill>
                <a:srgbClr val="000000"/>
              </a:solidFill>
              <a:latin typeface="Courier New" panose="02070309020205020404" pitchFamily="49" charset="0"/>
            </a:endParaRPr>
          </a:p>
        </p:txBody>
      </p:sp>
      <p:sp>
        <p:nvSpPr>
          <p:cNvPr id="29702" name="Rectangle 5"/>
          <p:cNvSpPr>
            <a:spLocks noChangeArrowheads="1"/>
          </p:cNvSpPr>
          <p:nvPr/>
        </p:nvSpPr>
        <p:spPr bwMode="auto">
          <a:xfrm>
            <a:off x="828985" y="3357564"/>
            <a:ext cx="8249793" cy="915987"/>
          </a:xfrm>
          <a:prstGeom prst="rect">
            <a:avLst/>
          </a:prstGeom>
          <a:solidFill>
            <a:srgbClr val="FFFFCC"/>
          </a:solidFill>
          <a:ln w="25400" cmpd="sng">
            <a:solidFill>
              <a:srgbClr val="000000"/>
            </a:solidFill>
            <a:miter lim="800000"/>
          </a:ln>
          <a:effectLst>
            <a:outerShdw dist="89803" dir="2700000" algn="ctr" rotWithShape="0">
              <a:srgbClr val="000000"/>
            </a:outerShdw>
          </a:effectLst>
        </p:spPr>
        <p:txBody>
          <a:bodyPr wrap="none" lIns="92075" tIns="46038" rIns="92075" bIns="46038" anchor="ctr"/>
          <a:lstStyle/>
          <a:p>
            <a:pPr algn="l" eaLnBrk="0" hangingPunct="0">
              <a:tabLst>
                <a:tab pos="692150" algn="l"/>
                <a:tab pos="1200150" algn="l"/>
              </a:tabLst>
              <a:defRPr/>
            </a:pPr>
            <a:endParaRPr lang="zh-CN" altLang="en-US" sz="1800" b="1">
              <a:solidFill>
                <a:srgbClr val="000000"/>
              </a:solidFill>
              <a:latin typeface="Courier New" panose="02070309020205020404" pitchFamily="49" charset="0"/>
            </a:endParaRPr>
          </a:p>
          <a:p>
            <a:pPr algn="l" eaLnBrk="0" hangingPunct="0">
              <a:tabLst>
                <a:tab pos="692150" algn="l"/>
                <a:tab pos="1200150" algn="l"/>
              </a:tabLst>
              <a:defRPr/>
            </a:pPr>
            <a:endParaRPr lang="zh-CN" altLang="en-US" sz="1800" b="1">
              <a:solidFill>
                <a:srgbClr val="000000"/>
              </a:solidFill>
              <a:latin typeface="Courier New" panose="02070309020205020404" pitchFamily="49" charset="0"/>
            </a:endParaRPr>
          </a:p>
          <a:p>
            <a:pPr algn="l" eaLnBrk="0" hangingPunct="0">
              <a:tabLst>
                <a:tab pos="692150" algn="l"/>
                <a:tab pos="1200150" algn="l"/>
              </a:tabLst>
              <a:defRPr/>
            </a:pPr>
            <a:endParaRPr lang="zh-CN" altLang="en-US" sz="1800" b="1">
              <a:solidFill>
                <a:srgbClr val="000000"/>
              </a:solidFill>
              <a:latin typeface="Courier New" panose="02070309020205020404" pitchFamily="49" charset="0"/>
            </a:endParaRPr>
          </a:p>
          <a:p>
            <a:pPr algn="l" eaLnBrk="0" hangingPunct="0">
              <a:tabLst>
                <a:tab pos="692150" algn="l"/>
                <a:tab pos="1200150" algn="l"/>
              </a:tabLst>
              <a:defRPr/>
            </a:pPr>
            <a:endParaRPr lang="zh-CN" altLang="en-US" sz="1800" b="1">
              <a:solidFill>
                <a:srgbClr val="000000"/>
              </a:solidFill>
              <a:latin typeface="Courier New" panose="02070309020205020404" pitchFamily="49" charset="0"/>
            </a:endParaRPr>
          </a:p>
        </p:txBody>
      </p:sp>
      <p:sp>
        <p:nvSpPr>
          <p:cNvPr id="27655" name="Rectangle 6"/>
          <p:cNvSpPr>
            <a:spLocks noChangeArrowheads="1"/>
          </p:cNvSpPr>
          <p:nvPr/>
        </p:nvSpPr>
        <p:spPr bwMode="auto">
          <a:xfrm>
            <a:off x="828985" y="2349500"/>
            <a:ext cx="8009457" cy="941388"/>
          </a:xfrm>
          <a:prstGeom prst="rect">
            <a:avLst/>
          </a:prstGeom>
          <a:noFill/>
          <a:ln w="9525">
            <a:noFill/>
            <a:miter lim="800000"/>
          </a:ln>
        </p:spPr>
        <p:txBody>
          <a:bodyPr wrap="none" lIns="92075" tIns="46038" rIns="92075" bIns="46038" anchor="ctr"/>
          <a:lstStyle/>
          <a:p>
            <a:pPr algn="l" eaLnBrk="0" hangingPunct="0">
              <a:tabLst>
                <a:tab pos="692150" algn="l"/>
                <a:tab pos="1200150" algn="l"/>
              </a:tabLst>
            </a:pPr>
            <a:r>
              <a:rPr lang="zh-CN" altLang="en-US" sz="1800" b="1" dirty="0">
                <a:solidFill>
                  <a:srgbClr val="000000"/>
                </a:solidFill>
                <a:latin typeface="Courier New" panose="02070309020205020404" pitchFamily="49" charset="0"/>
              </a:rPr>
              <a:t>ALTER TABLE </a:t>
            </a:r>
            <a:r>
              <a:rPr lang="zh-CN" altLang="en-US" sz="1800" b="1" i="1" dirty="0">
                <a:solidFill>
                  <a:srgbClr val="000000"/>
                </a:solidFill>
                <a:latin typeface="Courier New" panose="02070309020205020404" pitchFamily="49" charset="0"/>
              </a:rPr>
              <a:t>table_name</a:t>
            </a:r>
            <a:endParaRPr lang="zh-CN" altLang="en-US" sz="1800" b="1" dirty="0">
              <a:solidFill>
                <a:srgbClr val="000000"/>
              </a:solidFill>
              <a:latin typeface="Courier New" panose="02070309020205020404" pitchFamily="49" charset="0"/>
            </a:endParaRPr>
          </a:p>
          <a:p>
            <a:pPr algn="l" eaLnBrk="0" hangingPunct="0">
              <a:tabLst>
                <a:tab pos="692150" algn="l"/>
                <a:tab pos="1200150" algn="l"/>
              </a:tabLst>
            </a:pPr>
            <a:r>
              <a:rPr lang="zh-CN" altLang="en-US" sz="1800" b="1" dirty="0">
                <a:solidFill>
                  <a:srgbClr val="FF0000"/>
                </a:solidFill>
                <a:latin typeface="Courier New" panose="02070309020205020404" pitchFamily="49" charset="0"/>
              </a:rPr>
              <a:t>ADD</a:t>
            </a:r>
            <a:r>
              <a:rPr lang="zh-CN" altLang="en-US" sz="1800" b="1" dirty="0">
                <a:solidFill>
                  <a:srgbClr val="000000"/>
                </a:solidFill>
                <a:latin typeface="Courier New" panose="02070309020205020404" pitchFamily="49" charset="0"/>
              </a:rPr>
              <a:t>		   </a:t>
            </a:r>
            <a:r>
              <a:rPr lang="zh-CN" altLang="en-US" sz="1800" b="1" dirty="0">
                <a:solidFill>
                  <a:srgbClr val="FF0000"/>
                </a:solidFill>
                <a:latin typeface="Courier New" panose="02070309020205020404" pitchFamily="49" charset="0"/>
              </a:rPr>
              <a:t>(</a:t>
            </a:r>
            <a:r>
              <a:rPr lang="zh-CN" altLang="en-US" sz="1800" b="1" i="1" dirty="0">
                <a:solidFill>
                  <a:srgbClr val="000000"/>
                </a:solidFill>
                <a:latin typeface="Courier New" panose="02070309020205020404" pitchFamily="49" charset="0"/>
              </a:rPr>
              <a:t>column datatype </a:t>
            </a:r>
            <a:r>
              <a:rPr lang="zh-CN" altLang="en-US" sz="1800" b="1" dirty="0">
                <a:solidFill>
                  <a:srgbClr val="000000"/>
                </a:solidFill>
                <a:latin typeface="Courier New" panose="02070309020205020404" pitchFamily="49" charset="0"/>
              </a:rPr>
              <a:t>[DEFAULT </a:t>
            </a:r>
            <a:r>
              <a:rPr lang="zh-CN" altLang="en-US" sz="1800" b="1" i="1" dirty="0">
                <a:solidFill>
                  <a:srgbClr val="000000"/>
                </a:solidFill>
                <a:latin typeface="Courier New" panose="02070309020205020404" pitchFamily="49" charset="0"/>
              </a:rPr>
              <a:t>expr</a:t>
            </a:r>
            <a:r>
              <a:rPr lang="zh-CN" altLang="en-US" sz="1800" b="1" dirty="0">
                <a:solidFill>
                  <a:srgbClr val="000000"/>
                </a:solidFill>
                <a:latin typeface="Courier New" panose="02070309020205020404" pitchFamily="49" charset="0"/>
              </a:rPr>
              <a:t>]</a:t>
            </a:r>
          </a:p>
          <a:p>
            <a:pPr algn="l" eaLnBrk="0" hangingPunct="0">
              <a:tabLst>
                <a:tab pos="692150" algn="l"/>
                <a:tab pos="1200150" algn="l"/>
              </a:tabLst>
            </a:pPr>
            <a:r>
              <a:rPr lang="zh-CN" altLang="en-US" sz="1800" b="1" dirty="0">
                <a:solidFill>
                  <a:srgbClr val="000000"/>
                </a:solidFill>
                <a:latin typeface="Courier New" panose="02070309020205020404" pitchFamily="49" charset="0"/>
              </a:rPr>
              <a:t>		   [, </a:t>
            </a:r>
            <a:r>
              <a:rPr lang="zh-CN" altLang="en-US" sz="1800" b="1" i="1" dirty="0">
                <a:solidFill>
                  <a:srgbClr val="000000"/>
                </a:solidFill>
                <a:latin typeface="Courier New" panose="02070309020205020404" pitchFamily="49" charset="0"/>
              </a:rPr>
              <a:t>column datatype</a:t>
            </a:r>
            <a:r>
              <a:rPr lang="zh-CN" altLang="en-US" sz="1800" b="1" dirty="0">
                <a:solidFill>
                  <a:srgbClr val="000000"/>
                </a:solidFill>
                <a:latin typeface="Courier New" panose="02070309020205020404" pitchFamily="49" charset="0"/>
              </a:rPr>
              <a:t>]...);</a:t>
            </a:r>
          </a:p>
        </p:txBody>
      </p:sp>
      <p:sp>
        <p:nvSpPr>
          <p:cNvPr id="27656" name="Rectangle 7"/>
          <p:cNvSpPr>
            <a:spLocks noChangeArrowheads="1"/>
          </p:cNvSpPr>
          <p:nvPr/>
        </p:nvSpPr>
        <p:spPr bwMode="auto">
          <a:xfrm>
            <a:off x="828985" y="3284539"/>
            <a:ext cx="8009457" cy="941387"/>
          </a:xfrm>
          <a:prstGeom prst="rect">
            <a:avLst/>
          </a:prstGeom>
          <a:noFill/>
          <a:ln w="9525">
            <a:noFill/>
            <a:miter lim="800000"/>
          </a:ln>
        </p:spPr>
        <p:txBody>
          <a:bodyPr wrap="none" lIns="92075" tIns="46038" rIns="92075" bIns="46038" anchor="ctr"/>
          <a:lstStyle/>
          <a:p>
            <a:pPr algn="l" eaLnBrk="0" hangingPunct="0">
              <a:tabLst>
                <a:tab pos="692150" algn="l"/>
                <a:tab pos="1200150" algn="l"/>
              </a:tabLst>
            </a:pPr>
            <a:r>
              <a:rPr lang="zh-CN" altLang="en-US" sz="1800" b="1" dirty="0">
                <a:solidFill>
                  <a:srgbClr val="000000"/>
                </a:solidFill>
                <a:latin typeface="Courier New" panose="02070309020205020404" pitchFamily="49" charset="0"/>
              </a:rPr>
              <a:t>ALTER TABLE </a:t>
            </a:r>
            <a:r>
              <a:rPr lang="zh-CN" altLang="en-US" sz="1800" b="1" i="1" dirty="0">
                <a:solidFill>
                  <a:srgbClr val="000000"/>
                </a:solidFill>
                <a:latin typeface="Courier New" panose="02070309020205020404" pitchFamily="49" charset="0"/>
              </a:rPr>
              <a:t>table</a:t>
            </a:r>
            <a:r>
              <a:rPr lang="zh-CN" altLang="en-US" b="1" i="1" dirty="0">
                <a:solidFill>
                  <a:srgbClr val="000000"/>
                </a:solidFill>
              </a:rPr>
              <a:t>_name</a:t>
            </a:r>
            <a:endParaRPr lang="zh-CN" altLang="en-US" sz="1800" b="1" dirty="0">
              <a:solidFill>
                <a:srgbClr val="000000"/>
              </a:solidFill>
              <a:latin typeface="Courier New" panose="02070309020205020404" pitchFamily="49" charset="0"/>
            </a:endParaRPr>
          </a:p>
          <a:p>
            <a:pPr algn="l" eaLnBrk="0" hangingPunct="0">
              <a:tabLst>
                <a:tab pos="692150" algn="l"/>
                <a:tab pos="1200150" algn="l"/>
              </a:tabLst>
            </a:pPr>
            <a:r>
              <a:rPr lang="en-US" altLang="zh-CN" sz="1800" b="1" dirty="0">
                <a:solidFill>
                  <a:srgbClr val="FF0000"/>
                </a:solidFill>
                <a:latin typeface="Courier New" panose="02070309020205020404" pitchFamily="49" charset="0"/>
              </a:rPr>
              <a:t>CHANGE</a:t>
            </a:r>
            <a:r>
              <a:rPr lang="zh-CN" altLang="en-US" sz="1800" b="1" dirty="0">
                <a:solidFill>
                  <a:srgbClr val="000000"/>
                </a:solidFill>
                <a:latin typeface="Courier New" panose="02070309020205020404" pitchFamily="49" charset="0"/>
              </a:rPr>
              <a:t>	   </a:t>
            </a:r>
            <a:r>
              <a:rPr lang="zh-CN" altLang="en-US" sz="1800" b="1" i="1" dirty="0">
                <a:solidFill>
                  <a:srgbClr val="000000"/>
                </a:solidFill>
                <a:latin typeface="Courier New" panose="02070309020205020404" pitchFamily="49" charset="0"/>
              </a:rPr>
              <a:t>column datatype </a:t>
            </a:r>
            <a:r>
              <a:rPr lang="zh-CN" altLang="en-US" sz="1800" b="1" dirty="0">
                <a:solidFill>
                  <a:srgbClr val="000000"/>
                </a:solidFill>
                <a:latin typeface="Courier New" panose="02070309020205020404" pitchFamily="49" charset="0"/>
              </a:rPr>
              <a:t>[DEFAULT </a:t>
            </a:r>
            <a:r>
              <a:rPr lang="zh-CN" altLang="en-US" sz="1800" b="1" i="1" dirty="0">
                <a:solidFill>
                  <a:srgbClr val="000000"/>
                </a:solidFill>
                <a:latin typeface="Courier New" panose="02070309020205020404" pitchFamily="49" charset="0"/>
              </a:rPr>
              <a:t>expr</a:t>
            </a:r>
            <a:r>
              <a:rPr lang="zh-CN" altLang="en-US" sz="1800" b="1" dirty="0">
                <a:solidFill>
                  <a:srgbClr val="000000"/>
                </a:solidFill>
                <a:latin typeface="Courier New" panose="02070309020205020404" pitchFamily="49" charset="0"/>
              </a:rPr>
              <a:t>]</a:t>
            </a:r>
          </a:p>
          <a:p>
            <a:pPr algn="l" eaLnBrk="0" hangingPunct="0">
              <a:tabLst>
                <a:tab pos="692150" algn="l"/>
                <a:tab pos="1200150" algn="l"/>
              </a:tabLst>
            </a:pPr>
            <a:r>
              <a:rPr lang="zh-CN" altLang="en-US" sz="1800" b="1" dirty="0">
                <a:solidFill>
                  <a:srgbClr val="000000"/>
                </a:solidFill>
                <a:latin typeface="Courier New" panose="02070309020205020404" pitchFamily="49" charset="0"/>
              </a:rPr>
              <a:t>		   [, </a:t>
            </a:r>
            <a:r>
              <a:rPr lang="zh-CN" altLang="en-US" sz="1800" b="1" i="1" dirty="0">
                <a:solidFill>
                  <a:srgbClr val="000000"/>
                </a:solidFill>
                <a:latin typeface="Courier New" panose="02070309020205020404" pitchFamily="49" charset="0"/>
              </a:rPr>
              <a:t>column datatype</a:t>
            </a:r>
            <a:r>
              <a:rPr lang="zh-CN" altLang="en-US" sz="1800" b="1" dirty="0">
                <a:solidFill>
                  <a:srgbClr val="000000"/>
                </a:solidFill>
                <a:latin typeface="Courier New" panose="02070309020205020404" pitchFamily="49" charset="0"/>
              </a:rPr>
              <a:t>]...;</a:t>
            </a:r>
          </a:p>
        </p:txBody>
      </p:sp>
      <p:sp>
        <p:nvSpPr>
          <p:cNvPr id="29705" name="Rectangle 8"/>
          <p:cNvSpPr>
            <a:spLocks noChangeArrowheads="1"/>
          </p:cNvSpPr>
          <p:nvPr/>
        </p:nvSpPr>
        <p:spPr bwMode="auto">
          <a:xfrm>
            <a:off x="828985" y="4365625"/>
            <a:ext cx="8249793" cy="915988"/>
          </a:xfrm>
          <a:prstGeom prst="rect">
            <a:avLst/>
          </a:prstGeom>
          <a:solidFill>
            <a:srgbClr val="FFFFCC"/>
          </a:solidFill>
          <a:ln w="25400" cmpd="sng">
            <a:solidFill>
              <a:srgbClr val="000000"/>
            </a:solidFill>
            <a:miter lim="800000"/>
          </a:ln>
          <a:effectLst>
            <a:outerShdw dist="89803" dir="2700000" algn="ctr" rotWithShape="0">
              <a:srgbClr val="000000"/>
            </a:outerShdw>
          </a:effectLst>
        </p:spPr>
        <p:txBody>
          <a:bodyPr wrap="none" lIns="92075" tIns="46038" rIns="92075" bIns="46038" anchor="ctr"/>
          <a:lstStyle/>
          <a:p>
            <a:pPr algn="l" eaLnBrk="0" hangingPunct="0">
              <a:tabLst>
                <a:tab pos="692150" algn="l"/>
                <a:tab pos="1200150" algn="l"/>
              </a:tabLst>
              <a:defRPr/>
            </a:pPr>
            <a:endParaRPr lang="zh-CN" altLang="en-US" sz="1800" b="1">
              <a:solidFill>
                <a:srgbClr val="000000"/>
              </a:solidFill>
              <a:latin typeface="Courier New" panose="02070309020205020404" pitchFamily="49" charset="0"/>
            </a:endParaRPr>
          </a:p>
          <a:p>
            <a:pPr algn="l" eaLnBrk="0" hangingPunct="0">
              <a:tabLst>
                <a:tab pos="692150" algn="l"/>
                <a:tab pos="1200150" algn="l"/>
              </a:tabLst>
              <a:defRPr/>
            </a:pPr>
            <a:endParaRPr lang="zh-CN" altLang="en-US" sz="1800" b="1">
              <a:solidFill>
                <a:srgbClr val="000000"/>
              </a:solidFill>
              <a:latin typeface="Courier New" panose="02070309020205020404" pitchFamily="49" charset="0"/>
            </a:endParaRPr>
          </a:p>
          <a:p>
            <a:pPr algn="l" eaLnBrk="0" hangingPunct="0">
              <a:tabLst>
                <a:tab pos="692150" algn="l"/>
                <a:tab pos="1200150" algn="l"/>
              </a:tabLst>
              <a:defRPr/>
            </a:pPr>
            <a:endParaRPr lang="zh-CN" altLang="en-US" sz="1800" b="1">
              <a:solidFill>
                <a:srgbClr val="000000"/>
              </a:solidFill>
              <a:latin typeface="Courier New" panose="02070309020205020404" pitchFamily="49" charset="0"/>
            </a:endParaRPr>
          </a:p>
          <a:p>
            <a:pPr algn="l" eaLnBrk="0" hangingPunct="0">
              <a:tabLst>
                <a:tab pos="692150" algn="l"/>
                <a:tab pos="1200150" algn="l"/>
              </a:tabLst>
              <a:defRPr/>
            </a:pPr>
            <a:endParaRPr lang="zh-CN" altLang="en-US" sz="1800" b="1">
              <a:solidFill>
                <a:srgbClr val="000000"/>
              </a:solidFill>
              <a:latin typeface="Courier New" panose="02070309020205020404" pitchFamily="49" charset="0"/>
            </a:endParaRPr>
          </a:p>
        </p:txBody>
      </p:sp>
      <p:sp>
        <p:nvSpPr>
          <p:cNvPr id="27658" name="Rectangle 9"/>
          <p:cNvSpPr>
            <a:spLocks noChangeArrowheads="1"/>
          </p:cNvSpPr>
          <p:nvPr/>
        </p:nvSpPr>
        <p:spPr bwMode="auto">
          <a:xfrm>
            <a:off x="828985" y="4365625"/>
            <a:ext cx="8009457" cy="941388"/>
          </a:xfrm>
          <a:prstGeom prst="rect">
            <a:avLst/>
          </a:prstGeom>
          <a:noFill/>
          <a:ln w="9525">
            <a:noFill/>
            <a:miter lim="800000"/>
          </a:ln>
        </p:spPr>
        <p:txBody>
          <a:bodyPr wrap="none" lIns="92075" tIns="46038" rIns="92075" bIns="46038" anchor="ctr"/>
          <a:lstStyle/>
          <a:p>
            <a:pPr algn="l" eaLnBrk="0" hangingPunct="0">
              <a:tabLst>
                <a:tab pos="692150" algn="l"/>
                <a:tab pos="1200150" algn="l"/>
              </a:tabLst>
            </a:pPr>
            <a:r>
              <a:rPr lang="zh-CN" altLang="en-US" sz="1800" b="1" dirty="0">
                <a:solidFill>
                  <a:srgbClr val="000000"/>
                </a:solidFill>
                <a:latin typeface="Courier New" panose="02070309020205020404" pitchFamily="49" charset="0"/>
              </a:rPr>
              <a:t>ALTER TABLE </a:t>
            </a:r>
            <a:r>
              <a:rPr lang="zh-CN" altLang="en-US" sz="1800" b="1" i="1" dirty="0">
                <a:solidFill>
                  <a:srgbClr val="000000"/>
                </a:solidFill>
                <a:latin typeface="Courier New" panose="02070309020205020404" pitchFamily="49" charset="0"/>
              </a:rPr>
              <a:t>table</a:t>
            </a:r>
            <a:r>
              <a:rPr lang="zh-CN" altLang="en-US" b="1" i="1" dirty="0">
                <a:solidFill>
                  <a:srgbClr val="000000"/>
                </a:solidFill>
              </a:rPr>
              <a:t>_name</a:t>
            </a:r>
            <a:endParaRPr lang="zh-CN" altLang="en-US" sz="1800" b="1" dirty="0">
              <a:solidFill>
                <a:srgbClr val="000000"/>
              </a:solidFill>
              <a:latin typeface="Courier New" panose="02070309020205020404" pitchFamily="49" charset="0"/>
            </a:endParaRPr>
          </a:p>
          <a:p>
            <a:pPr algn="l" eaLnBrk="0" hangingPunct="0">
              <a:tabLst>
                <a:tab pos="692150" algn="l"/>
                <a:tab pos="1200150" algn="l"/>
              </a:tabLst>
            </a:pPr>
            <a:r>
              <a:rPr lang="zh-CN" altLang="en-US" sz="1800" b="1" dirty="0">
                <a:solidFill>
                  <a:srgbClr val="FF0000"/>
                </a:solidFill>
                <a:latin typeface="Courier New" panose="02070309020205020404" pitchFamily="49" charset="0"/>
              </a:rPr>
              <a:t>DROP</a:t>
            </a:r>
            <a:r>
              <a:rPr lang="zh-CN" altLang="en-US" sz="1800" b="1" dirty="0">
                <a:solidFill>
                  <a:srgbClr val="000000"/>
                </a:solidFill>
                <a:latin typeface="Courier New" panose="02070309020205020404" pitchFamily="49" charset="0"/>
              </a:rPr>
              <a:t>	      </a:t>
            </a:r>
            <a:r>
              <a:rPr lang="zh-CN" altLang="en-US" sz="1800" b="1" dirty="0">
                <a:solidFill>
                  <a:srgbClr val="FF0000"/>
                </a:solidFill>
                <a:latin typeface="Courier New" panose="02070309020205020404" pitchFamily="49" charset="0"/>
              </a:rPr>
              <a:t>(</a:t>
            </a:r>
            <a:r>
              <a:rPr lang="zh-CN" altLang="en-US" sz="1800" b="1" i="1" dirty="0">
                <a:solidFill>
                  <a:srgbClr val="000000"/>
                </a:solidFill>
                <a:latin typeface="Courier New" panose="02070309020205020404" pitchFamily="49" charset="0"/>
              </a:rPr>
              <a:t>column</a:t>
            </a:r>
            <a:r>
              <a:rPr lang="zh-CN" altLang="en-US" sz="1800" b="1" dirty="0">
                <a:solidFill>
                  <a:srgbClr val="000000"/>
                </a:solidFill>
                <a:latin typeface="Courier New" panose="02070309020205020404" pitchFamily="49" charset="0"/>
              </a:rPr>
              <a:t>);</a:t>
            </a:r>
          </a:p>
        </p:txBody>
      </p:sp>
      <p:sp>
        <p:nvSpPr>
          <p:cNvPr id="27659" name="Text Box 10"/>
          <p:cNvSpPr txBox="1">
            <a:spLocks noChangeArrowheads="1"/>
          </p:cNvSpPr>
          <p:nvPr/>
        </p:nvSpPr>
        <p:spPr bwMode="auto">
          <a:xfrm>
            <a:off x="828986" y="5445126"/>
            <a:ext cx="8295073" cy="646331"/>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None/>
            </a:pPr>
            <a:r>
              <a:rPr lang="zh-CN" altLang="en-US" dirty="0"/>
              <a:t>修改表的名称：</a:t>
            </a:r>
            <a:r>
              <a:rPr lang="zh-CN" altLang="en-US" b="1" dirty="0">
                <a:solidFill>
                  <a:srgbClr val="FF0000"/>
                </a:solidFill>
              </a:rPr>
              <a:t>Rename table</a:t>
            </a:r>
            <a:r>
              <a:rPr lang="zh-CN" altLang="en-US" dirty="0"/>
              <a:t> 表名</a:t>
            </a:r>
            <a:r>
              <a:rPr lang="zh-CN" altLang="en-US" b="1" dirty="0">
                <a:solidFill>
                  <a:srgbClr val="FF0000"/>
                </a:solidFill>
              </a:rPr>
              <a:t> to</a:t>
            </a:r>
            <a:r>
              <a:rPr lang="zh-CN" altLang="en-US" dirty="0"/>
              <a:t> 新表名</a:t>
            </a:r>
          </a:p>
          <a:p>
            <a:pPr marL="342900" indent="-342900" algn="l">
              <a:lnSpc>
                <a:spcPct val="90000"/>
              </a:lnSpc>
              <a:spcBef>
                <a:spcPct val="20000"/>
              </a:spcBef>
              <a:buClr>
                <a:schemeClr val="tx1"/>
              </a:buClr>
              <a:buSzPct val="70000"/>
              <a:buFont typeface="Wingdings" panose="05000000000000000000" pitchFamily="2" charset="2"/>
              <a:buNone/>
            </a:pPr>
            <a:r>
              <a:rPr lang="zh-CN" altLang="en-US" dirty="0"/>
              <a:t>修改表的字符集：alter table student character set utf8;</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28675"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t>修改表</a:t>
            </a:r>
          </a:p>
        </p:txBody>
      </p:sp>
      <p:sp>
        <p:nvSpPr>
          <p:cNvPr id="28676" name="Rectangle 3"/>
          <p:cNvSpPr>
            <a:spLocks noGrp="1" noChangeArrowheads="1"/>
          </p:cNvSpPr>
          <p:nvPr>
            <p:ph type="body" idx="4294967295"/>
          </p:nvPr>
        </p:nvSpPr>
        <p:spPr>
          <a:xfrm>
            <a:off x="828985" y="1989139"/>
            <a:ext cx="8443106" cy="4098925"/>
          </a:xfrm>
          <a:prstGeom prst="rect">
            <a:avLst/>
          </a:prstGeom>
        </p:spPr>
        <p:txBody>
          <a:bodyPr/>
          <a:lstStyle/>
          <a:p>
            <a:pPr eaLnBrk="1" hangingPunct="1"/>
            <a:r>
              <a:rPr lang="zh-CN" altLang="en-US"/>
              <a:t>练习</a:t>
            </a:r>
          </a:p>
          <a:p>
            <a:pPr lvl="1" eaLnBrk="1" hangingPunct="1"/>
            <a:r>
              <a:rPr lang="zh-CN" altLang="en-US"/>
              <a:t>在上面员工表的基本上增加一个image列。</a:t>
            </a:r>
          </a:p>
          <a:p>
            <a:pPr lvl="1" eaLnBrk="1" hangingPunct="1"/>
            <a:r>
              <a:rPr lang="zh-CN" altLang="en-US"/>
              <a:t>修改job列，使其长度为60。</a:t>
            </a:r>
          </a:p>
          <a:p>
            <a:pPr lvl="1" eaLnBrk="1" hangingPunct="1"/>
            <a:r>
              <a:rPr lang="zh-CN" altLang="en-US"/>
              <a:t>删除image列。</a:t>
            </a:r>
          </a:p>
          <a:p>
            <a:pPr lvl="1" eaLnBrk="1" hangingPunct="1"/>
            <a:r>
              <a:rPr lang="zh-CN" altLang="en-US"/>
              <a:t>表名改为user。</a:t>
            </a:r>
          </a:p>
          <a:p>
            <a:pPr lvl="1" eaLnBrk="1" hangingPunct="1"/>
            <a:r>
              <a:rPr lang="zh-CN" altLang="en-US"/>
              <a:t>修改表的字符集为gbk</a:t>
            </a:r>
          </a:p>
          <a:p>
            <a:pPr lvl="1" eaLnBrk="1" hangingPunct="1"/>
            <a:r>
              <a:rPr lang="zh-CN" altLang="en-US"/>
              <a:t>列名name修改为username</a:t>
            </a:r>
          </a:p>
          <a:p>
            <a:pPr lvl="2" eaLnBrk="1" hangingPunct="1"/>
            <a:r>
              <a:rPr lang="zh-CN" altLang="en-US"/>
              <a:t>alter table user </a:t>
            </a:r>
            <a:r>
              <a:rPr lang="zh-CN" altLang="en-US" b="1">
                <a:solidFill>
                  <a:srgbClr val="0000FF"/>
                </a:solidFill>
              </a:rPr>
              <a:t>change</a:t>
            </a:r>
            <a:r>
              <a:rPr lang="zh-CN" altLang="en-US"/>
              <a:t>  name username varchar(20);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29699"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dirty="0"/>
              <a:t>5、DML数据操纵语言</a:t>
            </a:r>
          </a:p>
        </p:txBody>
      </p:sp>
      <p:sp>
        <p:nvSpPr>
          <p:cNvPr id="29700" name="Rectangle 3"/>
          <p:cNvSpPr>
            <a:spLocks noGrp="1" noChangeArrowheads="1"/>
          </p:cNvSpPr>
          <p:nvPr>
            <p:ph type="body" idx="4294967295"/>
          </p:nvPr>
        </p:nvSpPr>
        <p:spPr>
          <a:xfrm>
            <a:off x="828985" y="1989139"/>
            <a:ext cx="8443106" cy="4098925"/>
          </a:xfrm>
          <a:prstGeom prst="rect">
            <a:avLst/>
          </a:prstGeom>
        </p:spPr>
        <p:txBody>
          <a:bodyPr/>
          <a:lstStyle/>
          <a:p>
            <a:pPr eaLnBrk="1" hangingPunct="1"/>
            <a:r>
              <a:rPr lang="zh-CN" altLang="en-US" dirty="0"/>
              <a:t>DML:Data Manipulation Language</a:t>
            </a:r>
          </a:p>
          <a:p>
            <a:pPr eaLnBrk="1" hangingPunct="1"/>
            <a:r>
              <a:rPr lang="zh-CN" altLang="en-US" dirty="0"/>
              <a:t>作用：</a:t>
            </a:r>
            <a:r>
              <a:rPr lang="zh-CN" altLang="en-US" dirty="0">
                <a:solidFill>
                  <a:srgbClr val="FF0000"/>
                </a:solidFill>
              </a:rPr>
              <a:t>用于向数据库表中插入、删除、修改数据</a:t>
            </a:r>
            <a:r>
              <a:rPr lang="zh-CN" altLang="en-US" dirty="0"/>
              <a:t>。</a:t>
            </a:r>
          </a:p>
          <a:p>
            <a:pPr eaLnBrk="1" hangingPunct="1"/>
            <a:r>
              <a:rPr lang="zh-CN" altLang="en-US" dirty="0"/>
              <a:t>常用关键字：</a:t>
            </a:r>
          </a:p>
          <a:p>
            <a:pPr eaLnBrk="1" hangingPunct="1"/>
            <a:r>
              <a:rPr lang="zh-CN" altLang="en-US" dirty="0"/>
              <a:t>INSERT UPDATE DELETE</a:t>
            </a:r>
          </a:p>
          <a:p>
            <a:pPr eaLnBrk="1" hangingPunct="1"/>
            <a:endParaRPr lang="zh-CN" altLang="en-US" dirty="0"/>
          </a:p>
          <a:p>
            <a:pPr eaLnBrk="1" hangingPunct="1"/>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195" name="Picture 3" descr="PPT-2-1"/>
          <p:cNvPicPr>
            <a:picLocks noChangeAspect="1" noChangeArrowheads="1"/>
          </p:cNvPicPr>
          <p:nvPr/>
        </p:nvPicPr>
        <p:blipFill>
          <a:blip r:embed="rId3" cstate="print"/>
          <a:srcRect/>
          <a:stretch>
            <a:fillRect/>
          </a:stretch>
        </p:blipFill>
        <p:spPr bwMode="auto">
          <a:xfrm>
            <a:off x="1" y="0"/>
            <a:ext cx="10030107" cy="1878013"/>
          </a:xfrm>
          <a:prstGeom prst="rect">
            <a:avLst/>
          </a:prstGeom>
          <a:noFill/>
          <a:ln w="9525">
            <a:noFill/>
            <a:miter lim="800000"/>
            <a:headEnd/>
            <a:tailEnd/>
          </a:ln>
        </p:spPr>
      </p:pic>
      <p:pic>
        <p:nvPicPr>
          <p:cNvPr id="8199" name="Picture 7" descr="PPT-2-5"/>
          <p:cNvPicPr>
            <a:picLocks noChangeAspect="1" noChangeArrowheads="1"/>
          </p:cNvPicPr>
          <p:nvPr/>
        </p:nvPicPr>
        <p:blipFill>
          <a:blip r:embed="rId4" cstate="print"/>
          <a:srcRect/>
          <a:stretch>
            <a:fillRect/>
          </a:stretch>
        </p:blipFill>
        <p:spPr bwMode="auto">
          <a:xfrm>
            <a:off x="1037966" y="4351338"/>
            <a:ext cx="245561" cy="311150"/>
          </a:xfrm>
          <a:prstGeom prst="rect">
            <a:avLst/>
          </a:prstGeom>
          <a:noFill/>
          <a:ln w="9525">
            <a:noFill/>
            <a:miter lim="800000"/>
            <a:headEnd/>
            <a:tailEnd/>
          </a:ln>
        </p:spPr>
      </p:pic>
      <p:pic>
        <p:nvPicPr>
          <p:cNvPr id="8201" name="Picture 9" descr="PPT-2-5"/>
          <p:cNvPicPr>
            <a:picLocks noChangeAspect="1" noChangeArrowheads="1"/>
          </p:cNvPicPr>
          <p:nvPr/>
        </p:nvPicPr>
        <p:blipFill>
          <a:blip r:embed="rId4" cstate="print"/>
          <a:srcRect/>
          <a:stretch>
            <a:fillRect/>
          </a:stretch>
        </p:blipFill>
        <p:spPr bwMode="auto">
          <a:xfrm>
            <a:off x="1037627" y="2208213"/>
            <a:ext cx="245561" cy="311150"/>
          </a:xfrm>
          <a:prstGeom prst="rect">
            <a:avLst/>
          </a:prstGeom>
          <a:noFill/>
          <a:ln w="9525">
            <a:noFill/>
            <a:miter lim="800000"/>
            <a:headEnd/>
            <a:tailEnd/>
          </a:ln>
        </p:spPr>
      </p:pic>
      <p:pic>
        <p:nvPicPr>
          <p:cNvPr id="8202" name="Picture 10" descr="PPT-2-5"/>
          <p:cNvPicPr>
            <a:picLocks noChangeAspect="1" noChangeArrowheads="1"/>
          </p:cNvPicPr>
          <p:nvPr/>
        </p:nvPicPr>
        <p:blipFill>
          <a:blip r:embed="rId4" cstate="print"/>
          <a:srcRect/>
          <a:stretch>
            <a:fillRect/>
          </a:stretch>
        </p:blipFill>
        <p:spPr bwMode="auto">
          <a:xfrm>
            <a:off x="1041546" y="2738438"/>
            <a:ext cx="245561" cy="311150"/>
          </a:xfrm>
          <a:prstGeom prst="rect">
            <a:avLst/>
          </a:prstGeom>
          <a:noFill/>
          <a:ln w="9525">
            <a:noFill/>
            <a:miter lim="800000"/>
            <a:headEnd/>
            <a:tailEnd/>
          </a:ln>
        </p:spPr>
      </p:pic>
      <p:pic>
        <p:nvPicPr>
          <p:cNvPr id="8203" name="Picture 11" descr="PPT-2-5"/>
          <p:cNvPicPr>
            <a:picLocks noChangeAspect="1" noChangeArrowheads="1"/>
          </p:cNvPicPr>
          <p:nvPr/>
        </p:nvPicPr>
        <p:blipFill>
          <a:blip r:embed="rId4" cstate="print"/>
          <a:srcRect/>
          <a:stretch>
            <a:fillRect/>
          </a:stretch>
        </p:blipFill>
        <p:spPr bwMode="auto">
          <a:xfrm>
            <a:off x="1038648" y="3261699"/>
            <a:ext cx="245561" cy="311150"/>
          </a:xfrm>
          <a:prstGeom prst="rect">
            <a:avLst/>
          </a:prstGeom>
          <a:noFill/>
          <a:ln w="9525">
            <a:noFill/>
            <a:miter lim="800000"/>
            <a:headEnd/>
            <a:tailEnd/>
          </a:ln>
        </p:spPr>
      </p:pic>
      <p:pic>
        <p:nvPicPr>
          <p:cNvPr id="8204" name="Picture 12" descr="PPT-2-5"/>
          <p:cNvPicPr>
            <a:picLocks noChangeAspect="1" noChangeArrowheads="1"/>
          </p:cNvPicPr>
          <p:nvPr/>
        </p:nvPicPr>
        <p:blipFill>
          <a:blip r:embed="rId4" cstate="print"/>
          <a:srcRect/>
          <a:stretch>
            <a:fillRect/>
          </a:stretch>
        </p:blipFill>
        <p:spPr bwMode="auto">
          <a:xfrm>
            <a:off x="1038648" y="3801449"/>
            <a:ext cx="245561" cy="311150"/>
          </a:xfrm>
          <a:prstGeom prst="rect">
            <a:avLst/>
          </a:prstGeom>
          <a:noFill/>
          <a:ln w="9525">
            <a:noFill/>
            <a:miter lim="800000"/>
            <a:headEnd/>
            <a:tailEnd/>
          </a:ln>
        </p:spPr>
      </p:pic>
      <p:pic>
        <p:nvPicPr>
          <p:cNvPr id="15370" name="Picture 19" descr="PPT-2-12"/>
          <p:cNvPicPr>
            <a:picLocks noChangeAspect="1" noChangeArrowheads="1"/>
          </p:cNvPicPr>
          <p:nvPr/>
        </p:nvPicPr>
        <p:blipFill>
          <a:blip r:embed="rId5" cstate="print"/>
          <a:srcRect/>
          <a:stretch>
            <a:fillRect/>
          </a:stretch>
        </p:blipFill>
        <p:spPr bwMode="auto">
          <a:xfrm>
            <a:off x="1" y="6454776"/>
            <a:ext cx="10030107" cy="403225"/>
          </a:xfrm>
          <a:prstGeom prst="rect">
            <a:avLst/>
          </a:prstGeom>
          <a:noFill/>
          <a:ln w="9525">
            <a:noFill/>
            <a:miter lim="800000"/>
            <a:headEnd/>
            <a:tailEnd/>
          </a:ln>
        </p:spPr>
      </p:pic>
      <p:sp>
        <p:nvSpPr>
          <p:cNvPr id="11" name="内容占位符 2"/>
          <p:cNvSpPr txBox="1"/>
          <p:nvPr/>
        </p:nvSpPr>
        <p:spPr>
          <a:xfrm>
            <a:off x="926465" y="2022475"/>
            <a:ext cx="6771005" cy="3869055"/>
          </a:xfrm>
          <a:prstGeom prst="rect">
            <a:avLst/>
          </a:prstGeom>
        </p:spPr>
        <p:txBody>
          <a:bodyPr/>
          <a:lstStyle/>
          <a:p>
            <a:pPr marL="228600" marR="0" lvl="0" indent="-228600" algn="l" defTabSz="914400" rtl="0" eaLnBrk="1" fontAlgn="base" latinLnBrk="0" hangingPunct="1">
              <a:lnSpc>
                <a:spcPct val="120000"/>
              </a:lnSpc>
              <a:spcBef>
                <a:spcPct val="30000"/>
              </a:spcBef>
              <a:spcAft>
                <a:spcPct val="0"/>
              </a:spcAft>
              <a:buClrTx/>
              <a:buSzTx/>
              <a:defRPr/>
            </a:pPr>
            <a:r>
              <a:rPr kumimoji="0" lang="en-US" altLang="zh-CN" sz="235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SQL</a:t>
            </a:r>
            <a:r>
              <a:rPr kumimoji="0" lang="zh-CN" altLang="en-US" sz="235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概述</a:t>
            </a:r>
            <a:endParaRPr kumimoji="0" lang="en-US" altLang="zh-CN" sz="235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28600" indent="-228600" eaLnBrk="1" hangingPunct="1">
              <a:lnSpc>
                <a:spcPct val="120000"/>
              </a:lnSpc>
              <a:spcBef>
                <a:spcPct val="30000"/>
              </a:spcBef>
              <a:defRPr/>
            </a:pPr>
            <a:r>
              <a:rPr lang="zh-CN" altLang="en-US" sz="2350" kern="0" dirty="0">
                <a:latin typeface="微软雅黑" panose="020B0503020204020204" pitchFamily="34" charset="-122"/>
                <a:ea typeface="微软雅黑" panose="020B0503020204020204" pitchFamily="34" charset="-122"/>
              </a:rPr>
              <a:t>常用数据库</a:t>
            </a:r>
            <a:endParaRPr kumimoji="0" lang="en-US" altLang="zh-CN" sz="235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28600" lvl="0" indent="-228600" eaLnBrk="1" hangingPunct="1">
              <a:lnSpc>
                <a:spcPct val="120000"/>
              </a:lnSpc>
              <a:spcBef>
                <a:spcPct val="30000"/>
              </a:spcBef>
              <a:defRPr/>
            </a:pPr>
            <a:r>
              <a:rPr lang="en-US" altLang="zh-CN" sz="2350" kern="0" dirty="0" err="1">
                <a:latin typeface="微软雅黑" panose="020B0503020204020204" pitchFamily="34" charset="-122"/>
                <a:ea typeface="微软雅黑" panose="020B0503020204020204" pitchFamily="34" charset="-122"/>
              </a:rPr>
              <a:t>MySQL</a:t>
            </a:r>
            <a:r>
              <a:rPr lang="zh-CN" altLang="en-US" sz="2350" kern="0" dirty="0">
                <a:latin typeface="微软雅黑" panose="020B0503020204020204" pitchFamily="34" charset="-122"/>
                <a:ea typeface="微软雅黑" panose="020B0503020204020204" pitchFamily="34" charset="-122"/>
              </a:rPr>
              <a:t>安装和使用</a:t>
            </a:r>
            <a:endParaRPr lang="en-US" altLang="zh-CN" sz="2350" kern="0" dirty="0">
              <a:latin typeface="微软雅黑" panose="020B0503020204020204" pitchFamily="34" charset="-122"/>
              <a:ea typeface="微软雅黑" panose="020B0503020204020204" pitchFamily="34" charset="-122"/>
            </a:endParaRPr>
          </a:p>
          <a:p>
            <a:pPr marL="228600" marR="0" lvl="0" indent="-228600" algn="l" defTabSz="914400" rtl="0" eaLnBrk="1" fontAlgn="base" latinLnBrk="0" hangingPunct="1">
              <a:lnSpc>
                <a:spcPct val="120000"/>
              </a:lnSpc>
              <a:spcBef>
                <a:spcPct val="30000"/>
              </a:spcBef>
              <a:spcAft>
                <a:spcPct val="0"/>
              </a:spcAft>
              <a:buClrTx/>
              <a:buSzTx/>
              <a:defRPr/>
            </a:pPr>
            <a:r>
              <a:rPr kumimoji="0" lang="en-US" altLang="zh-CN" sz="235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SQL</a:t>
            </a:r>
            <a:r>
              <a:rPr kumimoji="0" lang="zh-CN" altLang="en-US" sz="235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查询语言</a:t>
            </a:r>
            <a:endParaRPr kumimoji="0" lang="en-US" altLang="zh-CN" sz="235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base" latinLnBrk="0" hangingPunct="1">
              <a:lnSpc>
                <a:spcPct val="120000"/>
              </a:lnSpc>
              <a:spcBef>
                <a:spcPct val="30000"/>
              </a:spcBef>
              <a:spcAft>
                <a:spcPct val="0"/>
              </a:spcAft>
              <a:buClrTx/>
              <a:buSzTx/>
              <a:defRPr/>
            </a:pPr>
            <a:r>
              <a:rPr lang="zh-CN" altLang="en-US" sz="2350" kern="0" dirty="0">
                <a:latin typeface="微软雅黑" panose="020B0503020204020204" pitchFamily="34" charset="-122"/>
                <a:ea typeface="微软雅黑" panose="020B0503020204020204" pitchFamily="34" charset="-122"/>
              </a:rPr>
              <a:t>多表设计</a:t>
            </a:r>
            <a:endParaRPr kumimoji="0" lang="en-US" altLang="zh-CN" sz="235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2" name="矩形 11"/>
          <p:cNvSpPr/>
          <p:nvPr/>
        </p:nvSpPr>
        <p:spPr>
          <a:xfrm>
            <a:off x="1016000" y="962026"/>
            <a:ext cx="5221747" cy="643509"/>
          </a:xfrm>
          <a:prstGeom prst="rect">
            <a:avLst/>
          </a:prstGeom>
        </p:spPr>
        <p:txBody>
          <a:bodyPr wrap="square">
            <a:spAutoFit/>
          </a:bodyPr>
          <a:lstStyle/>
          <a:p>
            <a:pPr marL="342900" indent="-342900" eaLnBrk="1" hangingPunct="1">
              <a:lnSpc>
                <a:spcPct val="110000"/>
              </a:lnSpc>
              <a:defRPr/>
            </a:pPr>
            <a:r>
              <a:rPr lang="en-US" altLang="zh-CN" sz="3500" kern="0" dirty="0">
                <a:solidFill>
                  <a:schemeClr val="bg1"/>
                </a:solidFill>
                <a:latin typeface="微软雅黑" panose="020B0503020204020204" pitchFamily="34" charset="-122"/>
                <a:ea typeface="微软雅黑" panose="020B0503020204020204" pitchFamily="34" charset="-122"/>
              </a:rPr>
              <a:t>Outline </a:t>
            </a:r>
          </a:p>
        </p:txBody>
      </p:sp>
      <p:sp>
        <p:nvSpPr>
          <p:cNvPr id="13" name="矩形 12"/>
          <p:cNvSpPr/>
          <p:nvPr/>
        </p:nvSpPr>
        <p:spPr>
          <a:xfrm>
            <a:off x="5844114" y="6482191"/>
            <a:ext cx="5367139" cy="344325"/>
          </a:xfrm>
          <a:prstGeom prst="rect">
            <a:avLst/>
          </a:prstGeom>
        </p:spPr>
        <p:txBody>
          <a:bodyPr wrap="square">
            <a:spAutoFit/>
          </a:bodyPr>
          <a:lstStyle/>
          <a:p>
            <a:pPr marL="342900" indent="-342900" eaLnBrk="1" hangingPunct="1">
              <a:lnSpc>
                <a:spcPct val="110000"/>
              </a:lnSpc>
              <a:defRPr/>
            </a:pPr>
            <a:r>
              <a:rPr lang="zh-CN" altLang="en-US"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2000"/>
                                        <p:tgtEl>
                                          <p:spTgt spid="8195"/>
                                        </p:tgtEl>
                                      </p:cBhvr>
                                    </p:animEffect>
                                  </p:childTnLst>
                                </p:cTn>
                              </p:par>
                              <p:par>
                                <p:cTn id="8" presetID="4" presetClass="entr" presetSubtype="16" fill="hold" nodeType="withEffect">
                                  <p:stCondLst>
                                    <p:cond delay="3000"/>
                                  </p:stCondLst>
                                  <p:childTnLst>
                                    <p:set>
                                      <p:cBhvr>
                                        <p:cTn id="9" dur="1" fill="hold">
                                          <p:stCondLst>
                                            <p:cond delay="0"/>
                                          </p:stCondLst>
                                        </p:cTn>
                                        <p:tgtEl>
                                          <p:spTgt spid="8199"/>
                                        </p:tgtEl>
                                        <p:attrNameLst>
                                          <p:attrName>style.visibility</p:attrName>
                                        </p:attrNameLst>
                                      </p:cBhvr>
                                      <p:to>
                                        <p:strVal val="visible"/>
                                      </p:to>
                                    </p:set>
                                    <p:animEffect transition="in" filter="box(in)">
                                      <p:cBhvr>
                                        <p:cTn id="10" dur="500"/>
                                        <p:tgtEl>
                                          <p:spTgt spid="8199"/>
                                        </p:tgtEl>
                                      </p:cBhvr>
                                    </p:animEffect>
                                  </p:childTnLst>
                                </p:cTn>
                              </p:par>
                              <p:par>
                                <p:cTn id="11" presetID="4" presetClass="entr" presetSubtype="16" fill="hold" nodeType="withEffect">
                                  <p:stCondLst>
                                    <p:cond delay="3000"/>
                                  </p:stCondLst>
                                  <p:childTnLst>
                                    <p:set>
                                      <p:cBhvr>
                                        <p:cTn id="12" dur="1" fill="hold">
                                          <p:stCondLst>
                                            <p:cond delay="0"/>
                                          </p:stCondLst>
                                        </p:cTn>
                                        <p:tgtEl>
                                          <p:spTgt spid="8201"/>
                                        </p:tgtEl>
                                        <p:attrNameLst>
                                          <p:attrName>style.visibility</p:attrName>
                                        </p:attrNameLst>
                                      </p:cBhvr>
                                      <p:to>
                                        <p:strVal val="visible"/>
                                      </p:to>
                                    </p:set>
                                    <p:animEffect transition="in" filter="box(in)">
                                      <p:cBhvr>
                                        <p:cTn id="13" dur="500"/>
                                        <p:tgtEl>
                                          <p:spTgt spid="8201"/>
                                        </p:tgtEl>
                                      </p:cBhvr>
                                    </p:animEffect>
                                  </p:childTnLst>
                                </p:cTn>
                              </p:par>
                              <p:par>
                                <p:cTn id="14" presetID="4" presetClass="entr" presetSubtype="16" fill="hold" nodeType="withEffect">
                                  <p:stCondLst>
                                    <p:cond delay="3000"/>
                                  </p:stCondLst>
                                  <p:childTnLst>
                                    <p:set>
                                      <p:cBhvr>
                                        <p:cTn id="15" dur="1" fill="hold">
                                          <p:stCondLst>
                                            <p:cond delay="0"/>
                                          </p:stCondLst>
                                        </p:cTn>
                                        <p:tgtEl>
                                          <p:spTgt spid="8202"/>
                                        </p:tgtEl>
                                        <p:attrNameLst>
                                          <p:attrName>style.visibility</p:attrName>
                                        </p:attrNameLst>
                                      </p:cBhvr>
                                      <p:to>
                                        <p:strVal val="visible"/>
                                      </p:to>
                                    </p:set>
                                    <p:animEffect transition="in" filter="box(in)">
                                      <p:cBhvr>
                                        <p:cTn id="16" dur="500"/>
                                        <p:tgtEl>
                                          <p:spTgt spid="8202"/>
                                        </p:tgtEl>
                                      </p:cBhvr>
                                    </p:animEffect>
                                  </p:childTnLst>
                                </p:cTn>
                              </p:par>
                              <p:par>
                                <p:cTn id="17" presetID="4" presetClass="entr" presetSubtype="16" fill="hold" nodeType="withEffect">
                                  <p:stCondLst>
                                    <p:cond delay="3000"/>
                                  </p:stCondLst>
                                  <p:childTnLst>
                                    <p:set>
                                      <p:cBhvr>
                                        <p:cTn id="18" dur="1" fill="hold">
                                          <p:stCondLst>
                                            <p:cond delay="0"/>
                                          </p:stCondLst>
                                        </p:cTn>
                                        <p:tgtEl>
                                          <p:spTgt spid="8203"/>
                                        </p:tgtEl>
                                        <p:attrNameLst>
                                          <p:attrName>style.visibility</p:attrName>
                                        </p:attrNameLst>
                                      </p:cBhvr>
                                      <p:to>
                                        <p:strVal val="visible"/>
                                      </p:to>
                                    </p:set>
                                    <p:animEffect transition="in" filter="box(in)">
                                      <p:cBhvr>
                                        <p:cTn id="19" dur="500"/>
                                        <p:tgtEl>
                                          <p:spTgt spid="8203"/>
                                        </p:tgtEl>
                                      </p:cBhvr>
                                    </p:animEffect>
                                  </p:childTnLst>
                                </p:cTn>
                              </p:par>
                              <p:par>
                                <p:cTn id="20" presetID="4" presetClass="entr" presetSubtype="16" fill="hold" nodeType="withEffect">
                                  <p:stCondLst>
                                    <p:cond delay="3000"/>
                                  </p:stCondLst>
                                  <p:childTnLst>
                                    <p:set>
                                      <p:cBhvr>
                                        <p:cTn id="21" dur="1" fill="hold">
                                          <p:stCondLst>
                                            <p:cond delay="0"/>
                                          </p:stCondLst>
                                        </p:cTn>
                                        <p:tgtEl>
                                          <p:spTgt spid="8204"/>
                                        </p:tgtEl>
                                        <p:attrNameLst>
                                          <p:attrName>style.visibility</p:attrName>
                                        </p:attrNameLst>
                                      </p:cBhvr>
                                      <p:to>
                                        <p:strVal val="visible"/>
                                      </p:to>
                                    </p:set>
                                    <p:animEffect transition="in" filter="box(in)">
                                      <p:cBhvr>
                                        <p:cTn id="22" dur="500"/>
                                        <p:tgtEl>
                                          <p:spTgt spid="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30723"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Insert语句</a:t>
            </a:r>
          </a:p>
        </p:txBody>
      </p:sp>
      <p:sp>
        <p:nvSpPr>
          <p:cNvPr id="32772" name="Rectangle 3"/>
          <p:cNvSpPr>
            <a:spLocks noChangeArrowheads="1"/>
          </p:cNvSpPr>
          <p:nvPr/>
        </p:nvSpPr>
        <p:spPr bwMode="auto">
          <a:xfrm>
            <a:off x="1224321" y="2708275"/>
            <a:ext cx="7204853" cy="641350"/>
          </a:xfrm>
          <a:prstGeom prst="rect">
            <a:avLst/>
          </a:prstGeom>
          <a:solidFill>
            <a:srgbClr val="FFFFCC"/>
          </a:solidFill>
          <a:ln w="25400" cmpd="sng">
            <a:solidFill>
              <a:srgbClr val="000000"/>
            </a:solidFill>
            <a:miter lim="800000"/>
          </a:ln>
          <a:effectLst>
            <a:outerShdw dist="89803" dir="2700000" algn="ctr" rotWithShape="0">
              <a:srgbClr val="000000"/>
            </a:outerShdw>
          </a:effectLst>
        </p:spPr>
        <p:txBody>
          <a:bodyPr wrap="none" lIns="92075" tIns="46038" rIns="92075" bIns="46038" anchor="ctr"/>
          <a:lstStyle/>
          <a:p>
            <a:pPr algn="l" eaLnBrk="0" hangingPunct="0">
              <a:tabLst>
                <a:tab pos="1200150" algn="l"/>
              </a:tabLst>
              <a:defRPr/>
            </a:pPr>
            <a:r>
              <a:rPr lang="zh-CN" altLang="en-US" sz="1800" b="1" dirty="0">
                <a:solidFill>
                  <a:srgbClr val="000000"/>
                </a:solidFill>
                <a:latin typeface="Courier New" panose="02070309020205020404" pitchFamily="49" charset="0"/>
              </a:rPr>
              <a:t>INSERT INTO	</a:t>
            </a:r>
            <a:r>
              <a:rPr lang="zh-CN" altLang="en-US" sz="1800" b="1" i="1" dirty="0">
                <a:solidFill>
                  <a:srgbClr val="000000"/>
                </a:solidFill>
                <a:latin typeface="Courier New" panose="02070309020205020404" pitchFamily="49" charset="0"/>
              </a:rPr>
              <a:t>table </a:t>
            </a:r>
            <a:r>
              <a:rPr lang="zh-CN" altLang="en-US" sz="1800" b="1" dirty="0">
                <a:solidFill>
                  <a:srgbClr val="000000"/>
                </a:solidFill>
                <a:latin typeface="Courier New" panose="02070309020205020404" pitchFamily="49" charset="0"/>
              </a:rPr>
              <a:t>[(</a:t>
            </a:r>
            <a:r>
              <a:rPr lang="zh-CN" altLang="en-US" sz="1800" b="1" i="1" dirty="0">
                <a:solidFill>
                  <a:srgbClr val="000000"/>
                </a:solidFill>
                <a:latin typeface="Courier New" panose="02070309020205020404" pitchFamily="49" charset="0"/>
              </a:rPr>
              <a:t>column </a:t>
            </a:r>
            <a:r>
              <a:rPr lang="zh-CN" altLang="en-US" sz="1800" b="1" dirty="0">
                <a:solidFill>
                  <a:srgbClr val="000000"/>
                </a:solidFill>
                <a:latin typeface="Courier New" panose="02070309020205020404" pitchFamily="49" charset="0"/>
              </a:rPr>
              <a:t>[</a:t>
            </a:r>
            <a:r>
              <a:rPr lang="zh-CN" altLang="en-US" sz="1800" b="1" i="1" dirty="0">
                <a:solidFill>
                  <a:srgbClr val="000000"/>
                </a:solidFill>
                <a:latin typeface="Courier New" panose="02070309020205020404" pitchFamily="49" charset="0"/>
              </a:rPr>
              <a:t>, column...</a:t>
            </a:r>
            <a:r>
              <a:rPr lang="zh-CN" altLang="en-US" sz="1800" b="1" dirty="0">
                <a:solidFill>
                  <a:srgbClr val="000000"/>
                </a:solidFill>
                <a:latin typeface="Courier New" panose="02070309020205020404" pitchFamily="49" charset="0"/>
              </a:rPr>
              <a:t>])]</a:t>
            </a:r>
            <a:endParaRPr lang="zh-CN" altLang="en-US" sz="1800" b="1" i="1" dirty="0">
              <a:solidFill>
                <a:srgbClr val="000000"/>
              </a:solidFill>
              <a:latin typeface="Courier New" panose="02070309020205020404" pitchFamily="49" charset="0"/>
            </a:endParaRPr>
          </a:p>
          <a:p>
            <a:pPr algn="l" eaLnBrk="0" hangingPunct="0">
              <a:tabLst>
                <a:tab pos="1200150" algn="l"/>
              </a:tabLst>
              <a:defRPr/>
            </a:pPr>
            <a:r>
              <a:rPr lang="zh-CN" altLang="en-US" sz="1800" b="1" dirty="0">
                <a:solidFill>
                  <a:srgbClr val="000000"/>
                </a:solidFill>
                <a:latin typeface="Courier New" panose="02070309020205020404" pitchFamily="49" charset="0"/>
              </a:rPr>
              <a:t>VALUES		</a:t>
            </a:r>
            <a:r>
              <a:rPr lang="zh-CN" altLang="en-US" sz="1800" b="1" i="1" dirty="0">
                <a:solidFill>
                  <a:srgbClr val="000000"/>
                </a:solidFill>
                <a:latin typeface="Courier New" panose="02070309020205020404" pitchFamily="49" charset="0"/>
              </a:rPr>
              <a:t>(value </a:t>
            </a:r>
            <a:r>
              <a:rPr lang="zh-CN" altLang="en-US" sz="1800" b="1" dirty="0">
                <a:solidFill>
                  <a:srgbClr val="000000"/>
                </a:solidFill>
                <a:latin typeface="Courier New" panose="02070309020205020404" pitchFamily="49" charset="0"/>
              </a:rPr>
              <a:t>[</a:t>
            </a:r>
            <a:r>
              <a:rPr lang="zh-CN" altLang="en-US" sz="1800" b="1" i="1" dirty="0">
                <a:solidFill>
                  <a:srgbClr val="000000"/>
                </a:solidFill>
                <a:latin typeface="Courier New" panose="02070309020205020404" pitchFamily="49" charset="0"/>
              </a:rPr>
              <a:t>, value...</a:t>
            </a:r>
            <a:r>
              <a:rPr lang="zh-CN" altLang="en-US" sz="1800" b="1" dirty="0">
                <a:solidFill>
                  <a:srgbClr val="000000"/>
                </a:solidFill>
                <a:latin typeface="Courier New" panose="02070309020205020404" pitchFamily="49" charset="0"/>
              </a:rPr>
              <a:t>]);</a:t>
            </a:r>
          </a:p>
        </p:txBody>
      </p:sp>
      <p:sp>
        <p:nvSpPr>
          <p:cNvPr id="30725" name="Rectangle 4"/>
          <p:cNvSpPr>
            <a:spLocks noGrp="1" noChangeArrowheads="1"/>
          </p:cNvSpPr>
          <p:nvPr>
            <p:ph type="body" idx="4294967295"/>
          </p:nvPr>
        </p:nvSpPr>
        <p:spPr>
          <a:xfrm>
            <a:off x="750615" y="2060576"/>
            <a:ext cx="8101759" cy="480774"/>
          </a:xfrm>
          <a:prstGeom prst="rect">
            <a:avLst/>
          </a:prstGeom>
          <a:noFill/>
        </p:spPr>
        <p:txBody>
          <a:bodyPr lIns="92075" tIns="46038" rIns="92075" bIns="46038">
            <a:spAutoFit/>
          </a:bodyPr>
          <a:lstStyle/>
          <a:p>
            <a:pPr eaLnBrk="1" hangingPunct="1"/>
            <a:r>
              <a:rPr lang="zh-CN" altLang="en-US" sz="2800"/>
              <a:t>使用 INSERT 语句向表中插入数据。</a:t>
            </a:r>
            <a:endParaRPr lang="zh-CN" altLang="en-US" sz="2800">
              <a:latin typeface="楷体_GB2312" pitchFamily="1" charset="-122"/>
              <a:ea typeface="楷体_GB2312" pitchFamily="1" charset="-122"/>
            </a:endParaRPr>
          </a:p>
        </p:txBody>
      </p:sp>
      <p:sp>
        <p:nvSpPr>
          <p:cNvPr id="30726" name="Text Box 5"/>
          <p:cNvSpPr txBox="1">
            <a:spLocks noChangeArrowheads="1"/>
          </p:cNvSpPr>
          <p:nvPr/>
        </p:nvSpPr>
        <p:spPr bwMode="auto">
          <a:xfrm>
            <a:off x="828985" y="3644900"/>
            <a:ext cx="7899738" cy="1809726"/>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t>插入的数据应与字段的数据类型相同。</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t>数据的大小应在列的规定范围内，例如：不能将一个长度为80的字符串加入到长度为40的列中。</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t>在values中列出的数据</a:t>
            </a:r>
            <a:r>
              <a:rPr lang="en-US" dirty="0"/>
              <a:t> </a:t>
            </a:r>
            <a:r>
              <a:rPr lang="zh-CN" altLang="en-US" dirty="0"/>
              <a:t>。</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b="1" dirty="0">
                <a:solidFill>
                  <a:srgbClr val="0000FF"/>
                </a:solidFill>
              </a:rPr>
              <a:t>字符和日期型数据应包含在</a:t>
            </a:r>
            <a:r>
              <a:rPr lang="zh-CN" altLang="en-US" b="1" dirty="0">
                <a:solidFill>
                  <a:srgbClr val="FF0000"/>
                </a:solidFill>
              </a:rPr>
              <a:t>单引号</a:t>
            </a:r>
            <a:r>
              <a:rPr lang="zh-CN" altLang="en-US" b="1" dirty="0">
                <a:solidFill>
                  <a:srgbClr val="0000FF"/>
                </a:solidFill>
              </a:rPr>
              <a:t>中。</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t>插入空值，不指定或insert into table value(null)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页脚占位符 5"/>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2052"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Insert语句练习</a:t>
            </a:r>
          </a:p>
        </p:txBody>
      </p:sp>
      <p:sp>
        <p:nvSpPr>
          <p:cNvPr id="2053" name="Rectangle 3"/>
          <p:cNvSpPr>
            <a:spLocks noGrp="1" noChangeArrowheads="1"/>
          </p:cNvSpPr>
          <p:nvPr>
            <p:ph type="body" sz="half" idx="4294967295"/>
          </p:nvPr>
        </p:nvSpPr>
        <p:spPr>
          <a:xfrm>
            <a:off x="828985" y="1989139"/>
            <a:ext cx="8373443" cy="339725"/>
          </a:xfrm>
          <a:prstGeom prst="rect">
            <a:avLst/>
          </a:prstGeom>
          <a:noFill/>
        </p:spPr>
        <p:txBody>
          <a:bodyPr lIns="92075" tIns="46038" rIns="92075" bIns="46038">
            <a:spAutoFit/>
          </a:bodyPr>
          <a:lstStyle/>
          <a:p>
            <a:pPr eaLnBrk="1" hangingPunct="1">
              <a:lnSpc>
                <a:spcPct val="90000"/>
              </a:lnSpc>
            </a:pPr>
            <a:r>
              <a:rPr lang="zh-CN" altLang="en-US" sz="1800"/>
              <a:t>练习：使用insert语句向表中插入三个员工的信息。</a:t>
            </a:r>
          </a:p>
        </p:txBody>
      </p:sp>
      <p:graphicFrame>
        <p:nvGraphicFramePr>
          <p:cNvPr id="33797" name="Group 5"/>
          <p:cNvGraphicFramePr>
            <a:graphicFrameLocks noGrp="1"/>
          </p:cNvGraphicFramePr>
          <p:nvPr>
            <p:ph idx="4294967295"/>
          </p:nvPr>
        </p:nvGraphicFramePr>
        <p:xfrm>
          <a:off x="987468" y="2420938"/>
          <a:ext cx="7821366" cy="2691404"/>
        </p:xfrm>
        <a:graphic>
          <a:graphicData uri="http://schemas.openxmlformats.org/drawingml/2006/table">
            <a:tbl>
              <a:tblPr/>
              <a:tblGrid>
                <a:gridCol w="3911554">
                  <a:extLst>
                    <a:ext uri="{9D8B030D-6E8A-4147-A177-3AD203B41FA5}">
                      <a16:colId xmlns:a16="http://schemas.microsoft.com/office/drawing/2014/main" val="20000"/>
                    </a:ext>
                  </a:extLst>
                </a:gridCol>
                <a:gridCol w="3909812">
                  <a:extLst>
                    <a:ext uri="{9D8B030D-6E8A-4147-A177-3AD203B41FA5}">
                      <a16:colId xmlns:a16="http://schemas.microsoft.com/office/drawing/2014/main" val="20001"/>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字段名</a:t>
                      </a:r>
                    </a:p>
                  </a:txBody>
                  <a:tcPr marL="100314" marR="100314"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字段类型</a:t>
                      </a:r>
                    </a:p>
                  </a:txBody>
                  <a:tcPr marL="100314" marR="100314"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L="100314" marR="100314"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整形</a:t>
                      </a:r>
                    </a:p>
                  </a:txBody>
                  <a:tcPr marL="100314" marR="100314"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name</a:t>
                      </a:r>
                    </a:p>
                  </a:txBody>
                  <a:tcPr marL="100314" marR="100314"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字符串型</a:t>
                      </a:r>
                    </a:p>
                  </a:txBody>
                  <a:tcPr marL="100314" marR="100314"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gender</a:t>
                      </a:r>
                    </a:p>
                  </a:txBody>
                  <a:tcPr marL="100314" marR="100314"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字符型</a:t>
                      </a:r>
                    </a:p>
                  </a:txBody>
                  <a:tcPr marL="100314" marR="100314"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birthday</a:t>
                      </a:r>
                    </a:p>
                  </a:txBody>
                  <a:tcPr marL="100314" marR="100314"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日期型</a:t>
                      </a:r>
                    </a:p>
                  </a:txBody>
                  <a:tcPr marL="100314" marR="100314"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salary</a:t>
                      </a:r>
                    </a:p>
                  </a:txBody>
                  <a:tcPr marL="100314" marR="100314"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浮点型</a:t>
                      </a:r>
                    </a:p>
                  </a:txBody>
                  <a:tcPr marL="100314" marR="100314"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6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entry_date</a:t>
                      </a:r>
                    </a:p>
                  </a:txBody>
                  <a:tcPr marL="100314" marR="100314"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日期型</a:t>
                      </a:r>
                    </a:p>
                  </a:txBody>
                  <a:tcPr marL="100314" marR="100314"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6550">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resume</a:t>
                      </a:r>
                    </a:p>
                  </a:txBody>
                  <a:tcPr marL="100314" marR="100314"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大文本型</a:t>
                      </a:r>
                    </a:p>
                  </a:txBody>
                  <a:tcPr marL="100314" marR="100314"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2050" name="Object 33"/>
          <p:cNvGraphicFramePr>
            <a:graphicFrameLocks noChangeAspect="1"/>
          </p:cNvGraphicFramePr>
          <p:nvPr/>
        </p:nvGraphicFramePr>
        <p:xfrm>
          <a:off x="4134475" y="1011238"/>
          <a:ext cx="1767689" cy="984250"/>
        </p:xfrm>
        <a:graphic>
          <a:graphicData uri="http://schemas.openxmlformats.org/presentationml/2006/ole">
            <mc:AlternateContent xmlns:mc="http://schemas.openxmlformats.org/markup-compatibility/2006">
              <mc:Choice xmlns:v="urn:schemas-microsoft-com:vml" Requires="v">
                <p:oleObj spid="_x0000_s1034" name="包装程序外壳对象" showAsIcon="1" r:id="rId4" imgW="876300" imgH="523875" progId="Package">
                  <p:embed/>
                </p:oleObj>
              </mc:Choice>
              <mc:Fallback>
                <p:oleObj name="包装程序外壳对象" showAsIcon="1" r:id="rId4" imgW="876300" imgH="523875" progId="Package">
                  <p:embed/>
                  <p:pic>
                    <p:nvPicPr>
                      <p:cNvPr id="0" name="Object 33" descr="image8"/>
                      <p:cNvPicPr>
                        <a:picLocks noChangeAspect="1"/>
                      </p:cNvPicPr>
                      <p:nvPr/>
                    </p:nvPicPr>
                    <p:blipFill>
                      <a:blip r:embed="rId5"/>
                      <a:stretch>
                        <a:fillRect/>
                      </a:stretch>
                    </p:blipFill>
                    <p:spPr>
                      <a:xfrm>
                        <a:off x="4134475" y="1011238"/>
                        <a:ext cx="1767689" cy="984250"/>
                      </a:xfrm>
                      <a:prstGeom prst="rect">
                        <a:avLst/>
                      </a:prstGeom>
                      <a:noFill/>
                      <a:ln w="9525">
                        <a:noFill/>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31747"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sz="3200" b="1" i="1">
                <a:solidFill>
                  <a:schemeClr val="tx1"/>
                </a:solidFill>
                <a:ea typeface="新宋体" panose="02010609030101010101" charset="-122"/>
              </a:rPr>
              <a:t>Tip：mysql中文乱码</a:t>
            </a:r>
            <a:endParaRPr lang="zh-CN" altLang="en-US" sz="3200" b="1">
              <a:solidFill>
                <a:schemeClr val="tx1"/>
              </a:solidFill>
            </a:endParaRPr>
          </a:p>
        </p:txBody>
      </p:sp>
      <p:sp>
        <p:nvSpPr>
          <p:cNvPr id="31748" name="Rectangle 3"/>
          <p:cNvSpPr>
            <a:spLocks noGrp="1" noChangeArrowheads="1"/>
          </p:cNvSpPr>
          <p:nvPr>
            <p:ph type="body" idx="4294967295"/>
          </p:nvPr>
        </p:nvSpPr>
        <p:spPr>
          <a:xfrm>
            <a:off x="828985" y="1989139"/>
            <a:ext cx="8443106" cy="4098925"/>
          </a:xfrm>
          <a:prstGeom prst="rect">
            <a:avLst/>
          </a:prstGeom>
        </p:spPr>
        <p:txBody>
          <a:bodyPr/>
          <a:lstStyle/>
          <a:p>
            <a:pPr eaLnBrk="1" hangingPunct="1"/>
            <a:r>
              <a:rPr lang="zh-CN" altLang="en-US" sz="1800" dirty="0"/>
              <a:t>mysql有六处使用了字符集，分别为：client 、connection、database、results、server 、system。</a:t>
            </a:r>
          </a:p>
          <a:p>
            <a:pPr lvl="1" eaLnBrk="1" hangingPunct="1"/>
            <a:r>
              <a:rPr lang="zh-CN" altLang="en-US" sz="1800" dirty="0"/>
              <a:t>client是客户端使用的字符集。 </a:t>
            </a:r>
          </a:p>
          <a:p>
            <a:pPr lvl="1" eaLnBrk="1" hangingPunct="1"/>
            <a:r>
              <a:rPr lang="zh-CN" altLang="en-US" sz="1800" dirty="0"/>
              <a:t>connection是连接数据库的字符集设置类型，如果程序没有指明连接数据库使用的字符集类型就按照服务器端默认的字符集设置。       </a:t>
            </a:r>
          </a:p>
          <a:p>
            <a:pPr lvl="1" eaLnBrk="1" hangingPunct="1"/>
            <a:r>
              <a:rPr lang="zh-CN" altLang="en-US" sz="1800" dirty="0"/>
              <a:t>database是数据库服务器中某个库使用的字符集设定，如果建库时没有指明，将使用服务器安装时指定的字符集设置。    </a:t>
            </a:r>
          </a:p>
          <a:p>
            <a:pPr lvl="1" eaLnBrk="1" hangingPunct="1"/>
            <a:r>
              <a:rPr lang="zh-CN" altLang="en-US" sz="1800" dirty="0"/>
              <a:t>results是数据库给客户端返回时使用的字符集设定，如果没有指明，使用服务器默认的字符集。       </a:t>
            </a:r>
          </a:p>
          <a:p>
            <a:pPr lvl="1" eaLnBrk="1" hangingPunct="1"/>
            <a:r>
              <a:rPr lang="zh-CN" altLang="en-US" sz="1800" dirty="0"/>
              <a:t>server是服务器安装时指定的默认字符集设定。       </a:t>
            </a:r>
          </a:p>
          <a:p>
            <a:pPr lvl="1" eaLnBrk="1" hangingPunct="1"/>
            <a:r>
              <a:rPr lang="zh-CN" altLang="en-US" sz="1800" dirty="0"/>
              <a:t>system是数据库系统使用的字符集设定。</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32771"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Update语句</a:t>
            </a:r>
          </a:p>
        </p:txBody>
      </p:sp>
      <p:sp>
        <p:nvSpPr>
          <p:cNvPr id="36868" name="Rectangle 3"/>
          <p:cNvSpPr>
            <a:spLocks noChangeArrowheads="1"/>
          </p:cNvSpPr>
          <p:nvPr/>
        </p:nvSpPr>
        <p:spPr bwMode="auto">
          <a:xfrm>
            <a:off x="592132" y="2636838"/>
            <a:ext cx="8847149" cy="1657350"/>
          </a:xfrm>
          <a:prstGeom prst="rect">
            <a:avLst/>
          </a:prstGeom>
          <a:solidFill>
            <a:srgbClr val="FFFFCC"/>
          </a:solidFill>
          <a:ln w="25400" cmpd="sng">
            <a:solidFill>
              <a:srgbClr val="000000"/>
            </a:solidFill>
            <a:miter lim="800000"/>
          </a:ln>
          <a:effectLst>
            <a:outerShdw dist="89803" dir="2700000" algn="ctr" rotWithShape="0">
              <a:srgbClr val="000000"/>
            </a:outerShdw>
          </a:effectLst>
        </p:spPr>
        <p:txBody>
          <a:bodyPr wrap="none" lIns="92075" tIns="46038" rIns="92075" bIns="46038" anchor="ctr"/>
          <a:lstStyle/>
          <a:p>
            <a:pPr algn="l" eaLnBrk="0" hangingPunct="0">
              <a:tabLst>
                <a:tab pos="1200150" algn="l"/>
              </a:tabLst>
              <a:defRPr/>
            </a:pPr>
            <a:r>
              <a:rPr lang="zh-CN" altLang="en-US" b="1" dirty="0">
                <a:latin typeface="Courier New" panose="02070309020205020404" pitchFamily="49" charset="0"/>
              </a:rPr>
              <a:t>UPDATE 	</a:t>
            </a:r>
            <a:r>
              <a:rPr lang="zh-CN" altLang="en-US" b="1" i="1" dirty="0">
                <a:latin typeface="Courier New" panose="02070309020205020404" pitchFamily="49" charset="0"/>
              </a:rPr>
              <a:t>tbl_name</a:t>
            </a:r>
            <a:r>
              <a:rPr lang="zh-CN" altLang="en-US" b="1" dirty="0">
                <a:latin typeface="Courier New" panose="02070309020205020404" pitchFamily="49" charset="0"/>
              </a:rPr>
              <a:t>    </a:t>
            </a:r>
          </a:p>
          <a:p>
            <a:pPr algn="l" eaLnBrk="0" hangingPunct="0">
              <a:tabLst>
                <a:tab pos="1200150" algn="l"/>
              </a:tabLst>
              <a:defRPr/>
            </a:pPr>
            <a:r>
              <a:rPr lang="zh-CN" altLang="en-US" b="1" dirty="0">
                <a:latin typeface="Courier New" panose="02070309020205020404" pitchFamily="49" charset="0"/>
              </a:rPr>
              <a:t>	SET </a:t>
            </a:r>
            <a:r>
              <a:rPr lang="zh-CN" altLang="en-US" b="1" i="1" dirty="0">
                <a:latin typeface="Courier New" panose="02070309020205020404" pitchFamily="49" charset="0"/>
              </a:rPr>
              <a:t>col_name1</a:t>
            </a:r>
            <a:r>
              <a:rPr lang="zh-CN" altLang="en-US" b="1" dirty="0">
                <a:latin typeface="Courier New" panose="02070309020205020404" pitchFamily="49" charset="0"/>
              </a:rPr>
              <a:t>=</a:t>
            </a:r>
            <a:r>
              <a:rPr lang="zh-CN" altLang="en-US" b="1" i="1" dirty="0">
                <a:latin typeface="Courier New" panose="02070309020205020404" pitchFamily="49" charset="0"/>
              </a:rPr>
              <a:t>expr1</a:t>
            </a:r>
            <a:r>
              <a:rPr lang="zh-CN" altLang="en-US" b="1" dirty="0">
                <a:latin typeface="Courier New" panose="02070309020205020404" pitchFamily="49" charset="0"/>
              </a:rPr>
              <a:t> [, </a:t>
            </a:r>
            <a:r>
              <a:rPr lang="zh-CN" altLang="en-US" b="1" i="1" dirty="0">
                <a:latin typeface="Courier New" panose="02070309020205020404" pitchFamily="49" charset="0"/>
              </a:rPr>
              <a:t>col_name2</a:t>
            </a:r>
            <a:r>
              <a:rPr lang="zh-CN" altLang="en-US" b="1" dirty="0">
                <a:latin typeface="Courier New" panose="02070309020205020404" pitchFamily="49" charset="0"/>
              </a:rPr>
              <a:t>=</a:t>
            </a:r>
            <a:r>
              <a:rPr lang="zh-CN" altLang="en-US" b="1" i="1" dirty="0">
                <a:latin typeface="Courier New" panose="02070309020205020404" pitchFamily="49" charset="0"/>
              </a:rPr>
              <a:t>expr2</a:t>
            </a:r>
            <a:r>
              <a:rPr lang="zh-CN" altLang="en-US" b="1" dirty="0">
                <a:latin typeface="Courier New" panose="02070309020205020404" pitchFamily="49" charset="0"/>
              </a:rPr>
              <a:t> ...]    </a:t>
            </a:r>
          </a:p>
          <a:p>
            <a:pPr algn="l" eaLnBrk="0" hangingPunct="0">
              <a:tabLst>
                <a:tab pos="1200150" algn="l"/>
              </a:tabLst>
              <a:defRPr/>
            </a:pPr>
            <a:r>
              <a:rPr lang="zh-CN" altLang="en-US" b="1" dirty="0">
                <a:latin typeface="Courier New" panose="02070309020205020404" pitchFamily="49" charset="0"/>
              </a:rPr>
              <a:t>	[WHERE </a:t>
            </a:r>
            <a:r>
              <a:rPr lang="zh-CN" altLang="en-US" b="1" i="1" dirty="0">
                <a:latin typeface="Courier New" panose="02070309020205020404" pitchFamily="49" charset="0"/>
              </a:rPr>
              <a:t>where_definition</a:t>
            </a:r>
            <a:r>
              <a:rPr lang="zh-CN" altLang="en-US" b="1" dirty="0">
                <a:latin typeface="Courier New" panose="02070309020205020404" pitchFamily="49" charset="0"/>
              </a:rPr>
              <a:t>]    </a:t>
            </a:r>
          </a:p>
        </p:txBody>
      </p:sp>
      <p:sp>
        <p:nvSpPr>
          <p:cNvPr id="32773" name="Rectangle 4"/>
          <p:cNvSpPr>
            <a:spLocks noGrp="1" noChangeArrowheads="1"/>
          </p:cNvSpPr>
          <p:nvPr>
            <p:ph type="body" idx="4294967295"/>
          </p:nvPr>
        </p:nvSpPr>
        <p:spPr>
          <a:xfrm>
            <a:off x="750615" y="2060576"/>
            <a:ext cx="8101759" cy="480774"/>
          </a:xfrm>
          <a:prstGeom prst="rect">
            <a:avLst/>
          </a:prstGeom>
          <a:noFill/>
        </p:spPr>
        <p:txBody>
          <a:bodyPr lIns="92075" tIns="46038" rIns="92075" bIns="46038">
            <a:spAutoFit/>
          </a:bodyPr>
          <a:lstStyle/>
          <a:p>
            <a:pPr eaLnBrk="1" hangingPunct="1"/>
            <a:r>
              <a:rPr lang="zh-CN" altLang="en-US" sz="2800"/>
              <a:t>使用 update语句修改表中数据。</a:t>
            </a:r>
            <a:endParaRPr lang="zh-CN" altLang="en-US" sz="2800">
              <a:latin typeface="楷体_GB2312" pitchFamily="1" charset="-122"/>
              <a:ea typeface="楷体_GB2312" pitchFamily="1" charset="-122"/>
            </a:endParaRPr>
          </a:p>
        </p:txBody>
      </p:sp>
      <p:sp>
        <p:nvSpPr>
          <p:cNvPr id="32774" name="Text Box 5"/>
          <p:cNvSpPr txBox="1">
            <a:spLocks noChangeArrowheads="1"/>
          </p:cNvSpPr>
          <p:nvPr/>
        </p:nvSpPr>
        <p:spPr bwMode="auto">
          <a:xfrm>
            <a:off x="592132" y="4495800"/>
            <a:ext cx="8735689" cy="946150"/>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sz="1800"/>
              <a:t>UPDATE语法可以用新值更新原有表行中的各列。</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sz="1800"/>
              <a:t>SET子句指示要修改哪些列和要给予哪些值。</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sz="1800"/>
              <a:t>WHERE子句指定应更新哪些行。如没有WHERE子句，则更新所有的行。</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页脚占位符 5"/>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3076"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Update语句练习</a:t>
            </a:r>
          </a:p>
        </p:txBody>
      </p:sp>
      <p:sp>
        <p:nvSpPr>
          <p:cNvPr id="3077" name="Rectangle 3"/>
          <p:cNvSpPr>
            <a:spLocks noGrp="1" noChangeArrowheads="1"/>
          </p:cNvSpPr>
          <p:nvPr>
            <p:ph type="body" sz="half" idx="4294967295"/>
          </p:nvPr>
        </p:nvSpPr>
        <p:spPr>
          <a:xfrm>
            <a:off x="828985" y="1989139"/>
            <a:ext cx="8373443" cy="339725"/>
          </a:xfrm>
          <a:prstGeom prst="rect">
            <a:avLst/>
          </a:prstGeom>
          <a:noFill/>
        </p:spPr>
        <p:txBody>
          <a:bodyPr lIns="92075" tIns="46038" rIns="92075" bIns="46038">
            <a:spAutoFit/>
          </a:bodyPr>
          <a:lstStyle/>
          <a:p>
            <a:pPr eaLnBrk="1" hangingPunct="1">
              <a:lnSpc>
                <a:spcPct val="90000"/>
              </a:lnSpc>
            </a:pPr>
            <a:r>
              <a:rPr lang="zh-CN" altLang="en-US" sz="1800"/>
              <a:t>练习：在上面创建的employee表中修改表中的纪录。</a:t>
            </a:r>
          </a:p>
        </p:txBody>
      </p:sp>
      <p:graphicFrame>
        <p:nvGraphicFramePr>
          <p:cNvPr id="3074" name="Object 4"/>
          <p:cNvGraphicFramePr>
            <a:graphicFrameLocks noGrp="1" noChangeAspect="1"/>
          </p:cNvGraphicFramePr>
          <p:nvPr>
            <p:ph sz="half" idx="4294967295"/>
          </p:nvPr>
        </p:nvGraphicFramePr>
        <p:xfrm>
          <a:off x="750615" y="2492375"/>
          <a:ext cx="8650352" cy="1473200"/>
        </p:xfrm>
        <a:graphic>
          <a:graphicData uri="http://schemas.openxmlformats.org/presentationml/2006/ole">
            <mc:AlternateContent xmlns:mc="http://schemas.openxmlformats.org/markup-compatibility/2006">
              <mc:Choice xmlns:v="urn:schemas-microsoft-com:vml" Requires="v">
                <p:oleObj spid="_x0000_s2058" r:id="rId4" imgW="5753100" imgH="1076325" progId="PBrush">
                  <p:embed/>
                </p:oleObj>
              </mc:Choice>
              <mc:Fallback>
                <p:oleObj r:id="rId4" imgW="5753100" imgH="1076325" progId="PBrush">
                  <p:embed/>
                  <p:pic>
                    <p:nvPicPr>
                      <p:cNvPr id="0" name="Object 4" descr="image9"/>
                      <p:cNvPicPr>
                        <a:picLocks noChangeAspect="1"/>
                      </p:cNvPicPr>
                      <p:nvPr/>
                    </p:nvPicPr>
                    <p:blipFill>
                      <a:blip r:embed="rId5"/>
                      <a:stretch>
                        <a:fillRect/>
                      </a:stretch>
                    </p:blipFill>
                    <p:spPr>
                      <a:xfrm>
                        <a:off x="750615" y="2492375"/>
                        <a:ext cx="8650352" cy="1473200"/>
                      </a:xfrm>
                      <a:prstGeom prst="rect">
                        <a:avLst/>
                      </a:prstGeom>
                      <a:noFill/>
                      <a:ln w="9525">
                        <a:noFill/>
                      </a:ln>
                    </p:spPr>
                  </p:pic>
                </p:oleObj>
              </mc:Fallback>
            </mc:AlternateContent>
          </a:graphicData>
        </a:graphic>
      </p:graphicFrame>
      <p:sp>
        <p:nvSpPr>
          <p:cNvPr id="3078" name="Text Box 5"/>
          <p:cNvSpPr txBox="1">
            <a:spLocks noChangeArrowheads="1"/>
          </p:cNvSpPr>
          <p:nvPr/>
        </p:nvSpPr>
        <p:spPr bwMode="auto">
          <a:xfrm>
            <a:off x="828985" y="4221163"/>
            <a:ext cx="7715132" cy="341632"/>
          </a:xfrm>
          <a:prstGeom prst="rect">
            <a:avLst/>
          </a:prstGeom>
          <a:noFill/>
          <a:ln w="9525">
            <a:noFill/>
            <a:miter lim="800000"/>
          </a:ln>
        </p:spPr>
        <p:txBody>
          <a:bodyPr>
            <a:spAutoFit/>
          </a:bodyPr>
          <a:lstStyle/>
          <a:p>
            <a:pPr marL="342900" indent="-342900">
              <a:lnSpc>
                <a:spcPct val="90000"/>
              </a:lnSpc>
              <a:spcBef>
                <a:spcPct val="20000"/>
              </a:spcBef>
              <a:buClr>
                <a:schemeClr val="tx1"/>
              </a:buClr>
              <a:buSzPct val="70000"/>
              <a:buFont typeface="Wingdings" panose="05000000000000000000" pitchFamily="2" charset="2"/>
              <a:buChar char="l"/>
            </a:pPr>
            <a:endParaRPr lang="zh-CN" altLang="en-US"/>
          </a:p>
        </p:txBody>
      </p:sp>
      <p:sp>
        <p:nvSpPr>
          <p:cNvPr id="3079" name="Text Box 6"/>
          <p:cNvSpPr txBox="1">
            <a:spLocks noChangeArrowheads="1"/>
          </p:cNvSpPr>
          <p:nvPr/>
        </p:nvSpPr>
        <p:spPr bwMode="auto">
          <a:xfrm>
            <a:off x="750615" y="4154488"/>
            <a:ext cx="8373443" cy="1560427"/>
          </a:xfrm>
          <a:prstGeom prst="rect">
            <a:avLst/>
          </a:prstGeom>
          <a:noFill/>
          <a:ln w="9525">
            <a:noFill/>
            <a:miter lim="800000"/>
          </a:ln>
        </p:spPr>
        <p:txBody>
          <a:bodyPr>
            <a:spAutoFit/>
          </a:bodyPr>
          <a:lstStyle/>
          <a:p>
            <a:pPr marL="457200" indent="-457200" algn="l">
              <a:lnSpc>
                <a:spcPct val="90000"/>
              </a:lnSpc>
              <a:spcBef>
                <a:spcPct val="20000"/>
              </a:spcBef>
              <a:buClr>
                <a:schemeClr val="tx1"/>
              </a:buClr>
              <a:buSzPct val="70000"/>
              <a:buFont typeface="Wingdings" panose="05000000000000000000" pitchFamily="2" charset="2"/>
              <a:buChar char="l"/>
            </a:pPr>
            <a:r>
              <a:rPr lang="zh-CN" altLang="en-US"/>
              <a:t>要求</a:t>
            </a:r>
          </a:p>
          <a:p>
            <a:pPr marL="914400" lvl="1" indent="-457200" algn="l">
              <a:lnSpc>
                <a:spcPct val="90000"/>
              </a:lnSpc>
              <a:spcBef>
                <a:spcPct val="20000"/>
              </a:spcBef>
              <a:buClr>
                <a:schemeClr val="tx1"/>
              </a:buClr>
              <a:buSzPct val="70000"/>
              <a:buFont typeface="Wingdings" panose="05000000000000000000" pitchFamily="2" charset="2"/>
              <a:buChar char="l"/>
            </a:pPr>
            <a:r>
              <a:rPr lang="zh-CN" altLang="en-US"/>
              <a:t>将所有员工薪水修改为5000元。</a:t>
            </a:r>
          </a:p>
          <a:p>
            <a:pPr marL="914400" lvl="1" indent="-457200" algn="l">
              <a:lnSpc>
                <a:spcPct val="90000"/>
              </a:lnSpc>
              <a:spcBef>
                <a:spcPct val="20000"/>
              </a:spcBef>
              <a:buClr>
                <a:schemeClr val="tx1"/>
              </a:buClr>
              <a:buSzPct val="70000"/>
              <a:buFont typeface="Wingdings" panose="05000000000000000000" pitchFamily="2" charset="2"/>
              <a:buChar char="l"/>
            </a:pPr>
            <a:r>
              <a:rPr lang="zh-CN" altLang="en-US"/>
              <a:t>将姓名为’zs’的员工薪水修改为3000元。</a:t>
            </a:r>
          </a:p>
          <a:p>
            <a:pPr marL="914400" lvl="1" indent="-457200" algn="l">
              <a:lnSpc>
                <a:spcPct val="90000"/>
              </a:lnSpc>
              <a:spcBef>
                <a:spcPct val="20000"/>
              </a:spcBef>
              <a:buClr>
                <a:schemeClr val="tx1"/>
              </a:buClr>
              <a:buSzPct val="70000"/>
              <a:buFont typeface="Wingdings" panose="05000000000000000000" pitchFamily="2" charset="2"/>
              <a:buChar char="l"/>
            </a:pPr>
            <a:r>
              <a:rPr lang="zh-CN" altLang="en-US"/>
              <a:t>将姓名为’aaa’的员工薪水修改为4000元,job改为ccc。</a:t>
            </a:r>
          </a:p>
          <a:p>
            <a:pPr marL="914400" lvl="1" indent="-457200" algn="l">
              <a:lnSpc>
                <a:spcPct val="90000"/>
              </a:lnSpc>
              <a:spcBef>
                <a:spcPct val="20000"/>
              </a:spcBef>
              <a:buClr>
                <a:schemeClr val="tx1"/>
              </a:buClr>
              <a:buSzPct val="70000"/>
              <a:buFont typeface="Wingdings" panose="05000000000000000000" pitchFamily="2" charset="2"/>
              <a:buChar char="l"/>
            </a:pPr>
            <a:r>
              <a:rPr lang="zh-CN" altLang="en-US"/>
              <a:t>将wu的薪水在原有基础上增加1000元。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33795"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Delete语句</a:t>
            </a:r>
          </a:p>
        </p:txBody>
      </p:sp>
      <p:sp>
        <p:nvSpPr>
          <p:cNvPr id="38916" name="Rectangle 3"/>
          <p:cNvSpPr>
            <a:spLocks noChangeArrowheads="1"/>
          </p:cNvSpPr>
          <p:nvPr/>
        </p:nvSpPr>
        <p:spPr bwMode="auto">
          <a:xfrm>
            <a:off x="987468" y="2492376"/>
            <a:ext cx="8373443" cy="936625"/>
          </a:xfrm>
          <a:prstGeom prst="rect">
            <a:avLst/>
          </a:prstGeom>
          <a:solidFill>
            <a:srgbClr val="FFFFCC"/>
          </a:solidFill>
          <a:ln w="25400" cmpd="sng">
            <a:solidFill>
              <a:srgbClr val="000000"/>
            </a:solidFill>
            <a:miter lim="800000"/>
          </a:ln>
          <a:effectLst>
            <a:outerShdw dist="89803" dir="2700000" algn="ctr" rotWithShape="0">
              <a:srgbClr val="000000"/>
            </a:outerShdw>
          </a:effectLst>
        </p:spPr>
        <p:txBody>
          <a:bodyPr wrap="none" lIns="92075" tIns="46038" rIns="92075" bIns="46038" anchor="ctr"/>
          <a:lstStyle/>
          <a:p>
            <a:pPr algn="l" eaLnBrk="0" hangingPunct="0">
              <a:tabLst>
                <a:tab pos="1200150" algn="l"/>
              </a:tabLst>
              <a:defRPr/>
            </a:pPr>
            <a:r>
              <a:rPr lang="zh-CN" altLang="en-US" b="1" dirty="0">
                <a:latin typeface="Courier New" panose="02070309020205020404" pitchFamily="49" charset="0"/>
              </a:rPr>
              <a:t>delete from  table</a:t>
            </a:r>
            <a:r>
              <a:rPr lang="zh-CN" altLang="en-US" b="1" i="1" dirty="0">
                <a:latin typeface="Courier New" panose="02070309020205020404" pitchFamily="49" charset="0"/>
              </a:rPr>
              <a:t>_name</a:t>
            </a:r>
            <a:r>
              <a:rPr lang="zh-CN" altLang="en-US" b="1" dirty="0">
                <a:latin typeface="Courier New" panose="02070309020205020404" pitchFamily="49" charset="0"/>
              </a:rPr>
              <a:t>       </a:t>
            </a:r>
          </a:p>
          <a:p>
            <a:pPr algn="l" eaLnBrk="0" hangingPunct="0">
              <a:tabLst>
                <a:tab pos="1200150" algn="l"/>
              </a:tabLst>
              <a:defRPr/>
            </a:pPr>
            <a:r>
              <a:rPr lang="zh-CN" altLang="en-US" b="1" dirty="0">
                <a:latin typeface="Courier New" panose="02070309020205020404" pitchFamily="49" charset="0"/>
              </a:rPr>
              <a:t>	[WHERE </a:t>
            </a:r>
            <a:r>
              <a:rPr lang="zh-CN" altLang="en-US" b="1" i="1" dirty="0">
                <a:latin typeface="Courier New" panose="02070309020205020404" pitchFamily="49" charset="0"/>
              </a:rPr>
              <a:t>where_definition</a:t>
            </a:r>
            <a:r>
              <a:rPr lang="zh-CN" altLang="en-US" b="1" dirty="0">
                <a:latin typeface="Courier New" panose="02070309020205020404" pitchFamily="49" charset="0"/>
              </a:rPr>
              <a:t>]    </a:t>
            </a:r>
          </a:p>
        </p:txBody>
      </p:sp>
      <p:sp>
        <p:nvSpPr>
          <p:cNvPr id="33797" name="Rectangle 4"/>
          <p:cNvSpPr>
            <a:spLocks noGrp="1" noChangeArrowheads="1"/>
          </p:cNvSpPr>
          <p:nvPr>
            <p:ph type="body" idx="4294967295"/>
          </p:nvPr>
        </p:nvSpPr>
        <p:spPr>
          <a:xfrm>
            <a:off x="750615" y="1916113"/>
            <a:ext cx="8101759" cy="480774"/>
          </a:xfrm>
          <a:prstGeom prst="rect">
            <a:avLst/>
          </a:prstGeom>
          <a:noFill/>
        </p:spPr>
        <p:txBody>
          <a:bodyPr lIns="92075" tIns="46038" rIns="92075" bIns="46038">
            <a:spAutoFit/>
          </a:bodyPr>
          <a:lstStyle/>
          <a:p>
            <a:pPr eaLnBrk="1" hangingPunct="1"/>
            <a:r>
              <a:rPr lang="zh-CN" altLang="en-US" sz="2800"/>
              <a:t>使用 delete语句删除表中数据。</a:t>
            </a:r>
            <a:endParaRPr lang="zh-CN" altLang="en-US" sz="2800">
              <a:latin typeface="楷体_GB2312" pitchFamily="1" charset="-122"/>
              <a:ea typeface="楷体_GB2312" pitchFamily="1" charset="-122"/>
            </a:endParaRPr>
          </a:p>
        </p:txBody>
      </p:sp>
      <p:sp>
        <p:nvSpPr>
          <p:cNvPr id="33798" name="Text Box 5"/>
          <p:cNvSpPr txBox="1">
            <a:spLocks noChangeArrowheads="1"/>
          </p:cNvSpPr>
          <p:nvPr/>
        </p:nvSpPr>
        <p:spPr bwMode="auto">
          <a:xfrm>
            <a:off x="592132" y="3644900"/>
            <a:ext cx="8735689" cy="1505027"/>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sz="1800" dirty="0"/>
              <a:t>如果不使用where子句，将删除表中所有数据。</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sz="1800" dirty="0"/>
              <a:t>Delete语句不能删除某一列的值（可使用update）</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sz="1800" dirty="0"/>
              <a:t>使用delete语句仅删除记录，不删除表本身。如要删除表，使用drop table语句。</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sz="1800" dirty="0">
                <a:solidFill>
                  <a:srgbClr val="FF0000"/>
                </a:solidFill>
              </a:rPr>
              <a:t>同insert和update一样，从一个表中删除记录将引起其它表的参照完整性问题，在修改数据库数据时，头脑中应该始终不要忘记这个潜在的问题。</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34819"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Delete语句练习</a:t>
            </a:r>
          </a:p>
        </p:txBody>
      </p:sp>
      <p:sp>
        <p:nvSpPr>
          <p:cNvPr id="34820" name="Rectangle 3"/>
          <p:cNvSpPr>
            <a:spLocks noGrp="1" noChangeArrowheads="1"/>
          </p:cNvSpPr>
          <p:nvPr>
            <p:ph type="body" idx="4294967295"/>
          </p:nvPr>
        </p:nvSpPr>
        <p:spPr>
          <a:xfrm>
            <a:off x="750615" y="1916114"/>
            <a:ext cx="8101759" cy="1030287"/>
          </a:xfrm>
          <a:prstGeom prst="rect">
            <a:avLst/>
          </a:prstGeom>
          <a:noFill/>
        </p:spPr>
        <p:txBody>
          <a:bodyPr lIns="92075" tIns="46038" rIns="92075" bIns="46038">
            <a:spAutoFit/>
          </a:bodyPr>
          <a:lstStyle/>
          <a:p>
            <a:pPr eaLnBrk="1" hangingPunct="1"/>
            <a:r>
              <a:rPr lang="zh-CN" altLang="en-US" sz="2800">
                <a:latin typeface="楷体_GB2312" pitchFamily="1" charset="-122"/>
                <a:ea typeface="楷体_GB2312" pitchFamily="1" charset="-122"/>
              </a:rPr>
              <a:t>删除表中名称为</a:t>
            </a:r>
            <a:r>
              <a:rPr lang="zh-CN" altLang="en-US" sz="2800">
                <a:ea typeface="楷体_GB2312" pitchFamily="1" charset="-122"/>
              </a:rPr>
              <a:t>’</a:t>
            </a:r>
            <a:r>
              <a:rPr lang="zh-CN" altLang="en-US" sz="2800">
                <a:latin typeface="楷体_GB2312" pitchFamily="1" charset="-122"/>
                <a:ea typeface="楷体_GB2312" pitchFamily="1" charset="-122"/>
              </a:rPr>
              <a:t>zs</a:t>
            </a:r>
            <a:r>
              <a:rPr lang="zh-CN" altLang="en-US" sz="2800">
                <a:ea typeface="楷体_GB2312" pitchFamily="1" charset="-122"/>
              </a:rPr>
              <a:t>’</a:t>
            </a:r>
            <a:r>
              <a:rPr lang="zh-CN" altLang="en-US" sz="2800">
                <a:latin typeface="楷体_GB2312" pitchFamily="1" charset="-122"/>
                <a:ea typeface="楷体_GB2312" pitchFamily="1" charset="-122"/>
              </a:rPr>
              <a:t>的记录。</a:t>
            </a:r>
          </a:p>
          <a:p>
            <a:pPr eaLnBrk="1" hangingPunct="1"/>
            <a:r>
              <a:rPr lang="zh-CN" altLang="en-US" sz="2800">
                <a:latin typeface="楷体_GB2312" pitchFamily="1" charset="-122"/>
                <a:ea typeface="楷体_GB2312" pitchFamily="1" charset="-122"/>
              </a:rPr>
              <a:t>删除表中所有记录。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35843"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t>6、DQL数据查询语言（简单的）</a:t>
            </a:r>
          </a:p>
        </p:txBody>
      </p:sp>
      <p:sp>
        <p:nvSpPr>
          <p:cNvPr id="35844" name="Rectangle 3"/>
          <p:cNvSpPr>
            <a:spLocks noGrp="1" noChangeArrowheads="1"/>
          </p:cNvSpPr>
          <p:nvPr>
            <p:ph type="body" idx="4294967295"/>
          </p:nvPr>
        </p:nvSpPr>
        <p:spPr>
          <a:xfrm>
            <a:off x="828985" y="1989139"/>
            <a:ext cx="8443106" cy="4098925"/>
          </a:xfrm>
          <a:prstGeom prst="rect">
            <a:avLst/>
          </a:prstGeom>
        </p:spPr>
        <p:txBody>
          <a:bodyPr/>
          <a:lstStyle/>
          <a:p>
            <a:pPr eaLnBrk="1" hangingPunct="1"/>
            <a:r>
              <a:rPr lang="zh-CN" altLang="en-US" dirty="0"/>
              <a:t>DQL:Data Query Language</a:t>
            </a:r>
          </a:p>
          <a:p>
            <a:pPr eaLnBrk="1" hangingPunct="1"/>
            <a:r>
              <a:rPr lang="zh-CN" altLang="en-US" dirty="0"/>
              <a:t>作用：查询数据。</a:t>
            </a:r>
          </a:p>
          <a:p>
            <a:pPr eaLnBrk="1" hangingPunct="1"/>
            <a:r>
              <a:rPr lang="zh-CN" altLang="en-US" dirty="0"/>
              <a:t>常用关键字：</a:t>
            </a:r>
          </a:p>
          <a:p>
            <a:pPr eaLnBrk="1" hangingPunct="1"/>
            <a:r>
              <a:rPr lang="zh-CN" altLang="en-US" dirty="0"/>
              <a:t>SELECT</a:t>
            </a:r>
          </a:p>
          <a:p>
            <a:pPr eaLnBrk="1" hangingPunct="1"/>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4100"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Select语句(1)</a:t>
            </a:r>
          </a:p>
        </p:txBody>
      </p:sp>
      <p:sp>
        <p:nvSpPr>
          <p:cNvPr id="43012" name="Rectangle 3"/>
          <p:cNvSpPr>
            <a:spLocks noChangeArrowheads="1"/>
          </p:cNvSpPr>
          <p:nvPr/>
        </p:nvSpPr>
        <p:spPr bwMode="auto">
          <a:xfrm>
            <a:off x="750615" y="2708275"/>
            <a:ext cx="8373443" cy="1079500"/>
          </a:xfrm>
          <a:prstGeom prst="rect">
            <a:avLst/>
          </a:prstGeom>
          <a:solidFill>
            <a:srgbClr val="FFFFCC"/>
          </a:solidFill>
          <a:ln w="25400" cmpd="sng">
            <a:solidFill>
              <a:srgbClr val="000000"/>
            </a:solidFill>
            <a:miter lim="800000"/>
          </a:ln>
          <a:effectLst>
            <a:outerShdw dist="89803" dir="2700000" algn="ctr" rotWithShape="0">
              <a:srgbClr val="000000"/>
            </a:outerShdw>
          </a:effectLst>
        </p:spPr>
        <p:txBody>
          <a:bodyPr wrap="none" lIns="92075" tIns="46038" rIns="92075" bIns="46038" anchor="ctr"/>
          <a:lstStyle/>
          <a:p>
            <a:pPr algn="l">
              <a:lnSpc>
                <a:spcPct val="90000"/>
              </a:lnSpc>
              <a:spcBef>
                <a:spcPct val="20000"/>
              </a:spcBef>
              <a:buClr>
                <a:schemeClr val="tx1"/>
              </a:buClr>
              <a:buSzPct val="70000"/>
              <a:buFont typeface="Wingdings" panose="05000000000000000000" pitchFamily="2" charset="2"/>
              <a:buNone/>
              <a:tabLst>
                <a:tab pos="1200150" algn="l"/>
              </a:tabLst>
              <a:defRPr/>
            </a:pPr>
            <a:r>
              <a:rPr lang="en-US" sz="1800" b="1" dirty="0">
                <a:solidFill>
                  <a:srgbClr val="000000"/>
                </a:solidFill>
                <a:latin typeface="Courier New" panose="02070309020205020404" pitchFamily="49" charset="0"/>
              </a:rPr>
              <a:t>SELECT</a:t>
            </a:r>
            <a:r>
              <a:rPr lang="zh-CN" altLang="en-US" sz="1800" b="1" dirty="0">
                <a:solidFill>
                  <a:srgbClr val="000000"/>
                </a:solidFill>
                <a:latin typeface="Courier New" panose="02070309020205020404" pitchFamily="49" charset="0"/>
              </a:rPr>
              <a:t> [</a:t>
            </a:r>
            <a:r>
              <a:rPr lang="en-US" b="1" dirty="0">
                <a:solidFill>
                  <a:srgbClr val="000000"/>
                </a:solidFill>
                <a:latin typeface="Courier New" panose="02070309020205020404" pitchFamily="49" charset="0"/>
              </a:rPr>
              <a:t>DISTINCT</a:t>
            </a:r>
            <a:r>
              <a:rPr lang="zh-CN" altLang="en-US" sz="1800" b="1" dirty="0">
                <a:solidFill>
                  <a:srgbClr val="000000"/>
                </a:solidFill>
                <a:latin typeface="Courier New" panose="02070309020205020404" pitchFamily="49" charset="0"/>
              </a:rPr>
              <a:t>] </a:t>
            </a:r>
            <a:r>
              <a:rPr lang="en-US" altLang="zh-CN" sz="1800" b="1" dirty="0">
                <a:solidFill>
                  <a:srgbClr val="000000"/>
                </a:solidFill>
                <a:latin typeface="Courier New" panose="02070309020205020404" pitchFamily="49" charset="0"/>
              </a:rPr>
              <a:t>[</a:t>
            </a:r>
            <a:r>
              <a:rPr lang="en-US" sz="1800" b="1" dirty="0">
                <a:solidFill>
                  <a:srgbClr val="000000"/>
                </a:solidFill>
                <a:latin typeface="Courier New" panose="02070309020205020404" pitchFamily="49" charset="0"/>
              </a:rPr>
              <a:t>*</a:t>
            </a:r>
            <a:r>
              <a:rPr lang="zh-CN" altLang="en-US" sz="1800" b="1" dirty="0">
                <a:solidFill>
                  <a:srgbClr val="000000"/>
                </a:solidFill>
                <a:latin typeface="Courier New" panose="02070309020205020404" pitchFamily="49" charset="0"/>
              </a:rPr>
              <a:t> </a:t>
            </a:r>
            <a:r>
              <a:rPr lang="en-US" altLang="zh-CN" sz="1800" b="1" dirty="0">
                <a:solidFill>
                  <a:srgbClr val="000000"/>
                </a:solidFill>
                <a:latin typeface="Courier New" panose="02070309020205020404" pitchFamily="49" charset="0"/>
              </a:rPr>
              <a:t>]</a:t>
            </a:r>
            <a:r>
              <a:rPr lang="zh-CN" altLang="en-US" sz="1800" b="1" dirty="0">
                <a:solidFill>
                  <a:srgbClr val="000000"/>
                </a:solidFill>
                <a:latin typeface="Courier New" panose="02070309020205020404" pitchFamily="49" charset="0"/>
              </a:rPr>
              <a:t> </a:t>
            </a:r>
            <a:r>
              <a:rPr lang="en-US" sz="1800" b="1" dirty="0">
                <a:solidFill>
                  <a:srgbClr val="000000"/>
                </a:solidFill>
                <a:latin typeface="Courier New" panose="02070309020205020404" pitchFamily="49" charset="0"/>
              </a:rPr>
              <a:t>|{</a:t>
            </a:r>
            <a:r>
              <a:rPr lang="en-US" sz="1800" b="1" i="1" dirty="0">
                <a:solidFill>
                  <a:srgbClr val="000000"/>
                </a:solidFill>
                <a:latin typeface="Courier New" panose="02070309020205020404" pitchFamily="49" charset="0"/>
              </a:rPr>
              <a:t>column</a:t>
            </a:r>
            <a:r>
              <a:rPr lang="zh-CN" altLang="en-US" sz="1800" b="1" dirty="0">
                <a:solidFill>
                  <a:srgbClr val="000000"/>
                </a:solidFill>
                <a:latin typeface="Courier New" panose="02070309020205020404" pitchFamily="49" charset="0"/>
              </a:rPr>
              <a:t>1</a:t>
            </a:r>
            <a:r>
              <a:rPr lang="en-US" sz="1800" b="1" dirty="0">
                <a:solidFill>
                  <a:srgbClr val="000000"/>
                </a:solidFill>
                <a:latin typeface="Courier New" panose="02070309020205020404" pitchFamily="49" charset="0"/>
              </a:rPr>
              <a:t>, </a:t>
            </a:r>
            <a:r>
              <a:rPr lang="en-US" sz="1800" b="1" i="1" dirty="0">
                <a:solidFill>
                  <a:srgbClr val="000000"/>
                </a:solidFill>
                <a:latin typeface="Courier New" panose="02070309020205020404" pitchFamily="49" charset="0"/>
              </a:rPr>
              <a:t>column</a:t>
            </a:r>
            <a:r>
              <a:rPr lang="zh-CN" altLang="en-US" sz="1800" b="1" dirty="0">
                <a:solidFill>
                  <a:srgbClr val="000000"/>
                </a:solidFill>
                <a:latin typeface="Courier New" panose="02070309020205020404" pitchFamily="49" charset="0"/>
              </a:rPr>
              <a:t>2,</a:t>
            </a:r>
            <a:r>
              <a:rPr lang="en-US" sz="1800" b="1" dirty="0">
                <a:solidFill>
                  <a:srgbClr val="000000"/>
                </a:solidFill>
                <a:latin typeface="Courier New" panose="02070309020205020404" pitchFamily="49" charset="0"/>
              </a:rPr>
              <a:t> </a:t>
            </a:r>
            <a:r>
              <a:rPr lang="en-US" sz="1800" b="1" i="1" dirty="0">
                <a:solidFill>
                  <a:srgbClr val="000000"/>
                </a:solidFill>
                <a:latin typeface="Courier New" panose="02070309020205020404" pitchFamily="49" charset="0"/>
              </a:rPr>
              <a:t>column</a:t>
            </a:r>
            <a:r>
              <a:rPr lang="zh-CN" altLang="en-US" sz="1800" b="1" dirty="0">
                <a:solidFill>
                  <a:srgbClr val="000000"/>
                </a:solidFill>
                <a:latin typeface="Courier New" panose="02070309020205020404" pitchFamily="49" charset="0"/>
              </a:rPr>
              <a:t>3</a:t>
            </a:r>
            <a:r>
              <a:rPr lang="en-US" sz="1800" b="1" dirty="0">
                <a:solidFill>
                  <a:srgbClr val="000000"/>
                </a:solidFill>
                <a:latin typeface="Courier New" panose="02070309020205020404" pitchFamily="49" charset="0"/>
              </a:rPr>
              <a:t>..}</a:t>
            </a:r>
          </a:p>
          <a:p>
            <a:pPr algn="l">
              <a:lnSpc>
                <a:spcPct val="90000"/>
              </a:lnSpc>
              <a:spcBef>
                <a:spcPct val="20000"/>
              </a:spcBef>
              <a:buClr>
                <a:schemeClr val="tx1"/>
              </a:buClr>
              <a:buSzPct val="70000"/>
              <a:buFont typeface="Wingdings" panose="05000000000000000000" pitchFamily="2" charset="2"/>
              <a:buNone/>
              <a:tabLst>
                <a:tab pos="1200150" algn="l"/>
              </a:tabLst>
              <a:defRPr/>
            </a:pPr>
            <a:r>
              <a:rPr lang="zh-CN" altLang="en-US" sz="1800" b="1" dirty="0">
                <a:solidFill>
                  <a:srgbClr val="000000"/>
                </a:solidFill>
                <a:latin typeface="Courier New" panose="02070309020205020404" pitchFamily="49" charset="0"/>
              </a:rPr>
              <a:t>		</a:t>
            </a:r>
            <a:r>
              <a:rPr lang="en-US" sz="1800" b="1" dirty="0">
                <a:solidFill>
                  <a:srgbClr val="000000"/>
                </a:solidFill>
                <a:latin typeface="Courier New" panose="02070309020205020404" pitchFamily="49" charset="0"/>
              </a:rPr>
              <a:t>FROM	</a:t>
            </a:r>
            <a:r>
              <a:rPr lang="en-US" sz="1800" b="1" i="1" dirty="0">
                <a:solidFill>
                  <a:srgbClr val="000000"/>
                </a:solidFill>
                <a:latin typeface="Courier New" panose="02070309020205020404" pitchFamily="49" charset="0"/>
              </a:rPr>
              <a:t>table</a:t>
            </a:r>
            <a:r>
              <a:rPr lang="zh-CN" altLang="en-US" sz="1800" b="1" i="1" dirty="0">
                <a:solidFill>
                  <a:srgbClr val="000000"/>
                </a:solidFill>
                <a:latin typeface="Courier New" panose="02070309020205020404" pitchFamily="49" charset="0"/>
              </a:rPr>
              <a:t> [where ]</a:t>
            </a:r>
            <a:r>
              <a:rPr lang="en-US" sz="1800" b="1" i="1" dirty="0">
                <a:solidFill>
                  <a:srgbClr val="000000"/>
                </a:solidFill>
                <a:latin typeface="Courier New" panose="02070309020205020404" pitchFamily="49" charset="0"/>
              </a:rPr>
              <a:t>;</a:t>
            </a:r>
            <a:endParaRPr lang="zh-CN" altLang="en-US" sz="1800" b="1" i="1" dirty="0">
              <a:solidFill>
                <a:srgbClr val="000000"/>
              </a:solidFill>
              <a:latin typeface="Courier New" panose="02070309020205020404" pitchFamily="49" charset="0"/>
            </a:endParaRPr>
          </a:p>
        </p:txBody>
      </p:sp>
      <p:sp>
        <p:nvSpPr>
          <p:cNvPr id="4102" name="Text Box 4"/>
          <p:cNvSpPr txBox="1">
            <a:spLocks noChangeArrowheads="1"/>
          </p:cNvSpPr>
          <p:nvPr/>
        </p:nvSpPr>
        <p:spPr bwMode="auto">
          <a:xfrm>
            <a:off x="670503" y="4005263"/>
            <a:ext cx="8735689" cy="1560427"/>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t>Select 指定查询哪些列的数据。</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t>column指定列名。</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t>*号代表查询所有列。</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t>From指定查询哪张表。</a:t>
            </a:r>
          </a:p>
          <a:p>
            <a:pPr marL="342900" indent="-342900" algn="l">
              <a:lnSpc>
                <a:spcPct val="90000"/>
              </a:lnSpc>
              <a:spcBef>
                <a:spcPct val="20000"/>
              </a:spcBef>
              <a:buClr>
                <a:schemeClr val="tx1"/>
              </a:buClr>
              <a:buSzPct val="70000"/>
              <a:buFont typeface="Wingdings" panose="05000000000000000000" pitchFamily="2" charset="2"/>
              <a:buChar char="l"/>
            </a:pPr>
            <a:r>
              <a:rPr lang="en-US" altLang="zh-CN" dirty="0">
                <a:solidFill>
                  <a:srgbClr val="000000"/>
                </a:solidFill>
              </a:rPr>
              <a:t>DISTINCT</a:t>
            </a:r>
            <a:r>
              <a:rPr lang="zh-CN" altLang="en-US" dirty="0">
                <a:solidFill>
                  <a:srgbClr val="000000"/>
                </a:solidFill>
              </a:rPr>
              <a:t>可选，指显示结果时，是否剔除重复数据</a:t>
            </a:r>
          </a:p>
        </p:txBody>
      </p:sp>
      <p:sp>
        <p:nvSpPr>
          <p:cNvPr id="4103" name="Text Box 5"/>
          <p:cNvSpPr txBox="1">
            <a:spLocks noChangeArrowheads="1"/>
          </p:cNvSpPr>
          <p:nvPr/>
        </p:nvSpPr>
        <p:spPr bwMode="auto">
          <a:xfrm>
            <a:off x="670503" y="2060575"/>
            <a:ext cx="3791386" cy="420688"/>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sz="2400"/>
              <a:t>基本select语句</a:t>
            </a:r>
          </a:p>
        </p:txBody>
      </p:sp>
      <p:graphicFrame>
        <p:nvGraphicFramePr>
          <p:cNvPr id="4098" name="Object 6"/>
          <p:cNvGraphicFramePr>
            <a:graphicFrameLocks noGrp="1" noChangeAspect="1"/>
          </p:cNvGraphicFramePr>
          <p:nvPr>
            <p:ph idx="4294967295"/>
          </p:nvPr>
        </p:nvGraphicFramePr>
        <p:xfrm>
          <a:off x="4599473" y="1011238"/>
          <a:ext cx="1544767" cy="984250"/>
        </p:xfrm>
        <a:graphic>
          <a:graphicData uri="http://schemas.openxmlformats.org/presentationml/2006/ole">
            <mc:AlternateContent xmlns:mc="http://schemas.openxmlformats.org/markup-compatibility/2006">
              <mc:Choice xmlns:v="urn:schemas-microsoft-com:vml" Requires="v">
                <p:oleObj spid="_x0000_s3082" name="包装程序外壳对象" showAsIcon="1" r:id="rId3" imgW="762000" imgH="523875" progId="Package">
                  <p:embed/>
                </p:oleObj>
              </mc:Choice>
              <mc:Fallback>
                <p:oleObj name="包装程序外壳对象" showAsIcon="1" r:id="rId3" imgW="762000" imgH="523875" progId="Package">
                  <p:embed/>
                  <p:pic>
                    <p:nvPicPr>
                      <p:cNvPr id="0" name="Object 6" descr="image10"/>
                      <p:cNvPicPr>
                        <a:picLocks noChangeAspect="1"/>
                      </p:cNvPicPr>
                      <p:nvPr/>
                    </p:nvPicPr>
                    <p:blipFill>
                      <a:blip r:embed="rId4"/>
                      <a:stretch>
                        <a:fillRect/>
                      </a:stretch>
                    </p:blipFill>
                    <p:spPr>
                      <a:xfrm>
                        <a:off x="4599473" y="1011238"/>
                        <a:ext cx="1544767" cy="984250"/>
                      </a:xfrm>
                      <a:prstGeom prst="rect">
                        <a:avLst/>
                      </a:prstGeom>
                      <a:solidFill>
                        <a:srgbClr val="CCFFFF"/>
                      </a:solidFill>
                      <a:ln w="9525">
                        <a:noFill/>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5124"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Select语句(1)</a:t>
            </a:r>
          </a:p>
        </p:txBody>
      </p:sp>
      <p:sp>
        <p:nvSpPr>
          <p:cNvPr id="5125" name="Text Box 3"/>
          <p:cNvSpPr txBox="1">
            <a:spLocks noChangeArrowheads="1"/>
          </p:cNvSpPr>
          <p:nvPr/>
        </p:nvSpPr>
        <p:spPr bwMode="auto">
          <a:xfrm>
            <a:off x="670503" y="2060575"/>
            <a:ext cx="8531925" cy="1643527"/>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sz="2400"/>
              <a:t>练习：</a:t>
            </a:r>
          </a:p>
          <a:p>
            <a:pPr lvl="1" algn="l">
              <a:lnSpc>
                <a:spcPct val="90000"/>
              </a:lnSpc>
              <a:spcBef>
                <a:spcPct val="20000"/>
              </a:spcBef>
              <a:buClr>
                <a:schemeClr val="tx1"/>
              </a:buClr>
              <a:buSzPct val="70000"/>
              <a:buFont typeface="Wingdings" panose="05000000000000000000" pitchFamily="2" charset="2"/>
              <a:buChar char="l"/>
            </a:pPr>
            <a:r>
              <a:rPr lang="zh-CN" sz="2400"/>
              <a:t>查询表中所有学生的信息。</a:t>
            </a:r>
          </a:p>
          <a:p>
            <a:pPr lvl="1" algn="l">
              <a:lnSpc>
                <a:spcPct val="90000"/>
              </a:lnSpc>
              <a:spcBef>
                <a:spcPct val="20000"/>
              </a:spcBef>
              <a:buClr>
                <a:schemeClr val="tx1"/>
              </a:buClr>
              <a:buSzPct val="70000"/>
              <a:buFont typeface="Wingdings" panose="05000000000000000000" pitchFamily="2" charset="2"/>
              <a:buChar char="l"/>
            </a:pPr>
            <a:r>
              <a:rPr lang="zh-CN" sz="2400"/>
              <a:t>查询表中所有学生的姓名和对应的英语成绩。</a:t>
            </a:r>
          </a:p>
          <a:p>
            <a:pPr lvl="1" algn="l">
              <a:lnSpc>
                <a:spcPct val="90000"/>
              </a:lnSpc>
              <a:spcBef>
                <a:spcPct val="20000"/>
              </a:spcBef>
              <a:buClr>
                <a:schemeClr val="tx1"/>
              </a:buClr>
              <a:buSzPct val="70000"/>
              <a:buFont typeface="Wingdings" panose="05000000000000000000" pitchFamily="2" charset="2"/>
              <a:buChar char="l"/>
            </a:pPr>
            <a:r>
              <a:rPr lang="zh-CN" sz="2400"/>
              <a:t>过滤表中重复数据。</a:t>
            </a:r>
          </a:p>
        </p:txBody>
      </p:sp>
      <p:graphicFrame>
        <p:nvGraphicFramePr>
          <p:cNvPr id="5122" name="Object 4"/>
          <p:cNvGraphicFramePr>
            <a:graphicFrameLocks noGrp="1" noChangeAspect="1"/>
          </p:cNvGraphicFramePr>
          <p:nvPr>
            <p:ph idx="4294967295"/>
          </p:nvPr>
        </p:nvGraphicFramePr>
        <p:xfrm>
          <a:off x="4799752" y="1139825"/>
          <a:ext cx="1144209" cy="725488"/>
        </p:xfrm>
        <a:graphic>
          <a:graphicData uri="http://schemas.openxmlformats.org/presentationml/2006/ole">
            <mc:AlternateContent xmlns:mc="http://schemas.openxmlformats.org/markup-compatibility/2006">
              <mc:Choice xmlns:v="urn:schemas-microsoft-com:vml" Requires="v">
                <p:oleObj spid="_x0000_s4106" showAsIcon="1" r:id="rId4" imgW="762000" imgH="523875" progId="Package">
                  <p:embed/>
                </p:oleObj>
              </mc:Choice>
              <mc:Fallback>
                <p:oleObj showAsIcon="1" r:id="rId4" imgW="762000" imgH="523875" progId="Package">
                  <p:embed/>
                  <p:pic>
                    <p:nvPicPr>
                      <p:cNvPr id="0" name="Object 4" descr="image11"/>
                      <p:cNvPicPr>
                        <a:picLocks noChangeAspect="1"/>
                      </p:cNvPicPr>
                      <p:nvPr/>
                    </p:nvPicPr>
                    <p:blipFill>
                      <a:blip r:embed="rId5"/>
                      <a:stretch>
                        <a:fillRect/>
                      </a:stretch>
                    </p:blipFill>
                    <p:spPr>
                      <a:xfrm>
                        <a:off x="4799752" y="1139825"/>
                        <a:ext cx="1144209" cy="725488"/>
                      </a:xfrm>
                      <a:prstGeom prst="rect">
                        <a:avLst/>
                      </a:prstGeom>
                      <a:solidFill>
                        <a:srgbClr val="CCFFFF"/>
                      </a:solidFill>
                      <a:ln w="9525">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16387"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dirty="0"/>
              <a:t>1、SQL简介</a:t>
            </a:r>
          </a:p>
        </p:txBody>
      </p:sp>
      <p:sp>
        <p:nvSpPr>
          <p:cNvPr id="16388" name="Rectangle 3"/>
          <p:cNvSpPr>
            <a:spLocks noGrp="1" noChangeArrowheads="1"/>
          </p:cNvSpPr>
          <p:nvPr>
            <p:ph type="body" idx="4294967295"/>
          </p:nvPr>
        </p:nvSpPr>
        <p:spPr>
          <a:xfrm>
            <a:off x="828675" y="1989455"/>
            <a:ext cx="8442960" cy="4414520"/>
          </a:xfrm>
          <a:prstGeom prst="rect">
            <a:avLst/>
          </a:prstGeom>
        </p:spPr>
        <p:txBody>
          <a:bodyPr/>
          <a:lstStyle/>
          <a:p>
            <a:pPr eaLnBrk="1" hangingPunct="1">
              <a:lnSpc>
                <a:spcPct val="90000"/>
              </a:lnSpc>
            </a:pPr>
            <a:r>
              <a:rPr lang="zh-CN" altLang="en-US" sz="2000" dirty="0"/>
              <a:t>SQL：Structured Query Language的缩写</a:t>
            </a:r>
          </a:p>
          <a:p>
            <a:pPr eaLnBrk="1" hangingPunct="1">
              <a:lnSpc>
                <a:spcPct val="90000"/>
              </a:lnSpc>
            </a:pPr>
            <a:r>
              <a:rPr lang="zh-CN" altLang="en-US" sz="2000" dirty="0"/>
              <a:t>中文名称：结构化查询语言</a:t>
            </a:r>
          </a:p>
          <a:p>
            <a:pPr eaLnBrk="1" hangingPunct="1">
              <a:lnSpc>
                <a:spcPct val="90000"/>
              </a:lnSpc>
            </a:pPr>
            <a:r>
              <a:rPr lang="zh-CN" altLang="en-US" sz="2000" dirty="0"/>
              <a:t>作用：是一种定义、操作、管理</a:t>
            </a:r>
            <a:r>
              <a:rPr lang="zh-CN" altLang="en-US" sz="2000" dirty="0">
                <a:solidFill>
                  <a:srgbClr val="FF0000"/>
                </a:solidFill>
              </a:rPr>
              <a:t>关系数据库</a:t>
            </a:r>
            <a:r>
              <a:rPr lang="zh-CN" altLang="en-US" sz="2000" dirty="0"/>
              <a:t>的句法。</a:t>
            </a:r>
            <a:r>
              <a:rPr lang="zh-CN" altLang="en-US" sz="2000" dirty="0">
                <a:solidFill>
                  <a:srgbClr val="FF0000"/>
                </a:solidFill>
              </a:rPr>
              <a:t>大多数关系型数据库都支持。</a:t>
            </a:r>
          </a:p>
          <a:p>
            <a:pPr eaLnBrk="1" hangingPunct="1">
              <a:lnSpc>
                <a:spcPct val="90000"/>
              </a:lnSpc>
            </a:pPr>
            <a:r>
              <a:rPr lang="zh-CN" altLang="en-US" sz="2000" dirty="0"/>
              <a:t>结构化查询语言的工业标准由ANSI(美国国家标准学会，ISO的成员之一)维护。</a:t>
            </a:r>
          </a:p>
          <a:p>
            <a:pPr eaLnBrk="1" hangingPunct="1">
              <a:lnSpc>
                <a:spcPct val="90000"/>
              </a:lnSpc>
            </a:pPr>
            <a:r>
              <a:rPr lang="zh-CN" altLang="en-US" sz="2000" dirty="0"/>
              <a:t>组成：</a:t>
            </a:r>
          </a:p>
          <a:p>
            <a:pPr lvl="1" eaLnBrk="1" hangingPunct="1">
              <a:lnSpc>
                <a:spcPct val="90000"/>
              </a:lnSpc>
            </a:pPr>
            <a:r>
              <a:rPr lang="zh-CN" altLang="en-US" sz="1800" dirty="0">
                <a:solidFill>
                  <a:srgbClr val="FF0000"/>
                </a:solidFill>
              </a:rPr>
              <a:t>DQL：数据查询语言</a:t>
            </a:r>
          </a:p>
          <a:p>
            <a:pPr lvl="1" eaLnBrk="1" hangingPunct="1">
              <a:lnSpc>
                <a:spcPct val="90000"/>
              </a:lnSpc>
            </a:pPr>
            <a:r>
              <a:rPr lang="zh-CN" altLang="en-US" sz="1800" dirty="0">
                <a:solidFill>
                  <a:srgbClr val="FF0000"/>
                </a:solidFill>
              </a:rPr>
              <a:t>DML：数据操作语言</a:t>
            </a:r>
          </a:p>
          <a:p>
            <a:pPr lvl="1" eaLnBrk="1" hangingPunct="1">
              <a:lnSpc>
                <a:spcPct val="90000"/>
              </a:lnSpc>
            </a:pPr>
            <a:r>
              <a:rPr lang="zh-CN" altLang="en-US" sz="1800" dirty="0">
                <a:solidFill>
                  <a:srgbClr val="FF0000"/>
                </a:solidFill>
              </a:rPr>
              <a:t>DDL：数据定义语言</a:t>
            </a:r>
          </a:p>
          <a:p>
            <a:pPr lvl="1" eaLnBrk="1" hangingPunct="1">
              <a:lnSpc>
                <a:spcPct val="90000"/>
              </a:lnSpc>
            </a:pPr>
            <a:r>
              <a:rPr lang="zh-CN" altLang="en-US" sz="1800" dirty="0"/>
              <a:t>DCL：数据控制语言</a:t>
            </a:r>
          </a:p>
          <a:p>
            <a:pPr lvl="1" eaLnBrk="1" hangingPunct="1">
              <a:lnSpc>
                <a:spcPct val="90000"/>
              </a:lnSpc>
            </a:pPr>
            <a:r>
              <a:rPr lang="zh-CN" altLang="en-US" sz="1800" dirty="0">
                <a:solidFill>
                  <a:srgbClr val="FF0000"/>
                </a:solidFill>
              </a:rPr>
              <a:t>TPL：事务处理语言</a:t>
            </a:r>
          </a:p>
          <a:p>
            <a:pPr lvl="1" eaLnBrk="1" hangingPunct="1">
              <a:lnSpc>
                <a:spcPct val="90000"/>
              </a:lnSpc>
            </a:pPr>
            <a:r>
              <a:rPr lang="zh-CN" altLang="en-US" sz="1800" dirty="0"/>
              <a:t>CCL：指针控制语言</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5"/>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36867"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Select语句(２)</a:t>
            </a:r>
          </a:p>
        </p:txBody>
      </p:sp>
      <p:sp>
        <p:nvSpPr>
          <p:cNvPr id="46084" name="Rectangle 3"/>
          <p:cNvSpPr>
            <a:spLocks noChangeArrowheads="1"/>
          </p:cNvSpPr>
          <p:nvPr/>
        </p:nvSpPr>
        <p:spPr bwMode="auto">
          <a:xfrm>
            <a:off x="750615" y="2781301"/>
            <a:ext cx="8373443" cy="792163"/>
          </a:xfrm>
          <a:prstGeom prst="rect">
            <a:avLst/>
          </a:prstGeom>
          <a:solidFill>
            <a:srgbClr val="FFFFCC"/>
          </a:solidFill>
          <a:ln w="25400" cmpd="sng">
            <a:solidFill>
              <a:srgbClr val="000000"/>
            </a:solidFill>
            <a:miter lim="800000"/>
          </a:ln>
          <a:effectLst>
            <a:outerShdw dist="89803" dir="2700000" algn="ctr" rotWithShape="0">
              <a:srgbClr val="000000"/>
            </a:outerShdw>
          </a:effectLst>
        </p:spPr>
        <p:txBody>
          <a:bodyPr wrap="none" lIns="92075" tIns="46038" rIns="92075" bIns="46038" anchor="ctr"/>
          <a:lstStyle/>
          <a:p>
            <a:pPr algn="l">
              <a:lnSpc>
                <a:spcPct val="90000"/>
              </a:lnSpc>
              <a:spcBef>
                <a:spcPct val="20000"/>
              </a:spcBef>
              <a:buClr>
                <a:schemeClr val="tx1"/>
              </a:buClr>
              <a:buSzPct val="70000"/>
              <a:buFont typeface="Wingdings" panose="05000000000000000000" pitchFamily="2" charset="2"/>
              <a:buNone/>
              <a:tabLst>
                <a:tab pos="1200150" algn="l"/>
              </a:tabLst>
              <a:defRPr/>
            </a:pPr>
            <a:r>
              <a:rPr lang="en-US" sz="1800" b="1" dirty="0">
                <a:solidFill>
                  <a:srgbClr val="000000"/>
                </a:solidFill>
                <a:latin typeface="Courier New" panose="02070309020205020404" pitchFamily="49" charset="0"/>
              </a:rPr>
              <a:t>SELECT</a:t>
            </a:r>
            <a:r>
              <a:rPr lang="zh-CN" altLang="en-US" sz="1800" b="1" dirty="0">
                <a:solidFill>
                  <a:srgbClr val="000000"/>
                </a:solidFill>
                <a:latin typeface="Courier New" panose="02070309020205020404" pitchFamily="49" charset="0"/>
              </a:rPr>
              <a:t> </a:t>
            </a:r>
            <a:r>
              <a:rPr lang="en-US" sz="1800" b="1" dirty="0">
                <a:solidFill>
                  <a:srgbClr val="000000"/>
                </a:solidFill>
                <a:latin typeface="Courier New" panose="02070309020205020404" pitchFamily="49" charset="0"/>
              </a:rPr>
              <a:t>*|{</a:t>
            </a:r>
            <a:r>
              <a:rPr lang="en-US" sz="1800" b="1" i="1" dirty="0">
                <a:solidFill>
                  <a:srgbClr val="000000"/>
                </a:solidFill>
                <a:latin typeface="Courier New" panose="02070309020205020404" pitchFamily="49" charset="0"/>
              </a:rPr>
              <a:t>column</a:t>
            </a:r>
            <a:r>
              <a:rPr lang="zh-CN" altLang="en-US" sz="1800" b="1" dirty="0">
                <a:solidFill>
                  <a:srgbClr val="000000"/>
                </a:solidFill>
                <a:latin typeface="Courier New" panose="02070309020205020404" pitchFamily="49" charset="0"/>
              </a:rPr>
              <a:t>1｜</a:t>
            </a:r>
            <a:r>
              <a:rPr lang="en-US" sz="1800" b="1" i="1" dirty="0">
                <a:solidFill>
                  <a:srgbClr val="000000"/>
                </a:solidFill>
                <a:latin typeface="Courier New" panose="02070309020205020404" pitchFamily="49" charset="0"/>
              </a:rPr>
              <a:t>expression</a:t>
            </a:r>
            <a:r>
              <a:rPr lang="en-US" sz="1800" b="1" dirty="0">
                <a:solidFill>
                  <a:srgbClr val="000000"/>
                </a:solidFill>
                <a:latin typeface="Courier New" panose="02070309020205020404" pitchFamily="49" charset="0"/>
              </a:rPr>
              <a:t>, </a:t>
            </a:r>
            <a:r>
              <a:rPr lang="en-US" sz="1800" b="1" i="1" dirty="0">
                <a:solidFill>
                  <a:srgbClr val="000000"/>
                </a:solidFill>
                <a:latin typeface="Courier New" panose="02070309020205020404" pitchFamily="49" charset="0"/>
              </a:rPr>
              <a:t>column</a:t>
            </a:r>
            <a:r>
              <a:rPr lang="zh-CN" altLang="en-US" sz="1800" b="1" dirty="0">
                <a:solidFill>
                  <a:srgbClr val="000000"/>
                </a:solidFill>
                <a:latin typeface="Courier New" panose="02070309020205020404" pitchFamily="49" charset="0"/>
              </a:rPr>
              <a:t>2｜</a:t>
            </a:r>
            <a:r>
              <a:rPr lang="en-US" sz="1800" b="1" i="1" dirty="0">
                <a:solidFill>
                  <a:srgbClr val="000000"/>
                </a:solidFill>
                <a:latin typeface="Courier New" panose="02070309020205020404" pitchFamily="49" charset="0"/>
              </a:rPr>
              <a:t>expression</a:t>
            </a:r>
            <a:r>
              <a:rPr lang="zh-CN" altLang="en-US" sz="1800" b="1" dirty="0">
                <a:solidFill>
                  <a:srgbClr val="000000"/>
                </a:solidFill>
                <a:latin typeface="Courier New" panose="02070309020205020404" pitchFamily="49" charset="0"/>
              </a:rPr>
              <a:t>，</a:t>
            </a:r>
            <a:r>
              <a:rPr lang="en-US" sz="1800" b="1" dirty="0">
                <a:solidFill>
                  <a:srgbClr val="000000"/>
                </a:solidFill>
                <a:latin typeface="Courier New" panose="02070309020205020404" pitchFamily="49" charset="0"/>
              </a:rPr>
              <a:t>..}</a:t>
            </a:r>
          </a:p>
          <a:p>
            <a:pPr algn="l">
              <a:lnSpc>
                <a:spcPct val="90000"/>
              </a:lnSpc>
              <a:spcBef>
                <a:spcPct val="20000"/>
              </a:spcBef>
              <a:buClr>
                <a:schemeClr val="tx1"/>
              </a:buClr>
              <a:buSzPct val="70000"/>
              <a:buFont typeface="Wingdings" panose="05000000000000000000" pitchFamily="2" charset="2"/>
              <a:buNone/>
              <a:tabLst>
                <a:tab pos="1200150" algn="l"/>
              </a:tabLst>
              <a:defRPr/>
            </a:pPr>
            <a:r>
              <a:rPr lang="zh-CN" altLang="en-US" sz="1800" b="1" dirty="0">
                <a:solidFill>
                  <a:srgbClr val="000000"/>
                </a:solidFill>
                <a:latin typeface="Courier New" panose="02070309020205020404" pitchFamily="49" charset="0"/>
              </a:rPr>
              <a:t>		</a:t>
            </a:r>
            <a:r>
              <a:rPr lang="en-US" sz="1800" b="1" dirty="0">
                <a:solidFill>
                  <a:srgbClr val="000000"/>
                </a:solidFill>
                <a:latin typeface="Courier New" panose="02070309020205020404" pitchFamily="49" charset="0"/>
              </a:rPr>
              <a:t>FROM	</a:t>
            </a:r>
            <a:r>
              <a:rPr lang="en-US" sz="1800" b="1" i="1" dirty="0">
                <a:solidFill>
                  <a:srgbClr val="000000"/>
                </a:solidFill>
                <a:latin typeface="Courier New" panose="02070309020205020404" pitchFamily="49" charset="0"/>
              </a:rPr>
              <a:t>table;</a:t>
            </a:r>
            <a:endParaRPr lang="zh-CN" altLang="en-US" sz="1800" b="1" i="1" dirty="0">
              <a:solidFill>
                <a:srgbClr val="000000"/>
              </a:solidFill>
              <a:latin typeface="Courier New" panose="02070309020205020404" pitchFamily="49" charset="0"/>
            </a:endParaRPr>
          </a:p>
        </p:txBody>
      </p:sp>
      <p:sp>
        <p:nvSpPr>
          <p:cNvPr id="36869" name="Text Box 4"/>
          <p:cNvSpPr txBox="1">
            <a:spLocks noChangeArrowheads="1"/>
          </p:cNvSpPr>
          <p:nvPr/>
        </p:nvSpPr>
        <p:spPr bwMode="auto">
          <a:xfrm>
            <a:off x="670503" y="2205039"/>
            <a:ext cx="8531925" cy="420687"/>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sz="2400"/>
              <a:t>在select语句中可使用表达式对查询的列进行运算</a:t>
            </a:r>
          </a:p>
        </p:txBody>
      </p:sp>
      <p:sp>
        <p:nvSpPr>
          <p:cNvPr id="36870" name="Text Box 5"/>
          <p:cNvSpPr txBox="1">
            <a:spLocks noChangeArrowheads="1"/>
          </p:cNvSpPr>
          <p:nvPr/>
        </p:nvSpPr>
        <p:spPr bwMode="auto">
          <a:xfrm>
            <a:off x="592133" y="4149725"/>
            <a:ext cx="8531926" cy="420688"/>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sz="2400"/>
              <a:t>在select语句中可使用as语句</a:t>
            </a:r>
          </a:p>
        </p:txBody>
      </p:sp>
      <p:sp>
        <p:nvSpPr>
          <p:cNvPr id="46087" name="Rectangle 6"/>
          <p:cNvSpPr>
            <a:spLocks noChangeArrowheads="1"/>
          </p:cNvSpPr>
          <p:nvPr/>
        </p:nvSpPr>
        <p:spPr bwMode="auto">
          <a:xfrm>
            <a:off x="670503" y="4652964"/>
            <a:ext cx="8373443" cy="649287"/>
          </a:xfrm>
          <a:prstGeom prst="rect">
            <a:avLst/>
          </a:prstGeom>
          <a:solidFill>
            <a:srgbClr val="FFFFCC"/>
          </a:solidFill>
          <a:ln w="25400" cmpd="sng">
            <a:solidFill>
              <a:srgbClr val="000000"/>
            </a:solidFill>
            <a:miter lim="800000"/>
          </a:ln>
          <a:effectLst>
            <a:outerShdw dist="89803" dir="2700000" algn="ctr" rotWithShape="0">
              <a:srgbClr val="000000"/>
            </a:outerShdw>
          </a:effectLst>
        </p:spPr>
        <p:txBody>
          <a:bodyPr wrap="none" lIns="92075" tIns="46038" rIns="92075" bIns="46038" anchor="ctr"/>
          <a:lstStyle/>
          <a:p>
            <a:pPr algn="l">
              <a:lnSpc>
                <a:spcPct val="90000"/>
              </a:lnSpc>
              <a:spcBef>
                <a:spcPct val="20000"/>
              </a:spcBef>
              <a:buClr>
                <a:schemeClr val="tx1"/>
              </a:buClr>
              <a:buSzPct val="70000"/>
              <a:buFont typeface="Wingdings" panose="05000000000000000000" pitchFamily="2" charset="2"/>
              <a:buNone/>
              <a:tabLst>
                <a:tab pos="1200150" algn="l"/>
              </a:tabLst>
              <a:defRPr/>
            </a:pPr>
            <a:r>
              <a:rPr lang="en-US" sz="1800" b="1" dirty="0">
                <a:solidFill>
                  <a:srgbClr val="000000"/>
                </a:solidFill>
                <a:latin typeface="Courier New" panose="02070309020205020404" pitchFamily="49" charset="0"/>
              </a:rPr>
              <a:t>SELECT</a:t>
            </a:r>
            <a:r>
              <a:rPr lang="zh-CN" altLang="en-US" sz="1800" b="1" dirty="0">
                <a:solidFill>
                  <a:srgbClr val="000000"/>
                </a:solidFill>
                <a:latin typeface="Courier New" panose="02070309020205020404" pitchFamily="49" charset="0"/>
              </a:rPr>
              <a:t> column as 别名 from 表名;</a:t>
            </a:r>
            <a:endParaRPr lang="zh-CN" altLang="en-US" sz="1800" b="1" i="1" dirty="0">
              <a:solidFill>
                <a:srgbClr val="000000"/>
              </a:solidFill>
              <a:latin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5"/>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37891"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Select语句(２)</a:t>
            </a:r>
          </a:p>
        </p:txBody>
      </p:sp>
      <p:sp>
        <p:nvSpPr>
          <p:cNvPr id="37892" name="Text Box 3"/>
          <p:cNvSpPr txBox="1">
            <a:spLocks noChangeArrowheads="1"/>
          </p:cNvSpPr>
          <p:nvPr/>
        </p:nvSpPr>
        <p:spPr bwMode="auto">
          <a:xfrm>
            <a:off x="670503" y="2205039"/>
            <a:ext cx="8531925" cy="1643527"/>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sz="2400"/>
              <a:t>练习</a:t>
            </a:r>
          </a:p>
          <a:p>
            <a:pPr lvl="1" algn="l">
              <a:lnSpc>
                <a:spcPct val="90000"/>
              </a:lnSpc>
              <a:spcBef>
                <a:spcPct val="20000"/>
              </a:spcBef>
              <a:buClr>
                <a:schemeClr val="tx1"/>
              </a:buClr>
              <a:buSzPct val="70000"/>
              <a:buFont typeface="Wingdings" panose="05000000000000000000" pitchFamily="2" charset="2"/>
              <a:buChar char="l"/>
            </a:pPr>
            <a:r>
              <a:rPr lang="zh-CN" altLang="en-US" sz="2400"/>
              <a:t>在所有学生数学分数上加10分特长分。</a:t>
            </a:r>
          </a:p>
          <a:p>
            <a:pPr lvl="1" algn="l">
              <a:lnSpc>
                <a:spcPct val="90000"/>
              </a:lnSpc>
              <a:spcBef>
                <a:spcPct val="20000"/>
              </a:spcBef>
              <a:buClr>
                <a:schemeClr val="tx1"/>
              </a:buClr>
              <a:buSzPct val="70000"/>
              <a:buFont typeface="Wingdings" panose="05000000000000000000" pitchFamily="2" charset="2"/>
              <a:buChar char="l"/>
            </a:pPr>
            <a:r>
              <a:rPr lang="zh-CN" altLang="en-US" sz="2400"/>
              <a:t>统计每个学生的总分。</a:t>
            </a:r>
          </a:p>
          <a:p>
            <a:pPr lvl="1" algn="l">
              <a:lnSpc>
                <a:spcPct val="90000"/>
              </a:lnSpc>
              <a:spcBef>
                <a:spcPct val="20000"/>
              </a:spcBef>
              <a:buClr>
                <a:schemeClr val="tx1"/>
              </a:buClr>
              <a:buSzPct val="70000"/>
              <a:buFont typeface="Wingdings" panose="05000000000000000000" pitchFamily="2" charset="2"/>
              <a:buChar char="l"/>
            </a:pPr>
            <a:r>
              <a:rPr lang="zh-CN" altLang="en-US" sz="2400"/>
              <a:t>使用别名表示学生分数。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38915"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Select语句(3)</a:t>
            </a:r>
          </a:p>
        </p:txBody>
      </p:sp>
      <p:sp>
        <p:nvSpPr>
          <p:cNvPr id="38916" name="Text Box 3"/>
          <p:cNvSpPr txBox="1">
            <a:spLocks noChangeArrowheads="1"/>
          </p:cNvSpPr>
          <p:nvPr/>
        </p:nvSpPr>
        <p:spPr bwMode="auto">
          <a:xfrm>
            <a:off x="670503" y="4005263"/>
            <a:ext cx="8735689" cy="341632"/>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endParaRPr lang="zh-CN" altLang="en-US"/>
          </a:p>
        </p:txBody>
      </p:sp>
      <p:sp>
        <p:nvSpPr>
          <p:cNvPr id="38917" name="Text Box 4"/>
          <p:cNvSpPr txBox="1">
            <a:spLocks noChangeArrowheads="1"/>
          </p:cNvSpPr>
          <p:nvPr/>
        </p:nvSpPr>
        <p:spPr bwMode="auto">
          <a:xfrm>
            <a:off x="592132" y="1989138"/>
            <a:ext cx="7899738" cy="1643062"/>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sz="2400" dirty="0"/>
              <a:t>使用where子句</a:t>
            </a:r>
            <a:r>
              <a:rPr lang="zh-CN" altLang="en-US" sz="2400" dirty="0">
                <a:solidFill>
                  <a:srgbClr val="000000"/>
                </a:solidFill>
              </a:rPr>
              <a:t>，进行过滤查询。</a:t>
            </a:r>
            <a:r>
              <a:rPr lang="zh-CN" altLang="en-US" sz="2400" dirty="0"/>
              <a:t>练习：</a:t>
            </a:r>
          </a:p>
          <a:p>
            <a:pPr lvl="1" algn="l">
              <a:lnSpc>
                <a:spcPct val="90000"/>
              </a:lnSpc>
              <a:spcBef>
                <a:spcPct val="20000"/>
              </a:spcBef>
              <a:buClr>
                <a:schemeClr val="tx1"/>
              </a:buClr>
              <a:buSzPct val="70000"/>
              <a:buFont typeface="Wingdings" panose="05000000000000000000" pitchFamily="2" charset="2"/>
              <a:buChar char="l"/>
            </a:pPr>
            <a:r>
              <a:rPr lang="zh-CN" altLang="en-US" sz="2400" dirty="0"/>
              <a:t>查询姓为李的学生成绩</a:t>
            </a:r>
          </a:p>
          <a:p>
            <a:pPr lvl="1" algn="l">
              <a:lnSpc>
                <a:spcPct val="90000"/>
              </a:lnSpc>
              <a:spcBef>
                <a:spcPct val="20000"/>
              </a:spcBef>
              <a:buClr>
                <a:schemeClr val="tx1"/>
              </a:buClr>
              <a:buSzPct val="70000"/>
              <a:buFont typeface="Wingdings" panose="05000000000000000000" pitchFamily="2" charset="2"/>
              <a:buChar char="l"/>
            </a:pPr>
            <a:r>
              <a:rPr lang="zh-CN" altLang="en-US" sz="2400" dirty="0"/>
              <a:t>查询英语成绩大于90分的同学</a:t>
            </a:r>
          </a:p>
          <a:p>
            <a:pPr lvl="1" algn="l">
              <a:lnSpc>
                <a:spcPct val="90000"/>
              </a:lnSpc>
              <a:spcBef>
                <a:spcPct val="20000"/>
              </a:spcBef>
              <a:buClr>
                <a:schemeClr val="tx1"/>
              </a:buClr>
              <a:buSzPct val="70000"/>
              <a:buFont typeface="Wingdings" panose="05000000000000000000" pitchFamily="2" charset="2"/>
              <a:buChar char="l"/>
            </a:pPr>
            <a:r>
              <a:rPr lang="zh-CN" altLang="en-US" sz="2400" dirty="0"/>
              <a:t>查询总分大于200分的所有同学</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39939"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Select语句(４)</a:t>
            </a:r>
          </a:p>
        </p:txBody>
      </p:sp>
      <p:sp>
        <p:nvSpPr>
          <p:cNvPr id="39940" name="Text Box 3"/>
          <p:cNvSpPr txBox="1">
            <a:spLocks noChangeArrowheads="1"/>
          </p:cNvSpPr>
          <p:nvPr/>
        </p:nvSpPr>
        <p:spPr bwMode="auto">
          <a:xfrm>
            <a:off x="670503" y="4005263"/>
            <a:ext cx="8735689" cy="341632"/>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endParaRPr lang="zh-CN" altLang="en-US"/>
          </a:p>
        </p:txBody>
      </p:sp>
      <p:sp>
        <p:nvSpPr>
          <p:cNvPr id="39941" name="Text Box 4"/>
          <p:cNvSpPr txBox="1">
            <a:spLocks noChangeArrowheads="1"/>
          </p:cNvSpPr>
          <p:nvPr/>
        </p:nvSpPr>
        <p:spPr bwMode="auto">
          <a:xfrm>
            <a:off x="670503" y="2060575"/>
            <a:ext cx="7899738" cy="420688"/>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sz="2400"/>
              <a:t>在where子句中经常使用的运算符  </a:t>
            </a:r>
          </a:p>
        </p:txBody>
      </p:sp>
      <p:graphicFrame>
        <p:nvGraphicFramePr>
          <p:cNvPr id="49158" name="Group 6"/>
          <p:cNvGraphicFramePr>
            <a:graphicFrameLocks noGrp="1"/>
          </p:cNvGraphicFramePr>
          <p:nvPr>
            <p:ph idx="4294967295"/>
            <p:custDataLst>
              <p:tags r:id="rId1"/>
            </p:custDataLst>
          </p:nvPr>
        </p:nvGraphicFramePr>
        <p:xfrm>
          <a:off x="987469" y="2636838"/>
          <a:ext cx="8293331" cy="2917826"/>
        </p:xfrm>
        <a:graphic>
          <a:graphicData uri="http://schemas.openxmlformats.org/drawingml/2006/table">
            <a:tbl>
              <a:tblPr/>
              <a:tblGrid>
                <a:gridCol w="1342746">
                  <a:extLst>
                    <a:ext uri="{9D8B030D-6E8A-4147-A177-3AD203B41FA5}">
                      <a16:colId xmlns:a16="http://schemas.microsoft.com/office/drawing/2014/main" val="20000"/>
                    </a:ext>
                  </a:extLst>
                </a:gridCol>
                <a:gridCol w="2448640">
                  <a:extLst>
                    <a:ext uri="{9D8B030D-6E8A-4147-A177-3AD203B41FA5}">
                      <a16:colId xmlns:a16="http://schemas.microsoft.com/office/drawing/2014/main" val="20001"/>
                    </a:ext>
                  </a:extLst>
                </a:gridCol>
                <a:gridCol w="4501945">
                  <a:extLst>
                    <a:ext uri="{9D8B030D-6E8A-4147-A177-3AD203B41FA5}">
                      <a16:colId xmlns:a16="http://schemas.microsoft.com/office/drawing/2014/main" val="20002"/>
                    </a:ext>
                  </a:extLst>
                </a:gridCol>
              </a:tblGrid>
              <a:tr h="352425">
                <a:tc rowSpan="5">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比较运算符</a:t>
                      </a: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&gt;   &lt;   &lt;=   &gt;=   =    &lt;&gt;</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大于、小于、大于(小于)等于、不等于</a:t>
                      </a: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013">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en-US"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BETWEEN</a:t>
                      </a:r>
                      <a:r>
                        <a:rPr kumimoji="0" lang="zh-CN" altLang="en-US"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  </a:t>
                      </a:r>
                      <a:r>
                        <a:rPr kumimoji="0" lang="en-US"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...AND...</a:t>
                      </a:r>
                      <a:endParaRPr kumimoji="0" lang="zh-CN" altLang="en-US"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显示在某一区间的值(含头含尾)</a:t>
                      </a: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vMerge="1">
                  <a:txBody>
                    <a:bodyPr/>
                    <a:lstStyle/>
                    <a:p>
                      <a:endParaRPr lang="zh-CN"/>
                    </a:p>
                  </a:txBody>
                  <a:tcPr/>
                </a:tc>
                <a:tc>
                  <a:txBody>
                    <a:bodyPr/>
                    <a:lstStyle/>
                    <a:p>
                      <a:pPr marL="0" marR="0" lvl="0" indent="0" algn="l" defTabSz="914400" rtl="0" eaLnBrk="0" fontAlgn="base" latinLnBrk="0" hangingPunct="0">
                        <a:lnSpc>
                          <a:spcPct val="120000"/>
                        </a:lnSpc>
                        <a:spcBef>
                          <a:spcPct val="60000"/>
                        </a:spcBef>
                        <a:spcAft>
                          <a:spcPct val="0"/>
                        </a:spcAft>
                        <a:buClrTx/>
                        <a:buSzPct val="100000"/>
                        <a:buFont typeface="Arial" panose="020B0604020202020204" pitchFamily="34" charset="0"/>
                        <a:buNone/>
                      </a:pPr>
                      <a:r>
                        <a:rPr kumimoji="0" lang="en-US"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IN(set)</a:t>
                      </a:r>
                      <a:endParaRPr kumimoji="0" lang="zh-CN" altLang="en-US"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显示在in列表中的值，例：in(100,200)</a:t>
                      </a: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vMerge="1">
                  <a:txBody>
                    <a:bodyPr/>
                    <a:lstStyle/>
                    <a:p>
                      <a:endParaRPr lang="zh-CN"/>
                    </a:p>
                  </a:txBody>
                  <a:tcPr/>
                </a:tc>
                <a:tc>
                  <a:txBody>
                    <a:bodyPr/>
                    <a:lstStyle/>
                    <a:p>
                      <a:pPr marL="0" marR="0" lvl="0" indent="0" algn="l" defTabSz="914400" rtl="0" eaLnBrk="0" fontAlgn="base" latinLnBrk="0" hangingPunct="0">
                        <a:lnSpc>
                          <a:spcPct val="120000"/>
                        </a:lnSpc>
                        <a:spcBef>
                          <a:spcPct val="60000"/>
                        </a:spcBef>
                        <a:spcAft>
                          <a:spcPct val="0"/>
                        </a:spcAft>
                        <a:buClrTx/>
                        <a:buSzPct val="100000"/>
                        <a:buFont typeface="Arial" panose="020B0604020202020204" pitchFamily="34" charset="0"/>
                        <a:buNone/>
                      </a:pPr>
                      <a:r>
                        <a:rPr kumimoji="0" lang="en-US"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LIKE</a:t>
                      </a:r>
                      <a:r>
                        <a:rPr kumimoji="0" lang="zh-CN" altLang="en-US"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 ‘张pattern’</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模糊查询</a:t>
                      </a: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vMerge="1">
                  <a:txBody>
                    <a:bodyPr/>
                    <a:lstStyle/>
                    <a:p>
                      <a:endParaRPr lang="zh-CN"/>
                    </a:p>
                  </a:txBody>
                  <a:tcPr/>
                </a:tc>
                <a:tc>
                  <a:txBody>
                    <a:bodyPr/>
                    <a:lstStyle/>
                    <a:p>
                      <a:pPr marL="0" marR="0" lvl="0" indent="0" algn="l" defTabSz="914400" rtl="0" eaLnBrk="0" fontAlgn="base" latinLnBrk="0" hangingPunct="0">
                        <a:lnSpc>
                          <a:spcPct val="120000"/>
                        </a:lnSpc>
                        <a:spcBef>
                          <a:spcPct val="60000"/>
                        </a:spcBef>
                        <a:spcAft>
                          <a:spcPct val="0"/>
                        </a:spcAft>
                        <a:buClrTx/>
                        <a:buSzPct val="100000"/>
                        <a:buFont typeface="Arial" panose="020B0604020202020204" pitchFamily="34" charset="0"/>
                        <a:buNone/>
                      </a:pPr>
                      <a:r>
                        <a:rPr kumimoji="0" lang="en-US"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IS NULL</a:t>
                      </a:r>
                      <a:endParaRPr kumimoji="0" lang="zh-CN" altLang="en-US" sz="1600" b="1"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判断是否为空</a:t>
                      </a: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2425">
                <a:tc rowSpan="3">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逻辑运算符</a:t>
                      </a: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and</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多个条件同时成立</a:t>
                      </a: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2425">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or</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多个条件任一成立</a:t>
                      </a: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4013">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not</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不成立，例：where not(salary&gt;100);</a:t>
                      </a: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9974" name="Text Box 37"/>
          <p:cNvSpPr txBox="1">
            <a:spLocks noChangeArrowheads="1"/>
          </p:cNvSpPr>
          <p:nvPr/>
        </p:nvSpPr>
        <p:spPr bwMode="auto">
          <a:xfrm>
            <a:off x="987468" y="5734050"/>
            <a:ext cx="8063445" cy="533400"/>
          </a:xfrm>
          <a:prstGeom prst="rect">
            <a:avLst/>
          </a:prstGeom>
          <a:noFill/>
          <a:ln w="9525">
            <a:noFill/>
            <a:miter lim="800000"/>
          </a:ln>
        </p:spPr>
        <p:txBody>
          <a:bodyPr>
            <a:spAutoFit/>
          </a:bodyPr>
          <a:lstStyle/>
          <a:p>
            <a:pPr lvl="1" algn="l">
              <a:lnSpc>
                <a:spcPct val="90000"/>
              </a:lnSpc>
              <a:spcBef>
                <a:spcPct val="20000"/>
              </a:spcBef>
              <a:buClr>
                <a:schemeClr val="tx1"/>
              </a:buClr>
              <a:buSzPct val="70000"/>
              <a:buFont typeface="Wingdings" panose="05000000000000000000" pitchFamily="2" charset="2"/>
              <a:buNone/>
            </a:pPr>
            <a:r>
              <a:rPr lang="zh-CN" altLang="en-US" sz="1600" dirty="0"/>
              <a:t>Like语句中，</a:t>
            </a:r>
            <a:r>
              <a:rPr lang="en-US" altLang="zh-CN" sz="1600" dirty="0"/>
              <a:t>% </a:t>
            </a:r>
            <a:r>
              <a:rPr lang="zh-CN" altLang="en-US" sz="1600" dirty="0"/>
              <a:t>代表零个或多个任意字符，</a:t>
            </a:r>
            <a:r>
              <a:rPr lang="en-US" altLang="zh-CN" sz="1600" dirty="0"/>
              <a:t>_ </a:t>
            </a:r>
            <a:r>
              <a:rPr lang="zh-CN" altLang="en-US" sz="1600" dirty="0"/>
              <a:t>代表一个字符，例first_name like ‘_a%’;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40963"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Select语句(4)</a:t>
            </a:r>
          </a:p>
        </p:txBody>
      </p:sp>
      <p:sp>
        <p:nvSpPr>
          <p:cNvPr id="40964" name="Text Box 3"/>
          <p:cNvSpPr txBox="1">
            <a:spLocks noChangeArrowheads="1"/>
          </p:cNvSpPr>
          <p:nvPr/>
        </p:nvSpPr>
        <p:spPr bwMode="auto">
          <a:xfrm>
            <a:off x="670503" y="4005263"/>
            <a:ext cx="8735689" cy="341632"/>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endParaRPr lang="zh-CN" altLang="en-US"/>
          </a:p>
        </p:txBody>
      </p:sp>
      <p:sp>
        <p:nvSpPr>
          <p:cNvPr id="40965" name="Text Box 4"/>
          <p:cNvSpPr txBox="1">
            <a:spLocks noChangeArrowheads="1"/>
          </p:cNvSpPr>
          <p:nvPr/>
        </p:nvSpPr>
        <p:spPr bwMode="auto">
          <a:xfrm>
            <a:off x="670503" y="2060576"/>
            <a:ext cx="7899738" cy="2456057"/>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sz="2400"/>
              <a:t>查询英语分数在 80－90之间的同学。</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sz="2400"/>
              <a:t>查询数学分数为89,90,91的同学。</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sz="2400"/>
              <a:t>查询所有姓李的学生成绩。</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sz="2400"/>
              <a:t>查询数学分&gt;80，语文分&gt;80的同学。</a:t>
            </a:r>
          </a:p>
          <a:p>
            <a:pPr marL="342900" indent="-342900" algn="l">
              <a:lnSpc>
                <a:spcPct val="90000"/>
              </a:lnSpc>
              <a:spcBef>
                <a:spcPct val="20000"/>
              </a:spcBef>
              <a:buClr>
                <a:schemeClr val="tx1"/>
              </a:buClr>
              <a:buSzPct val="70000"/>
              <a:buFont typeface="Wingdings" panose="05000000000000000000" pitchFamily="2" charset="2"/>
              <a:buChar char="l"/>
            </a:pPr>
            <a:endParaRPr lang="zh-CN" altLang="en-US" sz="2400"/>
          </a:p>
          <a:p>
            <a:pPr marL="342900" indent="-342900" algn="l">
              <a:lnSpc>
                <a:spcPct val="90000"/>
              </a:lnSpc>
              <a:spcBef>
                <a:spcPct val="20000"/>
              </a:spcBef>
              <a:buClr>
                <a:schemeClr val="tx1"/>
              </a:buClr>
              <a:buSzPct val="70000"/>
              <a:buFont typeface="Wingdings" panose="05000000000000000000" pitchFamily="2" charset="2"/>
              <a:buChar char="l"/>
            </a:pPr>
            <a:endParaRPr lang="zh-CN"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41987"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latin typeface="楷体_GB2312" pitchFamily="1" charset="-122"/>
                <a:ea typeface="楷体_GB2312" pitchFamily="1" charset="-122"/>
              </a:rPr>
              <a:t>Select语句(５)</a:t>
            </a:r>
          </a:p>
        </p:txBody>
      </p:sp>
      <p:sp>
        <p:nvSpPr>
          <p:cNvPr id="52228" name="Rectangle 3"/>
          <p:cNvSpPr>
            <a:spLocks noChangeArrowheads="1"/>
          </p:cNvSpPr>
          <p:nvPr/>
        </p:nvSpPr>
        <p:spPr bwMode="auto">
          <a:xfrm>
            <a:off x="750615" y="2708275"/>
            <a:ext cx="8373443" cy="1079500"/>
          </a:xfrm>
          <a:prstGeom prst="rect">
            <a:avLst/>
          </a:prstGeom>
          <a:solidFill>
            <a:srgbClr val="FFFFCC"/>
          </a:solidFill>
          <a:ln w="25400" cmpd="sng">
            <a:solidFill>
              <a:srgbClr val="000000"/>
            </a:solidFill>
            <a:miter lim="800000"/>
          </a:ln>
          <a:effectLst>
            <a:outerShdw dist="89803" dir="2700000" algn="ctr" rotWithShape="0">
              <a:srgbClr val="000000"/>
            </a:outerShdw>
          </a:effectLst>
        </p:spPr>
        <p:txBody>
          <a:bodyPr wrap="none" lIns="92075" tIns="46038" rIns="92075" bIns="46038" anchor="ctr"/>
          <a:lstStyle/>
          <a:p>
            <a:pPr algn="l">
              <a:lnSpc>
                <a:spcPct val="90000"/>
              </a:lnSpc>
              <a:spcBef>
                <a:spcPct val="20000"/>
              </a:spcBef>
              <a:buClr>
                <a:schemeClr val="tx1"/>
              </a:buClr>
              <a:buSzPct val="70000"/>
              <a:buFont typeface="Wingdings" panose="05000000000000000000" pitchFamily="2" charset="2"/>
              <a:buNone/>
              <a:tabLst>
                <a:tab pos="1200150" algn="l"/>
              </a:tabLst>
              <a:defRPr/>
            </a:pPr>
            <a:r>
              <a:rPr lang="en-US" sz="1800" b="1" dirty="0">
                <a:solidFill>
                  <a:srgbClr val="000000"/>
                </a:solidFill>
                <a:latin typeface="Courier New" panose="02070309020205020404" pitchFamily="49" charset="0"/>
              </a:rPr>
              <a:t>SELECT</a:t>
            </a:r>
            <a:r>
              <a:rPr lang="zh-CN" altLang="en-US" sz="1800" b="1" dirty="0">
                <a:solidFill>
                  <a:srgbClr val="000000"/>
                </a:solidFill>
                <a:latin typeface="Courier New" panose="02070309020205020404" pitchFamily="49" charset="0"/>
              </a:rPr>
              <a:t> </a:t>
            </a:r>
            <a:r>
              <a:rPr lang="en-US" sz="1800" b="1" i="1" dirty="0">
                <a:solidFill>
                  <a:srgbClr val="000000"/>
                </a:solidFill>
                <a:latin typeface="Courier New" panose="02070309020205020404" pitchFamily="49" charset="0"/>
              </a:rPr>
              <a:t>column</a:t>
            </a:r>
            <a:r>
              <a:rPr lang="zh-CN" altLang="en-US" sz="1800" b="1" dirty="0">
                <a:solidFill>
                  <a:srgbClr val="000000"/>
                </a:solidFill>
                <a:latin typeface="Courier New" panose="02070309020205020404" pitchFamily="49" charset="0"/>
              </a:rPr>
              <a:t>1</a:t>
            </a:r>
            <a:r>
              <a:rPr lang="en-US" sz="1800" b="1" dirty="0">
                <a:solidFill>
                  <a:srgbClr val="000000"/>
                </a:solidFill>
                <a:latin typeface="Courier New" panose="02070309020205020404" pitchFamily="49" charset="0"/>
              </a:rPr>
              <a:t>, </a:t>
            </a:r>
            <a:r>
              <a:rPr lang="en-US" sz="1800" b="1" i="1" dirty="0">
                <a:solidFill>
                  <a:srgbClr val="000000"/>
                </a:solidFill>
                <a:latin typeface="Courier New" panose="02070309020205020404" pitchFamily="49" charset="0"/>
              </a:rPr>
              <a:t>column</a:t>
            </a:r>
            <a:r>
              <a:rPr lang="zh-CN" altLang="en-US" sz="1800" b="1" dirty="0">
                <a:solidFill>
                  <a:srgbClr val="000000"/>
                </a:solidFill>
                <a:latin typeface="Courier New" panose="02070309020205020404" pitchFamily="49" charset="0"/>
              </a:rPr>
              <a:t>2</a:t>
            </a:r>
            <a:r>
              <a:rPr lang="en-US" sz="1800" b="1" dirty="0">
                <a:solidFill>
                  <a:srgbClr val="000000"/>
                </a:solidFill>
                <a:latin typeface="Courier New" panose="02070309020205020404" pitchFamily="49" charset="0"/>
              </a:rPr>
              <a:t>. </a:t>
            </a:r>
            <a:r>
              <a:rPr lang="en-US" sz="1800" b="1" i="1" dirty="0">
                <a:solidFill>
                  <a:srgbClr val="000000"/>
                </a:solidFill>
                <a:latin typeface="Courier New" panose="02070309020205020404" pitchFamily="49" charset="0"/>
              </a:rPr>
              <a:t>column</a:t>
            </a:r>
            <a:r>
              <a:rPr lang="zh-CN" altLang="en-US" sz="1800" b="1" dirty="0">
                <a:solidFill>
                  <a:srgbClr val="000000"/>
                </a:solidFill>
                <a:latin typeface="Courier New" panose="02070309020205020404" pitchFamily="49" charset="0"/>
              </a:rPr>
              <a:t>3</a:t>
            </a:r>
            <a:r>
              <a:rPr lang="en-US" sz="1800" b="1" dirty="0">
                <a:solidFill>
                  <a:srgbClr val="000000"/>
                </a:solidFill>
                <a:latin typeface="Courier New" panose="02070309020205020404" pitchFamily="49" charset="0"/>
              </a:rPr>
              <a:t>..</a:t>
            </a:r>
          </a:p>
          <a:p>
            <a:pPr algn="l">
              <a:lnSpc>
                <a:spcPct val="90000"/>
              </a:lnSpc>
              <a:spcBef>
                <a:spcPct val="20000"/>
              </a:spcBef>
              <a:buClr>
                <a:schemeClr val="tx1"/>
              </a:buClr>
              <a:buSzPct val="70000"/>
              <a:buFont typeface="Wingdings" panose="05000000000000000000" pitchFamily="2" charset="2"/>
              <a:buNone/>
              <a:tabLst>
                <a:tab pos="1200150" algn="l"/>
              </a:tabLst>
              <a:defRPr/>
            </a:pPr>
            <a:r>
              <a:rPr lang="zh-CN" altLang="en-US" sz="1800" b="1" dirty="0">
                <a:solidFill>
                  <a:srgbClr val="000000"/>
                </a:solidFill>
                <a:latin typeface="Courier New" panose="02070309020205020404" pitchFamily="49" charset="0"/>
              </a:rPr>
              <a:t>		</a:t>
            </a:r>
            <a:r>
              <a:rPr lang="en-US" sz="1800" b="1" dirty="0">
                <a:solidFill>
                  <a:srgbClr val="000000"/>
                </a:solidFill>
                <a:latin typeface="Courier New" panose="02070309020205020404" pitchFamily="49" charset="0"/>
              </a:rPr>
              <a:t>FROM	</a:t>
            </a:r>
            <a:r>
              <a:rPr lang="en-US" sz="1800" b="1" i="1" dirty="0">
                <a:solidFill>
                  <a:srgbClr val="000000"/>
                </a:solidFill>
                <a:latin typeface="Courier New" panose="02070309020205020404" pitchFamily="49" charset="0"/>
              </a:rPr>
              <a:t>table;</a:t>
            </a:r>
            <a:endParaRPr lang="zh-CN" altLang="en-US" sz="1800" b="1" i="1" dirty="0">
              <a:solidFill>
                <a:srgbClr val="000000"/>
              </a:solidFill>
              <a:latin typeface="Courier New" panose="02070309020205020404" pitchFamily="49" charset="0"/>
            </a:endParaRPr>
          </a:p>
          <a:p>
            <a:pPr algn="l">
              <a:lnSpc>
                <a:spcPct val="90000"/>
              </a:lnSpc>
              <a:spcBef>
                <a:spcPct val="20000"/>
              </a:spcBef>
              <a:buClr>
                <a:schemeClr val="tx1"/>
              </a:buClr>
              <a:buSzPct val="70000"/>
              <a:buFont typeface="Wingdings" panose="05000000000000000000" pitchFamily="2" charset="2"/>
              <a:buNone/>
              <a:tabLst>
                <a:tab pos="1200150" algn="l"/>
              </a:tabLst>
              <a:defRPr/>
            </a:pPr>
            <a:r>
              <a:rPr lang="zh-CN" altLang="en-US" sz="1800" b="1" i="1" dirty="0">
                <a:solidFill>
                  <a:srgbClr val="000000"/>
                </a:solidFill>
                <a:latin typeface="Courier New" panose="02070309020205020404" pitchFamily="49" charset="0"/>
              </a:rPr>
              <a:t>		order by column asc|desc</a:t>
            </a:r>
          </a:p>
        </p:txBody>
      </p:sp>
      <p:sp>
        <p:nvSpPr>
          <p:cNvPr id="41989" name="Text Box 4"/>
          <p:cNvSpPr txBox="1">
            <a:spLocks noChangeArrowheads="1"/>
          </p:cNvSpPr>
          <p:nvPr/>
        </p:nvSpPr>
        <p:spPr bwMode="auto">
          <a:xfrm>
            <a:off x="670503" y="4005263"/>
            <a:ext cx="8735689" cy="2716530"/>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latin typeface="Courier New" panose="02070309020205020404" pitchFamily="49" charset="0"/>
              </a:rPr>
              <a:t>Order by 指定排序的列，排序的列即可是表中的列名，也可以是select 语句后指定的列名。</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latin typeface="Courier New" panose="02070309020205020404" pitchFamily="49" charset="0"/>
              </a:rPr>
              <a:t>Asc 升序、Desc 降序</a:t>
            </a:r>
          </a:p>
          <a:p>
            <a:pPr marL="342900" indent="-342900" algn="l">
              <a:lnSpc>
                <a:spcPct val="90000"/>
              </a:lnSpc>
              <a:spcBef>
                <a:spcPct val="20000"/>
              </a:spcBef>
              <a:buClr>
                <a:schemeClr val="tx1"/>
              </a:buClr>
              <a:buSzPct val="70000"/>
              <a:buFont typeface="Wingdings" panose="05000000000000000000" pitchFamily="2" charset="2"/>
              <a:buChar char="l"/>
            </a:pPr>
            <a:r>
              <a:rPr lang="en-US" altLang="zh-CN" dirty="0">
                <a:latin typeface="Courier New" panose="02070309020205020404" pitchFamily="49" charset="0"/>
              </a:rPr>
              <a:t>ORDER BY </a:t>
            </a:r>
            <a:r>
              <a:rPr lang="zh-CN" altLang="en-US" dirty="0">
                <a:latin typeface="Courier New" panose="02070309020205020404" pitchFamily="49" charset="0"/>
              </a:rPr>
              <a:t>子句应位于SELECT语句的结尾。</a:t>
            </a:r>
          </a:p>
          <a:p>
            <a:pPr marL="342900" indent="-342900" algn="l">
              <a:lnSpc>
                <a:spcPct val="90000"/>
              </a:lnSpc>
              <a:spcBef>
                <a:spcPct val="20000"/>
              </a:spcBef>
              <a:buClr>
                <a:schemeClr val="tx1"/>
              </a:buClr>
              <a:buSzPct val="70000"/>
              <a:buFont typeface="Wingdings" panose="05000000000000000000" pitchFamily="2" charset="2"/>
              <a:buChar char="l"/>
            </a:pPr>
            <a:r>
              <a:rPr lang="en-US" altLang="zh-CN" dirty="0">
                <a:latin typeface="Courier New" panose="02070309020205020404" pitchFamily="49" charset="0"/>
              </a:rPr>
              <a:t>limit </a:t>
            </a:r>
            <a:endParaRPr lang="zh-CN" altLang="en-US" dirty="0">
              <a:latin typeface="Courier New" panose="02070309020205020404" pitchFamily="49" charset="0"/>
            </a:endParaRP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latin typeface="Courier New" panose="02070309020205020404" pitchFamily="49" charset="0"/>
              </a:rPr>
              <a:t>练习：</a:t>
            </a:r>
          </a:p>
          <a:p>
            <a:pPr lvl="1" algn="l">
              <a:lnSpc>
                <a:spcPct val="90000"/>
              </a:lnSpc>
              <a:spcBef>
                <a:spcPct val="20000"/>
              </a:spcBef>
              <a:buClr>
                <a:schemeClr val="tx1"/>
              </a:buClr>
              <a:buSzPct val="70000"/>
              <a:buFont typeface="Wingdings" panose="05000000000000000000" pitchFamily="2" charset="2"/>
              <a:buChar char="l"/>
            </a:pPr>
            <a:r>
              <a:rPr lang="zh-CN" altLang="en-US" dirty="0">
                <a:latin typeface="Courier New" panose="02070309020205020404" pitchFamily="49" charset="0"/>
              </a:rPr>
              <a:t>对数学成绩排序后输出。</a:t>
            </a:r>
          </a:p>
          <a:p>
            <a:pPr lvl="1" algn="l">
              <a:lnSpc>
                <a:spcPct val="90000"/>
              </a:lnSpc>
              <a:spcBef>
                <a:spcPct val="20000"/>
              </a:spcBef>
              <a:buClr>
                <a:schemeClr val="tx1"/>
              </a:buClr>
              <a:buSzPct val="70000"/>
              <a:buFont typeface="Wingdings" panose="05000000000000000000" pitchFamily="2" charset="2"/>
              <a:buChar char="l"/>
            </a:pPr>
            <a:r>
              <a:rPr lang="zh-CN" altLang="en-US" dirty="0">
                <a:latin typeface="Courier New" panose="02070309020205020404" pitchFamily="49" charset="0"/>
              </a:rPr>
              <a:t>对总分排序后输出，然后再按从高到低的顺序输出</a:t>
            </a:r>
          </a:p>
          <a:p>
            <a:pPr lvl="1" algn="l">
              <a:lnSpc>
                <a:spcPct val="90000"/>
              </a:lnSpc>
              <a:spcBef>
                <a:spcPct val="20000"/>
              </a:spcBef>
              <a:buClr>
                <a:schemeClr val="tx1"/>
              </a:buClr>
              <a:buSzPct val="70000"/>
              <a:buFont typeface="Wingdings" panose="05000000000000000000" pitchFamily="2" charset="2"/>
              <a:buChar char="l"/>
            </a:pPr>
            <a:r>
              <a:rPr lang="zh-CN" altLang="en-US" dirty="0">
                <a:latin typeface="Courier New" panose="02070309020205020404" pitchFamily="49" charset="0"/>
              </a:rPr>
              <a:t>对姓李的学生成绩排序输出</a:t>
            </a:r>
          </a:p>
        </p:txBody>
      </p:sp>
      <p:sp>
        <p:nvSpPr>
          <p:cNvPr id="41990" name="Text Box 5"/>
          <p:cNvSpPr txBox="1">
            <a:spLocks noChangeArrowheads="1"/>
          </p:cNvSpPr>
          <p:nvPr/>
        </p:nvSpPr>
        <p:spPr bwMode="auto">
          <a:xfrm>
            <a:off x="670503" y="2060575"/>
            <a:ext cx="8373443" cy="420688"/>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sz="2400"/>
              <a:t>使用order by 子句排序查询结果。</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43011"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t>7、数据完整性</a:t>
            </a:r>
          </a:p>
        </p:txBody>
      </p:sp>
      <p:sp>
        <p:nvSpPr>
          <p:cNvPr id="43012" name="Rectangle 3"/>
          <p:cNvSpPr>
            <a:spLocks noGrp="1" noChangeArrowheads="1"/>
          </p:cNvSpPr>
          <p:nvPr>
            <p:ph type="body" idx="4294967295"/>
          </p:nvPr>
        </p:nvSpPr>
        <p:spPr>
          <a:xfrm>
            <a:off x="750880" y="1531939"/>
            <a:ext cx="8442841" cy="4992685"/>
          </a:xfrm>
          <a:prstGeom prst="rect">
            <a:avLst/>
          </a:prstGeom>
        </p:spPr>
        <p:txBody>
          <a:bodyPr/>
          <a:lstStyle/>
          <a:p>
            <a:pPr eaLnBrk="1" hangingPunct="1"/>
            <a:r>
              <a:rPr lang="zh-CN" altLang="en-US" dirty="0"/>
              <a:t>数据完整性是为了保证插入到数据库中的数据是正确的，它防止了用户可能的输入错误。</a:t>
            </a:r>
          </a:p>
          <a:p>
            <a:pPr eaLnBrk="1" hangingPunct="1"/>
            <a:r>
              <a:rPr lang="zh-CN" altLang="en-US" dirty="0"/>
              <a:t>数据完整性主要分为以下三类：</a:t>
            </a:r>
          </a:p>
          <a:p>
            <a:pPr eaLnBrk="1" hangingPunct="1"/>
            <a:r>
              <a:rPr lang="zh-CN" altLang="en-US" dirty="0"/>
              <a:t>实体完整性：</a:t>
            </a:r>
          </a:p>
          <a:p>
            <a:pPr lvl="1" eaLnBrk="1" hangingPunct="1"/>
            <a:r>
              <a:rPr lang="zh-CN" altLang="en-US" dirty="0"/>
              <a:t>规定表的一行（即每一条记录）在表中是唯一的实体。实体完整性通过表的主键来实现。</a:t>
            </a:r>
          </a:p>
          <a:p>
            <a:pPr eaLnBrk="1" hangingPunct="1"/>
            <a:r>
              <a:rPr lang="zh-CN" altLang="en-US" dirty="0"/>
              <a:t>域完整性：</a:t>
            </a:r>
          </a:p>
          <a:p>
            <a:pPr lvl="1" eaLnBrk="1" hangingPunct="1"/>
            <a:r>
              <a:rPr lang="zh-CN" altLang="en-US" dirty="0"/>
              <a:t>指数据库表的列（即字段）必须符合某种特定的数据类型或</a:t>
            </a:r>
            <a:r>
              <a:rPr lang="zh-CN" altLang="en-US" dirty="0">
                <a:solidFill>
                  <a:srgbClr val="FF0000"/>
                </a:solidFill>
              </a:rPr>
              <a:t>约束</a:t>
            </a:r>
            <a:r>
              <a:rPr lang="zh-CN" altLang="en-US" dirty="0"/>
              <a:t>。比如NOT NULL。</a:t>
            </a:r>
          </a:p>
          <a:p>
            <a:pPr eaLnBrk="1" hangingPunct="1"/>
            <a:r>
              <a:rPr lang="zh-CN" altLang="en-US" dirty="0"/>
              <a:t>参照完整性：</a:t>
            </a:r>
          </a:p>
          <a:p>
            <a:pPr lvl="1" eaLnBrk="1" hangingPunct="1"/>
            <a:r>
              <a:rPr lang="zh-CN" altLang="en-US" dirty="0"/>
              <a:t>保证一个表的外键和另一个表的主键对应。</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44035" name="Rectangle 2"/>
          <p:cNvSpPr>
            <a:spLocks noGrp="1" noChangeArrowheads="1"/>
          </p:cNvSpPr>
          <p:nvPr>
            <p:ph type="title" idx="4294967295"/>
          </p:nvPr>
        </p:nvSpPr>
        <p:spPr>
          <a:xfrm>
            <a:off x="806345" y="1065214"/>
            <a:ext cx="8526701" cy="720725"/>
          </a:xfrm>
          <a:prstGeom prst="rect">
            <a:avLst/>
          </a:prstGeom>
          <a:noFill/>
        </p:spPr>
        <p:txBody>
          <a:bodyPr lIns="92075" tIns="46038" rIns="92075" bIns="46038" anchor="t"/>
          <a:lstStyle/>
          <a:p>
            <a:pPr eaLnBrk="1" hangingPunct="1"/>
            <a:r>
              <a:rPr lang="zh-CN">
                <a:latin typeface="楷体_GB2312" pitchFamily="1" charset="-122"/>
                <a:ea typeface="楷体_GB2312" pitchFamily="1" charset="-122"/>
              </a:rPr>
              <a:t>定义表的约束</a:t>
            </a:r>
          </a:p>
        </p:txBody>
      </p:sp>
      <p:sp>
        <p:nvSpPr>
          <p:cNvPr id="44036" name="Rectangle 3"/>
          <p:cNvSpPr>
            <a:spLocks noGrp="1" noChangeArrowheads="1"/>
          </p:cNvSpPr>
          <p:nvPr>
            <p:ph type="body" idx="4294967295"/>
          </p:nvPr>
        </p:nvSpPr>
        <p:spPr>
          <a:xfrm>
            <a:off x="907356" y="4149726"/>
            <a:ext cx="8023388" cy="923925"/>
          </a:xfrm>
          <a:prstGeom prst="rect">
            <a:avLst/>
          </a:prstGeom>
          <a:noFill/>
        </p:spPr>
        <p:txBody>
          <a:bodyPr lIns="92075" tIns="46038" rIns="92075" bIns="46038">
            <a:spAutoFit/>
          </a:bodyPr>
          <a:lstStyle/>
          <a:p>
            <a:pPr eaLnBrk="1" hangingPunct="1">
              <a:buFont typeface="Wingdings" panose="05000000000000000000" pitchFamily="2" charset="2"/>
              <a:buNone/>
            </a:pPr>
            <a:endParaRPr lang="zh-CN" altLang="en-US" sz="1600" b="1"/>
          </a:p>
          <a:p>
            <a:pPr eaLnBrk="1" hangingPunct="1">
              <a:buFont typeface="Wingdings" panose="05000000000000000000" pitchFamily="2" charset="2"/>
              <a:buNone/>
            </a:pPr>
            <a:endParaRPr lang="zh-CN" altLang="en-US" sz="1600" b="1"/>
          </a:p>
          <a:p>
            <a:pPr eaLnBrk="1" hangingPunct="1">
              <a:buFont typeface="Wingdings" panose="05000000000000000000" pitchFamily="2" charset="2"/>
              <a:buNone/>
            </a:pPr>
            <a:endParaRPr lang="zh-CN" altLang="en-US" sz="1600" b="1"/>
          </a:p>
        </p:txBody>
      </p:sp>
      <p:sp>
        <p:nvSpPr>
          <p:cNvPr id="44037" name="Text Box 4"/>
          <p:cNvSpPr txBox="1">
            <a:spLocks noChangeArrowheads="1"/>
          </p:cNvSpPr>
          <p:nvPr/>
        </p:nvSpPr>
        <p:spPr bwMode="auto">
          <a:xfrm>
            <a:off x="750615" y="2060575"/>
            <a:ext cx="8554566" cy="3693319"/>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t>定义主键约束</a:t>
            </a:r>
          </a:p>
          <a:p>
            <a:pPr lvl="1" algn="l">
              <a:lnSpc>
                <a:spcPct val="90000"/>
              </a:lnSpc>
              <a:spcBef>
                <a:spcPct val="20000"/>
              </a:spcBef>
              <a:buClr>
                <a:schemeClr val="tx1"/>
              </a:buClr>
              <a:buSzPct val="70000"/>
              <a:buFont typeface="Wingdings" panose="05000000000000000000" pitchFamily="2" charset="2"/>
              <a:buChar char="l"/>
            </a:pPr>
            <a:r>
              <a:rPr lang="zh-CN" altLang="en-US" dirty="0"/>
              <a:t>  primary key:不允许为空，不允许重复</a:t>
            </a:r>
          </a:p>
          <a:p>
            <a:pPr lvl="1" algn="l">
              <a:lnSpc>
                <a:spcPct val="90000"/>
              </a:lnSpc>
              <a:spcBef>
                <a:spcPct val="20000"/>
              </a:spcBef>
              <a:buClr>
                <a:schemeClr val="tx1"/>
              </a:buClr>
              <a:buSzPct val="70000"/>
              <a:buFont typeface="Wingdings" panose="05000000000000000000" pitchFamily="2" charset="2"/>
              <a:buChar char="l"/>
            </a:pPr>
            <a:r>
              <a:rPr lang="zh-CN" altLang="en-US" dirty="0"/>
              <a:t>     (可以区分两条记录的唯一性)</a:t>
            </a:r>
          </a:p>
          <a:p>
            <a:pPr lvl="2" algn="l">
              <a:lnSpc>
                <a:spcPct val="90000"/>
              </a:lnSpc>
              <a:spcBef>
                <a:spcPct val="20000"/>
              </a:spcBef>
              <a:buClr>
                <a:schemeClr val="tx1"/>
              </a:buClr>
              <a:buSzPct val="70000"/>
              <a:buFont typeface="Wingdings" panose="05000000000000000000" pitchFamily="2" charset="2"/>
              <a:buChar char="l"/>
            </a:pPr>
            <a:r>
              <a:rPr lang="zh-CN" altLang="en-US" dirty="0"/>
              <a:t>删除主键：alter table tablename drop primary key ;</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t>定义主键自动增长</a:t>
            </a:r>
          </a:p>
          <a:p>
            <a:pPr lvl="1" algn="l">
              <a:lnSpc>
                <a:spcPct val="90000"/>
              </a:lnSpc>
              <a:spcBef>
                <a:spcPct val="20000"/>
              </a:spcBef>
              <a:buClr>
                <a:schemeClr val="tx1"/>
              </a:buClr>
              <a:buSzPct val="70000"/>
              <a:buFont typeface="Wingdings" panose="05000000000000000000" pitchFamily="2" charset="2"/>
              <a:buChar char="l"/>
            </a:pPr>
            <a:r>
              <a:rPr lang="zh-CN" altLang="en-US" dirty="0"/>
              <a:t>  auto_increment</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t>定义唯一约束</a:t>
            </a:r>
          </a:p>
          <a:p>
            <a:pPr lvl="1" algn="l">
              <a:lnSpc>
                <a:spcPct val="90000"/>
              </a:lnSpc>
              <a:spcBef>
                <a:spcPct val="20000"/>
              </a:spcBef>
              <a:buClr>
                <a:schemeClr val="tx1"/>
              </a:buClr>
              <a:buSzPct val="70000"/>
              <a:buFont typeface="Wingdings" panose="05000000000000000000" pitchFamily="2" charset="2"/>
              <a:buChar char="l"/>
            </a:pPr>
            <a:r>
              <a:rPr lang="zh-CN" altLang="en-US" dirty="0"/>
              <a:t>  unique</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t>定义非空约束</a:t>
            </a:r>
          </a:p>
          <a:p>
            <a:pPr lvl="1" algn="l">
              <a:lnSpc>
                <a:spcPct val="90000"/>
              </a:lnSpc>
              <a:spcBef>
                <a:spcPct val="20000"/>
              </a:spcBef>
              <a:buClr>
                <a:schemeClr val="tx1"/>
              </a:buClr>
              <a:buSzPct val="70000"/>
              <a:buFont typeface="Wingdings" panose="05000000000000000000" pitchFamily="2" charset="2"/>
              <a:buChar char="l"/>
            </a:pPr>
            <a:r>
              <a:rPr lang="zh-CN" altLang="en-US" dirty="0"/>
              <a:t>  not null</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dirty="0"/>
              <a:t>定义外键约束</a:t>
            </a:r>
          </a:p>
          <a:p>
            <a:pPr lvl="1" algn="l">
              <a:lnSpc>
                <a:spcPct val="90000"/>
              </a:lnSpc>
              <a:spcBef>
                <a:spcPct val="20000"/>
              </a:spcBef>
              <a:buClr>
                <a:schemeClr val="tx1"/>
              </a:buClr>
              <a:buSzPct val="70000"/>
              <a:buFont typeface="Wingdings" panose="05000000000000000000" pitchFamily="2" charset="2"/>
              <a:buChar char="l"/>
            </a:pPr>
            <a:r>
              <a:rPr lang="zh-CN" altLang="en-US" sz="1800" dirty="0">
                <a:solidFill>
                  <a:srgbClr val="FF0000"/>
                </a:solidFill>
              </a:rPr>
              <a:t>constraint</a:t>
            </a:r>
            <a:r>
              <a:rPr lang="zh-CN" altLang="en-US" sz="1800" dirty="0"/>
              <a:t> ordersid_FK </a:t>
            </a:r>
            <a:r>
              <a:rPr lang="zh-CN" altLang="en-US" sz="1800" dirty="0">
                <a:solidFill>
                  <a:srgbClr val="FF0000"/>
                </a:solidFill>
              </a:rPr>
              <a:t>foreign key</a:t>
            </a:r>
            <a:r>
              <a:rPr lang="zh-CN" altLang="en-US" sz="1800" dirty="0"/>
              <a:t>(ordersid) </a:t>
            </a:r>
            <a:r>
              <a:rPr lang="zh-CN" altLang="en-US" sz="1800" dirty="0">
                <a:solidFill>
                  <a:srgbClr val="FF0000"/>
                </a:solidFill>
              </a:rPr>
              <a:t>references</a:t>
            </a:r>
            <a:r>
              <a:rPr lang="zh-CN" altLang="en-US" sz="1800" dirty="0"/>
              <a:t> orders(id),</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45059"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t>8、多表设计</a:t>
            </a:r>
          </a:p>
        </p:txBody>
      </p:sp>
      <p:sp>
        <p:nvSpPr>
          <p:cNvPr id="45060" name="Rectangle 3"/>
          <p:cNvSpPr>
            <a:spLocks noGrp="1" noChangeArrowheads="1"/>
          </p:cNvSpPr>
          <p:nvPr>
            <p:ph type="body" idx="4294967295"/>
          </p:nvPr>
        </p:nvSpPr>
        <p:spPr>
          <a:xfrm>
            <a:off x="828985" y="1989139"/>
            <a:ext cx="8443106" cy="4098925"/>
          </a:xfrm>
          <a:prstGeom prst="rect">
            <a:avLst/>
          </a:prstGeom>
        </p:spPr>
        <p:txBody>
          <a:bodyPr/>
          <a:lstStyle/>
          <a:p>
            <a:pPr eaLnBrk="1" hangingPunct="1"/>
            <a:r>
              <a:rPr lang="zh-CN" altLang="en-US" dirty="0"/>
              <a:t>一对多 </a:t>
            </a:r>
          </a:p>
          <a:p>
            <a:pPr eaLnBrk="1" hangingPunct="1"/>
            <a:r>
              <a:rPr lang="zh-CN" altLang="en-US" dirty="0"/>
              <a:t>多对多</a:t>
            </a:r>
          </a:p>
          <a:p>
            <a:pPr eaLnBrk="1" hangingPunct="1"/>
            <a:r>
              <a:rPr lang="zh-CN" altLang="en-US" dirty="0"/>
              <a:t>一对一</a:t>
            </a:r>
          </a:p>
          <a:p>
            <a:pPr eaLnBrk="1" hangingPunct="1"/>
            <a:endParaRPr lang="zh-CN" altLang="en-US" dirty="0"/>
          </a:p>
          <a:p>
            <a:pPr eaLnBrk="1" hangingPunct="1"/>
            <a:r>
              <a:rPr lang="zh-CN" altLang="en-US" dirty="0"/>
              <a:t>避免数据的</a:t>
            </a:r>
            <a:r>
              <a:rPr lang="zh-CN" altLang="en-US" dirty="0">
                <a:solidFill>
                  <a:srgbClr val="FF0000"/>
                </a:solidFill>
              </a:rPr>
              <a:t>冗余</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idx="4294967295"/>
          </p:nvPr>
        </p:nvSpPr>
        <p:spPr>
          <a:xfrm>
            <a:off x="750615" y="333376"/>
            <a:ext cx="8443106" cy="1439863"/>
          </a:xfrm>
          <a:prstGeom prst="rect">
            <a:avLst/>
          </a:prstGeom>
        </p:spPr>
        <p:txBody>
          <a:bodyPr/>
          <a:lstStyle/>
          <a:p>
            <a:r>
              <a:rPr lang="zh-CN" altLang="en-US"/>
              <a:t>一对多</a:t>
            </a:r>
          </a:p>
        </p:txBody>
      </p:sp>
      <p:graphicFrame>
        <p:nvGraphicFramePr>
          <p:cNvPr id="57347" name="Group 3"/>
          <p:cNvGraphicFramePr>
            <a:graphicFrameLocks noGrp="1"/>
          </p:cNvGraphicFramePr>
          <p:nvPr>
            <p:ph idx="4294967295"/>
            <p:custDataLst>
              <p:tags r:id="rId1"/>
            </p:custDataLst>
          </p:nvPr>
        </p:nvGraphicFramePr>
        <p:xfrm>
          <a:off x="828985" y="2243139"/>
          <a:ext cx="8443106" cy="1880870"/>
        </p:xfrm>
        <a:graphic>
          <a:graphicData uri="http://schemas.openxmlformats.org/drawingml/2006/table">
            <a:tbl>
              <a:tblPr/>
              <a:tblGrid>
                <a:gridCol w="4221553">
                  <a:extLst>
                    <a:ext uri="{9D8B030D-6E8A-4147-A177-3AD203B41FA5}">
                      <a16:colId xmlns:a16="http://schemas.microsoft.com/office/drawing/2014/main" val="20000"/>
                    </a:ext>
                  </a:extLst>
                </a:gridCol>
                <a:gridCol w="4221553">
                  <a:extLst>
                    <a:ext uri="{9D8B030D-6E8A-4147-A177-3AD203B41FA5}">
                      <a16:colId xmlns:a16="http://schemas.microsoft.com/office/drawing/2014/main" val="20001"/>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ID(Primary key)</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province</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char(</a:t>
                      </a:r>
                      <a:r>
                        <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50</a:t>
                      </a:r>
                      <a:r>
                        <a:rPr kumimoji="0" 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shandong</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sichuan</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020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guangdong</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hunan</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6103" name="页脚占位符 3"/>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graphicFrame>
        <p:nvGraphicFramePr>
          <p:cNvPr id="57368" name="Group 24"/>
          <p:cNvGraphicFramePr>
            <a:graphicFrameLocks noGrp="1"/>
          </p:cNvGraphicFramePr>
          <p:nvPr>
            <p:custDataLst>
              <p:tags r:id="rId2"/>
            </p:custDataLst>
          </p:nvPr>
        </p:nvGraphicFramePr>
        <p:xfrm>
          <a:off x="828985" y="4438651"/>
          <a:ext cx="7819626" cy="2122489"/>
        </p:xfrm>
        <a:graphic>
          <a:graphicData uri="http://schemas.openxmlformats.org/drawingml/2006/table">
            <a:tbl>
              <a:tblPr/>
              <a:tblGrid>
                <a:gridCol w="2607123">
                  <a:extLst>
                    <a:ext uri="{9D8B030D-6E8A-4147-A177-3AD203B41FA5}">
                      <a16:colId xmlns:a16="http://schemas.microsoft.com/office/drawing/2014/main" val="20000"/>
                    </a:ext>
                  </a:extLst>
                </a:gridCol>
                <a:gridCol w="2607122">
                  <a:extLst>
                    <a:ext uri="{9D8B030D-6E8A-4147-A177-3AD203B41FA5}">
                      <a16:colId xmlns:a16="http://schemas.microsoft.com/office/drawing/2014/main" val="20001"/>
                    </a:ext>
                  </a:extLst>
                </a:gridCol>
                <a:gridCol w="2605381">
                  <a:extLst>
                    <a:ext uri="{9D8B030D-6E8A-4147-A177-3AD203B41FA5}">
                      <a16:colId xmlns:a16="http://schemas.microsoft.com/office/drawing/2014/main" val="20002"/>
                    </a:ext>
                  </a:extLst>
                </a:gridCol>
              </a:tblGrid>
              <a:tr h="63976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ID(PK)</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Name</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Proviince_ID</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 tiny int</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    </a:t>
                      </a: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6130" name="TextBox 7"/>
          <p:cNvSpPr txBox="1">
            <a:spLocks noChangeArrowheads="1"/>
          </p:cNvSpPr>
          <p:nvPr/>
        </p:nvSpPr>
        <p:spPr bwMode="auto">
          <a:xfrm>
            <a:off x="766289" y="1844675"/>
            <a:ext cx="1009892" cy="369332"/>
          </a:xfrm>
          <a:prstGeom prst="rect">
            <a:avLst/>
          </a:prstGeom>
          <a:noFill/>
          <a:ln w="9525">
            <a:noFill/>
            <a:miter lim="800000"/>
          </a:ln>
        </p:spPr>
        <p:txBody>
          <a:bodyPr wrap="none">
            <a:spAutoFit/>
          </a:bodyPr>
          <a:lstStyle/>
          <a:p>
            <a:r>
              <a:rPr lang="en-US" altLang="zh-CN" b="1"/>
              <a:t>province</a:t>
            </a:r>
            <a:endParaRPr lang="zh-CN" altLang="en-US" b="1"/>
          </a:p>
        </p:txBody>
      </p:sp>
      <p:sp>
        <p:nvSpPr>
          <p:cNvPr id="46131" name="TextBox 8"/>
          <p:cNvSpPr txBox="1">
            <a:spLocks noChangeArrowheads="1"/>
          </p:cNvSpPr>
          <p:nvPr/>
        </p:nvSpPr>
        <p:spPr bwMode="auto">
          <a:xfrm>
            <a:off x="985726" y="4076700"/>
            <a:ext cx="917367" cy="369332"/>
          </a:xfrm>
          <a:prstGeom prst="rect">
            <a:avLst/>
          </a:prstGeom>
          <a:noFill/>
          <a:ln w="9525">
            <a:noFill/>
            <a:miter lim="800000"/>
          </a:ln>
        </p:spPr>
        <p:txBody>
          <a:bodyPr wrap="none">
            <a:spAutoFit/>
          </a:bodyPr>
          <a:lstStyle/>
          <a:p>
            <a:r>
              <a:rPr lang="en-US" altLang="zh-CN" b="1"/>
              <a:t>student</a:t>
            </a:r>
            <a:endParaRPr lang="zh-CN" alt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17411"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dirty="0"/>
              <a:t>2、常用数据库之关系型数据库</a:t>
            </a:r>
          </a:p>
        </p:txBody>
      </p:sp>
      <p:sp>
        <p:nvSpPr>
          <p:cNvPr id="17412" name="Rectangle 3"/>
          <p:cNvSpPr>
            <a:spLocks noGrp="1" noChangeArrowheads="1"/>
          </p:cNvSpPr>
          <p:nvPr>
            <p:ph type="body" idx="4294967295"/>
          </p:nvPr>
        </p:nvSpPr>
        <p:spPr>
          <a:xfrm>
            <a:off x="828985" y="1989139"/>
            <a:ext cx="8443106" cy="4098925"/>
          </a:xfrm>
          <a:prstGeom prst="rect">
            <a:avLst/>
          </a:prstGeom>
        </p:spPr>
        <p:txBody>
          <a:bodyPr/>
          <a:lstStyle/>
          <a:p>
            <a:pPr eaLnBrk="1" hangingPunct="1"/>
            <a:r>
              <a:rPr lang="zh-CN" altLang="en-US" dirty="0">
                <a:solidFill>
                  <a:srgbClr val="FF0000"/>
                </a:solidFill>
              </a:rPr>
              <a:t>Oracle</a:t>
            </a:r>
          </a:p>
          <a:p>
            <a:pPr eaLnBrk="1" hangingPunct="1"/>
            <a:r>
              <a:rPr lang="zh-CN" altLang="en-US" dirty="0">
                <a:solidFill>
                  <a:srgbClr val="FF0000"/>
                </a:solidFill>
                <a:sym typeface="+mn-ea"/>
              </a:rPr>
              <a:t>MySQL</a:t>
            </a:r>
            <a:endParaRPr lang="zh-CN" altLang="en-US" dirty="0">
              <a:solidFill>
                <a:srgbClr val="FF0000"/>
              </a:solidFill>
            </a:endParaRPr>
          </a:p>
          <a:p>
            <a:pPr eaLnBrk="1" hangingPunct="1"/>
            <a:r>
              <a:rPr lang="zh-CN" altLang="en-US" dirty="0"/>
              <a:t>DB2</a:t>
            </a:r>
          </a:p>
          <a:p>
            <a:pPr eaLnBrk="1" hangingPunct="1"/>
            <a:r>
              <a:rPr lang="zh-CN" altLang="en-US" dirty="0"/>
              <a:t>Informix</a:t>
            </a:r>
          </a:p>
          <a:p>
            <a:pPr eaLnBrk="1" hangingPunct="1"/>
            <a:r>
              <a:rPr lang="zh-CN" altLang="en-US" dirty="0"/>
              <a:t>Sybase</a:t>
            </a:r>
          </a:p>
          <a:p>
            <a:pPr eaLnBrk="1" hangingPunct="1"/>
            <a:r>
              <a:rPr lang="zh-CN" altLang="en-US" dirty="0"/>
              <a:t>SQL Server </a:t>
            </a:r>
            <a:r>
              <a:rPr lang="en-US" altLang="zh-CN" dirty="0"/>
              <a:t>2000 </a:t>
            </a:r>
            <a:r>
              <a:rPr lang="zh-CN" altLang="en-US" dirty="0"/>
              <a:t>、</a:t>
            </a:r>
            <a:r>
              <a:rPr lang="en-US" altLang="zh-CN" dirty="0"/>
              <a:t>2005</a:t>
            </a:r>
            <a:endParaRPr lang="zh-CN" altLang="en-US" dirty="0"/>
          </a:p>
          <a:p>
            <a:pPr eaLnBrk="1" hangingPunct="1"/>
            <a:r>
              <a:rPr lang="zh-CN" altLang="en-US" dirty="0"/>
              <a:t>Access</a:t>
            </a:r>
          </a:p>
          <a:p>
            <a:pPr eaLnBrk="1" hangingPunct="1"/>
            <a:r>
              <a:rPr lang="zh-CN" altLang="en-US" dirty="0">
                <a:solidFill>
                  <a:srgbClr val="FF0000"/>
                </a:solidFill>
              </a:rPr>
              <a:t>SQLite</a:t>
            </a:r>
            <a:r>
              <a:rPr lang="zh-CN" altLang="en-US" dirty="0"/>
              <a:t>等</a:t>
            </a:r>
            <a:endParaRPr lang="en-US" dirty="0"/>
          </a:p>
          <a:p>
            <a:pPr eaLnBrk="1" hangingPunct="1"/>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750615" y="333376"/>
            <a:ext cx="8443106" cy="1439863"/>
          </a:xfrm>
          <a:prstGeom prst="rect">
            <a:avLst/>
          </a:prstGeom>
        </p:spPr>
        <p:txBody>
          <a:bodyPr/>
          <a:lstStyle/>
          <a:p>
            <a:r>
              <a:rPr lang="zh-CN" altLang="en-US"/>
              <a:t>多对多</a:t>
            </a:r>
          </a:p>
        </p:txBody>
      </p:sp>
      <p:graphicFrame>
        <p:nvGraphicFramePr>
          <p:cNvPr id="59395" name="Group 3"/>
          <p:cNvGraphicFramePr>
            <a:graphicFrameLocks noGrp="1"/>
          </p:cNvGraphicFramePr>
          <p:nvPr>
            <p:ph idx="4294967295"/>
            <p:custDataLst>
              <p:tags r:id="rId1"/>
            </p:custDataLst>
          </p:nvPr>
        </p:nvGraphicFramePr>
        <p:xfrm>
          <a:off x="6595306" y="3789363"/>
          <a:ext cx="2171730" cy="2794001"/>
        </p:xfrm>
        <a:graphic>
          <a:graphicData uri="http://schemas.openxmlformats.org/drawingml/2006/table">
            <a:tbl>
              <a:tblPr/>
              <a:tblGrid>
                <a:gridCol w="1086736">
                  <a:extLst>
                    <a:ext uri="{9D8B030D-6E8A-4147-A177-3AD203B41FA5}">
                      <a16:colId xmlns:a16="http://schemas.microsoft.com/office/drawing/2014/main" val="20000"/>
                    </a:ext>
                  </a:extLst>
                </a:gridCol>
                <a:gridCol w="1084994">
                  <a:extLst>
                    <a:ext uri="{9D8B030D-6E8A-4147-A177-3AD203B41FA5}">
                      <a16:colId xmlns:a16="http://schemas.microsoft.com/office/drawing/2014/main" val="20001"/>
                    </a:ext>
                  </a:extLst>
                </a:gridCol>
              </a:tblGrid>
              <a:tr h="44958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T_ID</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S_ID</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958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894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768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894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926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7130" name="页脚占位符 3"/>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graphicFrame>
        <p:nvGraphicFramePr>
          <p:cNvPr id="59419" name="Group 27"/>
          <p:cNvGraphicFramePr>
            <a:graphicFrameLocks noGrp="1"/>
          </p:cNvGraphicFramePr>
          <p:nvPr>
            <p:custDataLst>
              <p:tags r:id="rId2"/>
            </p:custDataLst>
          </p:nvPr>
        </p:nvGraphicFramePr>
        <p:xfrm>
          <a:off x="828985" y="4437064"/>
          <a:ext cx="4458406" cy="1854201"/>
        </p:xfrm>
        <a:graphic>
          <a:graphicData uri="http://schemas.openxmlformats.org/drawingml/2006/table">
            <a:tbl>
              <a:tblPr/>
              <a:tblGrid>
                <a:gridCol w="2229203">
                  <a:extLst>
                    <a:ext uri="{9D8B030D-6E8A-4147-A177-3AD203B41FA5}">
                      <a16:colId xmlns:a16="http://schemas.microsoft.com/office/drawing/2014/main" val="20000"/>
                    </a:ext>
                  </a:extLst>
                </a:gridCol>
                <a:gridCol w="2229203">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ID(PK)</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Name</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endPar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9439" name="Group 47"/>
          <p:cNvGraphicFramePr>
            <a:graphicFrameLocks noGrp="1"/>
          </p:cNvGraphicFramePr>
          <p:nvPr>
            <p:custDataLst>
              <p:tags r:id="rId3"/>
            </p:custDataLst>
          </p:nvPr>
        </p:nvGraphicFramePr>
        <p:xfrm>
          <a:off x="828985" y="2243138"/>
          <a:ext cx="8443106" cy="1853248"/>
        </p:xfrm>
        <a:graphic>
          <a:graphicData uri="http://schemas.openxmlformats.org/drawingml/2006/table">
            <a:tbl>
              <a:tblPr/>
              <a:tblGrid>
                <a:gridCol w="4221553">
                  <a:extLst>
                    <a:ext uri="{9D8B030D-6E8A-4147-A177-3AD203B41FA5}">
                      <a16:colId xmlns:a16="http://schemas.microsoft.com/office/drawing/2014/main" val="20000"/>
                    </a:ext>
                  </a:extLst>
                </a:gridCol>
                <a:gridCol w="4221553">
                  <a:extLst>
                    <a:ext uri="{9D8B030D-6E8A-4147-A177-3AD203B41FA5}">
                      <a16:colId xmlns:a16="http://schemas.microsoft.com/office/drawing/2014/main" val="20001"/>
                    </a:ext>
                  </a:extLst>
                </a:gridCol>
              </a:tblGrid>
              <a:tr h="36512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ID(Primary key)</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teacher</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18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chinese</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math</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english</a:t>
                      </a:r>
                      <a:endPar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idx="4294967295"/>
          </p:nvPr>
        </p:nvSpPr>
        <p:spPr>
          <a:xfrm>
            <a:off x="750615" y="333376"/>
            <a:ext cx="8443106" cy="1439863"/>
          </a:xfrm>
          <a:prstGeom prst="rect">
            <a:avLst/>
          </a:prstGeom>
        </p:spPr>
        <p:txBody>
          <a:bodyPr/>
          <a:lstStyle/>
          <a:p>
            <a:r>
              <a:rPr lang="zh-CN" altLang="en-US"/>
              <a:t>一对一</a:t>
            </a:r>
          </a:p>
        </p:txBody>
      </p:sp>
      <p:graphicFrame>
        <p:nvGraphicFramePr>
          <p:cNvPr id="61443" name="Group 3"/>
          <p:cNvGraphicFramePr>
            <a:graphicFrameLocks noGrp="1"/>
          </p:cNvGraphicFramePr>
          <p:nvPr>
            <p:ph idx="4294967295"/>
          </p:nvPr>
        </p:nvGraphicFramePr>
        <p:xfrm>
          <a:off x="907356" y="2708275"/>
          <a:ext cx="8443107" cy="1112838"/>
        </p:xfrm>
        <a:graphic>
          <a:graphicData uri="http://schemas.openxmlformats.org/drawingml/2006/table">
            <a:tbl>
              <a:tblPr/>
              <a:tblGrid>
                <a:gridCol w="2814369">
                  <a:extLst>
                    <a:ext uri="{9D8B030D-6E8A-4147-A177-3AD203B41FA5}">
                      <a16:colId xmlns:a16="http://schemas.microsoft.com/office/drawing/2014/main" val="20000"/>
                    </a:ext>
                  </a:extLst>
                </a:gridCol>
                <a:gridCol w="2814369">
                  <a:extLst>
                    <a:ext uri="{9D8B030D-6E8A-4147-A177-3AD203B41FA5}">
                      <a16:colId xmlns:a16="http://schemas.microsoft.com/office/drawing/2014/main" val="20001"/>
                    </a:ext>
                  </a:extLst>
                </a:gridCol>
                <a:gridCol w="2814369">
                  <a:extLst>
                    <a:ext uri="{9D8B030D-6E8A-4147-A177-3AD203B41FA5}">
                      <a16:colId xmlns:a16="http://schemas.microsoft.com/office/drawing/2014/main"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ID</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name</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province</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1</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张三</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湖北</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李四</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广东</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8149" name="页脚占位符 3"/>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graphicFrame>
        <p:nvGraphicFramePr>
          <p:cNvPr id="61462" name="Group 22"/>
          <p:cNvGraphicFramePr>
            <a:graphicFrameLocks noGrp="1"/>
          </p:cNvGraphicFramePr>
          <p:nvPr/>
        </p:nvGraphicFramePr>
        <p:xfrm>
          <a:off x="909097" y="4149726"/>
          <a:ext cx="8373443" cy="1439228"/>
        </p:xfrm>
        <a:graphic>
          <a:graphicData uri="http://schemas.openxmlformats.org/drawingml/2006/table">
            <a:tbl>
              <a:tblPr/>
              <a:tblGrid>
                <a:gridCol w="1783362">
                  <a:extLst>
                    <a:ext uri="{9D8B030D-6E8A-4147-A177-3AD203B41FA5}">
                      <a16:colId xmlns:a16="http://schemas.microsoft.com/office/drawing/2014/main" val="20000"/>
                    </a:ext>
                  </a:extLst>
                </a:gridCol>
                <a:gridCol w="3296783">
                  <a:extLst>
                    <a:ext uri="{9D8B030D-6E8A-4147-A177-3AD203B41FA5}">
                      <a16:colId xmlns:a16="http://schemas.microsoft.com/office/drawing/2014/main" val="20001"/>
                    </a:ext>
                  </a:extLst>
                </a:gridCol>
                <a:gridCol w="3293298">
                  <a:extLst>
                    <a:ext uri="{9D8B030D-6E8A-4147-A177-3AD203B41FA5}">
                      <a16:colId xmlns:a16="http://schemas.microsoft.com/office/drawing/2014/main" val="20002"/>
                    </a:ext>
                  </a:extLst>
                </a:gridCol>
              </a:tblGrid>
              <a:tr h="65024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id</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computer</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sz="18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Persion_id</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(外键+unique)</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3700">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1</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联想T420</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1</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zh-CN" altLang="en-US"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苹果mac pro</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pPr>
                      <a:r>
                        <a:rPr kumimoji="0" lang="en-US" altLang="zh-CN" sz="1800" b="0" i="0" u="none" strike="noStrike" cap="none" normalizeH="0" baseline="0" dirty="0">
                          <a:ln>
                            <a:noFill/>
                          </a:ln>
                          <a:solidFill>
                            <a:srgbClr val="000000"/>
                          </a:solidFill>
                          <a:effectLst/>
                          <a:latin typeface="Calibri" panose="020F0502020204030204" pitchFamily="34" charset="0"/>
                          <a:ea typeface="宋体" panose="02010600030101010101" pitchFamily="2" charset="-122"/>
                        </a:rPr>
                        <a:t>2</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269" name="Picture 5" descr="PPT-5-3"/>
          <p:cNvPicPr>
            <a:picLocks noChangeAspect="1" noChangeArrowheads="1"/>
          </p:cNvPicPr>
          <p:nvPr/>
        </p:nvPicPr>
        <p:blipFill>
          <a:blip r:embed="rId3" cstate="print"/>
          <a:srcRect/>
          <a:stretch>
            <a:fillRect/>
          </a:stretch>
        </p:blipFill>
        <p:spPr bwMode="auto">
          <a:xfrm>
            <a:off x="3704308" y="2733676"/>
            <a:ext cx="2578387" cy="796925"/>
          </a:xfrm>
          <a:prstGeom prst="rect">
            <a:avLst/>
          </a:prstGeom>
          <a:noFill/>
          <a:ln w="9525">
            <a:noFill/>
            <a:miter lim="800000"/>
            <a:headEnd/>
            <a:tailEnd/>
          </a:ln>
        </p:spPr>
      </p:pic>
      <p:pic>
        <p:nvPicPr>
          <p:cNvPr id="11270" name="Picture 6" descr="PPT-5-4"/>
          <p:cNvPicPr>
            <a:picLocks noChangeAspect="1" noChangeArrowheads="1"/>
          </p:cNvPicPr>
          <p:nvPr/>
        </p:nvPicPr>
        <p:blipFill>
          <a:blip r:embed="rId4" cstate="print"/>
          <a:srcRect/>
          <a:stretch>
            <a:fillRect/>
          </a:stretch>
        </p:blipFill>
        <p:spPr bwMode="auto">
          <a:xfrm>
            <a:off x="3001587" y="3022601"/>
            <a:ext cx="3721289" cy="1152525"/>
          </a:xfrm>
          <a:prstGeom prst="rect">
            <a:avLst/>
          </a:prstGeom>
          <a:noFill/>
          <a:ln w="9525">
            <a:noFill/>
            <a:miter lim="800000"/>
            <a:headEnd/>
            <a:tailEnd/>
          </a:ln>
        </p:spPr>
      </p:pic>
      <p:pic>
        <p:nvPicPr>
          <p:cNvPr id="18437" name="Picture 7" descr="PPT-5-6"/>
          <p:cNvPicPr>
            <a:picLocks noChangeAspect="1" noChangeArrowheads="1"/>
          </p:cNvPicPr>
          <p:nvPr/>
        </p:nvPicPr>
        <p:blipFill>
          <a:blip r:embed="rId5" cstate="print"/>
          <a:srcRect/>
          <a:stretch>
            <a:fillRect/>
          </a:stretch>
        </p:blipFill>
        <p:spPr bwMode="auto">
          <a:xfrm>
            <a:off x="1" y="6454776"/>
            <a:ext cx="10030107" cy="403225"/>
          </a:xfrm>
          <a:prstGeom prst="rect">
            <a:avLst/>
          </a:prstGeom>
          <a:noFill/>
          <a:ln w="9525">
            <a:noFill/>
            <a:miter lim="800000"/>
            <a:headEnd/>
            <a:tailEnd/>
          </a:ln>
        </p:spPr>
      </p:pic>
      <p:sp>
        <p:nvSpPr>
          <p:cNvPr id="8" name="矩形 7"/>
          <p:cNvSpPr/>
          <p:nvPr/>
        </p:nvSpPr>
        <p:spPr>
          <a:xfrm>
            <a:off x="5844114" y="6482191"/>
            <a:ext cx="5367139" cy="344325"/>
          </a:xfrm>
          <a:prstGeom prst="rect">
            <a:avLst/>
          </a:prstGeom>
        </p:spPr>
        <p:txBody>
          <a:bodyPr wrap="square">
            <a:spAutoFit/>
          </a:bodyPr>
          <a:lstStyle/>
          <a:p>
            <a:pPr marL="342900" indent="-342900" eaLnBrk="1" hangingPunct="1">
              <a:lnSpc>
                <a:spcPct val="110000"/>
              </a:lnSpc>
              <a:defRPr/>
            </a:pPr>
            <a:r>
              <a:rPr lang="zh-CN" altLang="en-US"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王道码农训练营</a:t>
            </a:r>
            <a:r>
              <a:rPr lang="en-US" altLang="zh-CN" sz="1600"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-WWW.CSKAOYAN.COM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1270"/>
                                        </p:tgtEl>
                                        <p:attrNameLst>
                                          <p:attrName>style.visibility</p:attrName>
                                        </p:attrNameLst>
                                      </p:cBhvr>
                                      <p:to>
                                        <p:strVal val="visible"/>
                                      </p:to>
                                    </p:set>
                                    <p:animEffect transition="in" filter="fade">
                                      <p:cBhvr>
                                        <p:cTn id="7" dur="2000"/>
                                        <p:tgtEl>
                                          <p:spTgt spid="11270"/>
                                        </p:tgtEl>
                                      </p:cBhvr>
                                    </p:animEffect>
                                  </p:childTnLst>
                                </p:cTn>
                              </p:par>
                              <p:par>
                                <p:cTn id="8" presetID="47" presetClass="entr" presetSubtype="0" fill="hold" nodeType="withEffect">
                                  <p:stCondLst>
                                    <p:cond delay="1000"/>
                                  </p:stCondLst>
                                  <p:childTnLst>
                                    <p:set>
                                      <p:cBhvr>
                                        <p:cTn id="9" dur="1" fill="hold">
                                          <p:stCondLst>
                                            <p:cond delay="0"/>
                                          </p:stCondLst>
                                        </p:cTn>
                                        <p:tgtEl>
                                          <p:spTgt spid="11269"/>
                                        </p:tgtEl>
                                        <p:attrNameLst>
                                          <p:attrName>style.visibility</p:attrName>
                                        </p:attrNameLst>
                                      </p:cBhvr>
                                      <p:to>
                                        <p:strVal val="visible"/>
                                      </p:to>
                                    </p:set>
                                    <p:animEffect transition="in" filter="fade">
                                      <p:cBhvr>
                                        <p:cTn id="10" dur="1000"/>
                                        <p:tgtEl>
                                          <p:spTgt spid="11269"/>
                                        </p:tgtEl>
                                      </p:cBhvr>
                                    </p:animEffect>
                                    <p:anim calcmode="lin" valueType="num">
                                      <p:cBhvr>
                                        <p:cTn id="11" dur="1000" fill="hold"/>
                                        <p:tgtEl>
                                          <p:spTgt spid="11269"/>
                                        </p:tgtEl>
                                        <p:attrNameLst>
                                          <p:attrName>ppt_x</p:attrName>
                                        </p:attrNameLst>
                                      </p:cBhvr>
                                      <p:tavLst>
                                        <p:tav tm="0">
                                          <p:val>
                                            <p:strVal val="#ppt_x"/>
                                          </p:val>
                                        </p:tav>
                                        <p:tav tm="100000">
                                          <p:val>
                                            <p:strVal val="#ppt_x"/>
                                          </p:val>
                                        </p:tav>
                                      </p:tavLst>
                                    </p:anim>
                                    <p:anim calcmode="lin" valueType="num">
                                      <p:cBhvr>
                                        <p:cTn id="12" dur="1000" fill="hold"/>
                                        <p:tgtEl>
                                          <p:spTgt spid="11269"/>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8"/>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17411"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dirty="0"/>
              <a:t>2、常用数据库之非关系型数据库</a:t>
            </a:r>
            <a:br>
              <a:rPr lang="zh-CN" altLang="en-US" dirty="0"/>
            </a:br>
            <a:r>
              <a:rPr lang="en-US" altLang="zh-CN" dirty="0"/>
              <a:t>NoSQL</a:t>
            </a:r>
            <a:r>
              <a:rPr lang="zh-CN" altLang="en-US" dirty="0"/>
              <a:t>（</a:t>
            </a:r>
            <a:r>
              <a:rPr lang="en-US" altLang="zh-CN" dirty="0"/>
              <a:t>Not Only SQL</a:t>
            </a:r>
            <a:r>
              <a:rPr lang="zh-CN" altLang="en-US" dirty="0"/>
              <a:t>）</a:t>
            </a:r>
          </a:p>
        </p:txBody>
      </p:sp>
      <p:sp>
        <p:nvSpPr>
          <p:cNvPr id="17412" name="Rectangle 3"/>
          <p:cNvSpPr>
            <a:spLocks noGrp="1" noChangeArrowheads="1"/>
          </p:cNvSpPr>
          <p:nvPr>
            <p:ph type="body" idx="4294967295"/>
          </p:nvPr>
        </p:nvSpPr>
        <p:spPr>
          <a:xfrm>
            <a:off x="828985" y="1989139"/>
            <a:ext cx="8443106" cy="4098925"/>
          </a:xfrm>
          <a:prstGeom prst="rect">
            <a:avLst/>
          </a:prstGeom>
        </p:spPr>
        <p:txBody>
          <a:bodyPr/>
          <a:lstStyle/>
          <a:p>
            <a:pPr algn="l" eaLnBrk="1" hangingPunct="1">
              <a:buClrTx/>
              <a:buSzTx/>
            </a:pPr>
            <a:r>
              <a:rPr lang="zh-CN" altLang="en-US" dirty="0">
                <a:solidFill>
                  <a:srgbClr val="FF0000"/>
                </a:solidFill>
              </a:rPr>
              <a:t>Redis</a:t>
            </a:r>
          </a:p>
          <a:p>
            <a:pPr algn="l" eaLnBrk="1" hangingPunct="1">
              <a:buClrTx/>
              <a:buSzTx/>
            </a:pPr>
            <a:r>
              <a:rPr lang="zh-CN" altLang="en-US" dirty="0">
                <a:sym typeface="+mn-ea"/>
              </a:rPr>
              <a:t>Memcached</a:t>
            </a:r>
            <a:endParaRPr lang="zh-CN" altLang="en-US" dirty="0">
              <a:solidFill>
                <a:srgbClr val="FF0000"/>
              </a:solidFill>
            </a:endParaRPr>
          </a:p>
          <a:p>
            <a:pPr eaLnBrk="1" hangingPunct="1"/>
            <a:r>
              <a:rPr lang="zh-CN" altLang="en-US" dirty="0"/>
              <a:t>MongoDB </a:t>
            </a:r>
          </a:p>
          <a:p>
            <a:pPr eaLnBrk="1" hangingPunct="1"/>
            <a:r>
              <a:rPr lang="zh-CN" altLang="en-US" dirty="0"/>
              <a:t>Cassandra</a:t>
            </a:r>
          </a:p>
          <a:p>
            <a:pPr eaLnBrk="1" hangingPunct="1"/>
            <a:r>
              <a:rPr lang="zh-CN" altLang="en-US" dirty="0"/>
              <a:t>等等</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17411"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dirty="0"/>
              <a:t>2、常用数据库之关系型数据库</a:t>
            </a:r>
          </a:p>
        </p:txBody>
      </p:sp>
      <p:sp>
        <p:nvSpPr>
          <p:cNvPr id="17412" name="Rectangle 3"/>
          <p:cNvSpPr>
            <a:spLocks noGrp="1" noChangeArrowheads="1"/>
          </p:cNvSpPr>
          <p:nvPr>
            <p:ph type="body" idx="4294967295"/>
          </p:nvPr>
        </p:nvSpPr>
        <p:spPr>
          <a:xfrm>
            <a:off x="828985" y="1989139"/>
            <a:ext cx="8443106" cy="4098925"/>
          </a:xfrm>
          <a:prstGeom prst="rect">
            <a:avLst/>
          </a:prstGeom>
        </p:spPr>
        <p:txBody>
          <a:bodyPr/>
          <a:lstStyle/>
          <a:p>
            <a:pPr marL="0" indent="0" eaLnBrk="1" hangingPunct="1">
              <a:buNone/>
            </a:pPr>
            <a:r>
              <a:rPr lang="zh-CN" altLang="en-US" dirty="0"/>
              <a:t>关系型数据库知识和特点小结</a:t>
            </a:r>
          </a:p>
          <a:p>
            <a:pPr eaLnBrk="1" hangingPunct="1"/>
            <a:r>
              <a:rPr lang="zh-CN" altLang="en-US" sz="2400" dirty="0"/>
              <a:t>关系型数据库把复杂的数据结构归结为简单的二元关系，在存储数据时实际就是采用的一张二维表（和Word和excell里表格几乎一样）。</a:t>
            </a:r>
          </a:p>
          <a:p>
            <a:pPr eaLnBrk="1" hangingPunct="1"/>
            <a:r>
              <a:rPr lang="zh-CN" altLang="en-US" sz="2400" dirty="0"/>
              <a:t>市场占有量较大的是MySQL和oracle数据库，而互联网场景最常用的是MySQL数据库。</a:t>
            </a:r>
          </a:p>
          <a:p>
            <a:pPr eaLnBrk="1" hangingPunct="1"/>
            <a:r>
              <a:rPr lang="zh-CN" altLang="en-US" sz="2400" dirty="0"/>
              <a:t>它通过SQL结构化查询语言来存取、管理关系型数据库的数据。</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18435"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b="1" dirty="0">
                <a:latin typeface="楷体_GB2312" pitchFamily="1" charset="-122"/>
                <a:ea typeface="楷体_GB2312" pitchFamily="1" charset="-122"/>
              </a:rPr>
              <a:t>数据库服务器、数据库和表的关系</a:t>
            </a:r>
          </a:p>
        </p:txBody>
      </p:sp>
      <p:sp>
        <p:nvSpPr>
          <p:cNvPr id="18436" name="Rectangle 3"/>
          <p:cNvSpPr>
            <a:spLocks noChangeArrowheads="1"/>
          </p:cNvSpPr>
          <p:nvPr/>
        </p:nvSpPr>
        <p:spPr bwMode="auto">
          <a:xfrm>
            <a:off x="3594590" y="4437064"/>
            <a:ext cx="1025782" cy="1152525"/>
          </a:xfrm>
          <a:prstGeom prst="rect">
            <a:avLst/>
          </a:prstGeom>
          <a:solidFill>
            <a:schemeClr val="accent1"/>
          </a:solidFill>
          <a:ln w="9525">
            <a:solidFill>
              <a:schemeClr val="tx1"/>
            </a:solidFill>
            <a:miter lim="800000"/>
          </a:ln>
        </p:spPr>
        <p:txBody>
          <a:bodyPr wrap="none" anchor="ctr"/>
          <a:lstStyle/>
          <a:p>
            <a:pPr marL="342900" indent="-342900">
              <a:lnSpc>
                <a:spcPct val="90000"/>
              </a:lnSpc>
              <a:spcBef>
                <a:spcPct val="20000"/>
              </a:spcBef>
              <a:buClr>
                <a:schemeClr val="tx1"/>
              </a:buClr>
              <a:buSzPct val="70000"/>
              <a:buFont typeface="Wingdings" panose="05000000000000000000" pitchFamily="2" charset="2"/>
              <a:buNone/>
            </a:pPr>
            <a:r>
              <a:rPr lang="zh-CN" altLang="en-US" dirty="0"/>
              <a:t>MySQL</a:t>
            </a:r>
          </a:p>
        </p:txBody>
      </p:sp>
      <p:sp>
        <p:nvSpPr>
          <p:cNvPr id="18437" name="AutoShape 4"/>
          <p:cNvSpPr>
            <a:spLocks noChangeArrowheads="1"/>
          </p:cNvSpPr>
          <p:nvPr/>
        </p:nvSpPr>
        <p:spPr bwMode="auto">
          <a:xfrm>
            <a:off x="5670755" y="4059555"/>
            <a:ext cx="1003141" cy="609600"/>
          </a:xfrm>
          <a:prstGeom prst="flowChartMagneticDisk">
            <a:avLst/>
          </a:prstGeom>
          <a:solidFill>
            <a:schemeClr val="accent1"/>
          </a:solidFill>
          <a:ln w="9525">
            <a:solidFill>
              <a:schemeClr val="tx1"/>
            </a:solidFill>
            <a:round/>
          </a:ln>
        </p:spPr>
        <p:txBody>
          <a:bodyPr wrap="none" anchor="ctr"/>
          <a:lstStyle/>
          <a:p>
            <a:pPr marL="342900" indent="-342900">
              <a:lnSpc>
                <a:spcPct val="90000"/>
              </a:lnSpc>
              <a:spcBef>
                <a:spcPct val="20000"/>
              </a:spcBef>
              <a:buClr>
                <a:schemeClr val="tx1"/>
              </a:buClr>
              <a:buSzPct val="70000"/>
              <a:buFont typeface="Wingdings" panose="05000000000000000000" pitchFamily="2" charset="2"/>
              <a:buNone/>
            </a:pPr>
            <a:r>
              <a:rPr lang="zh-CN" altLang="en-US"/>
              <a:t>DB</a:t>
            </a:r>
          </a:p>
        </p:txBody>
      </p:sp>
      <p:sp>
        <p:nvSpPr>
          <p:cNvPr id="18438" name="AutoShape 5"/>
          <p:cNvSpPr>
            <a:spLocks noChangeArrowheads="1"/>
          </p:cNvSpPr>
          <p:nvPr/>
        </p:nvSpPr>
        <p:spPr bwMode="auto">
          <a:xfrm>
            <a:off x="5670535" y="5229225"/>
            <a:ext cx="1003141" cy="609600"/>
          </a:xfrm>
          <a:prstGeom prst="flowChartMagneticDisk">
            <a:avLst/>
          </a:prstGeom>
          <a:solidFill>
            <a:schemeClr val="accent1"/>
          </a:solidFill>
          <a:ln w="9525">
            <a:solidFill>
              <a:schemeClr val="tx1"/>
            </a:solidFill>
            <a:round/>
          </a:ln>
        </p:spPr>
        <p:txBody>
          <a:bodyPr wrap="none" anchor="ctr"/>
          <a:lstStyle/>
          <a:p>
            <a:pPr marL="342900" indent="-342900">
              <a:lnSpc>
                <a:spcPct val="90000"/>
              </a:lnSpc>
              <a:spcBef>
                <a:spcPct val="20000"/>
              </a:spcBef>
              <a:buClr>
                <a:schemeClr val="tx1"/>
              </a:buClr>
              <a:buSzPct val="70000"/>
              <a:buFont typeface="Wingdings" panose="05000000000000000000" pitchFamily="2" charset="2"/>
              <a:buNone/>
            </a:pPr>
            <a:r>
              <a:rPr lang="zh-CN" altLang="en-US" dirty="0"/>
              <a:t>DB</a:t>
            </a:r>
          </a:p>
        </p:txBody>
      </p:sp>
      <p:cxnSp>
        <p:nvCxnSpPr>
          <p:cNvPr id="18439" name="AutoShape 6"/>
          <p:cNvCxnSpPr>
            <a:cxnSpLocks noChangeShapeType="1"/>
            <a:stCxn id="18436" idx="3"/>
            <a:endCxn id="18438" idx="2"/>
          </p:cNvCxnSpPr>
          <p:nvPr/>
        </p:nvCxnSpPr>
        <p:spPr bwMode="auto">
          <a:xfrm>
            <a:off x="4620372" y="5013325"/>
            <a:ext cx="1050163" cy="520700"/>
          </a:xfrm>
          <a:prstGeom prst="bentConnector3">
            <a:avLst>
              <a:gd name="adj1" fmla="val 49917"/>
            </a:avLst>
          </a:prstGeom>
          <a:noFill/>
          <a:ln w="9525">
            <a:solidFill>
              <a:schemeClr val="tx1"/>
            </a:solidFill>
            <a:miter lim="800000"/>
            <a:tailEnd type="triangle" w="med" len="med"/>
          </a:ln>
        </p:spPr>
      </p:cxnSp>
      <p:cxnSp>
        <p:nvCxnSpPr>
          <p:cNvPr id="18440" name="AutoShape 7"/>
          <p:cNvCxnSpPr>
            <a:cxnSpLocks noChangeShapeType="1"/>
            <a:stCxn id="18436" idx="3"/>
            <a:endCxn id="18437" idx="2"/>
          </p:cNvCxnSpPr>
          <p:nvPr/>
        </p:nvCxnSpPr>
        <p:spPr bwMode="auto">
          <a:xfrm flipV="1">
            <a:off x="4620260" y="4364355"/>
            <a:ext cx="1050290" cy="649605"/>
          </a:xfrm>
          <a:prstGeom prst="bentConnector3">
            <a:avLst>
              <a:gd name="adj1" fmla="val 50000"/>
            </a:avLst>
          </a:prstGeom>
          <a:noFill/>
          <a:ln w="9525">
            <a:solidFill>
              <a:schemeClr val="tx1"/>
            </a:solidFill>
            <a:miter lim="800000"/>
            <a:tailEnd type="triangle" w="med" len="med"/>
          </a:ln>
        </p:spPr>
      </p:cxnSp>
      <p:sp>
        <p:nvSpPr>
          <p:cNvPr id="18441" name="AutoShape 8"/>
          <p:cNvSpPr>
            <a:spLocks noChangeArrowheads="1"/>
          </p:cNvSpPr>
          <p:nvPr/>
        </p:nvSpPr>
        <p:spPr bwMode="auto">
          <a:xfrm>
            <a:off x="7701199" y="3860800"/>
            <a:ext cx="1186006" cy="609600"/>
          </a:xfrm>
          <a:prstGeom prst="flowChartInternalStorage">
            <a:avLst/>
          </a:prstGeom>
          <a:solidFill>
            <a:schemeClr val="accent1"/>
          </a:solidFill>
          <a:ln w="9525">
            <a:solidFill>
              <a:schemeClr val="tx1"/>
            </a:solidFill>
            <a:miter lim="800000"/>
          </a:ln>
        </p:spPr>
        <p:txBody>
          <a:bodyPr wrap="none" anchor="ctr"/>
          <a:lstStyle/>
          <a:p>
            <a:pPr marL="342900" indent="-342900">
              <a:lnSpc>
                <a:spcPct val="90000"/>
              </a:lnSpc>
              <a:spcBef>
                <a:spcPct val="20000"/>
              </a:spcBef>
              <a:buClr>
                <a:schemeClr val="tx1"/>
              </a:buClr>
              <a:buSzPct val="70000"/>
              <a:buFont typeface="Wingdings" panose="05000000000000000000" pitchFamily="2" charset="2"/>
              <a:buNone/>
            </a:pPr>
            <a:r>
              <a:rPr lang="zh-CN"/>
              <a:t>表</a:t>
            </a:r>
          </a:p>
        </p:txBody>
      </p:sp>
      <p:sp>
        <p:nvSpPr>
          <p:cNvPr id="18442" name="AutoShape 9"/>
          <p:cNvSpPr>
            <a:spLocks noChangeArrowheads="1"/>
          </p:cNvSpPr>
          <p:nvPr/>
        </p:nvSpPr>
        <p:spPr bwMode="auto">
          <a:xfrm>
            <a:off x="7701199" y="5589588"/>
            <a:ext cx="1186006" cy="609600"/>
          </a:xfrm>
          <a:prstGeom prst="flowChartInternalStorage">
            <a:avLst/>
          </a:prstGeom>
          <a:solidFill>
            <a:schemeClr val="accent1"/>
          </a:solidFill>
          <a:ln w="9525">
            <a:solidFill>
              <a:schemeClr val="tx1"/>
            </a:solidFill>
            <a:miter lim="800000"/>
          </a:ln>
        </p:spPr>
        <p:txBody>
          <a:bodyPr wrap="none" anchor="ctr"/>
          <a:lstStyle/>
          <a:p>
            <a:pPr marL="342900" indent="-342900">
              <a:lnSpc>
                <a:spcPct val="90000"/>
              </a:lnSpc>
              <a:spcBef>
                <a:spcPct val="20000"/>
              </a:spcBef>
              <a:buClr>
                <a:schemeClr val="tx1"/>
              </a:buClr>
              <a:buSzPct val="70000"/>
              <a:buFont typeface="Wingdings" panose="05000000000000000000" pitchFamily="2" charset="2"/>
              <a:buNone/>
            </a:pPr>
            <a:r>
              <a:rPr lang="zh-CN"/>
              <a:t>表</a:t>
            </a:r>
          </a:p>
        </p:txBody>
      </p:sp>
      <p:sp>
        <p:nvSpPr>
          <p:cNvPr id="18443" name="AutoShape 10"/>
          <p:cNvSpPr>
            <a:spLocks noChangeArrowheads="1"/>
          </p:cNvSpPr>
          <p:nvPr/>
        </p:nvSpPr>
        <p:spPr bwMode="auto">
          <a:xfrm>
            <a:off x="7701199" y="4724400"/>
            <a:ext cx="1186006" cy="609600"/>
          </a:xfrm>
          <a:prstGeom prst="flowChartInternalStorage">
            <a:avLst/>
          </a:prstGeom>
          <a:solidFill>
            <a:schemeClr val="accent1"/>
          </a:solidFill>
          <a:ln w="9525">
            <a:solidFill>
              <a:schemeClr val="tx1"/>
            </a:solidFill>
            <a:miter lim="800000"/>
          </a:ln>
        </p:spPr>
        <p:txBody>
          <a:bodyPr wrap="none" anchor="ctr"/>
          <a:lstStyle/>
          <a:p>
            <a:pPr marL="342900" indent="-342900">
              <a:lnSpc>
                <a:spcPct val="90000"/>
              </a:lnSpc>
              <a:spcBef>
                <a:spcPct val="20000"/>
              </a:spcBef>
              <a:buClr>
                <a:schemeClr val="tx1"/>
              </a:buClr>
              <a:buSzPct val="70000"/>
              <a:buFont typeface="Wingdings" panose="05000000000000000000" pitchFamily="2" charset="2"/>
              <a:buNone/>
            </a:pPr>
            <a:r>
              <a:rPr lang="zh-CN"/>
              <a:t>表</a:t>
            </a:r>
          </a:p>
        </p:txBody>
      </p:sp>
      <p:cxnSp>
        <p:nvCxnSpPr>
          <p:cNvPr id="18444" name="AutoShape 11"/>
          <p:cNvCxnSpPr>
            <a:cxnSpLocks noChangeShapeType="1"/>
            <a:stCxn id="18437" idx="4"/>
            <a:endCxn id="18441" idx="1"/>
          </p:cNvCxnSpPr>
          <p:nvPr/>
        </p:nvCxnSpPr>
        <p:spPr bwMode="auto">
          <a:xfrm flipV="1">
            <a:off x="6673850" y="4165600"/>
            <a:ext cx="1027430" cy="198755"/>
          </a:xfrm>
          <a:prstGeom prst="bentConnector3">
            <a:avLst>
              <a:gd name="adj1" fmla="val 50000"/>
            </a:avLst>
          </a:prstGeom>
          <a:noFill/>
          <a:ln w="9525">
            <a:solidFill>
              <a:schemeClr val="tx1"/>
            </a:solidFill>
            <a:miter lim="800000"/>
            <a:tailEnd type="triangle" w="med" len="med"/>
          </a:ln>
        </p:spPr>
      </p:cxnSp>
      <p:cxnSp>
        <p:nvCxnSpPr>
          <p:cNvPr id="18445" name="AutoShape 12"/>
          <p:cNvCxnSpPr>
            <a:cxnSpLocks noChangeShapeType="1"/>
            <a:stCxn id="18437" idx="4"/>
            <a:endCxn id="18443" idx="1"/>
          </p:cNvCxnSpPr>
          <p:nvPr/>
        </p:nvCxnSpPr>
        <p:spPr bwMode="auto">
          <a:xfrm>
            <a:off x="6673850" y="4364355"/>
            <a:ext cx="1027430" cy="664845"/>
          </a:xfrm>
          <a:prstGeom prst="bentConnector3">
            <a:avLst>
              <a:gd name="adj1" fmla="val 50000"/>
            </a:avLst>
          </a:prstGeom>
          <a:noFill/>
          <a:ln w="9525">
            <a:solidFill>
              <a:schemeClr val="tx1"/>
            </a:solidFill>
            <a:miter lim="800000"/>
            <a:tailEnd type="triangle" w="med" len="med"/>
          </a:ln>
        </p:spPr>
      </p:cxnSp>
      <p:cxnSp>
        <p:nvCxnSpPr>
          <p:cNvPr id="18446" name="AutoShape 13"/>
          <p:cNvCxnSpPr>
            <a:cxnSpLocks noChangeShapeType="1"/>
            <a:stCxn id="18437" idx="4"/>
            <a:endCxn id="18442" idx="1"/>
          </p:cNvCxnSpPr>
          <p:nvPr/>
        </p:nvCxnSpPr>
        <p:spPr bwMode="auto">
          <a:xfrm>
            <a:off x="6673850" y="4364355"/>
            <a:ext cx="1027430" cy="1530350"/>
          </a:xfrm>
          <a:prstGeom prst="bentConnector3">
            <a:avLst>
              <a:gd name="adj1" fmla="val 50000"/>
            </a:avLst>
          </a:prstGeom>
          <a:noFill/>
          <a:ln w="9525">
            <a:solidFill>
              <a:schemeClr val="tx1"/>
            </a:solidFill>
            <a:miter lim="800000"/>
            <a:tailEnd type="triangle" w="med" len="med"/>
          </a:ln>
        </p:spPr>
      </p:cxnSp>
      <p:sp>
        <p:nvSpPr>
          <p:cNvPr id="18447" name="Rectangle 14"/>
          <p:cNvSpPr>
            <a:spLocks noChangeArrowheads="1"/>
          </p:cNvSpPr>
          <p:nvPr/>
        </p:nvSpPr>
        <p:spPr bwMode="auto">
          <a:xfrm>
            <a:off x="1303326" y="4436429"/>
            <a:ext cx="1025782" cy="1152525"/>
          </a:xfrm>
          <a:prstGeom prst="rect">
            <a:avLst/>
          </a:prstGeom>
          <a:solidFill>
            <a:schemeClr val="accent1"/>
          </a:solidFill>
          <a:ln w="9525">
            <a:solidFill>
              <a:schemeClr val="tx1"/>
            </a:solidFill>
            <a:miter lim="800000"/>
          </a:ln>
        </p:spPr>
        <p:txBody>
          <a:bodyPr wrap="none" anchor="ctr"/>
          <a:lstStyle/>
          <a:p>
            <a:pPr marL="342900" indent="-342900">
              <a:lnSpc>
                <a:spcPct val="90000"/>
              </a:lnSpc>
              <a:spcBef>
                <a:spcPct val="20000"/>
              </a:spcBef>
              <a:buClr>
                <a:schemeClr val="tx1"/>
              </a:buClr>
              <a:buSzPct val="70000"/>
              <a:buFont typeface="Wingdings" panose="05000000000000000000" pitchFamily="2" charset="2"/>
              <a:buNone/>
            </a:pPr>
            <a:r>
              <a:rPr lang="zh-CN" altLang="en-US" dirty="0"/>
              <a:t>Client</a:t>
            </a:r>
          </a:p>
        </p:txBody>
      </p:sp>
      <p:cxnSp>
        <p:nvCxnSpPr>
          <p:cNvPr id="18448" name="AutoShape 15"/>
          <p:cNvCxnSpPr>
            <a:cxnSpLocks noChangeShapeType="1"/>
            <a:stCxn id="18447" idx="3"/>
            <a:endCxn id="18436" idx="1"/>
          </p:cNvCxnSpPr>
          <p:nvPr/>
        </p:nvCxnSpPr>
        <p:spPr bwMode="auto">
          <a:xfrm>
            <a:off x="2328473" y="5013325"/>
            <a:ext cx="1266190" cy="635"/>
          </a:xfrm>
          <a:prstGeom prst="straightConnector1">
            <a:avLst/>
          </a:prstGeom>
          <a:noFill/>
          <a:ln w="9525">
            <a:solidFill>
              <a:schemeClr val="tx1"/>
            </a:solidFill>
            <a:round/>
            <a:tailEnd type="triangle" w="med" len="med"/>
          </a:ln>
        </p:spPr>
      </p:cxnSp>
      <p:sp>
        <p:nvSpPr>
          <p:cNvPr id="18449" name="Line 16"/>
          <p:cNvSpPr>
            <a:spLocks noChangeShapeType="1"/>
          </p:cNvSpPr>
          <p:nvPr/>
        </p:nvSpPr>
        <p:spPr bwMode="auto">
          <a:xfrm>
            <a:off x="2962402" y="4364039"/>
            <a:ext cx="0" cy="1368425"/>
          </a:xfrm>
          <a:prstGeom prst="line">
            <a:avLst/>
          </a:prstGeom>
          <a:noFill/>
          <a:ln w="38100">
            <a:solidFill>
              <a:schemeClr val="tx1"/>
            </a:solidFill>
            <a:prstDash val="sysDot"/>
            <a:round/>
          </a:ln>
        </p:spPr>
        <p:txBody>
          <a:bodyPr/>
          <a:lstStyle/>
          <a:p>
            <a:endParaRPr lang="zh-CN" altLang="en-US"/>
          </a:p>
        </p:txBody>
      </p:sp>
      <p:sp>
        <p:nvSpPr>
          <p:cNvPr id="18450" name="Text Box 17"/>
          <p:cNvSpPr txBox="1">
            <a:spLocks noChangeArrowheads="1"/>
          </p:cNvSpPr>
          <p:nvPr/>
        </p:nvSpPr>
        <p:spPr bwMode="auto">
          <a:xfrm>
            <a:off x="1062339" y="1973639"/>
            <a:ext cx="8610296" cy="1449628"/>
          </a:xfrm>
          <a:prstGeom prst="rect">
            <a:avLst/>
          </a:prstGeom>
          <a:noFill/>
          <a:ln w="9525">
            <a:noFill/>
            <a:miter lim="800000"/>
          </a:ln>
        </p:spPr>
        <p:txBody>
          <a:bodyPr>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dirty="0"/>
              <a:t>所谓安装数据库服务器，只是在机器上装了一个数据库管理程序，这个管理程序可以管理多个数据库，一般开发人员会针对每一个应用创建一个数据库。</a:t>
            </a:r>
          </a:p>
          <a:p>
            <a:pPr marL="342900" indent="-342900" algn="l">
              <a:lnSpc>
                <a:spcPct val="90000"/>
              </a:lnSpc>
              <a:spcBef>
                <a:spcPct val="20000"/>
              </a:spcBef>
              <a:buClr>
                <a:schemeClr val="tx1"/>
              </a:buClr>
              <a:buSzPct val="70000"/>
              <a:buFont typeface="Wingdings" panose="05000000000000000000" pitchFamily="2" charset="2"/>
              <a:buChar char="l"/>
            </a:pPr>
            <a:r>
              <a:rPr lang="zh-CN" dirty="0"/>
              <a:t>为保存应用中实体的数据，一般会在数据库创建多个表，以保存程序中实体的数据。</a:t>
            </a:r>
          </a:p>
          <a:p>
            <a:pPr marL="342900" indent="-342900" algn="l">
              <a:lnSpc>
                <a:spcPct val="90000"/>
              </a:lnSpc>
              <a:spcBef>
                <a:spcPct val="20000"/>
              </a:spcBef>
              <a:buClr>
                <a:schemeClr val="tx1"/>
              </a:buClr>
              <a:buSzPct val="70000"/>
              <a:buFont typeface="Wingdings" panose="05000000000000000000" pitchFamily="2" charset="2"/>
              <a:buChar char="l"/>
            </a:pPr>
            <a:r>
              <a:rPr lang="zh-CN" dirty="0"/>
              <a:t>数据库服务器、数据库和表的关系如图所示：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19459"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b="1">
                <a:latin typeface="楷体_GB2312" pitchFamily="1" charset="-122"/>
                <a:ea typeface="楷体_GB2312" pitchFamily="1" charset="-122"/>
              </a:rPr>
              <a:t>数据在数据库中的存储方式</a:t>
            </a:r>
          </a:p>
        </p:txBody>
      </p:sp>
      <p:sp>
        <p:nvSpPr>
          <p:cNvPr id="19460" name="AutoShape 3"/>
          <p:cNvSpPr>
            <a:spLocks noChangeArrowheads="1"/>
          </p:cNvSpPr>
          <p:nvPr/>
        </p:nvSpPr>
        <p:spPr bwMode="auto">
          <a:xfrm>
            <a:off x="1065838" y="2060575"/>
            <a:ext cx="1816453" cy="1295400"/>
          </a:xfrm>
          <a:prstGeom prst="flowChartAlternateProcess">
            <a:avLst/>
          </a:prstGeom>
          <a:solidFill>
            <a:schemeClr val="accent1"/>
          </a:solidFill>
          <a:ln w="9525">
            <a:solidFill>
              <a:schemeClr val="tx1"/>
            </a:solidFill>
            <a:miter lim="800000"/>
          </a:ln>
        </p:spPr>
        <p:txBody>
          <a:bodyPr wrap="none" anchor="ctr"/>
          <a:lstStyle/>
          <a:p>
            <a:pPr marL="342900" indent="-342900" algn="l">
              <a:lnSpc>
                <a:spcPct val="90000"/>
              </a:lnSpc>
              <a:spcBef>
                <a:spcPct val="20000"/>
              </a:spcBef>
              <a:buClr>
                <a:schemeClr val="tx1"/>
              </a:buClr>
              <a:buSzPct val="70000"/>
              <a:buFont typeface="Wingdings" panose="05000000000000000000" pitchFamily="2" charset="2"/>
              <a:buNone/>
            </a:pPr>
            <a:r>
              <a:rPr lang="zh-CN" altLang="en-US"/>
              <a:t>id=1</a:t>
            </a:r>
          </a:p>
          <a:p>
            <a:pPr marL="342900" indent="-342900" algn="l">
              <a:lnSpc>
                <a:spcPct val="90000"/>
              </a:lnSpc>
              <a:spcBef>
                <a:spcPct val="20000"/>
              </a:spcBef>
              <a:buClr>
                <a:schemeClr val="tx1"/>
              </a:buClr>
              <a:buSzPct val="70000"/>
              <a:buFont typeface="Wingdings" panose="05000000000000000000" pitchFamily="2" charset="2"/>
              <a:buNone/>
            </a:pPr>
            <a:r>
              <a:rPr lang="zh-CN" altLang="en-US"/>
              <a:t>name=“lisi”</a:t>
            </a:r>
          </a:p>
          <a:p>
            <a:pPr marL="342900" indent="-342900" algn="l">
              <a:lnSpc>
                <a:spcPct val="90000"/>
              </a:lnSpc>
              <a:spcBef>
                <a:spcPct val="20000"/>
              </a:spcBef>
              <a:buClr>
                <a:schemeClr val="tx1"/>
              </a:buClr>
              <a:buSzPct val="70000"/>
              <a:buFont typeface="Wingdings" panose="05000000000000000000" pitchFamily="2" charset="2"/>
              <a:buNone/>
            </a:pPr>
            <a:r>
              <a:rPr lang="zh-CN" altLang="en-US"/>
              <a:t>age=23</a:t>
            </a:r>
          </a:p>
        </p:txBody>
      </p:sp>
      <p:sp>
        <p:nvSpPr>
          <p:cNvPr id="19461" name="Text Box 4"/>
          <p:cNvSpPr txBox="1">
            <a:spLocks noChangeArrowheads="1"/>
          </p:cNvSpPr>
          <p:nvPr/>
        </p:nvSpPr>
        <p:spPr bwMode="auto">
          <a:xfrm>
            <a:off x="1302691" y="5516563"/>
            <a:ext cx="1079142" cy="341632"/>
          </a:xfrm>
          <a:prstGeom prst="rect">
            <a:avLst/>
          </a:prstGeom>
          <a:noFill/>
          <a:ln w="9525">
            <a:noFill/>
            <a:miter lim="800000"/>
          </a:ln>
        </p:spPr>
        <p:txBody>
          <a:bodyPr wrap="none">
            <a:spAutoFit/>
          </a:bodyPr>
          <a:lstStyle/>
          <a:p>
            <a:pPr marL="342900" indent="-342900">
              <a:lnSpc>
                <a:spcPct val="90000"/>
              </a:lnSpc>
              <a:spcBef>
                <a:spcPct val="20000"/>
              </a:spcBef>
              <a:buClr>
                <a:schemeClr val="tx1"/>
              </a:buClr>
              <a:buSzPct val="70000"/>
              <a:buFont typeface="Wingdings" panose="05000000000000000000" pitchFamily="2" charset="2"/>
              <a:buNone/>
            </a:pPr>
            <a:r>
              <a:rPr lang="zh-CN" altLang="en-US"/>
              <a:t>User对象</a:t>
            </a:r>
          </a:p>
        </p:txBody>
      </p:sp>
      <p:graphicFrame>
        <p:nvGraphicFramePr>
          <p:cNvPr id="19462" name="Group 6"/>
          <p:cNvGraphicFramePr>
            <a:graphicFrameLocks noGrp="1"/>
          </p:cNvGraphicFramePr>
          <p:nvPr>
            <p:custDataLst>
              <p:tags r:id="rId1"/>
            </p:custDataLst>
          </p:nvPr>
        </p:nvGraphicFramePr>
        <p:xfrm>
          <a:off x="4542001" y="2349501"/>
          <a:ext cx="4028240" cy="3132773"/>
        </p:xfrm>
        <a:graphic>
          <a:graphicData uri="http://schemas.openxmlformats.org/drawingml/2006/table">
            <a:tbl>
              <a:tblPr/>
              <a:tblGrid>
                <a:gridCol w="1344488">
                  <a:extLst>
                    <a:ext uri="{9D8B030D-6E8A-4147-A177-3AD203B41FA5}">
                      <a16:colId xmlns:a16="http://schemas.microsoft.com/office/drawing/2014/main" val="20000"/>
                    </a:ext>
                  </a:extLst>
                </a:gridCol>
                <a:gridCol w="1339264">
                  <a:extLst>
                    <a:ext uri="{9D8B030D-6E8A-4147-A177-3AD203B41FA5}">
                      <a16:colId xmlns:a16="http://schemas.microsoft.com/office/drawing/2014/main" val="20001"/>
                    </a:ext>
                  </a:extLst>
                </a:gridCol>
                <a:gridCol w="1344488">
                  <a:extLst>
                    <a:ext uri="{9D8B030D-6E8A-4147-A177-3AD203B41FA5}">
                      <a16:colId xmlns:a16="http://schemas.microsoft.com/office/drawing/2014/main" val="20002"/>
                    </a:ext>
                  </a:extLst>
                </a:gridCol>
              </a:tblGrid>
              <a:tr h="57531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7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id</a:t>
                      </a: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7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name</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7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age</a:t>
                      </a: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03238">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lisi</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23</a:t>
                      </a: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wang</a:t>
                      </a: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r>
                        <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24</a:t>
                      </a: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8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2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2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8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2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2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4825">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27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pPr>
                      <a:endParaRPr kumimoji="0" lang="zh-CN" altLang="en-US" sz="27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00314" marR="1003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9492" name="Text Box 35"/>
          <p:cNvSpPr txBox="1">
            <a:spLocks noChangeArrowheads="1"/>
          </p:cNvSpPr>
          <p:nvPr/>
        </p:nvSpPr>
        <p:spPr bwMode="auto">
          <a:xfrm>
            <a:off x="4620372" y="1916113"/>
            <a:ext cx="848309" cy="341632"/>
          </a:xfrm>
          <a:prstGeom prst="rect">
            <a:avLst/>
          </a:prstGeom>
          <a:noFill/>
          <a:ln w="9525">
            <a:noFill/>
            <a:miter lim="800000"/>
          </a:ln>
        </p:spPr>
        <p:txBody>
          <a:bodyPr wrap="none">
            <a:spAutoFit/>
          </a:bodyPr>
          <a:lstStyle/>
          <a:p>
            <a:pPr marL="342900" indent="-342900">
              <a:lnSpc>
                <a:spcPct val="90000"/>
              </a:lnSpc>
              <a:spcBef>
                <a:spcPct val="20000"/>
              </a:spcBef>
              <a:buClr>
                <a:schemeClr val="tx1"/>
              </a:buClr>
              <a:buSzPct val="70000"/>
              <a:buFont typeface="Wingdings" panose="05000000000000000000" pitchFamily="2" charset="2"/>
              <a:buNone/>
            </a:pPr>
            <a:r>
              <a:rPr lang="zh-CN" altLang="en-US"/>
              <a:t>User表</a:t>
            </a:r>
          </a:p>
        </p:txBody>
      </p:sp>
      <p:sp>
        <p:nvSpPr>
          <p:cNvPr id="19493" name="AutoShape 36"/>
          <p:cNvSpPr>
            <a:spLocks noChangeArrowheads="1"/>
          </p:cNvSpPr>
          <p:nvPr/>
        </p:nvSpPr>
        <p:spPr bwMode="auto">
          <a:xfrm>
            <a:off x="1144209" y="4149725"/>
            <a:ext cx="1816451" cy="1295400"/>
          </a:xfrm>
          <a:prstGeom prst="flowChartAlternateProcess">
            <a:avLst/>
          </a:prstGeom>
          <a:solidFill>
            <a:schemeClr val="accent1"/>
          </a:solidFill>
          <a:ln w="9525">
            <a:solidFill>
              <a:schemeClr val="tx1"/>
            </a:solidFill>
            <a:miter lim="800000"/>
          </a:ln>
        </p:spPr>
        <p:txBody>
          <a:bodyPr wrap="none" anchor="ctr"/>
          <a:lstStyle/>
          <a:p>
            <a:pPr marL="342900" indent="-342900" algn="l">
              <a:lnSpc>
                <a:spcPct val="90000"/>
              </a:lnSpc>
              <a:spcBef>
                <a:spcPct val="20000"/>
              </a:spcBef>
              <a:buClr>
                <a:schemeClr val="tx1"/>
              </a:buClr>
              <a:buSzPct val="70000"/>
              <a:buFont typeface="Wingdings" panose="05000000000000000000" pitchFamily="2" charset="2"/>
              <a:buNone/>
            </a:pPr>
            <a:r>
              <a:rPr lang="zh-CN" altLang="en-US"/>
              <a:t>id=2</a:t>
            </a:r>
          </a:p>
          <a:p>
            <a:pPr marL="342900" indent="-342900" algn="l">
              <a:lnSpc>
                <a:spcPct val="90000"/>
              </a:lnSpc>
              <a:spcBef>
                <a:spcPct val="20000"/>
              </a:spcBef>
              <a:buClr>
                <a:schemeClr val="tx1"/>
              </a:buClr>
              <a:buSzPct val="70000"/>
              <a:buFont typeface="Wingdings" panose="05000000000000000000" pitchFamily="2" charset="2"/>
              <a:buNone/>
            </a:pPr>
            <a:r>
              <a:rPr lang="zh-CN" altLang="en-US"/>
              <a:t>name=“wang”</a:t>
            </a:r>
          </a:p>
          <a:p>
            <a:pPr marL="342900" indent="-342900" algn="l">
              <a:lnSpc>
                <a:spcPct val="90000"/>
              </a:lnSpc>
              <a:spcBef>
                <a:spcPct val="20000"/>
              </a:spcBef>
              <a:buClr>
                <a:schemeClr val="tx1"/>
              </a:buClr>
              <a:buSzPct val="70000"/>
              <a:buFont typeface="Wingdings" panose="05000000000000000000" pitchFamily="2" charset="2"/>
              <a:buNone/>
            </a:pPr>
            <a:r>
              <a:rPr lang="zh-CN" altLang="en-US"/>
              <a:t>age=24</a:t>
            </a:r>
          </a:p>
        </p:txBody>
      </p:sp>
      <p:cxnSp>
        <p:nvCxnSpPr>
          <p:cNvPr id="19494" name="AutoShape 37"/>
          <p:cNvCxnSpPr>
            <a:cxnSpLocks noChangeShapeType="1"/>
          </p:cNvCxnSpPr>
          <p:nvPr/>
        </p:nvCxnSpPr>
        <p:spPr bwMode="auto">
          <a:xfrm>
            <a:off x="2962402" y="2636838"/>
            <a:ext cx="1579599" cy="576262"/>
          </a:xfrm>
          <a:prstGeom prst="straightConnector1">
            <a:avLst/>
          </a:prstGeom>
          <a:noFill/>
          <a:ln w="9525">
            <a:solidFill>
              <a:schemeClr val="tx1"/>
            </a:solidFill>
            <a:round/>
            <a:tailEnd type="triangle" w="med" len="med"/>
          </a:ln>
        </p:spPr>
      </p:cxnSp>
      <p:cxnSp>
        <p:nvCxnSpPr>
          <p:cNvPr id="19495" name="AutoShape 38"/>
          <p:cNvCxnSpPr>
            <a:cxnSpLocks noChangeShapeType="1"/>
          </p:cNvCxnSpPr>
          <p:nvPr/>
        </p:nvCxnSpPr>
        <p:spPr bwMode="auto">
          <a:xfrm flipV="1">
            <a:off x="2962402" y="3716339"/>
            <a:ext cx="1581341" cy="936625"/>
          </a:xfrm>
          <a:prstGeom prst="straightConnector1">
            <a:avLst/>
          </a:prstGeom>
          <a:noFill/>
          <a:ln w="9525">
            <a:solidFill>
              <a:schemeClr val="tx1"/>
            </a:solidFill>
            <a:round/>
            <a:tailEnd type="triangle" w="med" len="med"/>
          </a:ln>
        </p:spPr>
      </p:cxnSp>
      <p:sp>
        <p:nvSpPr>
          <p:cNvPr id="19496" name="Text Box 39"/>
          <p:cNvSpPr txBox="1">
            <a:spLocks noChangeArrowheads="1"/>
          </p:cNvSpPr>
          <p:nvPr/>
        </p:nvSpPr>
        <p:spPr bwMode="auto">
          <a:xfrm>
            <a:off x="8570241" y="2420938"/>
            <a:ext cx="1027523" cy="341632"/>
          </a:xfrm>
          <a:prstGeom prst="rect">
            <a:avLst/>
          </a:prstGeom>
          <a:noFill/>
          <a:ln w="9525">
            <a:noFill/>
            <a:miter lim="800000"/>
          </a:ln>
        </p:spPr>
        <p:txBody>
          <a:bodyPr>
            <a:spAutoFit/>
          </a:bodyPr>
          <a:lstStyle/>
          <a:p>
            <a:pPr marL="342900" indent="-342900">
              <a:lnSpc>
                <a:spcPct val="90000"/>
              </a:lnSpc>
              <a:spcBef>
                <a:spcPct val="20000"/>
              </a:spcBef>
              <a:buClr>
                <a:schemeClr val="tx1"/>
              </a:buClr>
              <a:buSzPct val="70000"/>
              <a:buFont typeface="Wingdings" panose="05000000000000000000" pitchFamily="2" charset="2"/>
              <a:buNone/>
            </a:pPr>
            <a:r>
              <a:rPr lang="zh-CN" altLang="en-US"/>
              <a:t>行(row)</a:t>
            </a:r>
          </a:p>
        </p:txBody>
      </p:sp>
      <p:sp>
        <p:nvSpPr>
          <p:cNvPr id="19497" name="Text Box 40"/>
          <p:cNvSpPr txBox="1">
            <a:spLocks noChangeArrowheads="1"/>
          </p:cNvSpPr>
          <p:nvPr/>
        </p:nvSpPr>
        <p:spPr bwMode="auto">
          <a:xfrm>
            <a:off x="7807436" y="1706563"/>
            <a:ext cx="530915" cy="341632"/>
          </a:xfrm>
          <a:prstGeom prst="rect">
            <a:avLst/>
          </a:prstGeom>
          <a:noFill/>
          <a:ln w="9525">
            <a:noFill/>
            <a:miter lim="800000"/>
          </a:ln>
        </p:spPr>
        <p:txBody>
          <a:bodyPr wrap="none">
            <a:spAutoFit/>
          </a:bodyPr>
          <a:lstStyle/>
          <a:p>
            <a:pPr marL="342900" indent="-342900">
              <a:lnSpc>
                <a:spcPct val="90000"/>
              </a:lnSpc>
              <a:spcBef>
                <a:spcPct val="20000"/>
              </a:spcBef>
              <a:buClr>
                <a:schemeClr val="tx1"/>
              </a:buClr>
              <a:buSzPct val="70000"/>
              <a:buFont typeface="Wingdings" panose="05000000000000000000" pitchFamily="2" charset="2"/>
              <a:buChar char="l"/>
            </a:pPr>
            <a:endParaRPr lang="zh-CN" altLang="en-US"/>
          </a:p>
        </p:txBody>
      </p:sp>
      <p:sp>
        <p:nvSpPr>
          <p:cNvPr id="19498" name="Text Box 41"/>
          <p:cNvSpPr txBox="1">
            <a:spLocks noChangeArrowheads="1"/>
          </p:cNvSpPr>
          <p:nvPr/>
        </p:nvSpPr>
        <p:spPr bwMode="auto">
          <a:xfrm>
            <a:off x="7086428" y="1931988"/>
            <a:ext cx="1255152" cy="341632"/>
          </a:xfrm>
          <a:prstGeom prst="rect">
            <a:avLst/>
          </a:prstGeom>
          <a:noFill/>
          <a:ln w="9525">
            <a:noFill/>
            <a:miter lim="800000"/>
          </a:ln>
        </p:spPr>
        <p:txBody>
          <a:bodyPr wrap="none">
            <a:spAutoFit/>
          </a:bodyPr>
          <a:lstStyle/>
          <a:p>
            <a:pPr marL="342900" indent="-342900">
              <a:lnSpc>
                <a:spcPct val="90000"/>
              </a:lnSpc>
              <a:spcBef>
                <a:spcPct val="20000"/>
              </a:spcBef>
              <a:buClr>
                <a:schemeClr val="tx1"/>
              </a:buClr>
              <a:buSzPct val="70000"/>
              <a:buFont typeface="Wingdings" panose="05000000000000000000" pitchFamily="2" charset="2"/>
              <a:buNone/>
            </a:pPr>
            <a:r>
              <a:rPr lang="zh-CN" altLang="en-US"/>
              <a:t>列(column)</a:t>
            </a:r>
          </a:p>
        </p:txBody>
      </p:sp>
      <p:sp>
        <p:nvSpPr>
          <p:cNvPr id="19499" name="Text Box 42"/>
          <p:cNvSpPr txBox="1">
            <a:spLocks noChangeArrowheads="1"/>
          </p:cNvSpPr>
          <p:nvPr/>
        </p:nvSpPr>
        <p:spPr bwMode="auto">
          <a:xfrm>
            <a:off x="4225037" y="5646739"/>
            <a:ext cx="3954780" cy="643890"/>
          </a:xfrm>
          <a:prstGeom prst="rect">
            <a:avLst/>
          </a:prstGeom>
          <a:noFill/>
          <a:ln w="9525">
            <a:noFill/>
            <a:miter lim="800000"/>
          </a:ln>
        </p:spPr>
        <p:txBody>
          <a:bodyPr wrap="none">
            <a:spAutoFit/>
          </a:bodyPr>
          <a:lstStyle/>
          <a:p>
            <a:pPr marL="342900" indent="-342900" algn="l">
              <a:lnSpc>
                <a:spcPct val="90000"/>
              </a:lnSpc>
              <a:spcBef>
                <a:spcPct val="20000"/>
              </a:spcBef>
              <a:buClr>
                <a:schemeClr val="tx1"/>
              </a:buClr>
              <a:buSzPct val="70000"/>
              <a:buFont typeface="Wingdings" panose="05000000000000000000" pitchFamily="2" charset="2"/>
              <a:buChar char="l"/>
            </a:pPr>
            <a:r>
              <a:rPr lang="zh-CN" altLang="en-US"/>
              <a:t>表的一行称之为一条记录</a:t>
            </a:r>
          </a:p>
          <a:p>
            <a:pPr marL="342900" indent="-342900" algn="l">
              <a:lnSpc>
                <a:spcPct val="90000"/>
              </a:lnSpc>
              <a:spcBef>
                <a:spcPct val="20000"/>
              </a:spcBef>
              <a:buClr>
                <a:schemeClr val="tx1"/>
              </a:buClr>
              <a:buSzPct val="70000"/>
              <a:buFont typeface="Wingdings" panose="05000000000000000000" pitchFamily="2" charset="2"/>
              <a:buChar char="l"/>
            </a:pPr>
            <a:r>
              <a:rPr lang="zh-CN" altLang="en-US"/>
              <a:t>表中一条记录对应一个对象的数据</a:t>
            </a:r>
          </a:p>
        </p:txBody>
      </p:sp>
      <p:sp>
        <p:nvSpPr>
          <p:cNvPr id="19500" name="Text Box 43"/>
          <p:cNvSpPr txBox="1">
            <a:spLocks noChangeArrowheads="1"/>
          </p:cNvSpPr>
          <p:nvPr/>
        </p:nvSpPr>
        <p:spPr bwMode="auto">
          <a:xfrm>
            <a:off x="8965576" y="3068638"/>
            <a:ext cx="2211787" cy="341632"/>
          </a:xfrm>
          <a:prstGeom prst="rect">
            <a:avLst/>
          </a:prstGeom>
          <a:noFill/>
          <a:ln w="9525">
            <a:noFill/>
            <a:miter lim="800000"/>
          </a:ln>
        </p:spPr>
        <p:txBody>
          <a:bodyPr>
            <a:spAutoFit/>
          </a:bodyPr>
          <a:lstStyle/>
          <a:p>
            <a:pPr marL="342900" indent="-342900">
              <a:lnSpc>
                <a:spcPct val="90000"/>
              </a:lnSpc>
              <a:spcBef>
                <a:spcPct val="20000"/>
              </a:spcBef>
              <a:buClr>
                <a:schemeClr val="tx1"/>
              </a:buClr>
              <a:buSzPct val="70000"/>
              <a:buFont typeface="Wingdings" panose="05000000000000000000" pitchFamily="2" charset="2"/>
              <a:buChar char="l"/>
            </a:pPr>
            <a:endParaRPr lang="zh-CN" altLang="en-US"/>
          </a:p>
        </p:txBody>
      </p:sp>
      <p:sp>
        <p:nvSpPr>
          <p:cNvPr id="19501" name="Text Box 44"/>
          <p:cNvSpPr txBox="1">
            <a:spLocks noChangeArrowheads="1"/>
          </p:cNvSpPr>
          <p:nvPr/>
        </p:nvSpPr>
        <p:spPr bwMode="auto">
          <a:xfrm>
            <a:off x="1302691" y="3573463"/>
            <a:ext cx="1079142" cy="341632"/>
          </a:xfrm>
          <a:prstGeom prst="rect">
            <a:avLst/>
          </a:prstGeom>
          <a:noFill/>
          <a:ln w="9525">
            <a:noFill/>
            <a:miter lim="800000"/>
          </a:ln>
        </p:spPr>
        <p:txBody>
          <a:bodyPr wrap="none">
            <a:spAutoFit/>
          </a:bodyPr>
          <a:lstStyle/>
          <a:p>
            <a:pPr marL="342900" indent="-342900">
              <a:lnSpc>
                <a:spcPct val="90000"/>
              </a:lnSpc>
              <a:spcBef>
                <a:spcPct val="20000"/>
              </a:spcBef>
              <a:buClr>
                <a:schemeClr val="tx1"/>
              </a:buClr>
              <a:buSzPct val="70000"/>
              <a:buFont typeface="Wingdings" panose="05000000000000000000" pitchFamily="2" charset="2"/>
              <a:buNone/>
            </a:pPr>
            <a:r>
              <a:rPr lang="zh-CN" altLang="en-US"/>
              <a:t>User对象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页脚占位符 4"/>
          <p:cNvSpPr txBox="1">
            <a:spLocks noGrp="1" noChangeArrowheads="1"/>
          </p:cNvSpPr>
          <p:nvPr/>
        </p:nvSpPr>
        <p:spPr bwMode="auto">
          <a:xfrm>
            <a:off x="3678185" y="6403975"/>
            <a:ext cx="3176614" cy="457200"/>
          </a:xfrm>
          <a:prstGeom prst="rect">
            <a:avLst/>
          </a:prstGeom>
          <a:noFill/>
          <a:ln w="9525">
            <a:noFill/>
            <a:miter lim="800000"/>
          </a:ln>
        </p:spPr>
        <p:txBody>
          <a:bodyPr/>
          <a:lstStyle/>
          <a:p>
            <a:r>
              <a:rPr lang="zh-CN" altLang="en-US" sz="1400"/>
              <a:t>  </a:t>
            </a:r>
          </a:p>
        </p:txBody>
      </p:sp>
      <p:sp>
        <p:nvSpPr>
          <p:cNvPr id="1028" name="Rectangle 2"/>
          <p:cNvSpPr>
            <a:spLocks noGrp="1" noChangeArrowheads="1"/>
          </p:cNvSpPr>
          <p:nvPr>
            <p:ph type="title" idx="4294967295"/>
          </p:nvPr>
        </p:nvSpPr>
        <p:spPr>
          <a:xfrm>
            <a:off x="750615" y="333376"/>
            <a:ext cx="8443106" cy="1439863"/>
          </a:xfrm>
          <a:prstGeom prst="rect">
            <a:avLst/>
          </a:prstGeom>
        </p:spPr>
        <p:txBody>
          <a:bodyPr/>
          <a:lstStyle/>
          <a:p>
            <a:pPr eaLnBrk="1" hangingPunct="1"/>
            <a:r>
              <a:rPr lang="zh-CN" altLang="en-US"/>
              <a:t>3、MySQL安装与配置</a:t>
            </a:r>
          </a:p>
        </p:txBody>
      </p:sp>
      <p:sp>
        <p:nvSpPr>
          <p:cNvPr id="2" name="文本框 1"/>
          <p:cNvSpPr txBox="1"/>
          <p:nvPr/>
        </p:nvSpPr>
        <p:spPr>
          <a:xfrm>
            <a:off x="913765" y="1225550"/>
            <a:ext cx="8221980" cy="5077460"/>
          </a:xfrm>
          <a:prstGeom prst="rect">
            <a:avLst/>
          </a:prstGeom>
          <a:noFill/>
        </p:spPr>
        <p:txBody>
          <a:bodyPr wrap="square" rtlCol="0">
            <a:spAutoFit/>
          </a:bodyPr>
          <a:lstStyle/>
          <a:p>
            <a:r>
              <a:rPr lang="zh-CN" altLang="zh-CN" sz="3600" dirty="0"/>
              <a:t>注意使用</a:t>
            </a:r>
            <a:r>
              <a:rPr lang="en-US" altLang="zh-CN" sz="3600" dirty="0"/>
              <a:t>root</a:t>
            </a:r>
            <a:r>
              <a:rPr lang="zh-CN" altLang="en-US" sz="3600" dirty="0"/>
              <a:t>权限进行安装：</a:t>
            </a:r>
          </a:p>
          <a:p>
            <a:r>
              <a:rPr lang="zh-CN" altLang="en-US" sz="3600" dirty="0"/>
              <a:t>离线安装</a:t>
            </a:r>
            <a:endParaRPr lang="en-US" altLang="zh-CN" sz="3600" dirty="0"/>
          </a:p>
          <a:p>
            <a:r>
              <a:rPr lang="en-US" altLang="zh-CN" sz="3600" dirty="0" err="1"/>
              <a:t>sudo</a:t>
            </a:r>
            <a:r>
              <a:rPr lang="en-US" altLang="zh-CN" sz="3600" dirty="0"/>
              <a:t> </a:t>
            </a:r>
            <a:r>
              <a:rPr lang="en-US" altLang="zh-CN" sz="3600" dirty="0" err="1"/>
              <a:t>dpkg</a:t>
            </a:r>
            <a:r>
              <a:rPr lang="en-US" altLang="zh-CN" sz="3600" dirty="0"/>
              <a:t> -</a:t>
            </a:r>
            <a:r>
              <a:rPr lang="en-US" altLang="zh-CN" sz="3600" dirty="0" err="1"/>
              <a:t>i</a:t>
            </a:r>
            <a:r>
              <a:rPr lang="en-US" altLang="zh-CN" sz="3600" dirty="0"/>
              <a:t> mysql-apt-config_0.8.10-1_all.deb</a:t>
            </a:r>
          </a:p>
          <a:p>
            <a:r>
              <a:rPr lang="zh-CN" altLang="en-US" sz="3600" dirty="0"/>
              <a:t>然后执行</a:t>
            </a:r>
            <a:r>
              <a:rPr lang="en-US" altLang="zh-CN" sz="3600" dirty="0" err="1"/>
              <a:t>sudo</a:t>
            </a:r>
            <a:r>
              <a:rPr lang="en-US" altLang="zh-CN" sz="3600" dirty="0"/>
              <a:t> apt-get update  </a:t>
            </a:r>
          </a:p>
          <a:p>
            <a:r>
              <a:rPr lang="en-US" altLang="zh-CN" sz="3600" dirty="0" err="1"/>
              <a:t>sudo</a:t>
            </a:r>
            <a:r>
              <a:rPr lang="en-US" altLang="zh-CN" sz="3600" dirty="0"/>
              <a:t> apt-get install </a:t>
            </a:r>
            <a:r>
              <a:rPr lang="en-US" altLang="zh-CN" sz="3600" dirty="0" err="1"/>
              <a:t>mysql</a:t>
            </a:r>
            <a:r>
              <a:rPr lang="en-US" altLang="zh-CN" sz="3600" dirty="0"/>
              <a:t>-server</a:t>
            </a:r>
          </a:p>
          <a:p>
            <a:r>
              <a:rPr lang="en-US" altLang="zh-CN" sz="3600" dirty="0"/>
              <a:t>sudo apt-get install </a:t>
            </a:r>
            <a:r>
              <a:rPr lang="en-US" altLang="zh-CN" sz="3600" dirty="0" err="1"/>
              <a:t>libmysqlclient</a:t>
            </a:r>
            <a:r>
              <a:rPr lang="en-US" altLang="zh-CN" sz="3600" dirty="0"/>
              <a:t>-dev</a:t>
            </a:r>
          </a:p>
          <a:p>
            <a:endParaRPr lang="en-US" altLang="zh-CN" sz="3600" dirty="0"/>
          </a:p>
          <a:p>
            <a:r>
              <a:rPr lang="en-US" altLang="zh-CN" sz="3600" dirty="0" err="1"/>
              <a:t>ubuntu</a:t>
            </a:r>
            <a:r>
              <a:rPr lang="zh-CN" altLang="en-US" sz="3600" dirty="0"/>
              <a:t>命令行登录</a:t>
            </a:r>
            <a:r>
              <a:rPr lang="en-US" altLang="zh-CN" sz="3600" dirty="0" err="1"/>
              <a:t>mysql</a:t>
            </a:r>
            <a:r>
              <a:rPr lang="zh-CN" altLang="en-US" sz="3600" dirty="0"/>
              <a:t>方式见下面备注</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a8996afa-84e7-49ce-8077-f525ae119eb2}"/>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3d4b0ae8-6fe2-4ca3-8076-a7308e2c9b55}"/>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c0ced72-e5ad-4093-a457-0e5f7f7bdb9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8219d6d0-5c3e-4918-ae7e-d486bcb2cc3b}"/>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1f56c84a-1e39-46da-812f-426df49c885c}"/>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2dea4727-fbfe-4d06-8caa-88cbf255c287}"/>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9cdcc909-ee75-4a22-b76f-4af472038750}"/>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0748be8c-f20d-41d0-afa5-a216f3fb4481}"/>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f0258396-8375-4b91-9661-349e89ab7237}"/>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9ecb55b9-d0cf-40e4-bf3b-c0c207b75323}"/>
</p:tagLst>
</file>

<file path=ppt/theme/theme1.xml><?xml version="1.0" encoding="utf-8"?>
<a:theme xmlns:a="http://schemas.openxmlformats.org/drawingml/2006/main" name="Office Theme">
  <a:themeElements>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Theme">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Theme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4080</Words>
  <Application>Microsoft Office PowerPoint</Application>
  <PresentationFormat>自定义</PresentationFormat>
  <Paragraphs>662</Paragraphs>
  <Slides>42</Slides>
  <Notes>29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4" baseType="lpstr">
      <vt:lpstr>楷体_GB2312</vt:lpstr>
      <vt:lpstr>宋体</vt:lpstr>
      <vt:lpstr>微软雅黑</vt:lpstr>
      <vt:lpstr>Arial</vt:lpstr>
      <vt:lpstr>Calibri</vt:lpstr>
      <vt:lpstr>Calibri Light</vt:lpstr>
      <vt:lpstr>Courier New</vt:lpstr>
      <vt:lpstr>Times New Roman</vt:lpstr>
      <vt:lpstr>Wingdings</vt:lpstr>
      <vt:lpstr>Office Theme</vt:lpstr>
      <vt:lpstr>包装程序外壳对象</vt:lpstr>
      <vt:lpstr>Package</vt:lpstr>
      <vt:lpstr>PowerPoint 演示文稿</vt:lpstr>
      <vt:lpstr>PowerPoint 演示文稿</vt:lpstr>
      <vt:lpstr>1、SQL简介</vt:lpstr>
      <vt:lpstr>2、常用数据库之关系型数据库</vt:lpstr>
      <vt:lpstr>2、常用数据库之非关系型数据库 NoSQL（Not Only SQL）</vt:lpstr>
      <vt:lpstr>2、常用数据库之关系型数据库</vt:lpstr>
      <vt:lpstr>数据库服务器、数据库和表的关系</vt:lpstr>
      <vt:lpstr>数据在数据库中的存储方式</vt:lpstr>
      <vt:lpstr>3、MySQL安装与配置</vt:lpstr>
      <vt:lpstr>4、DDL数据定义语言</vt:lpstr>
      <vt:lpstr>创建数据库</vt:lpstr>
      <vt:lpstr>查看、删除数据库</vt:lpstr>
      <vt:lpstr>修改、备份、恢复数据库</vt:lpstr>
      <vt:lpstr>创建表(基本语句)</vt:lpstr>
      <vt:lpstr>MySQL常用数据类型</vt:lpstr>
      <vt:lpstr>创建表练习</vt:lpstr>
      <vt:lpstr>修改表</vt:lpstr>
      <vt:lpstr>修改表</vt:lpstr>
      <vt:lpstr>5、DML数据操纵语言</vt:lpstr>
      <vt:lpstr>Insert语句</vt:lpstr>
      <vt:lpstr>Insert语句练习</vt:lpstr>
      <vt:lpstr>Tip：mysql中文乱码</vt:lpstr>
      <vt:lpstr>Update语句</vt:lpstr>
      <vt:lpstr>Update语句练习</vt:lpstr>
      <vt:lpstr>Delete语句</vt:lpstr>
      <vt:lpstr>Delete语句练习</vt:lpstr>
      <vt:lpstr>6、DQL数据查询语言（简单的）</vt:lpstr>
      <vt:lpstr>Select语句(1)</vt:lpstr>
      <vt:lpstr>Select语句(1)</vt:lpstr>
      <vt:lpstr>Select语句(２)</vt:lpstr>
      <vt:lpstr>Select语句(２)</vt:lpstr>
      <vt:lpstr>Select语句(3)</vt:lpstr>
      <vt:lpstr>Select语句(４)</vt:lpstr>
      <vt:lpstr>Select语句(4)</vt:lpstr>
      <vt:lpstr>Select语句(５)</vt:lpstr>
      <vt:lpstr>7、数据完整性</vt:lpstr>
      <vt:lpstr>定义表的约束</vt:lpstr>
      <vt:lpstr>8、多表设计</vt:lpstr>
      <vt:lpstr>一对多</vt:lpstr>
      <vt:lpstr>多对多</vt:lpstr>
      <vt:lpstr>一对一</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zuazua W</dc:creator>
  <cp:lastModifiedBy>he chen</cp:lastModifiedBy>
  <cp:revision>146</cp:revision>
  <dcterms:created xsi:type="dcterms:W3CDTF">2012-09-21T09:29:00Z</dcterms:created>
  <dcterms:modified xsi:type="dcterms:W3CDTF">2020-03-30T15:56:55Z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