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1" r:id="rId5"/>
    <p:sldId id="262" r:id="rId6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0" r:id="rId22"/>
  </p:sldIdLst>
  <p:sldSz cx="10031095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CDCDCD"/>
    <a:srgbClr val="FF9B05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09" autoAdjust="0"/>
  </p:normalViewPr>
  <p:slideViewPr>
    <p:cSldViewPr snapToGrid="0">
      <p:cViewPr varScale="1">
        <p:scale>
          <a:sx n="80" d="100"/>
          <a:sy n="80" d="100"/>
        </p:scale>
        <p:origin x="1301" y="48"/>
      </p:cViewPr>
      <p:guideLst>
        <p:guide orient="horz" pos="2182"/>
        <p:guide pos="31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54063"/>
            <a:ext cx="4816475" cy="3294062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noProof="0"/>
              <a:t>单击此处编辑母版文本样式</a:t>
            </a:r>
            <a:endParaRPr lang="zh-CN" altLang="zh-CN" noProof="0"/>
          </a:p>
          <a:p>
            <a:pPr lvl="1"/>
            <a:r>
              <a:rPr lang="zh-CN" altLang="zh-CN" noProof="0"/>
              <a:t>第二级</a:t>
            </a:r>
            <a:endParaRPr lang="zh-CN" altLang="zh-CN" noProof="0"/>
          </a:p>
          <a:p>
            <a:pPr lvl="2"/>
            <a:r>
              <a:rPr lang="zh-CN" altLang="zh-CN" noProof="0"/>
              <a:t>第三级</a:t>
            </a:r>
            <a:endParaRPr lang="zh-CN" altLang="zh-CN" noProof="0"/>
          </a:p>
          <a:p>
            <a:pPr lvl="3"/>
            <a:r>
              <a:rPr lang="zh-CN" altLang="zh-CN" noProof="0"/>
              <a:t>第四级</a:t>
            </a:r>
            <a:endParaRPr lang="zh-CN" altLang="zh-CN" noProof="0"/>
          </a:p>
          <a:p>
            <a:pPr lvl="4"/>
            <a:r>
              <a:rPr lang="zh-CN" altLang="zh-CN" noProof="0"/>
              <a:t>第五级</a:t>
            </a:r>
            <a:endParaRPr lang="zh-CN" altLang="zh-CN" noProof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60BA55F-39AC-40F7-9769-1DE084D88763}" type="datetimeFigureOut">
              <a:rPr lang="zh-CN" altLang="en-US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6BCEA9-26AB-4B91-A876-E633D3E888F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内连接 </a:t>
            </a:r>
            <a:br>
              <a:rPr lang="zh-CN" altLang="en-US"/>
            </a:br>
            <a:r>
              <a:rPr lang="zh-CN" altLang="en-US"/>
              <a:t>内连接查询操作列出与连接条件匹配的数据行，它使用比较运算符比较被连接列的 </a:t>
            </a:r>
            <a:br>
              <a:rPr lang="zh-CN" altLang="en-US"/>
            </a:br>
            <a:r>
              <a:rPr lang="zh-CN" altLang="en-US"/>
              <a:t>列值。内连接分三种： </a:t>
            </a:r>
            <a:br>
              <a:rPr lang="zh-CN" altLang="en-US"/>
            </a:br>
            <a:r>
              <a:rPr lang="en-US" altLang="zh-CN"/>
              <a:t>1</a:t>
            </a:r>
            <a:r>
              <a:rPr lang="zh-CN" altLang="en-US"/>
              <a:t>、等值连接：在连接条件中使用等于号</a:t>
            </a:r>
            <a:r>
              <a:rPr lang="en-US" altLang="zh-CN"/>
              <a:t>(=)</a:t>
            </a:r>
            <a:r>
              <a:rPr lang="zh-CN" altLang="en-US"/>
              <a:t>运算符比较被连接列的列值，其查询结 </a:t>
            </a:r>
            <a:br>
              <a:rPr lang="zh-CN" altLang="en-US"/>
            </a:br>
            <a:r>
              <a:rPr lang="zh-CN" altLang="en-US"/>
              <a:t>果中列出被连接表中的所有列，包括其中的重复列。 </a:t>
            </a:r>
            <a:br>
              <a:rPr lang="zh-CN" altLang="en-US"/>
            </a:br>
            <a:r>
              <a:rPr lang="zh-CN" altLang="en-US"/>
              <a:t>例，下面使用等值连接列出</a:t>
            </a:r>
            <a:r>
              <a:rPr lang="en-US" altLang="zh-CN"/>
              <a:t>authors</a:t>
            </a:r>
            <a:r>
              <a:rPr lang="zh-CN" altLang="en-US"/>
              <a:t>和</a:t>
            </a:r>
            <a:r>
              <a:rPr lang="en-US" altLang="zh-CN"/>
              <a:t>publishers</a:t>
            </a:r>
            <a:r>
              <a:rPr lang="zh-CN" altLang="en-US"/>
              <a:t>表中位于同一城市的作者和出版社： </a:t>
            </a:r>
            <a:br>
              <a:rPr lang="zh-CN" altLang="en-US"/>
            </a:br>
            <a:r>
              <a:rPr lang="en-US" altLang="zh-CN"/>
              <a:t>SELECT * </a:t>
            </a:r>
            <a:br>
              <a:rPr lang="en-US" altLang="zh-CN"/>
            </a:br>
            <a:r>
              <a:rPr lang="en-US" altLang="zh-CN"/>
              <a:t>FROM authors AS a INNER JOIN publishers AS p </a:t>
            </a:r>
            <a:br>
              <a:rPr lang="en-US" altLang="zh-CN"/>
            </a:br>
            <a:r>
              <a:rPr lang="en-US" altLang="zh-CN"/>
              <a:t>ON a.city=p.city </a:t>
            </a:r>
            <a:br>
              <a:rPr lang="en-US" altLang="zh-CN"/>
            </a:br>
            <a:r>
              <a:rPr lang="en-US" altLang="zh-CN"/>
              <a:t>2</a:t>
            </a:r>
            <a:r>
              <a:rPr lang="zh-CN" altLang="en-US"/>
              <a:t>、不等连接： 在连接条件使用除等于运算符以外的其它比较运算符比较被连接的 </a:t>
            </a:r>
            <a:br>
              <a:rPr lang="zh-CN" altLang="en-US"/>
            </a:br>
            <a:r>
              <a:rPr lang="zh-CN" altLang="en-US"/>
              <a:t>列的列值。这些运算符包括</a:t>
            </a:r>
            <a:r>
              <a:rPr lang="en-US" altLang="zh-CN"/>
              <a:t>&gt;</a:t>
            </a:r>
            <a:r>
              <a:rPr lang="zh-CN" altLang="en-US"/>
              <a:t>、</a:t>
            </a:r>
            <a:r>
              <a:rPr lang="en-US" altLang="zh-CN"/>
              <a:t>&gt;=</a:t>
            </a:r>
            <a:r>
              <a:rPr lang="zh-CN" altLang="en-US"/>
              <a:t>、</a:t>
            </a:r>
            <a:r>
              <a:rPr lang="en-US" altLang="zh-CN"/>
              <a:t>&lt;=</a:t>
            </a:r>
            <a:r>
              <a:rPr lang="zh-CN" altLang="en-US"/>
              <a:t>、</a:t>
            </a:r>
            <a:r>
              <a:rPr lang="en-US" altLang="zh-CN"/>
              <a:t>&lt;</a:t>
            </a:r>
            <a:r>
              <a:rPr lang="zh-CN" altLang="en-US"/>
              <a:t>、</a:t>
            </a:r>
            <a:r>
              <a:rPr lang="en-US" altLang="zh-CN"/>
              <a:t>!&gt;</a:t>
            </a:r>
            <a:r>
              <a:rPr lang="zh-CN" altLang="en-US"/>
              <a:t>、</a:t>
            </a:r>
            <a:r>
              <a:rPr lang="en-US" altLang="zh-CN"/>
              <a:t>!&lt;</a:t>
            </a:r>
            <a:r>
              <a:rPr lang="zh-CN" altLang="en-US"/>
              <a:t>和</a:t>
            </a:r>
            <a:r>
              <a:rPr lang="en-US" altLang="zh-CN"/>
              <a:t>&lt;&gt;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en-US" altLang="zh-CN"/>
              <a:t>3</a:t>
            </a:r>
            <a:r>
              <a:rPr lang="zh-CN" altLang="en-US"/>
              <a:t>、自然连接：在连接条件中使用等于</a:t>
            </a:r>
            <a:r>
              <a:rPr lang="en-US" altLang="zh-CN"/>
              <a:t>(=)</a:t>
            </a:r>
            <a:r>
              <a:rPr lang="zh-CN" altLang="en-US"/>
              <a:t>运算符比较被连接列的列值，但它使用选 </a:t>
            </a:r>
            <a:br>
              <a:rPr lang="zh-CN" altLang="en-US"/>
            </a:br>
            <a:r>
              <a:rPr lang="zh-CN" altLang="en-US"/>
              <a:t>择列表指出查询结果集合中所包括的列，并删除连接表中的重复列。</a:t>
            </a:r>
            <a:endParaRPr lang="zh-CN" altLang="en-US"/>
          </a:p>
        </p:txBody>
      </p:sp>
      <p:sp>
        <p:nvSpPr>
          <p:cNvPr id="24580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56F9B82C-D09A-4333-B230-99A866E41E31}" type="slidenum">
              <a:rPr lang="zh-CN" altLang="en-US" sz="1200">
                <a:latin typeface="Times New Roman" panose="02020603050405020304" pitchFamily="18" charset="0"/>
              </a:rPr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left outer join 和 right outer join 不能缺少判断条件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注意：联合查询的各子查询使用的表结构应该相同，同时两个子查询返回的列也应相同。</a:t>
            </a:r>
            <a:endParaRPr lang="zh-CN" altLang="en-US"/>
          </a:p>
        </p:txBody>
      </p:sp>
      <p:sp>
        <p:nvSpPr>
          <p:cNvPr id="25604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CA498436-DCA9-4C76-8B50-48D73140019F}" type="slidenum">
              <a:rPr lang="zh-CN" altLang="en-US" sz="1200">
                <a:latin typeface="Times New Roman" panose="02020603050405020304" pitchFamily="18" charset="0"/>
              </a:rPr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前几行   select * from pats limit 0,</a:t>
            </a:r>
            <a:r>
              <a:rPr lang="en-US" altLang="zh-CN"/>
              <a:t>3</a:t>
            </a:r>
            <a:r>
              <a:rPr lang="zh-CN" altLang="zh-CN"/>
              <a:t>;前三行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注：如果文件放在</a:t>
            </a:r>
            <a:r>
              <a:rPr lang="en-US" altLang="zh-CN"/>
              <a:t>c</a:t>
            </a:r>
            <a:r>
              <a:rPr lang="zh-CN" altLang="en-US"/>
              <a:t>盘，可能由于权限原因无法访问。更换到其他盘符再试。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16922E-49F2-440E-AB27-93D6776F6C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  <p:pic>
        <p:nvPicPr>
          <p:cNvPr id="5" name="Picture 12" descr="PPT-4-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 userDrawn="1"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PPT-4-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504" y="955046"/>
            <a:ext cx="9314324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26226" y="1585817"/>
            <a:ext cx="6896597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1840449" y="363577"/>
            <a:ext cx="7083214" cy="914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D9E45-1CEA-421E-94AE-77AB4636F6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0" Type="http://schemas.openxmlformats.org/officeDocument/2006/relationships/slideLayout" Target="../slideLayouts/slideLayout1.xml"/><Relationship Id="rId2" Type="http://schemas.openxmlformats.org/officeDocument/2006/relationships/hyperlink" Target="http://www.1ppt.com/hangye/" TargetMode="External"/><Relationship Id="rId19" Type="http://schemas.openxmlformats.org/officeDocument/2006/relationships/audio" Target="../media/audio1.wav"/><Relationship Id="rId18" Type="http://schemas.openxmlformats.org/officeDocument/2006/relationships/image" Target="../media/image5.png"/><Relationship Id="rId17" Type="http://schemas.openxmlformats.org/officeDocument/2006/relationships/image" Target="../media/image4.png"/><Relationship Id="rId16" Type="http://schemas.openxmlformats.org/officeDocument/2006/relationships/image" Target="../media/image3.png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fanwen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ziliao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2.wav"/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431880" y="71439"/>
            <a:ext cx="532919" cy="1428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"/>
              </a:rPr>
              <a:t>www.1ppt.com/moban/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2"/>
              </a:rPr>
              <a:t>www.1ppt.com/hangye/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3"/>
              </a:rPr>
              <a:t>www.1ppt.com/jieri/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4"/>
              </a:rPr>
              <a:t>www.1ppt.com/sucai/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5"/>
              </a:rPr>
              <a:t>www.1ppt.com/beijing/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6"/>
              </a:rPr>
              <a:t>www.1ppt.com/tubiao/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7"/>
              </a:rPr>
              <a:t>www.1ppt.com/xiazai/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8"/>
              </a:rPr>
              <a:t>www.1ppt.com/powerpoint/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9"/>
              </a:rPr>
              <a:t>www.1ppt.com/word/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Excel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0"/>
              </a:rPr>
              <a:t>www.1ppt.com/excel/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1"/>
              </a:rPr>
              <a:t>www.1ppt.com/ziliao/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2"/>
              </a:rPr>
              <a:t>www.1ppt.com/kejian/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3"/>
              </a:rPr>
              <a:t>www.1ppt.com/fanwen/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4"/>
              </a:rPr>
              <a:t>www.1ppt.com/shiti/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5"/>
              </a:rPr>
              <a:t>www.1ppt.com/jiaoan/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zh-CN" altLang="en-US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4339" name="Picture 3" descr="PPT-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0026188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 descr="PPT-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227274" y="3863976"/>
            <a:ext cx="10019658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 descr="PPT-6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224117" y="2640014"/>
            <a:ext cx="7654412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769810" y="4125914"/>
            <a:ext cx="53671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2000" kern="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2000" kern="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2000" kern="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58296" y="3044826"/>
            <a:ext cx="6386051" cy="83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5400" dirty="0">
                <a:solidFill>
                  <a:schemeClr val="bg1"/>
                </a:solidFill>
                <a:sym typeface="Arial" panose="020B0604020202020204" pitchFamily="34" charset="0"/>
              </a:rPr>
              <a:t>关系型数据库</a:t>
            </a:r>
            <a:endParaRPr lang="zh-CN" altLang="en-US" sz="54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 vol="19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9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zh-CN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/>
              <a:t>联合查询</a:t>
            </a:r>
            <a:endParaRPr lang="zh-CN" altLang="en-US" dirty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/>
              <a:t>联合查询能够合并两条查询语句的查询结果，</a:t>
            </a:r>
            <a:r>
              <a:rPr lang="zh-CN" altLang="en-US" dirty="0">
                <a:solidFill>
                  <a:srgbClr val="FF0000"/>
                </a:solidFill>
              </a:rPr>
              <a:t>去掉其中的重复数据行</a:t>
            </a:r>
            <a:r>
              <a:rPr lang="zh-CN" altLang="en-US" dirty="0"/>
              <a:t>，然后返回没有重复数据行的查询结果。联合查询使用union关键字</a:t>
            </a:r>
            <a:endParaRPr lang="zh-CN" altLang="en-US" dirty="0"/>
          </a:p>
          <a:p>
            <a:pPr eaLnBrk="1" hangingPunct="1"/>
            <a:r>
              <a:rPr lang="zh-CN" altLang="en-US" dirty="0"/>
              <a:t>SELECT * FROM orders WHERE price&gt;</a:t>
            </a:r>
            <a:r>
              <a:rPr lang="en-US" altLang="zh-CN" dirty="0"/>
              <a:t>1</a:t>
            </a:r>
            <a:r>
              <a:rPr lang="zh-CN" altLang="en-US" dirty="0"/>
              <a:t>00 UNION SELECT * FROM orders WHERE customer_id=1;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zh-CN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报表查询</a:t>
            </a:r>
            <a:endParaRPr lang="zh-CN" altLang="en-US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/>
              <a:t>报表查询对数据行进行分组统计，其语法格式为：</a:t>
            </a:r>
            <a:endParaRPr lang="zh-CN" altLang="en-US" dirty="0"/>
          </a:p>
          <a:p>
            <a:pPr eaLnBrk="1" hangingPunct="1"/>
            <a:r>
              <a:rPr lang="zh-CN" altLang="en-US" dirty="0"/>
              <a:t> select …  from … [where…] </a:t>
            </a:r>
            <a:r>
              <a:rPr lang="zh-CN" altLang="en-US" dirty="0">
                <a:solidFill>
                  <a:srgbClr val="FF0000"/>
                </a:solidFill>
              </a:rPr>
              <a:t>[ group by </a:t>
            </a:r>
            <a:r>
              <a:rPr lang="zh-CN" altLang="en-US" dirty="0"/>
              <a:t>… [having… ]] [ order by … ] </a:t>
            </a:r>
            <a:endParaRPr lang="zh-CN" altLang="en-US" dirty="0"/>
          </a:p>
          <a:p>
            <a:pPr eaLnBrk="1" hangingPunct="1"/>
            <a:r>
              <a:rPr lang="zh-CN" altLang="en-US" dirty="0"/>
              <a:t>其中group by 子句指定按照哪些字段分组，having子句设定分组查询条件。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在报表查询中可以使用SQL函数。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常用统计函数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count()</a:t>
            </a:r>
            <a:endParaRPr lang="en-US" altLang="zh-CN" dirty="0"/>
          </a:p>
          <a:p>
            <a:r>
              <a:rPr lang="en-US" altLang="zh-CN" dirty="0"/>
              <a:t>sum()</a:t>
            </a:r>
            <a:endParaRPr lang="en-US" altLang="zh-CN" dirty="0"/>
          </a:p>
          <a:p>
            <a:r>
              <a:rPr lang="en-US" altLang="zh-CN" dirty="0"/>
              <a:t>avg()</a:t>
            </a:r>
            <a:endParaRPr lang="en-US" altLang="zh-CN" dirty="0"/>
          </a:p>
          <a:p>
            <a:r>
              <a:rPr lang="en-US" altLang="zh-CN" dirty="0"/>
              <a:t>max() </a:t>
            </a:r>
            <a:endParaRPr lang="en-US" altLang="zh-CN" dirty="0"/>
          </a:p>
          <a:p>
            <a:r>
              <a:rPr lang="en-US" altLang="zh-CN" dirty="0"/>
              <a:t>min() </a:t>
            </a:r>
            <a:endParaRPr lang="zh-CN" altLang="en-US" dirty="0"/>
          </a:p>
        </p:txBody>
      </p:sp>
      <p:sp>
        <p:nvSpPr>
          <p:cNvPr id="21508" name="页脚占位符 3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zh-CN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zh-CN" altLang="en-US" sz="140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>
                <a:latin typeface="楷体_GB2312" pitchFamily="1" charset="-122"/>
                <a:ea typeface="楷体_GB2312" pitchFamily="1" charset="-122"/>
              </a:rPr>
              <a:t>合计函数－count</a:t>
            </a:r>
            <a:endParaRPr lang="zh-CN" altLang="en-US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750615" y="2708275"/>
            <a:ext cx="8373443" cy="1079500"/>
          </a:xfrm>
          <a:prstGeom prst="rect">
            <a:avLst/>
          </a:prstGeom>
          <a:solidFill>
            <a:srgbClr val="FFFFCC"/>
          </a:solidFill>
          <a:ln w="25400" cmpd="sng">
            <a:solidFill>
              <a:srgbClr val="000000"/>
            </a:solidFill>
            <a:miter lim="800000"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tabLst>
                <a:tab pos="1200150" algn="l"/>
              </a:tabLst>
              <a:defRPr/>
            </a:pPr>
            <a:r>
              <a:rPr lang="zh-CN" altLang="en-US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Select count(*)|count(列名) from tablename</a:t>
            </a:r>
            <a:endParaRPr lang="zh-CN" altLang="en-US" sz="1800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tabLst>
                <a:tab pos="1200150" algn="l"/>
              </a:tabLst>
              <a:defRPr/>
            </a:pPr>
            <a:r>
              <a:rPr lang="zh-CN" altLang="en-US" b="1" dirty="0">
                <a:latin typeface="Courier New" panose="02070309020205020404" pitchFamily="49" charset="0"/>
              </a:rPr>
              <a:t>		[WHERE </a:t>
            </a:r>
            <a:r>
              <a:rPr lang="zh-CN" altLang="en-US" b="1" i="1" dirty="0">
                <a:latin typeface="Courier New" panose="02070309020205020404" pitchFamily="49" charset="0"/>
              </a:rPr>
              <a:t>where_definition</a:t>
            </a:r>
            <a:r>
              <a:rPr lang="zh-CN" altLang="en-US" b="1" dirty="0">
                <a:latin typeface="Courier New" panose="02070309020205020404" pitchFamily="49" charset="0"/>
              </a:rPr>
              <a:t>]  </a:t>
            </a:r>
            <a:r>
              <a:rPr lang="zh-CN" altLang="en-US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zh-CN" altLang="en-US" sz="1800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670503" y="4005263"/>
            <a:ext cx="8735689" cy="15604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>
                <a:latin typeface="Courier New" panose="02070309020205020404" pitchFamily="49" charset="0"/>
              </a:rPr>
              <a:t>练习：</a:t>
            </a:r>
            <a:endParaRPr lang="zh-CN" altLang="en-US">
              <a:latin typeface="Courier New" panose="02070309020205020404" pitchFamily="49" charset="0"/>
            </a:endParaRP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>
                <a:latin typeface="Courier New" panose="02070309020205020404" pitchFamily="49" charset="0"/>
              </a:rPr>
              <a:t>统计一个班级共有多少学生？</a:t>
            </a:r>
            <a:endParaRPr lang="zh-CN" altLang="en-US">
              <a:latin typeface="Courier New" panose="02070309020205020404" pitchFamily="49" charset="0"/>
            </a:endParaRP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>
                <a:latin typeface="Courier New" panose="02070309020205020404" pitchFamily="49" charset="0"/>
              </a:rPr>
              <a:t>统计数学成绩大于90的学生有多少个？</a:t>
            </a:r>
            <a:endParaRPr lang="zh-CN" altLang="en-US">
              <a:latin typeface="Courier New" panose="02070309020205020404" pitchFamily="49" charset="0"/>
            </a:endParaRP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>
                <a:latin typeface="Courier New" panose="02070309020205020404" pitchFamily="49" charset="0"/>
              </a:rPr>
              <a:t>统计总分大于250的人数有多少？</a:t>
            </a:r>
            <a:endParaRPr lang="zh-CN" altLang="en-US">
              <a:latin typeface="Courier New" panose="02070309020205020404" pitchFamily="49" charset="0"/>
            </a:endParaRP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>
              <a:latin typeface="Courier New" panose="02070309020205020404" pitchFamily="49" charset="0"/>
            </a:endParaRPr>
          </a:p>
        </p:txBody>
      </p:sp>
      <p:sp>
        <p:nvSpPr>
          <p:cNvPr id="2055" name="Text Box 5"/>
          <p:cNvSpPr txBox="1">
            <a:spLocks noChangeArrowheads="1"/>
          </p:cNvSpPr>
          <p:nvPr/>
        </p:nvSpPr>
        <p:spPr bwMode="auto">
          <a:xfrm>
            <a:off x="670503" y="2060576"/>
            <a:ext cx="8373443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1800"/>
              <a:t>Count(列名)返回某一列，行的总数（有多少条记录）</a:t>
            </a:r>
            <a:endParaRPr lang="zh-CN" altLang="en-US" sz="1800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8133108" y="852488"/>
          <a:ext cx="1544768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包装程序外壳对象" showAsIcon="1" r:id="rId1" imgW="762000" imgH="523875" progId="Package">
                  <p:embed/>
                </p:oleObj>
              </mc:Choice>
              <mc:Fallback>
                <p:oleObj name="包装程序外壳对象" showAsIcon="1" r:id="rId1" imgW="762000" imgH="523875" progId="Package">
                  <p:embed/>
                  <p:pic>
                    <p:nvPicPr>
                      <p:cNvPr id="0" name="Object 6" descr="image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33108" y="852488"/>
                        <a:ext cx="1544768" cy="9858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zh-CN" alt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>
                <a:latin typeface="楷体_GB2312" pitchFamily="1" charset="-122"/>
                <a:ea typeface="楷体_GB2312" pitchFamily="1" charset="-122"/>
              </a:rPr>
              <a:t>合计函数－SUM</a:t>
            </a:r>
            <a:endParaRPr lang="zh-CN" altLang="en-US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750615" y="2708275"/>
            <a:ext cx="8373443" cy="1079500"/>
          </a:xfrm>
          <a:prstGeom prst="rect">
            <a:avLst/>
          </a:prstGeom>
          <a:solidFill>
            <a:srgbClr val="FFFFCC"/>
          </a:solidFill>
          <a:ln w="25400" cmpd="sng">
            <a:solidFill>
              <a:srgbClr val="000000"/>
            </a:solidFill>
            <a:miter lim="800000"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tabLst>
                <a:tab pos="1200150" algn="l"/>
              </a:tabLst>
              <a:defRPr/>
            </a:pPr>
            <a:r>
              <a:rPr lang="zh-CN" altLang="en-US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Select sum(列名)｛</a:t>
            </a:r>
            <a:r>
              <a:rPr lang="zh-CN" altLang="en-US" sz="1800" i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sum(列名)…｝ from tablename</a:t>
            </a:r>
            <a:endParaRPr lang="zh-CN" altLang="en-US" sz="1800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tabLst>
                <a:tab pos="1200150" algn="l"/>
              </a:tabLst>
              <a:defRPr/>
            </a:pPr>
            <a:r>
              <a:rPr lang="zh-CN" altLang="en-US" b="1" dirty="0">
                <a:latin typeface="Courier New" panose="02070309020205020404" pitchFamily="49" charset="0"/>
              </a:rPr>
              <a:t>		[WHERE </a:t>
            </a:r>
            <a:r>
              <a:rPr lang="zh-CN" altLang="en-US" b="1" i="1" dirty="0">
                <a:latin typeface="Courier New" panose="02070309020205020404" pitchFamily="49" charset="0"/>
              </a:rPr>
              <a:t>where_definition</a:t>
            </a:r>
            <a:r>
              <a:rPr lang="zh-CN" altLang="en-US" b="1" dirty="0">
                <a:latin typeface="Courier New" panose="02070309020205020404" pitchFamily="49" charset="0"/>
              </a:rPr>
              <a:t>]  </a:t>
            </a:r>
            <a:r>
              <a:rPr lang="zh-CN" altLang="en-US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zh-CN" altLang="en-US" sz="1800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670503" y="4005263"/>
            <a:ext cx="8735689" cy="24745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>
                <a:latin typeface="Courier New" panose="02070309020205020404" pitchFamily="49" charset="0"/>
              </a:rPr>
              <a:t>练习：</a:t>
            </a:r>
            <a:endParaRPr lang="zh-CN" altLang="en-US">
              <a:latin typeface="Courier New" panose="02070309020205020404" pitchFamily="49" charset="0"/>
            </a:endParaRP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>
                <a:latin typeface="Courier New" panose="02070309020205020404" pitchFamily="49" charset="0"/>
              </a:rPr>
              <a:t>统计一个班级数学总成绩？</a:t>
            </a:r>
            <a:endParaRPr lang="zh-CN" altLang="en-US">
              <a:latin typeface="Courier New" panose="02070309020205020404" pitchFamily="49" charset="0"/>
            </a:endParaRP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>
                <a:latin typeface="Courier New" panose="02070309020205020404" pitchFamily="49" charset="0"/>
              </a:rPr>
              <a:t>统计一个班级语文、英语、数学各科的总成绩</a:t>
            </a:r>
            <a:endParaRPr lang="zh-CN" altLang="en-US">
              <a:latin typeface="Courier New" panose="02070309020205020404" pitchFamily="49" charset="0"/>
            </a:endParaRP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/>
              <a:t>统计一个班级语文、英语、数学的成绩总和</a:t>
            </a:r>
            <a:endParaRPr lang="zh-CN" altLang="en-US">
              <a:latin typeface="Courier New" panose="02070309020205020404" pitchFamily="49" charset="0"/>
            </a:endParaRP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>
                <a:latin typeface="Courier New" panose="02070309020205020404" pitchFamily="49" charset="0"/>
              </a:rPr>
              <a:t>统计一个班级语文成绩平均分</a:t>
            </a:r>
            <a:endParaRPr lang="zh-CN" altLang="en-US">
              <a:latin typeface="Courier New" panose="02070309020205020404" pitchFamily="49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>
                <a:latin typeface="Courier New" panose="02070309020205020404" pitchFamily="49" charset="0"/>
              </a:rPr>
              <a:t>注意：sum仅对数值起作用，否则会报错。</a:t>
            </a:r>
            <a:endParaRPr lang="zh-CN" altLang="en-US">
              <a:latin typeface="Courier New" panose="02070309020205020404" pitchFamily="49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/>
              <a:t>注意：对多列求和，“，”号不能少。</a:t>
            </a:r>
            <a:endParaRPr lang="zh-CN" altLang="en-US">
              <a:latin typeface="Courier New" panose="02070309020205020404" pitchFamily="49" charset="0"/>
            </a:endParaRP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>
              <a:latin typeface="Courier New" panose="02070309020205020404" pitchFamily="49" charset="0"/>
            </a:endParaRPr>
          </a:p>
        </p:txBody>
      </p:sp>
      <p:sp>
        <p:nvSpPr>
          <p:cNvPr id="3079" name="Text Box 5"/>
          <p:cNvSpPr txBox="1">
            <a:spLocks noChangeArrowheads="1"/>
          </p:cNvSpPr>
          <p:nvPr/>
        </p:nvSpPr>
        <p:spPr bwMode="auto">
          <a:xfrm>
            <a:off x="670503" y="2060575"/>
            <a:ext cx="8373443" cy="420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/>
              <a:t>Sum函数返回满足where条件的行的和</a:t>
            </a:r>
            <a:endParaRPr lang="zh-CN" altLang="en-US" sz="2400"/>
          </a:p>
        </p:txBody>
      </p:sp>
      <p:graphicFrame>
        <p:nvGraphicFramePr>
          <p:cNvPr id="3074" name="Object 6"/>
          <p:cNvGraphicFramePr>
            <a:graphicFrameLocks noGrp="1" noChangeAspect="1"/>
          </p:cNvGraphicFramePr>
          <p:nvPr>
            <p:ph idx="4294967295"/>
          </p:nvPr>
        </p:nvGraphicFramePr>
        <p:xfrm>
          <a:off x="4994808" y="1081088"/>
          <a:ext cx="1543026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包装程序外壳对象" showAsIcon="1" r:id="rId1" imgW="762000" imgH="523875" progId="Package">
                  <p:embed/>
                </p:oleObj>
              </mc:Choice>
              <mc:Fallback>
                <p:oleObj name="包装程序外壳对象" showAsIcon="1" r:id="rId1" imgW="762000" imgH="523875" progId="Package">
                  <p:embed/>
                  <p:pic>
                    <p:nvPicPr>
                      <p:cNvPr id="0" name="Object 6" descr="image1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94808" y="1081088"/>
                        <a:ext cx="1543026" cy="9890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zh-CN" alt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合计函数－AVG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750615" y="2708275"/>
            <a:ext cx="8373443" cy="1079500"/>
          </a:xfrm>
          <a:prstGeom prst="rect">
            <a:avLst/>
          </a:prstGeom>
          <a:solidFill>
            <a:srgbClr val="FFFFCC"/>
          </a:solidFill>
          <a:ln w="25400" cmpd="sng">
            <a:solidFill>
              <a:srgbClr val="000000"/>
            </a:solidFill>
            <a:miter lim="800000"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tabLst>
                <a:tab pos="1200150" algn="l"/>
              </a:tabLst>
              <a:defRPr/>
            </a:pPr>
            <a:r>
              <a:rPr lang="zh-CN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zh-CN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avg</a:t>
            </a:r>
            <a:r>
              <a:rPr lang="zh-CN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(列名)｛</a:t>
            </a:r>
            <a:r>
              <a:rPr lang="zh-CN" altLang="en-US" sz="1800" i="1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avg</a:t>
            </a:r>
            <a:r>
              <a:rPr lang="zh-CN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(列名)…｝ from tablename</a:t>
            </a:r>
            <a:endParaRPr lang="zh-CN" altLang="en-US" sz="1800" b="1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tabLst>
                <a:tab pos="1200150" algn="l"/>
              </a:tabLst>
              <a:defRPr/>
            </a:pPr>
            <a:r>
              <a:rPr lang="zh-CN" altLang="en-US" b="1">
                <a:latin typeface="Courier New" panose="02070309020205020404" pitchFamily="49" charset="0"/>
              </a:rPr>
              <a:t>		[WHERE </a:t>
            </a:r>
            <a:r>
              <a:rPr lang="zh-CN" altLang="en-US" b="1" i="1">
                <a:latin typeface="Courier New" panose="02070309020205020404" pitchFamily="49" charset="0"/>
              </a:rPr>
              <a:t>where_definition</a:t>
            </a:r>
            <a:r>
              <a:rPr lang="zh-CN" altLang="en-US" b="1">
                <a:latin typeface="Courier New" panose="02070309020205020404" pitchFamily="49" charset="0"/>
              </a:rPr>
              <a:t>]  </a:t>
            </a:r>
            <a:r>
              <a:rPr lang="zh-CN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zh-CN" altLang="en-US" sz="1800" b="1" i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670503" y="4005263"/>
            <a:ext cx="8735689" cy="12557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Courier New" panose="02070309020205020404" pitchFamily="49" charset="0"/>
              </a:rPr>
              <a:t>练习：</a:t>
            </a:r>
            <a:endParaRPr lang="zh-CN" altLang="en-US" dirty="0">
              <a:latin typeface="Courier New" panose="02070309020205020404" pitchFamily="49" charset="0"/>
            </a:endParaRP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Courier New" panose="02070309020205020404" pitchFamily="49" charset="0"/>
              </a:rPr>
              <a:t>求一个班级数学平均分？</a:t>
            </a:r>
            <a:endParaRPr lang="zh-CN" altLang="en-US" dirty="0">
              <a:latin typeface="Courier New" panose="02070309020205020404" pitchFamily="49" charset="0"/>
            </a:endParaRP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Courier New" panose="02070309020205020404" pitchFamily="49" charset="0"/>
              </a:rPr>
              <a:t>求一个班级总分平均分</a:t>
            </a:r>
            <a:endParaRPr lang="zh-CN" altLang="en-US" dirty="0">
              <a:latin typeface="Courier New" panose="02070309020205020404" pitchFamily="49" charset="0"/>
            </a:endParaRP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dirty="0">
              <a:latin typeface="Courier New" panose="02070309020205020404" pitchFamily="49" charset="0"/>
            </a:endParaRPr>
          </a:p>
        </p:txBody>
      </p:sp>
      <p:sp>
        <p:nvSpPr>
          <p:cNvPr id="4103" name="Text Box 5"/>
          <p:cNvSpPr txBox="1">
            <a:spLocks noChangeArrowheads="1"/>
          </p:cNvSpPr>
          <p:nvPr/>
        </p:nvSpPr>
        <p:spPr bwMode="auto">
          <a:xfrm>
            <a:off x="670503" y="2060575"/>
            <a:ext cx="8373443" cy="420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/>
              <a:t>AVG函数返回满足where条件的一列的平均值</a:t>
            </a:r>
            <a:endParaRPr lang="zh-CN" altLang="en-US" sz="2400"/>
          </a:p>
        </p:txBody>
      </p:sp>
      <p:graphicFrame>
        <p:nvGraphicFramePr>
          <p:cNvPr id="4098" name="Object 6"/>
          <p:cNvGraphicFramePr>
            <a:graphicFrameLocks noGrp="1" noChangeAspect="1"/>
          </p:cNvGraphicFramePr>
          <p:nvPr>
            <p:ph idx="4294967295"/>
          </p:nvPr>
        </p:nvGraphicFramePr>
        <p:xfrm>
          <a:off x="5330931" y="1341439"/>
          <a:ext cx="867299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" r:id="rId1" imgW="1041400" imgH="723900" progId="Package">
                  <p:embed/>
                </p:oleObj>
              </mc:Choice>
              <mc:Fallback>
                <p:oleObj name="" r:id="rId1" imgW="1041400" imgH="723900" progId="Package">
                  <p:embed/>
                  <p:pic>
                    <p:nvPicPr>
                      <p:cNvPr id="0" name="Object 6" descr="image1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0931" y="1341439"/>
                        <a:ext cx="867299" cy="5540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zh-CN" alt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>
                <a:latin typeface="楷体_GB2312" pitchFamily="1" charset="-122"/>
                <a:ea typeface="楷体_GB2312" pitchFamily="1" charset="-122"/>
              </a:rPr>
              <a:t>合计函数－MAX/MIN</a:t>
            </a:r>
            <a:endParaRPr lang="zh-CN" altLang="en-US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750615" y="2708275"/>
            <a:ext cx="8373443" cy="1079500"/>
          </a:xfrm>
          <a:prstGeom prst="rect">
            <a:avLst/>
          </a:prstGeom>
          <a:solidFill>
            <a:srgbClr val="FFFFCC"/>
          </a:solidFill>
          <a:ln w="25400" cmpd="sng">
            <a:solidFill>
              <a:srgbClr val="000000"/>
            </a:solidFill>
            <a:miter lim="800000"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tabLst>
                <a:tab pos="1200150" algn="l"/>
              </a:tabLst>
              <a:defRPr/>
            </a:pPr>
            <a:r>
              <a:rPr lang="zh-CN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Select max(列名)　from tablename</a:t>
            </a:r>
            <a:endParaRPr lang="zh-CN" altLang="en-US" sz="1800" b="1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tabLst>
                <a:tab pos="1200150" algn="l"/>
              </a:tabLst>
              <a:defRPr/>
            </a:pPr>
            <a:r>
              <a:rPr lang="zh-CN" altLang="en-US" b="1">
                <a:latin typeface="Courier New" panose="02070309020205020404" pitchFamily="49" charset="0"/>
              </a:rPr>
              <a:t>		[WHERE </a:t>
            </a:r>
            <a:r>
              <a:rPr lang="zh-CN" altLang="en-US" b="1" i="1">
                <a:latin typeface="Courier New" panose="02070309020205020404" pitchFamily="49" charset="0"/>
              </a:rPr>
              <a:t>where_definition</a:t>
            </a:r>
            <a:r>
              <a:rPr lang="zh-CN" altLang="en-US" b="1">
                <a:latin typeface="Courier New" panose="02070309020205020404" pitchFamily="49" charset="0"/>
              </a:rPr>
              <a:t>]  </a:t>
            </a:r>
            <a:r>
              <a:rPr lang="zh-CN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zh-CN" altLang="en-US" sz="1800" b="1" i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670503" y="4005264"/>
            <a:ext cx="873568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>
                <a:latin typeface="Courier New" panose="02070309020205020404" pitchFamily="49" charset="0"/>
              </a:rPr>
              <a:t>练习：</a:t>
            </a:r>
            <a:endParaRPr lang="zh-CN">
              <a:latin typeface="Courier New" panose="02070309020205020404" pitchFamily="49" charset="0"/>
            </a:endParaRP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>
                <a:latin typeface="Courier New" panose="02070309020205020404" pitchFamily="49" charset="0"/>
              </a:rPr>
              <a:t>求班级最高分和最低分（数值范围在统计中特别有用）</a:t>
            </a:r>
            <a:endParaRPr lang="zh-CN">
              <a:latin typeface="Courier New" panose="02070309020205020404" pitchFamily="49" charset="0"/>
            </a:endParaRPr>
          </a:p>
        </p:txBody>
      </p:sp>
      <p:sp>
        <p:nvSpPr>
          <p:cNvPr id="5127" name="Text Box 5"/>
          <p:cNvSpPr txBox="1">
            <a:spLocks noChangeArrowheads="1"/>
          </p:cNvSpPr>
          <p:nvPr/>
        </p:nvSpPr>
        <p:spPr bwMode="auto">
          <a:xfrm>
            <a:off x="670503" y="2060575"/>
            <a:ext cx="8610296" cy="420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/>
              <a:t>Max/min函数返回满足where条件的一列的最大/最小值</a:t>
            </a:r>
            <a:endParaRPr lang="zh-CN" altLang="en-US" sz="2400"/>
          </a:p>
        </p:txBody>
      </p:sp>
      <p:graphicFrame>
        <p:nvGraphicFramePr>
          <p:cNvPr id="5122" name="Object 6"/>
          <p:cNvGraphicFramePr>
            <a:graphicFrameLocks noGrp="1" noChangeAspect="1"/>
          </p:cNvGraphicFramePr>
          <p:nvPr>
            <p:ph idx="4294967295"/>
          </p:nvPr>
        </p:nvGraphicFramePr>
        <p:xfrm>
          <a:off x="5330931" y="1341439"/>
          <a:ext cx="867299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" r:id="rId1" imgW="781050" imgH="457200" progId="Package">
                  <p:embed/>
                </p:oleObj>
              </mc:Choice>
              <mc:Fallback>
                <p:oleObj name="" r:id="rId1" imgW="781050" imgH="457200" progId="Package">
                  <p:embed/>
                  <p:pic>
                    <p:nvPicPr>
                      <p:cNvPr id="0" name="Object 6" descr="image1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0931" y="1341439"/>
                        <a:ext cx="867299" cy="4667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zh-CN" alt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>
                <a:latin typeface="楷体_GB2312" pitchFamily="1" charset="-122"/>
                <a:ea typeface="楷体_GB2312" pitchFamily="1" charset="-122"/>
              </a:rPr>
              <a:t>Select语句(6)</a:t>
            </a:r>
            <a:endParaRPr lang="zh-CN" altLang="en-US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750615" y="2492376"/>
            <a:ext cx="8373443" cy="720725"/>
          </a:xfrm>
          <a:prstGeom prst="rect">
            <a:avLst/>
          </a:prstGeom>
          <a:solidFill>
            <a:srgbClr val="FFFFCC"/>
          </a:solidFill>
          <a:ln w="25400" cmpd="sng">
            <a:solidFill>
              <a:srgbClr val="000000"/>
            </a:solidFill>
            <a:miter lim="800000"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tabLst>
                <a:tab pos="1200150" algn="l"/>
              </a:tabLst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  <a:r>
              <a:rPr lang="zh-CN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zh-CN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zh-CN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. </a:t>
            </a:r>
            <a:r>
              <a:rPr lang="en-US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zh-CN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.. FROM	</a:t>
            </a:r>
            <a:r>
              <a:rPr lang="en-US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zh-CN" altLang="en-US" sz="1800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tabLst>
                <a:tab pos="1200150" algn="l"/>
              </a:tabLst>
              <a:defRPr/>
            </a:pPr>
            <a:r>
              <a:rPr lang="zh-CN" altLang="en-US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		group by column </a:t>
            </a:r>
            <a:endParaRPr lang="zh-CN" altLang="en-US" sz="1800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670503" y="3429001"/>
            <a:ext cx="8735689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>
                <a:latin typeface="Courier New" panose="02070309020205020404" pitchFamily="49" charset="0"/>
              </a:rPr>
              <a:t>练习：对订单表中商品归类后，显示每一类商品的总价</a:t>
            </a:r>
            <a:endParaRPr lang="zh-CN">
              <a:latin typeface="Courier New" panose="02070309020205020404" pitchFamily="49" charset="0"/>
            </a:endParaRPr>
          </a:p>
        </p:txBody>
      </p:sp>
      <p:sp>
        <p:nvSpPr>
          <p:cNvPr id="6151" name="Text Box 5"/>
          <p:cNvSpPr txBox="1">
            <a:spLocks noChangeArrowheads="1"/>
          </p:cNvSpPr>
          <p:nvPr/>
        </p:nvSpPr>
        <p:spPr bwMode="auto">
          <a:xfrm>
            <a:off x="670503" y="2060575"/>
            <a:ext cx="8373443" cy="420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/>
              <a:t>使用group by 子句对列进行分组</a:t>
            </a:r>
            <a:endParaRPr lang="zh-CN" altLang="en-US" sz="2400"/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828985" y="4292600"/>
            <a:ext cx="8373443" cy="1079500"/>
          </a:xfrm>
          <a:prstGeom prst="rect">
            <a:avLst/>
          </a:prstGeom>
          <a:solidFill>
            <a:srgbClr val="FFFFCC"/>
          </a:solidFill>
          <a:ln w="25400" cmpd="sng">
            <a:solidFill>
              <a:srgbClr val="000000"/>
            </a:solidFill>
            <a:miter lim="800000"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tabLst>
                <a:tab pos="1200150" algn="l"/>
              </a:tabLst>
              <a:defRPr/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  <a:r>
              <a:rPr lang="zh-CN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zh-CN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zh-CN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. </a:t>
            </a:r>
            <a:r>
              <a:rPr 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zh-CN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3</a:t>
            </a: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..</a:t>
            </a:r>
            <a:endParaRPr 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tabLst>
                <a:tab pos="1200150" algn="l"/>
              </a:tabLst>
              <a:defRPr/>
            </a:pPr>
            <a:r>
              <a:rPr lang="zh-CN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FROM	</a:t>
            </a:r>
            <a:r>
              <a:rPr 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zh-CN" altLang="en-US" sz="1800" b="1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tabLst>
                <a:tab pos="1200150" algn="l"/>
              </a:tabLst>
              <a:defRPr/>
            </a:pPr>
            <a:r>
              <a:rPr lang="zh-CN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		group by column having ...</a:t>
            </a:r>
            <a:endParaRPr lang="zh-CN" altLang="en-US" sz="1800" b="1" i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153" name="Text Box 7"/>
          <p:cNvSpPr txBox="1">
            <a:spLocks noChangeArrowheads="1"/>
          </p:cNvSpPr>
          <p:nvPr/>
        </p:nvSpPr>
        <p:spPr bwMode="auto">
          <a:xfrm>
            <a:off x="670503" y="3860800"/>
            <a:ext cx="8373443" cy="420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dirty="0"/>
              <a:t>使用having 子句过滤</a:t>
            </a:r>
            <a:endParaRPr lang="zh-CN" altLang="en-US" sz="2400" dirty="0"/>
          </a:p>
        </p:txBody>
      </p:sp>
      <p:graphicFrame>
        <p:nvGraphicFramePr>
          <p:cNvPr id="6146" name="Object 8"/>
          <p:cNvGraphicFramePr>
            <a:graphicFrameLocks noGrp="1" noChangeAspect="1"/>
          </p:cNvGraphicFramePr>
          <p:nvPr>
            <p:ph idx="4294967295"/>
          </p:nvPr>
        </p:nvGraphicFramePr>
        <p:xfrm>
          <a:off x="4557676" y="1011238"/>
          <a:ext cx="1081511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包装程序外壳对象" showAsIcon="1" r:id="rId1" imgW="523875" imgH="523875" progId="Package">
                  <p:embed/>
                </p:oleObj>
              </mc:Choice>
              <mc:Fallback>
                <p:oleObj name="包装程序外壳对象" showAsIcon="1" r:id="rId1" imgW="523875" imgH="523875" progId="Package">
                  <p:embed/>
                  <p:pic>
                    <p:nvPicPr>
                      <p:cNvPr id="0" name="Object 8" descr="image1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7676" y="1011238"/>
                        <a:ext cx="1081511" cy="984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670503" y="5516563"/>
            <a:ext cx="8735689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>
                <a:latin typeface="Courier New" panose="02070309020205020404" pitchFamily="49" charset="0"/>
              </a:rPr>
              <a:t>练习：</a:t>
            </a:r>
            <a:r>
              <a:rPr lang="zh-CN" altLang="en-US"/>
              <a:t>查询购买了几类商品，并且每类总价大于100的商品</a:t>
            </a:r>
            <a:endParaRPr lang="zh-CN" altLang="en-US"/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670503" y="5949950"/>
            <a:ext cx="8735689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Courier New" panose="02070309020205020404" pitchFamily="49" charset="0"/>
              </a:rPr>
              <a:t>Having和where均可实现过滤，但在having可以使用合计函数,having通常跟在group by后，它作用于组。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zh-CN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/>
              <a:t>10、数据的备份与恢复</a:t>
            </a:r>
            <a:endParaRPr lang="zh-CN" altLang="en-US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/>
              <a:t>数据库备份： cmd命令下</a:t>
            </a:r>
            <a:endParaRPr lang="zh-CN" altLang="en-US" dirty="0"/>
          </a:p>
          <a:p>
            <a:pPr eaLnBrk="1" hangingPunct="1"/>
            <a:r>
              <a:rPr lang="zh-CN" altLang="en-US" dirty="0"/>
              <a:t>mysqldump -u root -p test&gt;test.sql</a:t>
            </a:r>
            <a:endParaRPr lang="zh-CN" altLang="en-US" dirty="0"/>
          </a:p>
          <a:p>
            <a:pPr eaLnBrk="1" hangingPunct="1"/>
            <a:r>
              <a:rPr lang="zh-CN" altLang="en-US" dirty="0"/>
              <a:t>数据库恢复：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创建数据库并选择该数据库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在cmd命令下：mysql -u root -p test&lt;test.sql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或者：</a:t>
            </a:r>
            <a:endParaRPr lang="en-US" dirty="0"/>
          </a:p>
          <a:p>
            <a:pPr lvl="1" eaLnBrk="1" hangingPunct="1"/>
            <a:r>
              <a:rPr lang="zh-CN" altLang="en-US" dirty="0"/>
              <a:t>在mysql &gt;命令行下 执行  SOURCE 数据库文件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PPT-5-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04308" y="2733676"/>
            <a:ext cx="2578387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PPT-5-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1587" y="3022601"/>
            <a:ext cx="3721289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7" descr="PPT-5-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PPT-2-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0"/>
            <a:ext cx="10030107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966" y="4351338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627" y="2208213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546" y="2738438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48" y="326169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48" y="380144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9" descr="PPT-2-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内容占位符 2"/>
          <p:cNvSpPr txBox="1"/>
          <p:nvPr/>
        </p:nvSpPr>
        <p:spPr>
          <a:xfrm>
            <a:off x="1270094" y="2099598"/>
            <a:ext cx="6771204" cy="3882101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数据查询语言</a:t>
            </a:r>
            <a:r>
              <a:rPr lang="en-US" altLang="zh-CN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复杂的</a:t>
            </a:r>
            <a:r>
              <a:rPr lang="en-US" altLang="zh-CN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35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连接查询</a:t>
            </a:r>
            <a:endParaRPr lang="en-US" altLang="zh-CN" sz="235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  <a:endParaRPr lang="en-US" altLang="zh-CN" sz="235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统计函数</a:t>
            </a:r>
            <a:endParaRPr lang="en-US" altLang="zh-CN" sz="235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数据的备份与恢复</a:t>
            </a:r>
            <a:endParaRPr lang="en-US" altLang="zh-CN" sz="235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35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endParaRPr kumimoji="0" lang="en-US" altLang="zh-CN" sz="23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6000" y="962026"/>
            <a:ext cx="5221747" cy="64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en-US" altLang="zh-CN" sz="35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 </a:t>
            </a:r>
            <a:endParaRPr lang="en-US" altLang="zh-CN" sz="35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zh-CN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/>
              <a:t>9、DQL数据查询语言</a:t>
            </a:r>
            <a:endParaRPr lang="zh-CN" altLang="en-US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985" y="1989139"/>
            <a:ext cx="8443106" cy="4868861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/>
              <a:t>连接查询：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交叉连接</a:t>
            </a:r>
            <a:r>
              <a:rPr lang="zh-CN" altLang="en-US" dirty="0"/>
              <a:t>（cross join）:不带on子句，返回连接表中所有数据行的笛卡儿积。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内连接</a:t>
            </a:r>
            <a:r>
              <a:rPr lang="zh-CN" altLang="en-US" dirty="0"/>
              <a:t>（inner join）：返回连接表中符合连接条件及查询条件的数据行。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外连接</a:t>
            </a:r>
            <a:r>
              <a:rPr lang="zh-CN" altLang="en-US" dirty="0"/>
              <a:t>：分为左外连接（left out</a:t>
            </a:r>
            <a:r>
              <a:rPr lang="en-US" altLang="zh-CN" dirty="0" err="1"/>
              <a:t>er</a:t>
            </a:r>
            <a:r>
              <a:rPr lang="zh-CN" altLang="en-US" dirty="0"/>
              <a:t> join）、右外连接（right outer join）。与内连接不同的是，外连接不仅返回连接表中符合连接条件及查询条件的数据行，也返回左表（左外连接时）或右表（右外连接时）中仅符合查询条件但不符合连接条件的数据行。</a:t>
            </a:r>
            <a:endParaRPr lang="zh-CN" altLang="en-US" dirty="0"/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子查询</a:t>
            </a:r>
            <a:endParaRPr lang="zh-CN" altLang="en-US" dirty="0"/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联合查询</a:t>
            </a:r>
            <a:endParaRPr lang="zh-CN" altLang="en-US" dirty="0"/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报表查询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zh-CN" altLang="en-US" sz="140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连接查询</a:t>
            </a:r>
            <a:endParaRPr lang="zh-CN" alt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/>
              <a:t>连接查询的from子句的连接语法格式为：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Select *</a:t>
            </a:r>
            <a:endParaRPr lang="zh-CN" altLang="en-US" b="1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rgbClr val="FF0000"/>
                </a:solidFill>
              </a:rPr>
              <a:t>from TABLE1 </a:t>
            </a:r>
            <a:r>
              <a:rPr lang="zh-CN" altLang="en-US" sz="1600" b="1" dirty="0">
                <a:solidFill>
                  <a:srgbClr val="00B050"/>
                </a:solidFill>
              </a:rPr>
              <a:t>join_type </a:t>
            </a:r>
            <a:r>
              <a:rPr lang="zh-CN" altLang="en-US" sz="1600" b="1" dirty="0">
                <a:solidFill>
                  <a:srgbClr val="FF0000"/>
                </a:solidFill>
              </a:rPr>
              <a:t>TABLE2  [on (join_condition)]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				      </a:t>
            </a:r>
            <a:r>
              <a:rPr lang="zh-CN" altLang="en-US" sz="1600" b="1" dirty="0">
                <a:solidFill>
                  <a:srgbClr val="FF0000"/>
                </a:solidFill>
              </a:rPr>
              <a:t> [where (query_condition)]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/>
              <a:t>其中，TABLE1和TABLE2表示参与连接操作的表，TABLE1为左表，TABLE2为右表。on子句设定连接条件，where子句设定查询条件，join_type表示连接类型</a:t>
            </a:r>
            <a:endParaRPr lang="zh-CN" altLang="en-US" dirty="0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2551113" y="4854575"/>
          <a:ext cx="4770437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包装程序外壳对象" showAsIcon="1" r:id="rId1" imgW="1371600" imgH="523875" progId="Package">
                  <p:embed/>
                </p:oleObj>
              </mc:Choice>
              <mc:Fallback>
                <p:oleObj name="包装程序外壳对象" showAsIcon="1" r:id="rId1" imgW="1371600" imgH="523875" progId="Package">
                  <p:embed/>
                  <p:pic>
                    <p:nvPicPr>
                      <p:cNvPr id="0" name="Object 6" descr="image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1113" y="4854575"/>
                        <a:ext cx="4770437" cy="7127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zh-CN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交叉连接查询</a:t>
            </a:r>
            <a:endParaRPr lang="zh-CN" altLang="en-US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交叉连接查询CUSTOMER表和ORDERS表</a:t>
            </a:r>
            <a:endParaRPr lang="zh-CN" altLang="en-US"/>
          </a:p>
          <a:p>
            <a:pPr eaLnBrk="1" hangingPunct="1"/>
            <a:r>
              <a:rPr lang="zh-CN" altLang="en-US"/>
              <a:t>SELECT * FROM customer CROSS JOIN orders;</a:t>
            </a:r>
            <a:endParaRPr lang="zh-CN" altLang="en-US"/>
          </a:p>
          <a:p>
            <a:pPr eaLnBrk="1" hangingPunct="1"/>
            <a:r>
              <a:rPr lang="zh-CN" altLang="en-US"/>
              <a:t>SELECT * FROM customer,orders;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zh-CN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内连接查询</a:t>
            </a:r>
            <a:endParaRPr lang="zh-CN" alt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/>
              <a:t>显式内连接：使用inner join关键字，在on子句中设定连接条件</a:t>
            </a:r>
            <a:endParaRPr lang="zh-CN" altLang="en-US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1600" dirty="0"/>
              <a:t>SELECT * FROM customer </a:t>
            </a:r>
            <a:r>
              <a:rPr lang="en-US" altLang="zh-CN" sz="1600" dirty="0"/>
              <a:t>as </a:t>
            </a:r>
            <a:r>
              <a:rPr lang="zh-CN" altLang="en-US" sz="1600" dirty="0"/>
              <a:t>c INNER JOIN orders </a:t>
            </a:r>
            <a:r>
              <a:rPr lang="en-US" altLang="zh-CN" sz="1600" dirty="0"/>
              <a:t>as </a:t>
            </a:r>
            <a:r>
              <a:rPr lang="zh-CN" altLang="en-US" sz="1600" dirty="0"/>
              <a:t>o ON c.id=o.customer_id; </a:t>
            </a:r>
            <a:endParaRPr lang="zh-CN" altLang="en-US" sz="16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1600" dirty="0"/>
              <a:t>SELECT * FROM customer as  c INNER JOIN orders as o </a:t>
            </a:r>
            <a:endParaRPr lang="zh-CN" altLang="en-US" sz="16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1600" dirty="0"/>
              <a:t>ON c.id=o.customer_id; </a:t>
            </a:r>
            <a:endParaRPr lang="zh-CN" altLang="en-US" sz="16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1600" dirty="0"/>
          </a:p>
          <a:p>
            <a:pPr eaLnBrk="1" hangingPunct="1"/>
            <a:r>
              <a:rPr lang="zh-CN" altLang="en-US" dirty="0"/>
              <a:t>隐式内连接：不包含inner join关键字和on关键字，在where子句中设定连接条件</a:t>
            </a:r>
            <a:endParaRPr lang="zh-CN" altLang="en-US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1600" dirty="0"/>
              <a:t>SELECT * FROM customer </a:t>
            </a:r>
            <a:r>
              <a:rPr lang="en-US" altLang="zh-CN" sz="1600" dirty="0"/>
              <a:t>as </a:t>
            </a:r>
            <a:r>
              <a:rPr lang="zh-CN" altLang="en-US" sz="1600" dirty="0"/>
              <a:t>c,orders </a:t>
            </a:r>
            <a:r>
              <a:rPr lang="en-US" altLang="zh-CN" sz="1600" dirty="0"/>
              <a:t>as </a:t>
            </a:r>
            <a:r>
              <a:rPr lang="zh-CN" altLang="en-US" sz="1600" dirty="0"/>
              <a:t>o WHERE c.id=o.customer_id; 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zh-CN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左外连接查询</a:t>
            </a:r>
            <a:endParaRPr lang="zh-CN" alt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/>
              <a:t>使用left outer join关键字，在on子句中设定连接条件</a:t>
            </a:r>
            <a:endParaRPr lang="zh-CN" altLang="en-US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1400" dirty="0"/>
              <a:t>SELECT * FROM customer </a:t>
            </a:r>
            <a:r>
              <a:rPr lang="en-US" altLang="zh-CN" sz="1400" dirty="0"/>
              <a:t>as </a:t>
            </a:r>
            <a:r>
              <a:rPr lang="zh-CN" altLang="en-US" sz="1400" dirty="0"/>
              <a:t>c LEFT OUTER JOIN orders </a:t>
            </a:r>
            <a:r>
              <a:rPr lang="en-US" altLang="zh-CN" sz="1400" dirty="0"/>
              <a:t>as </a:t>
            </a:r>
            <a:r>
              <a:rPr lang="zh-CN" altLang="en-US" sz="1400" dirty="0"/>
              <a:t>o ON c.id=o.customer_id; </a:t>
            </a:r>
            <a:endParaRPr lang="zh-CN" altLang="en-US" sz="1400" dirty="0"/>
          </a:p>
          <a:p>
            <a:pPr eaLnBrk="1" hangingPunct="1"/>
            <a:r>
              <a:rPr lang="zh-CN" altLang="en-US" sz="1600" dirty="0">
                <a:solidFill>
                  <a:srgbClr val="FF0000"/>
                </a:solidFill>
              </a:rPr>
              <a:t>不仅包含符合c.id=o.customer_id连接条件的数据行，还包含左表中的其他数据行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/>
              <a:t>带查询条件的左外连接查询，在where子句中设定查询条件</a:t>
            </a:r>
            <a:endParaRPr lang="zh-CN" altLang="en-US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1400" dirty="0"/>
              <a:t>SELECT * FROM customer </a:t>
            </a:r>
            <a:r>
              <a:rPr lang="en-US" altLang="zh-CN" sz="1400" dirty="0"/>
              <a:t>as </a:t>
            </a:r>
            <a:r>
              <a:rPr lang="zh-CN" altLang="en-US" sz="1400" dirty="0"/>
              <a:t>c LEFT OUTER JOIN orders </a:t>
            </a:r>
            <a:r>
              <a:rPr lang="en-US" altLang="zh-CN" sz="1400" dirty="0"/>
              <a:t>as </a:t>
            </a:r>
            <a:r>
              <a:rPr lang="zh-CN" altLang="en-US" sz="1400" dirty="0"/>
              <a:t>o ON c.id=o.customer_id WHERE o.price&gt;250;</a:t>
            </a:r>
            <a:endParaRPr lang="zh-CN" altLang="en-US" sz="1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zh-CN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右外连接查询</a:t>
            </a:r>
            <a:endParaRPr lang="zh-CN" alt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/>
              <a:t>使用right outer join关键字，在on子句中设定连接条件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 dirty="0"/>
              <a:t>SELECT * FROM customer c RIGHT OUTER JOIN orders o ON c.id=o.customer_id; </a:t>
            </a:r>
            <a:endParaRPr lang="zh-CN" altLang="en-US" sz="14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不仅包含符合c.id=o.customer_id连接条件的数据行，还包含orders右表中的其他数据行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/>
              <a:t>带查询条件的右外连接查询，在where子句中设定查询条件</a:t>
            </a:r>
            <a:endParaRPr lang="zh-CN" altLang="en-US" sz="20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 dirty="0"/>
              <a:t>SELECT * FROM customer c RIGHT OUTER JOIN orders o ON c.id=o.customer_id WHERE o.price&gt;250;</a:t>
            </a:r>
            <a:endParaRPr lang="zh-CN" altLang="en-US" sz="1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zh-CN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子查询</a:t>
            </a:r>
            <a:endParaRPr lang="zh-CN" alt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/>
              <a:t>子查询也叫嵌套查询，是指在where子句或</a:t>
            </a:r>
            <a:r>
              <a:rPr lang="en-US" altLang="zh-CN" dirty="0"/>
              <a:t>from</a:t>
            </a:r>
            <a:r>
              <a:rPr lang="zh-CN" altLang="en-US" dirty="0"/>
              <a:t>子句中又嵌入select查询语句（一般写在</a:t>
            </a:r>
            <a:r>
              <a:rPr lang="en-US" altLang="zh-CN" dirty="0"/>
              <a:t>where</a:t>
            </a:r>
            <a:r>
              <a:rPr lang="zh-CN" altLang="en-US" dirty="0"/>
              <a:t>字句）</a:t>
            </a:r>
            <a:endParaRPr lang="zh-CN" altLang="en-US" dirty="0"/>
          </a:p>
          <a:p>
            <a:pPr eaLnBrk="1" hangingPunct="1"/>
            <a:r>
              <a:rPr lang="zh-CN" altLang="en-US" dirty="0"/>
              <a:t>练习：</a:t>
            </a:r>
            <a:endParaRPr lang="zh-CN" altLang="en-US" dirty="0"/>
          </a:p>
          <a:p>
            <a:pPr eaLnBrk="1" hangingPunct="1"/>
            <a:r>
              <a:rPr lang="zh-CN" altLang="en-US" dirty="0"/>
              <a:t>查询“郭靖”的所有订单信息</a:t>
            </a:r>
            <a:endParaRPr lang="zh-CN" altLang="en-US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1400" dirty="0"/>
              <a:t>SELECT * </a:t>
            </a:r>
            <a:r>
              <a:rPr lang="zh-CN" altLang="en-US" sz="1400" dirty="0">
                <a:solidFill>
                  <a:srgbClr val="FF0000"/>
                </a:solidFill>
              </a:rPr>
              <a:t>FROM</a:t>
            </a:r>
            <a:r>
              <a:rPr lang="zh-CN" altLang="en-US" sz="1400" dirty="0"/>
              <a:t> </a:t>
            </a:r>
            <a:r>
              <a:rPr lang="zh-CN" altLang="en-US" sz="1400" b="1" dirty="0"/>
              <a:t>orders</a:t>
            </a:r>
            <a:r>
              <a:rPr lang="zh-CN" altLang="en-US" sz="1400" dirty="0"/>
              <a:t> WHERE customer_id=(SELECT id FROM customer WHERE name LIKE ‘%郭靖%');</a:t>
            </a:r>
            <a:endParaRPr lang="zh-CN" altLang="en-US" sz="14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3606</Words>
  <Application>WPS 演示</Application>
  <PresentationFormat>自定义</PresentationFormat>
  <Paragraphs>224</Paragraphs>
  <Slides>19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Calibri Light</vt:lpstr>
      <vt:lpstr>微软雅黑</vt:lpstr>
      <vt:lpstr>Calibri</vt:lpstr>
      <vt:lpstr>Times New Roman</vt:lpstr>
      <vt:lpstr>楷体_GB2312</vt:lpstr>
      <vt:lpstr>新宋体</vt:lpstr>
      <vt:lpstr>Courier New</vt:lpstr>
      <vt:lpstr>Arial Unicode MS</vt:lpstr>
      <vt:lpstr>Office Theme</vt:lpstr>
      <vt:lpstr>Package</vt:lpstr>
      <vt:lpstr>Package</vt:lpstr>
      <vt:lpstr>Package</vt:lpstr>
      <vt:lpstr>Package</vt:lpstr>
      <vt:lpstr>Package</vt:lpstr>
      <vt:lpstr>Package</vt:lpstr>
      <vt:lpstr>PowerPoint 演示文稿</vt:lpstr>
      <vt:lpstr>PowerPoint 演示文稿</vt:lpstr>
      <vt:lpstr>9、DQL数据查询语言</vt:lpstr>
      <vt:lpstr>连接查询</vt:lpstr>
      <vt:lpstr>交叉连接查询</vt:lpstr>
      <vt:lpstr>内连接查询</vt:lpstr>
      <vt:lpstr>左外连接查询</vt:lpstr>
      <vt:lpstr>右外连接查询</vt:lpstr>
      <vt:lpstr>子查询</vt:lpstr>
      <vt:lpstr>联合查询</vt:lpstr>
      <vt:lpstr>报表查询</vt:lpstr>
      <vt:lpstr>常用统计函数</vt:lpstr>
      <vt:lpstr>合计函数－count</vt:lpstr>
      <vt:lpstr>合计函数－SUM</vt:lpstr>
      <vt:lpstr>合计函数－AVG</vt:lpstr>
      <vt:lpstr>合计函数－MAX/MIN</vt:lpstr>
      <vt:lpstr>Select语句(6)</vt:lpstr>
      <vt:lpstr>10、数据的备份与恢复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lemon1377505623</cp:lastModifiedBy>
  <cp:revision>57</cp:revision>
  <dcterms:created xsi:type="dcterms:W3CDTF">2012-09-21T09:29:00Z</dcterms:created>
  <dcterms:modified xsi:type="dcterms:W3CDTF">2020-06-06T12:04:50Z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