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15" r:id="rId4"/>
    <p:sldId id="416" r:id="rId5"/>
    <p:sldId id="417" r:id="rId7"/>
    <p:sldId id="419" r:id="rId8"/>
    <p:sldId id="420" r:id="rId9"/>
    <p:sldId id="511" r:id="rId10"/>
    <p:sldId id="421" r:id="rId11"/>
    <p:sldId id="422" r:id="rId12"/>
    <p:sldId id="468" r:id="rId13"/>
    <p:sldId id="423" r:id="rId14"/>
    <p:sldId id="469" r:id="rId15"/>
    <p:sldId id="424" r:id="rId16"/>
    <p:sldId id="470" r:id="rId17"/>
    <p:sldId id="425" r:id="rId18"/>
    <p:sldId id="471" r:id="rId19"/>
    <p:sldId id="426" r:id="rId20"/>
    <p:sldId id="427" r:id="rId21"/>
    <p:sldId id="428" r:id="rId22"/>
    <p:sldId id="429" r:id="rId23"/>
    <p:sldId id="258" r:id="rId24"/>
    <p:sldId id="257" r:id="rId25"/>
    <p:sldId id="259" r:id="rId26"/>
    <p:sldId id="262" r:id="rId27"/>
    <p:sldId id="297" r:id="rId28"/>
    <p:sldId id="260" r:id="rId29"/>
    <p:sldId id="265" r:id="rId30"/>
    <p:sldId id="268" r:id="rId31"/>
    <p:sldId id="304" r:id="rId32"/>
    <p:sldId id="263" r:id="rId33"/>
    <p:sldId id="269" r:id="rId34"/>
    <p:sldId id="298" r:id="rId35"/>
    <p:sldId id="305" r:id="rId36"/>
    <p:sldId id="293" r:id="rId37"/>
    <p:sldId id="270" r:id="rId38"/>
    <p:sldId id="294" r:id="rId39"/>
    <p:sldId id="277" r:id="rId40"/>
    <p:sldId id="303" r:id="rId41"/>
    <p:sldId id="302" r:id="rId42"/>
    <p:sldId id="301" r:id="rId43"/>
    <p:sldId id="278" r:id="rId44"/>
    <p:sldId id="280" r:id="rId45"/>
    <p:sldId id="306" r:id="rId46"/>
    <p:sldId id="295" r:id="rId47"/>
    <p:sldId id="290" r:id="rId48"/>
    <p:sldId id="286" r:id="rId49"/>
    <p:sldId id="288" r:id="rId50"/>
    <p:sldId id="287" r:id="rId51"/>
    <p:sldId id="291" r:id="rId52"/>
    <p:sldId id="393" r:id="rId53"/>
    <p:sldId id="466" r:id="rId54"/>
    <p:sldId id="467" r:id="rId55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9" Type="http://schemas.openxmlformats.org/officeDocument/2006/relationships/tags" Target="tags/tag8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2DDC-EC42-4BF7-BC64-19FA7F91D6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491F9-290F-4023-B441-257DBF3CD7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6387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想想：如果这两个操作要么全部发生，要么全部不发生，是不是就能避免这个问题呢？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我们来看一看四种隔离级别分别解决了哪些问题。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代码演示各隔离级别下可能发生哪些问题。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* from t1 inner join t2 on t1.id = t2.id;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6000" cy="3429000"/>
          </a:xfrm>
        </p:spPr>
      </p:sp>
      <p:sp>
        <p:nvSpPr>
          <p:cNvPr id="16387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那么，如何将多个数据库操作构成事务呢？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  <a:p>
            <a:pPr eaLnBrk="1" hangingPunct="1">
              <a:lnSpc>
                <a:spcPct val="80000"/>
              </a:lnSpc>
            </a:pP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ACID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可以说是事务的四大特性，在这四个特性中，原子性是基础，隔离性是手段，一致性是约束条件，而持久性是我们的目的。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7411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代码演示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事务的基本操作都演示完了，那我们来看一看事务都有哪些性质？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648200" y="6356352"/>
            <a:ext cx="289560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454777"/>
            <a:ext cx="121904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7102832" y="6482192"/>
            <a:ext cx="6523125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955047"/>
            <a:ext cx="113204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004181" y="1585817"/>
            <a:ext cx="8382001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2236849" y="363577"/>
            <a:ext cx="8608812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" Type="http://schemas.openxmlformats.org/officeDocument/2006/relationships/hyperlink" Target="http://www.1ppt.com/hangye/" TargetMode="External"/><Relationship Id="rId19" Type="http://schemas.openxmlformats.org/officeDocument/2006/relationships/slideLayout" Target="../slideLayouts/slideLayout2.xml"/><Relationship Id="rId18" Type="http://schemas.openxmlformats.org/officeDocument/2006/relationships/audio" Target="../media/audio1.wav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512333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82358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304570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850515" y="4126230"/>
            <a:ext cx="6362065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8749" y="3044826"/>
            <a:ext cx="6386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>
                <a:solidFill>
                  <a:srgbClr val="000000"/>
                </a:solidFill>
                <a:sym typeface="Arial" panose="020B0604020202020204" pitchFamily="34" charset="0"/>
              </a:rPr>
              <a:t>DOM</a:t>
            </a:r>
            <a:endParaRPr lang="en-US" altLang="zh-CN" sz="5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8846" y="1173874"/>
            <a:ext cx="9385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这个现象，我们称之为</a:t>
            </a:r>
            <a:r>
              <a:rPr lang="zh-CN" altLang="en-US" b="1" dirty="0"/>
              <a:t>脏写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脏写是指当多个事务并发写同一数据时，先执行的事务所写的数据会被后写的数据覆盖。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脏写会导致更新丢失。就好像先提交的事务根本没有执行一样。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1815" y="798830"/>
            <a:ext cx="107486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假设开始</a:t>
            </a:r>
            <a:r>
              <a:rPr lang="en-US" altLang="zh-CN" dirty="0"/>
              <a:t> 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开始都为 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r>
              <a:rPr lang="en-US" altLang="zh-CN" dirty="0"/>
              <a:t> T1 </a:t>
            </a:r>
            <a:r>
              <a:rPr lang="zh-CN" altLang="en-US" dirty="0"/>
              <a:t>和 </a:t>
            </a:r>
            <a:r>
              <a:rPr lang="en-US" altLang="zh-CN" dirty="0"/>
              <a:t>T2</a:t>
            </a:r>
            <a:r>
              <a:rPr lang="zh-CN" altLang="en-US" dirty="0"/>
              <a:t>两个事务并发运行。</a:t>
            </a:r>
            <a:r>
              <a:rPr lang="en-US" altLang="zh-CN" dirty="0"/>
              <a:t>T1 </a:t>
            </a:r>
            <a:r>
              <a:rPr lang="zh-CN" altLang="en-US" dirty="0"/>
              <a:t>表示 </a:t>
            </a:r>
            <a:r>
              <a:rPr lang="en-US" altLang="zh-CN" dirty="0"/>
              <a:t>A </a:t>
            </a:r>
            <a:r>
              <a:rPr lang="zh-CN" altLang="en-US" dirty="0"/>
              <a:t>给 </a:t>
            </a:r>
            <a:r>
              <a:rPr lang="en-US" altLang="zh-CN" dirty="0"/>
              <a:t>B </a:t>
            </a:r>
            <a:r>
              <a:rPr lang="zh-CN" altLang="en-US" dirty="0"/>
              <a:t>转账 </a:t>
            </a:r>
            <a:r>
              <a:rPr lang="en-US" altLang="zh-CN" dirty="0"/>
              <a:t>100</a:t>
            </a:r>
            <a:r>
              <a:rPr lang="zh-CN" altLang="en-US" dirty="0"/>
              <a:t>元，</a:t>
            </a:r>
            <a:r>
              <a:rPr lang="en-US" altLang="zh-CN" dirty="0"/>
              <a:t>T2 </a:t>
            </a:r>
            <a:r>
              <a:rPr lang="zh-CN" altLang="en-US" dirty="0"/>
              <a:t>表示计算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的资金总额。调度如下：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64192" y="2160937"/>
            <a:ext cx="4074287" cy="4278075"/>
            <a:chOff x="2650602" y="1532416"/>
            <a:chExt cx="4074287" cy="4278075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650602" y="1840375"/>
              <a:ext cx="39353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548851" y="1840375"/>
              <a:ext cx="0" cy="39701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文本框 12"/>
            <p:cNvSpPr txBox="1"/>
            <p:nvPr/>
          </p:nvSpPr>
          <p:spPr>
            <a:xfrm>
              <a:off x="2748998" y="1962080"/>
              <a:ext cx="1701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read(A);</a:t>
              </a:r>
              <a:endParaRPr lang="en-US" altLang="zh-CN" dirty="0"/>
            </a:p>
            <a:p>
              <a:r>
                <a:rPr lang="en-US" altLang="zh-CN" dirty="0"/>
                <a:t>A := A -100;</a:t>
              </a:r>
              <a:endParaRPr lang="en-US" altLang="zh-CN" dirty="0"/>
            </a:p>
            <a:p>
              <a:r>
                <a:rPr lang="en-US" altLang="zh-CN" dirty="0"/>
                <a:t>write(A); 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50602" y="1532416"/>
              <a:ext cx="11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18298" y="1532416"/>
              <a:ext cx="158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18298" y="2986268"/>
              <a:ext cx="21065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read(A);</a:t>
              </a:r>
              <a:endParaRPr lang="en-US" altLang="zh-CN" dirty="0"/>
            </a:p>
            <a:p>
              <a:r>
                <a:rPr lang="en-US" altLang="zh-CN" dirty="0"/>
                <a:t>read(B);</a:t>
              </a:r>
              <a:endParaRPr lang="en-US" altLang="zh-CN" dirty="0"/>
            </a:p>
            <a:p>
              <a:r>
                <a:rPr lang="en-US" altLang="zh-CN" dirty="0"/>
                <a:t>sum := A + B;</a:t>
              </a:r>
              <a:endParaRPr lang="en-US" altLang="zh-CN" dirty="0"/>
            </a:p>
            <a:p>
              <a:r>
                <a:rPr lang="en-US" altLang="zh-CN" dirty="0"/>
                <a:t>commit;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69248" y="4340506"/>
              <a:ext cx="17304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read(B);</a:t>
              </a:r>
              <a:endParaRPr lang="en-US" altLang="zh-CN" dirty="0"/>
            </a:p>
            <a:p>
              <a:r>
                <a:rPr lang="en-US" altLang="zh-CN" dirty="0"/>
                <a:t>B := B + 100;</a:t>
              </a:r>
              <a:endParaRPr lang="en-US" altLang="zh-CN" dirty="0"/>
            </a:p>
            <a:p>
              <a:r>
                <a:rPr lang="en-US" altLang="zh-CN" dirty="0"/>
                <a:t>write(B);</a:t>
              </a:r>
              <a:endParaRPr lang="en-US" altLang="zh-CN" dirty="0"/>
            </a:p>
            <a:p>
              <a:r>
                <a:rPr lang="en-US" altLang="zh-CN" dirty="0"/>
                <a:t>commit;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1034" y="194553"/>
            <a:ext cx="78988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并发执行事务可能会引发的问题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脏读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981575" y="2791460"/>
            <a:ext cx="6029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那么 </a:t>
            </a:r>
            <a:r>
              <a:rPr lang="en-US" altLang="zh-CN" sz="2800" b="1" dirty="0">
                <a:solidFill>
                  <a:srgbClr val="FF0000"/>
                </a:solidFill>
              </a:rPr>
              <a:t>T2 </a:t>
            </a:r>
            <a:r>
              <a:rPr lang="zh-CN" altLang="en-US" sz="2800" b="1" dirty="0">
                <a:solidFill>
                  <a:srgbClr val="FF0000"/>
                </a:solidFill>
              </a:rPr>
              <a:t>计算的 </a:t>
            </a:r>
            <a:r>
              <a:rPr lang="en-US" altLang="zh-CN" sz="2800" b="1" dirty="0">
                <a:solidFill>
                  <a:srgbClr val="FF0000"/>
                </a:solidFill>
              </a:rPr>
              <a:t>A, B </a:t>
            </a:r>
            <a:r>
              <a:rPr lang="zh-CN" altLang="en-US" sz="2800" b="1" dirty="0">
                <a:solidFill>
                  <a:srgbClr val="FF0000"/>
                </a:solidFill>
              </a:rPr>
              <a:t>总额是多少呢？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T2 1900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245" y="1108075"/>
            <a:ext cx="10247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你会发现 </a:t>
            </a:r>
            <a:r>
              <a:rPr lang="en-US" altLang="zh-CN" dirty="0"/>
              <a:t>T2 </a:t>
            </a:r>
            <a:r>
              <a:rPr lang="zh-CN" altLang="en-US" dirty="0"/>
              <a:t>计算的结果是 </a:t>
            </a:r>
            <a:r>
              <a:rPr lang="en-US" altLang="zh-CN" dirty="0"/>
              <a:t>1900</a:t>
            </a:r>
            <a:r>
              <a:rPr lang="zh-CN" altLang="en-US" dirty="0"/>
              <a:t>，这肯定是不正确的，数据不一致了！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+mn-ea"/>
              </a:rPr>
              <a:t>这种现象我们称之为</a:t>
            </a:r>
            <a:r>
              <a:rPr lang="zh-CN" altLang="en-US" b="1" dirty="0">
                <a:latin typeface="+mn-ea"/>
              </a:rPr>
              <a:t>脏读。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dirty="0"/>
              <a:t>如果一个事务</a:t>
            </a:r>
            <a:r>
              <a:rPr lang="en-US" altLang="zh-CN" dirty="0"/>
              <a:t>A</a:t>
            </a:r>
            <a:r>
              <a:rPr lang="zh-CN" altLang="en-US" dirty="0"/>
              <a:t>向数据库写数据，但该事务</a:t>
            </a:r>
            <a:r>
              <a:rPr lang="zh-CN" altLang="en-US" dirty="0">
                <a:solidFill>
                  <a:srgbClr val="FF0000"/>
                </a:solidFill>
              </a:rPr>
              <a:t>还没提交或终止</a:t>
            </a:r>
            <a:r>
              <a:rPr lang="zh-CN" altLang="en-US" dirty="0"/>
              <a:t>，另一个事务</a:t>
            </a:r>
            <a:r>
              <a:rPr lang="en-US" altLang="zh-CN" dirty="0"/>
              <a:t>B</a:t>
            </a:r>
            <a:r>
              <a:rPr lang="zh-CN" altLang="en-US" dirty="0"/>
              <a:t>就看到了事务</a:t>
            </a:r>
            <a:r>
              <a:rPr lang="en-US" altLang="zh-CN" dirty="0"/>
              <a:t>A</a:t>
            </a:r>
            <a:r>
              <a:rPr lang="zh-CN" altLang="en-US" dirty="0"/>
              <a:t>写入数据库的数据，这个现象我们称为脏读。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3245" y="798830"/>
            <a:ext cx="111645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假设开始</a:t>
            </a:r>
            <a:r>
              <a:rPr lang="en-US" altLang="zh-CN" dirty="0"/>
              <a:t> A </a:t>
            </a:r>
            <a:r>
              <a:rPr lang="zh-CN" altLang="en-US" dirty="0"/>
              <a:t>为 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r>
              <a:rPr lang="en-US" altLang="zh-CN" dirty="0"/>
              <a:t> T1 </a:t>
            </a:r>
            <a:r>
              <a:rPr lang="zh-CN" altLang="en-US" dirty="0"/>
              <a:t>和 </a:t>
            </a:r>
            <a:r>
              <a:rPr lang="en-US" altLang="zh-CN" dirty="0"/>
              <a:t>T2</a:t>
            </a:r>
            <a:r>
              <a:rPr lang="zh-CN" altLang="en-US" dirty="0"/>
              <a:t>两个事务并发运行。</a:t>
            </a:r>
            <a:r>
              <a:rPr lang="en-US" altLang="zh-CN" dirty="0"/>
              <a:t>T1 </a:t>
            </a:r>
            <a:r>
              <a:rPr lang="zh-CN" altLang="en-US" dirty="0"/>
              <a:t>表示 </a:t>
            </a:r>
            <a:r>
              <a:rPr lang="en-US" altLang="zh-CN" dirty="0"/>
              <a:t>A </a:t>
            </a:r>
            <a:r>
              <a:rPr lang="zh-CN" altLang="en-US" dirty="0"/>
              <a:t>中存入</a:t>
            </a:r>
            <a:r>
              <a:rPr lang="en-US" altLang="zh-CN" dirty="0"/>
              <a:t>100</a:t>
            </a:r>
            <a:r>
              <a:rPr lang="zh-CN" altLang="en-US" dirty="0"/>
              <a:t>元，</a:t>
            </a:r>
            <a:r>
              <a:rPr lang="en-US" altLang="zh-CN" dirty="0"/>
              <a:t>T2 </a:t>
            </a:r>
            <a:r>
              <a:rPr lang="zh-CN" altLang="en-US" dirty="0"/>
              <a:t>表示为</a:t>
            </a:r>
            <a:r>
              <a:rPr lang="en-US" altLang="zh-CN" dirty="0"/>
              <a:t>A</a:t>
            </a:r>
            <a:r>
              <a:rPr lang="zh-CN" altLang="en-US" dirty="0"/>
              <a:t>生成两张不同的报表。调度如下：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4687" y="2136807"/>
            <a:ext cx="3935393" cy="4278075"/>
            <a:chOff x="2650602" y="1532416"/>
            <a:chExt cx="3935393" cy="4278075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650602" y="1840375"/>
              <a:ext cx="39353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548851" y="1840375"/>
              <a:ext cx="0" cy="39701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2650602" y="1532416"/>
              <a:ext cx="11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18298" y="1532416"/>
              <a:ext cx="158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0970" y="194310"/>
            <a:ext cx="9444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并发执行事务可能会引发的问题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不可重复读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48785" y="3415030"/>
            <a:ext cx="7066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那么你会发现，同一个事务中生成的两张报表是不一致的。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455" y="2768929"/>
            <a:ext cx="20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read(A);  </a:t>
            </a:r>
            <a:endParaRPr lang="en-US" altLang="zh-CN" dirty="0"/>
          </a:p>
          <a:p>
            <a:r>
              <a:rPr lang="zh-CN" altLang="en-US" dirty="0"/>
              <a:t>生成报表</a:t>
            </a:r>
            <a:r>
              <a:rPr lang="en-US" altLang="zh-CN" dirty="0"/>
              <a:t>1;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1666" y="3567716"/>
            <a:ext cx="159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read(A);</a:t>
            </a:r>
            <a:endParaRPr lang="en-US" altLang="zh-CN" dirty="0"/>
          </a:p>
          <a:p>
            <a:r>
              <a:rPr lang="en-US" altLang="zh-CN" dirty="0"/>
              <a:t>A := A + 100;</a:t>
            </a:r>
            <a:endParaRPr lang="en-US" altLang="zh-CN" dirty="0"/>
          </a:p>
          <a:p>
            <a:r>
              <a:rPr lang="en-US" altLang="zh-CN" dirty="0"/>
              <a:t>write(A);</a:t>
            </a:r>
            <a:endParaRPr lang="en-US" altLang="zh-CN" dirty="0"/>
          </a:p>
          <a:p>
            <a:r>
              <a:rPr lang="en-US" altLang="zh-CN" dirty="0"/>
              <a:t>commit;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8072" y="4932288"/>
            <a:ext cx="147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read(A);</a:t>
            </a:r>
            <a:endParaRPr lang="en-US" altLang="zh-CN" dirty="0"/>
          </a:p>
          <a:p>
            <a:r>
              <a:rPr lang="zh-CN" altLang="en-US" dirty="0"/>
              <a:t>生成报表</a:t>
            </a:r>
            <a:r>
              <a:rPr lang="en-US" altLang="zh-CN" dirty="0"/>
              <a:t>2;</a:t>
            </a:r>
            <a:endParaRPr lang="en-US" altLang="zh-CN" dirty="0"/>
          </a:p>
          <a:p>
            <a:r>
              <a:rPr lang="en-US" altLang="zh-CN" dirty="0"/>
              <a:t>commit;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3745" y="1128395"/>
            <a:ext cx="10904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不可重复读</a:t>
            </a:r>
            <a:r>
              <a:rPr lang="zh-CN" altLang="en-US" dirty="0"/>
              <a:t>是指：一个事务有对同一个数据项的多次读取，但是在某前后两次读取之间，另一个事</a:t>
            </a:r>
            <a:endParaRPr lang="zh-CN" altLang="en-US" dirty="0"/>
          </a:p>
          <a:p>
            <a:r>
              <a:rPr lang="zh-CN" altLang="en-US" dirty="0"/>
              <a:t>务更新该数据项，并且</a:t>
            </a:r>
            <a:r>
              <a:rPr lang="zh-CN" altLang="en-US" dirty="0">
                <a:solidFill>
                  <a:srgbClr val="FF0000"/>
                </a:solidFill>
              </a:rPr>
              <a:t>提交</a:t>
            </a:r>
            <a:r>
              <a:rPr lang="zh-CN" altLang="en-US" dirty="0"/>
              <a:t>了。在后一次读取时，感知到了提交的更新。这个现象我们称为不可重</a:t>
            </a:r>
            <a:endParaRPr lang="zh-CN" altLang="en-US" dirty="0"/>
          </a:p>
          <a:p>
            <a:r>
              <a:rPr lang="zh-CN" altLang="en-US" dirty="0"/>
              <a:t>复读。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4310" y="798830"/>
            <a:ext cx="11842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 </a:t>
            </a:r>
            <a:r>
              <a:rPr lang="en-US" altLang="zh-CN" dirty="0"/>
              <a:t>t </a:t>
            </a:r>
            <a:r>
              <a:rPr lang="zh-CN" altLang="en-US" dirty="0"/>
              <a:t>中现有三个数据 </a:t>
            </a:r>
            <a:r>
              <a:rPr lang="en-US" altLang="zh-CN" dirty="0"/>
              <a:t>A B C</a:t>
            </a:r>
            <a:r>
              <a:rPr lang="zh-CN" altLang="en-US" dirty="0"/>
              <a:t>。</a:t>
            </a:r>
            <a:r>
              <a:rPr lang="en-US" altLang="zh-CN" dirty="0"/>
              <a:t>T1</a:t>
            </a:r>
            <a:r>
              <a:rPr lang="zh-CN" altLang="en-US" dirty="0"/>
              <a:t>表示向表 </a:t>
            </a:r>
            <a:r>
              <a:rPr lang="en-US" altLang="zh-CN" dirty="0"/>
              <a:t>t </a:t>
            </a:r>
            <a:r>
              <a:rPr lang="zh-CN" altLang="en-US" dirty="0"/>
              <a:t>中插入新数据 </a:t>
            </a:r>
            <a:r>
              <a:rPr lang="en-US" altLang="zh-CN" dirty="0"/>
              <a:t>X, T2 </a:t>
            </a:r>
            <a:r>
              <a:rPr lang="zh-CN" altLang="en-US" dirty="0"/>
              <a:t>表示读取表 </a:t>
            </a:r>
            <a:r>
              <a:rPr lang="en-US" altLang="zh-CN" dirty="0"/>
              <a:t>t </a:t>
            </a:r>
            <a:r>
              <a:rPr lang="zh-CN" altLang="en-US" dirty="0"/>
              <a:t>的所有数据，并生成两张报表。调度如下：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23127" y="1862487"/>
            <a:ext cx="3935393" cy="4278075"/>
            <a:chOff x="2650602" y="1532416"/>
            <a:chExt cx="3935393" cy="4278075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650602" y="1840375"/>
              <a:ext cx="39353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548851" y="1840375"/>
              <a:ext cx="0" cy="39701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2650602" y="1532416"/>
              <a:ext cx="11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18298" y="1532416"/>
              <a:ext cx="158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0970" y="194310"/>
            <a:ext cx="9385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并发执行事务可能会引发的问题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幻读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640643" y="2523192"/>
            <a:ext cx="658998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那么你会发现，同一个事务中生成的两张报表是不一致的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78544" y="2399884"/>
            <a:ext cx="20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read(A);</a:t>
            </a:r>
            <a:endParaRPr lang="en-US" altLang="zh-CN" dirty="0"/>
          </a:p>
          <a:p>
            <a:r>
              <a:rPr lang="en-US" altLang="zh-CN" dirty="0"/>
              <a:t>read(B);</a:t>
            </a:r>
            <a:endParaRPr lang="en-US" altLang="zh-CN" dirty="0"/>
          </a:p>
          <a:p>
            <a:r>
              <a:rPr lang="en-US" altLang="zh-CN" dirty="0"/>
              <a:t>read(C)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生成报表</a:t>
            </a:r>
            <a:r>
              <a:rPr lang="en-US" altLang="zh-CN" dirty="0"/>
              <a:t>1;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46084" y="4273288"/>
            <a:ext cx="1471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read(A);</a:t>
            </a:r>
            <a:endParaRPr lang="en-US" altLang="zh-CN" dirty="0"/>
          </a:p>
          <a:p>
            <a:r>
              <a:rPr lang="en-US" altLang="zh-CN" dirty="0"/>
              <a:t>read(B);</a:t>
            </a:r>
            <a:endParaRPr lang="en-US" altLang="zh-CN" dirty="0"/>
          </a:p>
          <a:p>
            <a:r>
              <a:rPr lang="en-US" altLang="zh-CN" dirty="0"/>
              <a:t>read(C);</a:t>
            </a:r>
            <a:endParaRPr lang="en-US" altLang="zh-CN" dirty="0"/>
          </a:p>
          <a:p>
            <a:r>
              <a:rPr lang="en-US" altLang="zh-CN" dirty="0"/>
              <a:t>read(X)</a:t>
            </a:r>
            <a:endParaRPr lang="en-US" altLang="zh-CN" dirty="0"/>
          </a:p>
          <a:p>
            <a:r>
              <a:rPr lang="zh-CN" altLang="en-US" dirty="0"/>
              <a:t>生成报表</a:t>
            </a:r>
            <a:r>
              <a:rPr lang="en-US" altLang="zh-CN" dirty="0"/>
              <a:t>2;</a:t>
            </a:r>
            <a:endParaRPr lang="en-US" altLang="zh-CN" dirty="0"/>
          </a:p>
          <a:p>
            <a:r>
              <a:rPr lang="en-US" altLang="zh-CN" dirty="0"/>
              <a:t>commit;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3048" y="3736964"/>
            <a:ext cx="16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write(X);</a:t>
            </a:r>
            <a:endParaRPr lang="en-US" altLang="zh-CN" dirty="0"/>
          </a:p>
          <a:p>
            <a:r>
              <a:rPr lang="en-US" altLang="zh-CN" dirty="0"/>
              <a:t>commit;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78230" y="909320"/>
            <a:ext cx="10005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一个事务需要进行前后两次统计，在这两次统计期间，另一个事务插入了新的符合统计条件的记录，并且提交了。导致前后两次统计的数据不一致。这种现象，我们称之为幻读。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从这个事务的视角来看，平白无故多了几条数据。就像产生了幻觉一样。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296" y="6454777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924409" y="6482192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4089" y="278613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隔离级别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5850" y="368300"/>
            <a:ext cx="1029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隔离级别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40385" y="1116330"/>
            <a:ext cx="111036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</a:t>
            </a:r>
            <a:r>
              <a:rPr lang="zh-CN" altLang="en-US" dirty="0"/>
              <a:t>标准规定了四种隔离级别，分别为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读未提交（</a:t>
            </a:r>
            <a:r>
              <a:rPr lang="en-US" altLang="zh-CN" b="1" dirty="0"/>
              <a:t>read uncommitted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dirty="0"/>
              <a:t>允许读取未提交的数据。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读已提交（</a:t>
            </a:r>
            <a:r>
              <a:rPr lang="en-US" altLang="zh-CN" b="1" dirty="0"/>
              <a:t>read committed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      </a:t>
            </a:r>
            <a:r>
              <a:rPr lang="zh-CN" altLang="en-US" dirty="0"/>
              <a:t>只允许读取已提交数据，但不要求可重复读。比如，在事务两次读取一个数据项期</a:t>
            </a:r>
            <a:endParaRPr lang="en-US" altLang="zh-CN" dirty="0"/>
          </a:p>
          <a:p>
            <a:r>
              <a:rPr lang="en-US" altLang="zh-CN" b="1" dirty="0"/>
              <a:t>      </a:t>
            </a:r>
            <a:r>
              <a:rPr lang="zh-CN" altLang="en-US" dirty="0"/>
              <a:t>间，另一个事务更新了该数据项并提交。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可重复读（</a:t>
            </a:r>
            <a:r>
              <a:rPr lang="en-US" altLang="zh-CN" b="1" dirty="0"/>
              <a:t>repeatable read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dirty="0"/>
              <a:t>只允许读取已提交数据，而且在一个事务两次读取一个数据项期间，其他事务不得更新该数据。但该事务不要求与其他事务可串行化。比如，在两次统计查询中，另一个事务可以插入一些记录，当这些记录中有符合查询条件的，那么就会产生幻读。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可串行化（</a:t>
            </a:r>
            <a:r>
              <a:rPr lang="en-US" altLang="zh-CN" b="1" dirty="0"/>
              <a:t>serializable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 </a:t>
            </a:r>
            <a:r>
              <a:rPr lang="zh-CN" altLang="en-US" dirty="0"/>
              <a:t>看起来事务就好像是串行执行的一样。一个事务结束后，另一个事务才开始执行。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9129" y="5987416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隔离性依次增高。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read uncommitted 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 read committed  repeatable read  serializable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711" y="981710"/>
          <a:ext cx="996569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45"/>
                <a:gridCol w="1622425"/>
                <a:gridCol w="1708150"/>
                <a:gridCol w="1988185"/>
                <a:gridCol w="1988185"/>
              </a:tblGrid>
              <a:tr h="617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脏写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脏读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不可重复读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幻读</a:t>
                      </a:r>
                      <a:endParaRPr lang="zh-CN" alt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uncommitted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committed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repeatable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altLang="zh-CN" dirty="0"/>
                        <a:t>serializable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17905" y="4598670"/>
            <a:ext cx="996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以上所有隔离级别都不允许脏写</a:t>
            </a:r>
            <a:r>
              <a:rPr lang="en-US" altLang="zh-CN" dirty="0"/>
              <a:t>(dirty write)</a:t>
            </a:r>
            <a:r>
              <a:rPr lang="zh-CN" altLang="en-US" dirty="0"/>
              <a:t>，即如果有一个数据项已经被另一个尚未提交或中止的事务写入，则该事务不能对该数据项执行写操作。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296" y="1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/>
          <p:nvPr/>
        </p:nvGrpSpPr>
        <p:grpSpPr>
          <a:xfrm>
            <a:off x="1419384" y="2772571"/>
            <a:ext cx="249480" cy="1904386"/>
            <a:chOff x="1037627" y="2208213"/>
            <a:chExt cx="249480" cy="1904386"/>
          </a:xfrm>
        </p:grpSpPr>
        <p:pic>
          <p:nvPicPr>
            <p:cNvPr id="8201" name="Picture 9" descr="PPT-2-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7627" y="2208213"/>
              <a:ext cx="245561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 descr="PPT-2-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1546" y="2738438"/>
              <a:ext cx="245561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11" descr="PPT-2-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8648" y="3261699"/>
              <a:ext cx="245561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12" descr="PPT-2-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8648" y="3801449"/>
              <a:ext cx="245561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296" y="6454777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767840" y="2652395"/>
            <a:ext cx="6771005" cy="2538730"/>
          </a:xfrm>
          <a:prstGeom prst="rect">
            <a:avLst/>
          </a:prstGeom>
        </p:spPr>
        <p:txBody>
          <a:bodyPr/>
          <a:lstStyle/>
          <a:p>
            <a:pPr marL="228600" indent="-228600"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—ACID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并发执行时可能引发的问题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4335" y="962025"/>
            <a:ext cx="5653405" cy="68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4409" y="6482192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8330" y="864870"/>
            <a:ext cx="1034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我们可以通过下面命令，查看和设置 </a:t>
            </a:r>
            <a:r>
              <a:rPr lang="en-US" altLang="zh-CN" dirty="0"/>
              <a:t>MySQL </a:t>
            </a:r>
            <a:r>
              <a:rPr lang="zh-CN" altLang="en-US" dirty="0"/>
              <a:t>的隔离级别。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864" y="1345020"/>
            <a:ext cx="852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select @@[session|global.]transaction_isolation;</a:t>
            </a:r>
            <a:endParaRPr lang="en-US" altLang="zh-CN" dirty="0"/>
          </a:p>
          <a:p>
            <a:pPr eaLnBrk="1" hangingPunct="1"/>
            <a:r>
              <a:rPr lang="en-US" altLang="zh-CN" dirty="0"/>
              <a:t>set [</a:t>
            </a:r>
            <a:r>
              <a:rPr lang="en-US" altLang="zh-CN" dirty="0" err="1"/>
              <a:t>session|global</a:t>
            </a:r>
            <a:r>
              <a:rPr lang="en-US" altLang="zh-CN" dirty="0"/>
              <a:t>] transaction isolation level read uncommitted.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08330" y="2359660"/>
            <a:ext cx="11174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MySQL </a:t>
            </a:r>
            <a:r>
              <a:rPr lang="zh-CN" altLang="en-US" dirty="0"/>
              <a:t>支持</a:t>
            </a:r>
            <a:r>
              <a:rPr lang="en-US" altLang="zh-CN" dirty="0"/>
              <a:t>4</a:t>
            </a:r>
            <a:r>
              <a:rPr lang="zh-CN" altLang="en-US" dirty="0"/>
              <a:t>种隔离级别，默认为 </a:t>
            </a:r>
            <a:r>
              <a:rPr lang="en-US" altLang="zh-CN" dirty="0"/>
              <a:t>RR (repeatable read)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隔离级别，在一定程度上避免了幻读问题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Oracle</a:t>
            </a:r>
            <a:r>
              <a:rPr lang="zh-CN" altLang="en-US" dirty="0"/>
              <a:t> 只支持</a:t>
            </a:r>
            <a:r>
              <a:rPr lang="en-US" altLang="zh-CN" dirty="0"/>
              <a:t> read committed </a:t>
            </a:r>
            <a:r>
              <a:rPr lang="zh-CN" altLang="en-US" dirty="0"/>
              <a:t>和 </a:t>
            </a:r>
            <a:r>
              <a:rPr lang="en-US" altLang="zh-CN" dirty="0"/>
              <a:t>serializable </a:t>
            </a:r>
            <a:r>
              <a:rPr lang="zh-CN" altLang="en-US" dirty="0"/>
              <a:t>两种隔离级别，默认为 </a:t>
            </a:r>
            <a:r>
              <a:rPr lang="en-US" altLang="zh-CN" dirty="0"/>
              <a:t>read committed.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454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790" y="272002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899" y="326167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176" y="3803354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541" y="434500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770" y="6410960"/>
            <a:ext cx="10029825" cy="44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673860" y="2616200"/>
            <a:ext cx="6771005" cy="267843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索引是什么？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常用的数据结构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索引的分类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创建和删除索引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6453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4567" y="6482191"/>
            <a:ext cx="5367139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索引是什么？</a:t>
            </a:r>
            <a:endParaRPr lang="zh-CN" altLang="en-US" dirty="0"/>
          </a:p>
          <a:p>
            <a:r>
              <a:rPr lang="zh-CN" altLang="en-US" dirty="0"/>
              <a:t>索引的作用？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/>
              <a:t>索引是什么？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125" y="1691005"/>
            <a:ext cx="10734675" cy="2824480"/>
          </a:xfrm>
        </p:spPr>
        <p:txBody>
          <a:bodyPr/>
          <a:lstStyle/>
          <a:p>
            <a:r>
              <a:rPr lang="zh-CN" altLang="en-US" sz="1800" dirty="0"/>
              <a:t>MySQL官方对索引的定义为：索引（Index）是帮助MySQL高效获取数据的</a:t>
            </a:r>
            <a:r>
              <a:rPr lang="zh-CN" altLang="en-US" sz="1800" b="1" dirty="0"/>
              <a:t>数据结构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查询是数据库最主要的功能之一，我们都希望查询的速度尽可能快。</a:t>
            </a:r>
            <a:endParaRPr lang="zh-CN" altLang="en-US" sz="1800" dirty="0"/>
          </a:p>
          <a:p>
            <a:r>
              <a:rPr lang="zh-CN" altLang="en-US" sz="1800" dirty="0"/>
              <a:t>优化：查询算法  查找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8930" y="394970"/>
            <a:ext cx="6235700" cy="888365"/>
          </a:xfrm>
        </p:spPr>
        <p:txBody>
          <a:bodyPr>
            <a:normAutofit fontScale="90000"/>
          </a:bodyPr>
          <a:lstStyle/>
          <a:p>
            <a:pPr algn="ctr"/>
            <a:br>
              <a:rPr lang="zh-CN" altLang="en-US">
                <a:sym typeface="+mn-ea"/>
              </a:rPr>
            </a:br>
            <a:r>
              <a:rPr lang="zh-CN" altLang="en-US" sz="3555" b="1">
                <a:sym typeface="+mn-ea"/>
              </a:rPr>
              <a:t>索引数据结构</a:t>
            </a:r>
            <a:br>
              <a:rPr lang="zh-CN" altLang="en-US" sz="3555" b="1"/>
            </a:br>
            <a:endParaRPr lang="zh-CN" altLang="en-US" sz="3555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45" y="1636395"/>
            <a:ext cx="10714355" cy="4540885"/>
          </a:xfrm>
        </p:spPr>
        <p:txBody>
          <a:bodyPr/>
          <a:lstStyle/>
          <a:p>
            <a:r>
              <a:rPr lang="zh-CN" altLang="en-US" sz="1800" dirty="0"/>
              <a:t>顺序查找</a:t>
            </a:r>
            <a:r>
              <a:rPr lang="en-US" altLang="zh-CN" sz="1800" dirty="0"/>
              <a:t>O(n)</a:t>
            </a:r>
            <a:endParaRPr lang="zh-CN" altLang="en-US" sz="1800" dirty="0"/>
          </a:p>
          <a:p>
            <a:r>
              <a:rPr lang="zh-CN" altLang="en-US" sz="1800" dirty="0"/>
              <a:t>二分查找</a:t>
            </a:r>
            <a:r>
              <a:rPr lang="en-US" altLang="zh-CN" sz="1800" dirty="0" err="1"/>
              <a:t>Ologn</a:t>
            </a:r>
            <a:endParaRPr lang="zh-CN" altLang="en-US" sz="1800" dirty="0"/>
          </a:p>
          <a:p>
            <a:r>
              <a:rPr lang="zh-CN" altLang="en-US" sz="1800" dirty="0"/>
              <a:t>二叉树查找</a:t>
            </a:r>
            <a:endParaRPr lang="zh-CN" altLang="en-US" sz="1800" dirty="0"/>
          </a:p>
          <a:p>
            <a:r>
              <a:rPr lang="zh-CN" altLang="en-US" sz="1800" dirty="0"/>
              <a:t>哈希</a:t>
            </a:r>
            <a:endParaRPr lang="zh-CN" altLang="en-US" sz="1800" dirty="0"/>
          </a:p>
          <a:p>
            <a:r>
              <a:rPr lang="en-US" altLang="zh-CN" sz="1800" dirty="0"/>
              <a:t>B</a:t>
            </a:r>
            <a:r>
              <a:rPr lang="zh-CN" altLang="en-US" sz="1800" dirty="0"/>
              <a:t>树 </a:t>
            </a:r>
            <a:r>
              <a:rPr lang="en-US" altLang="zh-CN" sz="1800" dirty="0"/>
              <a:t>B+</a:t>
            </a:r>
            <a:r>
              <a:rPr lang="zh-CN" altLang="en-US" sz="1800" dirty="0"/>
              <a:t>树</a:t>
            </a:r>
            <a:endParaRPr lang="zh-CN" altLang="en-US" sz="1800" dirty="0"/>
          </a:p>
          <a:p>
            <a:endParaRPr lang="zh-CN" altLang="en-US" sz="1800" dirty="0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896100" y="2269490"/>
          <a:ext cx="273558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  <a:gridCol w="1367790"/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17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5958840" y="2269490"/>
          <a:ext cx="93726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0x07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0x2C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0x43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0x6B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0x86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0xC2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6896100" y="1888490"/>
          <a:ext cx="27330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/>
                <a:gridCol w="13665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age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110"/>
          </a:xfrm>
        </p:spPr>
        <p:txBody>
          <a:bodyPr/>
          <a:lstStyle/>
          <a:p>
            <a:pPr algn="ctr"/>
            <a:r>
              <a:rPr lang="zh-CN" altLang="en-US" sz="3200" b="1" dirty="0"/>
              <a:t>二分查找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374929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4929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91208" y="19315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0x07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1208" y="16153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03047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3047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2388" y="1931553"/>
            <a:ext cx="635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0x9C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97153" y="1624848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31165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1165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53568" y="19315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0x43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78333" y="1624848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159283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9283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5238" y="16153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446811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46811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10028" y="1931553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0xA3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10028" y="16153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18693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693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28848" y="19315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0x86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28848" y="16153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905758" y="16153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05758" y="19315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47668" y="1931553"/>
            <a:ext cx="637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0x6B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947668" y="16153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21790" y="2759075"/>
            <a:ext cx="5872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数据有序排放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连续的存储空间 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14625" y="125285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38300" y="268605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94480" y="268605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59485" y="408622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04390" y="418147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84245" y="418147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45380" y="418147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7968479" y="1904365"/>
          <a:ext cx="2712856" cy="379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66"/>
                <a:gridCol w="1367790"/>
              </a:tblGrid>
              <a:tr h="549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29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26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17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7008495" y="1904365"/>
          <a:ext cx="93726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0x07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0x9C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0x43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0xD1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0x86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0x3A</a:t>
                      </a:r>
                      <a:endParaRPr lang="en-US" altLang="zh-CN" dirty="0"/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0xC2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7945755" y="1523365"/>
          <a:ext cx="27330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/>
                <a:gridCol w="13665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12733" y="1355725"/>
            <a:ext cx="414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736090" y="2807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7910" y="42767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2815" y="42767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4192905" y="2807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3582035" y="42767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5043170" y="42767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</a:t>
            </a:r>
            <a:endParaRPr lang="en-US" altLang="zh-CN" dirty="0"/>
          </a:p>
        </p:txBody>
      </p:sp>
      <p:cxnSp>
        <p:nvCxnSpPr>
          <p:cNvPr id="21" name="直接连接符 20"/>
          <p:cNvCxnSpPr>
            <a:stCxn id="14" idx="1"/>
            <a:endCxn id="5" idx="0"/>
          </p:cNvCxnSpPr>
          <p:nvPr/>
        </p:nvCxnSpPr>
        <p:spPr>
          <a:xfrm flipH="1">
            <a:off x="1943418" y="1678305"/>
            <a:ext cx="869315" cy="100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3"/>
            <a:endCxn id="6" idx="1"/>
          </p:cNvCxnSpPr>
          <p:nvPr/>
        </p:nvCxnSpPr>
        <p:spPr>
          <a:xfrm>
            <a:off x="3226753" y="1678305"/>
            <a:ext cx="956945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0" idx="0"/>
          </p:cNvCxnSpPr>
          <p:nvPr/>
        </p:nvCxnSpPr>
        <p:spPr>
          <a:xfrm>
            <a:off x="4631690" y="3187065"/>
            <a:ext cx="61912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0"/>
          </p:cNvCxnSpPr>
          <p:nvPr/>
        </p:nvCxnSpPr>
        <p:spPr>
          <a:xfrm>
            <a:off x="2104390" y="3187065"/>
            <a:ext cx="30543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65555" y="3209290"/>
            <a:ext cx="470535" cy="9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833495" y="3209290"/>
            <a:ext cx="470535" cy="9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6"/>
          </p:cNvCxnSpPr>
          <p:nvPr/>
        </p:nvCxnSpPr>
        <p:spPr>
          <a:xfrm>
            <a:off x="3324860" y="1532255"/>
            <a:ext cx="3674110" cy="61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4"/>
          </p:cNvCxnSpPr>
          <p:nvPr/>
        </p:nvCxnSpPr>
        <p:spPr>
          <a:xfrm>
            <a:off x="1943735" y="3244850"/>
            <a:ext cx="50463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6"/>
          </p:cNvCxnSpPr>
          <p:nvPr/>
        </p:nvCxnSpPr>
        <p:spPr>
          <a:xfrm>
            <a:off x="4704715" y="2965450"/>
            <a:ext cx="2294890" cy="13887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91590" y="4740275"/>
            <a:ext cx="5707380" cy="65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flipV="1">
            <a:off x="2564130" y="2719070"/>
            <a:ext cx="4470400" cy="1609090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4"/>
          </p:cNvCxnSpPr>
          <p:nvPr/>
        </p:nvCxnSpPr>
        <p:spPr>
          <a:xfrm rot="5400000" flipV="1">
            <a:off x="5342255" y="3187700"/>
            <a:ext cx="113030" cy="32181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6"/>
            <a:endCxn id="12" idx="1"/>
          </p:cNvCxnSpPr>
          <p:nvPr/>
        </p:nvCxnSpPr>
        <p:spPr>
          <a:xfrm flipV="1">
            <a:off x="5555615" y="3796030"/>
            <a:ext cx="1452880" cy="6648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318895" y="166370"/>
            <a:ext cx="10515600" cy="1046480"/>
          </a:xfrm>
        </p:spPr>
        <p:txBody>
          <a:bodyPr/>
          <a:lstStyle/>
          <a:p>
            <a:pPr algn="ctr"/>
            <a:r>
              <a:rPr lang="zh-CN" altLang="en-US" sz="3200" b="1" dirty="0"/>
              <a:t>二叉树索引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210" y="245110"/>
            <a:ext cx="3996055" cy="897890"/>
          </a:xfrm>
        </p:spPr>
        <p:txBody>
          <a:bodyPr>
            <a:normAutofit fontScale="90000"/>
          </a:bodyPr>
          <a:lstStyle/>
          <a:p>
            <a:pPr algn="ctr"/>
            <a:br>
              <a:rPr lang="zh-CN" altLang="en-US" dirty="0">
                <a:sym typeface="+mn-ea"/>
              </a:rPr>
            </a:br>
            <a:r>
              <a:rPr lang="zh-CN" altLang="en-US" sz="3555" b="1" dirty="0">
                <a:sym typeface="+mn-ea"/>
              </a:rPr>
              <a:t>哈希索引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60040" y="1616710"/>
          <a:ext cx="209423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/>
                <a:gridCol w="1374140"/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Name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aironman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燕尾形箭头 5"/>
          <p:cNvSpPr/>
          <p:nvPr/>
        </p:nvSpPr>
        <p:spPr>
          <a:xfrm>
            <a:off x="5119687" y="2141220"/>
            <a:ext cx="1115695" cy="9271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3520" y="23653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哈希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6687185" y="1530350"/>
          <a:ext cx="2552065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065"/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哈希值</a:t>
                      </a:r>
                      <a:endParaRPr lang="zh-C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aironman</a:t>
                      </a:r>
                      <a:r>
                        <a:rPr lang="en-US" altLang="zh-CN" sz="1800" dirty="0">
                          <a:sym typeface="+mn-ea"/>
                        </a:rPr>
                        <a:t> --&gt; 3825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r>
                        <a:rPr lang="en-US" altLang="zh-CN" dirty="0"/>
                        <a:t> --&gt; 5922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r>
                        <a:rPr lang="en-US" altLang="zh-CN" dirty="0"/>
                        <a:t> --&gt; 2850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r>
                        <a:rPr lang="en-US" altLang="zh-CN" dirty="0"/>
                        <a:t> --&gt; 8162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889125" y="2141220"/>
          <a:ext cx="97091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  <a:endParaRPr lang="en-US" altLang="zh-CN" dirty="0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0x28C9</a:t>
                      </a:r>
                      <a:endParaRPr lang="en-US" altLang="zh-CN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0x30D7</a:t>
                      </a:r>
                      <a:endParaRPr lang="en-US" altLang="zh-CN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0xB431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3690"/>
            <a:ext cx="10515600" cy="908050"/>
          </a:xfrm>
        </p:spPr>
        <p:txBody>
          <a:bodyPr>
            <a:normAutofit fontScale="90000"/>
          </a:bodyPr>
          <a:lstStyle/>
          <a:p>
            <a:pPr algn="ctr"/>
            <a:br>
              <a:rPr lang="zh-CN" altLang="en-US" dirty="0">
                <a:sym typeface="+mn-ea"/>
              </a:rPr>
            </a:br>
            <a:r>
              <a:rPr lang="zh-CN" altLang="en-US" sz="3555" b="1" dirty="0">
                <a:sym typeface="+mn-ea"/>
              </a:rPr>
              <a:t>哈希索引</a:t>
            </a:r>
            <a:br>
              <a:rPr lang="zh-CN" altLang="en-US" sz="3555" b="1" dirty="0"/>
            </a:br>
            <a:endParaRPr lang="zh-CN" altLang="en-US" sz="3555" b="1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206865" y="2298065"/>
          <a:ext cx="209423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/>
                <a:gridCol w="1374140"/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name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aironman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511317" y="2200275"/>
          <a:ext cx="2320648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11"/>
                <a:gridCol w="1468837"/>
              </a:tblGrid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槽 </a:t>
                      </a:r>
                      <a:r>
                        <a:rPr lang="en-US" altLang="zh-CN" dirty="0"/>
                        <a:t>Slot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值 </a:t>
                      </a:r>
                      <a:r>
                        <a:rPr lang="en-US" altLang="zh-CN" dirty="0"/>
                        <a:t>Value</a:t>
                      </a:r>
                      <a:endParaRPr lang="en-US" altLang="zh-CN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2850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0x30D7</a:t>
                      </a:r>
                      <a:endParaRPr lang="zh-CN" alt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3825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  <a:endParaRPr lang="en-US" altLang="zh-CN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5922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0x28C9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8162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0xB431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48055" y="2220595"/>
          <a:ext cx="2436495" cy="295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95"/>
              </a:tblGrid>
              <a:tr h="360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哈希函数得到哈希值</a:t>
                      </a:r>
                      <a:endParaRPr lang="zh-CN" altLang="en-US"/>
                    </a:p>
                  </a:txBody>
                  <a:tcPr/>
                </a:tc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aironman</a:t>
                      </a:r>
                      <a:r>
                        <a:rPr lang="en-US" altLang="zh-CN" sz="1800" dirty="0">
                          <a:sym typeface="+mn-ea"/>
                        </a:rPr>
                        <a:t> --&gt;3825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r>
                        <a:rPr lang="en-US" altLang="zh-CN" dirty="0"/>
                        <a:t> --&gt; 5922</a:t>
                      </a:r>
                      <a:endParaRPr lang="en-US" altLang="zh-CN" dirty="0"/>
                    </a:p>
                  </a:txBody>
                  <a:tcPr/>
                </a:tc>
              </a:tr>
              <a:tr h="646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r>
                        <a:rPr lang="en-US" altLang="zh-CN" dirty="0"/>
                        <a:t> --&gt; 2850</a:t>
                      </a:r>
                      <a:endParaRPr lang="en-US" altLang="zh-CN" dirty="0"/>
                    </a:p>
                  </a:txBody>
                  <a:tcPr/>
                </a:tc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r>
                        <a:rPr lang="en-US" altLang="zh-CN" dirty="0"/>
                        <a:t> --&gt; 8162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8235950" y="2822575"/>
          <a:ext cx="97091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  <a:endParaRPr lang="en-US" altLang="zh-CN" dirty="0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0x28C9</a:t>
                      </a:r>
                      <a:endParaRPr lang="en-US" altLang="zh-CN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0x30D7</a:t>
                      </a:r>
                      <a:endParaRPr lang="en-US" altLang="zh-CN" dirty="0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0xB431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曲线连接符 10"/>
          <p:cNvCxnSpPr/>
          <p:nvPr/>
        </p:nvCxnSpPr>
        <p:spPr>
          <a:xfrm>
            <a:off x="6875780" y="2914015"/>
            <a:ext cx="1345565" cy="1167765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880860" y="3067685"/>
            <a:ext cx="136652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846570" y="3600450"/>
            <a:ext cx="1366520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46570" y="4672965"/>
            <a:ext cx="1393825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37735" y="1692910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78505" y="2263775"/>
          <a:ext cx="209423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/>
                <a:gridCol w="1374140"/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name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aironman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燕尾形箭头 5"/>
          <p:cNvSpPr/>
          <p:nvPr/>
        </p:nvSpPr>
        <p:spPr>
          <a:xfrm>
            <a:off x="5722302" y="2788285"/>
            <a:ext cx="1115695" cy="9271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9475" y="30676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哈希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7105650" y="2177415"/>
          <a:ext cx="2552065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065"/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哈希值</a:t>
                      </a:r>
                      <a:endParaRPr lang="zh-C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aironman</a:t>
                      </a:r>
                      <a:r>
                        <a:rPr lang="en-US" altLang="zh-CN" sz="1800" dirty="0">
                          <a:sym typeface="+mn-ea"/>
                        </a:rPr>
                        <a:t> --&gt; 3825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bspiderman</a:t>
                      </a:r>
                      <a:r>
                        <a:rPr lang="en-US" altLang="zh-CN" dirty="0"/>
                        <a:t> --&gt; 5922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cthor</a:t>
                      </a:r>
                      <a:r>
                        <a:rPr lang="en-US" altLang="zh-CN" dirty="0"/>
                        <a:t> --&gt; 2850</a:t>
                      </a:r>
                      <a:endParaRPr lang="en-US" altLang="zh-CN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dcapatain</a:t>
                      </a:r>
                      <a:r>
                        <a:rPr lang="en-US" altLang="zh-CN" dirty="0"/>
                        <a:t> --&gt; 8162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307590" y="2788285"/>
          <a:ext cx="97091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  <a:endParaRPr lang="en-US" altLang="zh-CN" dirty="0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0x28C9</a:t>
                      </a:r>
                      <a:endParaRPr lang="en-US" altLang="zh-CN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0x30D7</a:t>
                      </a:r>
                      <a:endParaRPr lang="en-US" altLang="zh-CN"/>
                    </a:p>
                  </a:txBody>
                  <a:tcPr/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0xB431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  </a:t>
            </a:r>
            <a:endParaRPr lang="zh-CN" altLang="en-US" sz="18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909" y="333377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>
                <a:ea typeface="新宋体" panose="02010609030101010101" pitchFamily="49" charset="-122"/>
              </a:rPr>
              <a:t> 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34720" y="530225"/>
            <a:ext cx="10194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引入</a:t>
            </a:r>
            <a:endParaRPr lang="zh-CN" altLang="en-US" sz="32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36905" y="1378585"/>
            <a:ext cx="10840085" cy="4257675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zh-CN" sz="1800" kern="0" dirty="0"/>
              <a:t>首先，我们来看一个</a:t>
            </a:r>
            <a:r>
              <a:rPr lang="zh-CN" altLang="en-US" sz="1800" kern="0" dirty="0"/>
              <a:t>很常见的操作</a:t>
            </a:r>
            <a:r>
              <a:rPr lang="en-US" altLang="zh-CN" sz="1800" kern="0" dirty="0"/>
              <a:t>——</a:t>
            </a:r>
            <a:r>
              <a:rPr lang="zh-CN" altLang="en-US" sz="1800" kern="0" dirty="0"/>
              <a:t>转账。</a:t>
            </a:r>
            <a:endParaRPr lang="en-US" altLang="zh-CN" sz="1800" kern="0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zh-CN" sz="1800" kern="0" dirty="0"/>
              <a:t>假设现在用户A要给</a:t>
            </a:r>
            <a:r>
              <a:rPr lang="zh-CN" altLang="en-US" sz="1800" kern="0" dirty="0"/>
              <a:t>用户</a:t>
            </a:r>
            <a:r>
              <a:rPr lang="zh-CN" altLang="zh-CN" sz="1800" kern="0" dirty="0"/>
              <a:t>B转账10</a:t>
            </a:r>
            <a:r>
              <a:rPr lang="en-US" altLang="zh-CN" sz="1800" kern="0" dirty="0"/>
              <a:t>0</a:t>
            </a:r>
            <a:r>
              <a:rPr lang="zh-CN" altLang="zh-CN" sz="1800" kern="0" dirty="0"/>
              <a:t>0元</a:t>
            </a:r>
            <a:r>
              <a:rPr lang="zh-CN" altLang="en-US" sz="1800" kern="0" dirty="0"/>
              <a:t>。</a:t>
            </a:r>
            <a:r>
              <a:rPr lang="zh-CN" altLang="zh-CN" sz="1800" kern="0" dirty="0"/>
              <a:t>这个过程</a:t>
            </a:r>
            <a:r>
              <a:rPr lang="zh-CN" altLang="en-US" sz="1800" kern="0" dirty="0"/>
              <a:t>可以分为</a:t>
            </a:r>
            <a:r>
              <a:rPr lang="zh-CN" altLang="zh-CN" sz="1800" kern="0" dirty="0"/>
              <a:t>两个步骤：</a:t>
            </a:r>
            <a:endParaRPr lang="zh-CN" altLang="zh-CN" sz="1800" kern="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1800" kern="0" dirty="0"/>
              <a:t>首先，A用户的账户数据首先减去10</a:t>
            </a:r>
            <a:r>
              <a:rPr lang="en-US" altLang="zh-CN" sz="1800" kern="0" dirty="0"/>
              <a:t>0</a:t>
            </a:r>
            <a:r>
              <a:rPr lang="zh-CN" altLang="zh-CN" sz="1800" kern="0" dirty="0"/>
              <a:t>0元</a:t>
            </a:r>
            <a:endParaRPr lang="zh-CN" altLang="zh-CN" sz="1800" kern="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1800" kern="0" dirty="0"/>
              <a:t>然后，B用户的账户数据在增加10</a:t>
            </a:r>
            <a:r>
              <a:rPr lang="en-US" altLang="zh-CN" sz="1800" kern="0" dirty="0"/>
              <a:t>0</a:t>
            </a:r>
            <a:r>
              <a:rPr lang="zh-CN" altLang="zh-CN" sz="1800" kern="0" dirty="0"/>
              <a:t>0元</a:t>
            </a:r>
            <a:endParaRPr lang="zh-CN" altLang="zh-CN" sz="1800" kern="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1800" kern="0" dirty="0"/>
              <a:t>当这两个步骤都完成的时候，转账的这个过程才算完成</a:t>
            </a:r>
            <a:endParaRPr lang="en-US" altLang="zh-CN" sz="1800" kern="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zh-CN" altLang="zh-CN" sz="1800" kern="0" dirty="0"/>
          </a:p>
          <a:p>
            <a:pPr algn="l" eaLnBrk="1" hangingPunct="1"/>
            <a:r>
              <a:rPr lang="zh-CN" altLang="zh-CN" sz="1800" kern="0" dirty="0"/>
              <a:t>但是</a:t>
            </a:r>
            <a:r>
              <a:rPr lang="zh-CN" altLang="en-US" sz="1800" kern="0" dirty="0"/>
              <a:t>我们知道</a:t>
            </a:r>
            <a:r>
              <a:rPr lang="zh-CN" altLang="zh-CN" sz="1800" kern="0" dirty="0"/>
              <a:t>，</a:t>
            </a:r>
            <a:r>
              <a:rPr lang="zh-CN" altLang="en-US" sz="1800" kern="0" dirty="0"/>
              <a:t>现实世界有着各种突发情况。假如</a:t>
            </a:r>
            <a:r>
              <a:rPr lang="zh-CN" altLang="zh-CN" sz="1800" kern="0" dirty="0"/>
              <a:t>当用户A的账户减少100元之后，</a:t>
            </a:r>
            <a:r>
              <a:rPr lang="zh-CN" altLang="en-US" sz="1800" kern="0" dirty="0"/>
              <a:t>由于</a:t>
            </a:r>
            <a:r>
              <a:rPr lang="zh-CN" altLang="zh-CN" sz="1800" kern="0" dirty="0"/>
              <a:t>某些突发故障，</a:t>
            </a:r>
            <a:r>
              <a:rPr lang="zh-CN" altLang="en-US" sz="1800" kern="0" dirty="0"/>
              <a:t>比如系统崩坏，网络故障等，转账操作未能完成</a:t>
            </a:r>
            <a:r>
              <a:rPr lang="zh-CN" altLang="zh-CN" sz="1800" kern="0" dirty="0"/>
              <a:t>。此时</a:t>
            </a:r>
            <a:r>
              <a:rPr lang="zh-CN" altLang="en-US" sz="1800" kern="0" dirty="0"/>
              <a:t>，我们</a:t>
            </a:r>
            <a:r>
              <a:rPr lang="zh-CN" altLang="zh-CN" sz="1800" kern="0" dirty="0"/>
              <a:t>会发现，A账户少了100</a:t>
            </a:r>
            <a:r>
              <a:rPr lang="zh-CN" altLang="en-US" sz="1800" kern="0" dirty="0"/>
              <a:t>元</a:t>
            </a:r>
            <a:r>
              <a:rPr lang="zh-CN" altLang="zh-CN" sz="1800" kern="0" dirty="0"/>
              <a:t>，</a:t>
            </a:r>
            <a:r>
              <a:rPr lang="zh-CN" altLang="en-US" sz="1800" kern="0" dirty="0"/>
              <a:t>但是</a:t>
            </a:r>
            <a:r>
              <a:rPr lang="zh-CN" altLang="zh-CN" sz="1800" kern="0" dirty="0"/>
              <a:t>B账户的余额</a:t>
            </a:r>
            <a:r>
              <a:rPr lang="zh-CN" altLang="en-US" sz="1800" kern="0" dirty="0"/>
              <a:t>没</a:t>
            </a:r>
            <a:r>
              <a:rPr lang="zh-CN" altLang="zh-CN" sz="1800" kern="0" dirty="0"/>
              <a:t>变，也就是说用户A莫名其妙的少了100元。</a:t>
            </a:r>
            <a:endParaRPr lang="zh-CN" altLang="zh-CN" sz="18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pPr algn="ctr"/>
            <a:r>
              <a:rPr lang="zh-CN" altLang="en-US" sz="3200" b="1" dirty="0"/>
              <a:t>哈希索引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05" y="1363980"/>
            <a:ext cx="10515600" cy="4539615"/>
          </a:xfrm>
        </p:spPr>
        <p:txBody>
          <a:bodyPr>
            <a:normAutofit/>
          </a:bodyPr>
          <a:lstStyle/>
          <a:p>
            <a:r>
              <a:rPr lang="zh-CN" altLang="en-US" sz="1945" dirty="0"/>
              <a:t>索引的检索可以一次定位，速度快，效率高于树索引</a:t>
            </a:r>
            <a:endParaRPr lang="zh-CN" altLang="en-US" sz="1945" dirty="0"/>
          </a:p>
          <a:p>
            <a:r>
              <a:rPr lang="zh-CN" altLang="en-US" sz="1945" dirty="0"/>
              <a:t>但是Hash索引本身由于其特殊性也带来了很多限制和弊端</a:t>
            </a:r>
            <a:endParaRPr lang="zh-CN" altLang="en-US" sz="1945" dirty="0"/>
          </a:p>
          <a:p>
            <a:endParaRPr lang="zh-CN" altLang="en-US" sz="1945" dirty="0"/>
          </a:p>
          <a:p>
            <a:r>
              <a:rPr lang="zh-CN" altLang="en-US" sz="1945" dirty="0"/>
              <a:t>主要有：</a:t>
            </a:r>
            <a:endParaRPr lang="zh-CN" altLang="en-US" sz="1945" dirty="0"/>
          </a:p>
          <a:p>
            <a:r>
              <a:rPr lang="zh-CN" altLang="en-US" sz="1945" dirty="0"/>
              <a:t>哈希索引只支持等值比较查询  包括</a:t>
            </a:r>
            <a:r>
              <a:rPr lang="en-US" altLang="zh-CN" sz="1945" dirty="0"/>
              <a:t>=</a:t>
            </a:r>
            <a:r>
              <a:rPr lang="zh-CN" altLang="en-US" sz="1945" dirty="0"/>
              <a:t>，</a:t>
            </a:r>
            <a:r>
              <a:rPr lang="en-US" altLang="zh-CN" sz="1945" dirty="0"/>
              <a:t>in</a:t>
            </a:r>
            <a:r>
              <a:rPr lang="zh-CN" altLang="en-US" sz="1945" dirty="0"/>
              <a:t>，不支持范围查询</a:t>
            </a:r>
            <a:endParaRPr lang="zh-CN" altLang="en-US" sz="1945" dirty="0"/>
          </a:p>
          <a:p>
            <a:r>
              <a:rPr lang="zh-CN" altLang="en-US" sz="1945" dirty="0"/>
              <a:t>哈希索引数据并不是按照索引值顺序存储的，所以也就无法用于排序  </a:t>
            </a:r>
            <a:endParaRPr lang="zh-CN" altLang="en-US" sz="1945" dirty="0"/>
          </a:p>
          <a:p>
            <a:r>
              <a:rPr lang="zh-CN" altLang="en-US" sz="1945" dirty="0"/>
              <a:t>Hash索引遇到大量Hash值相等的情况后性能并不一定就会比BTree索引高。</a:t>
            </a:r>
            <a:endParaRPr lang="zh-CN" altLang="en-US" sz="1945" dirty="0"/>
          </a:p>
          <a:p>
            <a:r>
              <a:rPr lang="zh-CN" altLang="en-US" sz="1945" dirty="0"/>
              <a:t>在大多数场景下，都会有范围查询、排序、分组等查询特征，用B+树索引就可以了</a:t>
            </a:r>
            <a:endParaRPr lang="zh-CN" altLang="en-US" sz="194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735"/>
          </a:xfrm>
        </p:spPr>
        <p:txBody>
          <a:bodyPr/>
          <a:lstStyle/>
          <a:p>
            <a:pPr algn="ctr"/>
            <a:r>
              <a:rPr lang="en-US" altLang="zh-CN" sz="3200" b="1" dirty="0"/>
              <a:t>B</a:t>
            </a:r>
            <a:r>
              <a:rPr lang="zh-CN" altLang="en-US" sz="3200" b="1" dirty="0"/>
              <a:t>树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多叉平衡搜索树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sz="1800" dirty="0"/>
              <a:t>每一个节点最多有 m 个子节点（</a:t>
            </a:r>
            <a:r>
              <a:rPr lang="en-US" altLang="zh-CN" sz="1800" dirty="0"/>
              <a:t>m</a:t>
            </a:r>
            <a:r>
              <a:rPr lang="zh-CN" altLang="en-US" sz="1800" dirty="0"/>
              <a:t>阶，</a:t>
            </a:r>
            <a:r>
              <a:rPr lang="en-US" altLang="zh-CN" sz="1800" dirty="0"/>
              <a:t>m</a:t>
            </a:r>
            <a:r>
              <a:rPr lang="zh-CN" altLang="en-US" sz="1800" dirty="0"/>
              <a:t>不小于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r>
              <a:rPr lang="zh-CN" altLang="en-US" sz="1800" dirty="0"/>
              <a:t>每一个内部节点最少有 ⌈m/2⌉ </a:t>
            </a:r>
            <a:r>
              <a:rPr lang="en-US" altLang="zh-CN" sz="1800" dirty="0"/>
              <a:t>-1</a:t>
            </a:r>
            <a:r>
              <a:rPr lang="zh-CN" altLang="en-US" sz="1800" dirty="0"/>
              <a:t>个，最多</a:t>
            </a:r>
            <a:r>
              <a:rPr lang="en-US" altLang="zh-CN" sz="1800" dirty="0"/>
              <a:t>m-1</a:t>
            </a:r>
            <a:r>
              <a:rPr lang="zh-CN" altLang="en-US" sz="1800" dirty="0"/>
              <a:t>个元素，</a:t>
            </a:r>
            <a:r>
              <a:rPr lang="en-US" altLang="zh-CN" sz="1800" dirty="0"/>
              <a:t>(ceil(m/2) - 1),</a:t>
            </a:r>
            <a:r>
              <a:rPr lang="zh-CN" altLang="en-US" sz="1800" dirty="0"/>
              <a:t>向上取整</a:t>
            </a:r>
            <a:endParaRPr lang="zh-CN" altLang="en-US" sz="1800" dirty="0"/>
          </a:p>
          <a:p>
            <a:r>
              <a:rPr lang="zh-CN" altLang="en-US" sz="1800" dirty="0"/>
              <a:t>如果根节点不是叶子节点，那么它至少有两个子节点</a:t>
            </a:r>
            <a:endParaRPr lang="zh-CN" altLang="en-US" sz="1800" dirty="0"/>
          </a:p>
          <a:p>
            <a:r>
              <a:rPr lang="zh-CN" altLang="en-US" sz="1800" dirty="0"/>
              <a:t>有 k 个子节点的非叶子节点拥有 k − 1 个元素</a:t>
            </a:r>
            <a:endParaRPr lang="zh-CN" altLang="en-US" sz="1800" dirty="0"/>
          </a:p>
          <a:p>
            <a:r>
              <a:rPr lang="zh-CN" altLang="en-US" sz="1800" dirty="0"/>
              <a:t>所有的叶子节点都在同一层</a:t>
            </a:r>
            <a:endParaRPr lang="zh-CN" altLang="en-US" sz="1800" dirty="0"/>
          </a:p>
          <a:p>
            <a:r>
              <a:rPr lang="zh-CN" altLang="en-US" sz="1800" dirty="0"/>
              <a:t>其搜索性能等价于在关键字集合内做一次二分查找，因为每个节点中的关键字和左右子树都是有序的，所以只要比较节点中的关键字，或者沿着指针就能很快地找到指定的关键字，如果查找失败，则会返回叶子节点，即空指针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树</a:t>
            </a:r>
            <a:br>
              <a:rPr lang="en-US" altLang="zh-CN" sz="3200" dirty="0"/>
            </a:br>
            <a:r>
              <a:rPr lang="zh-CN" altLang="en-US" sz="3200" dirty="0"/>
              <a:t>内部节点   非叶子节点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412708" y="1953016"/>
            <a:ext cx="1016394" cy="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/>
              <a:t>元素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12854" y="2819158"/>
            <a:ext cx="1016394" cy="467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57728" y="2819298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45328" y="2986492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11268" y="2987564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8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00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62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89830" y="19534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树节点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51400" y="1952981"/>
            <a:ext cx="2526801" cy="11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树数据</a:t>
            </a:r>
            <a:endParaRPr lang="en-US" altLang="zh-CN" dirty="0"/>
          </a:p>
          <a:p>
            <a:pPr algn="ctr"/>
            <a:r>
              <a:rPr lang="en-US" altLang="zh-CN" dirty="0"/>
              <a:t>Key ID</a:t>
            </a:r>
            <a:endParaRPr lang="en-US" altLang="zh-CN" dirty="0"/>
          </a:p>
          <a:p>
            <a:pPr algn="ctr"/>
            <a:r>
              <a:rPr lang="en-US" altLang="zh-CN" dirty="0"/>
              <a:t>Value 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7315" y="4960620"/>
            <a:ext cx="286639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6218" y="5048663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38218" y="5048663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41483" y="5420137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03483" y="5420137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82717" y="441061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树节点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1230" y="3584575"/>
            <a:ext cx="2526665" cy="11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B+</a:t>
            </a:r>
            <a:r>
              <a:rPr lang="zh-CN" altLang="en-US" dirty="0"/>
              <a:t>树内部节点</a:t>
            </a:r>
            <a:endParaRPr lang="en-US" altLang="zh-CN" dirty="0"/>
          </a:p>
          <a:p>
            <a:pPr algn="ctr"/>
            <a:r>
              <a:rPr lang="zh-CN" altLang="en-US" dirty="0"/>
              <a:t>只保存</a:t>
            </a:r>
            <a:r>
              <a:rPr lang="en-US" altLang="zh-CN" dirty="0"/>
              <a:t>key</a:t>
            </a:r>
            <a:endParaRPr lang="en-US" altLang="zh-CN" dirty="0"/>
          </a:p>
          <a:p>
            <a:pPr algn="ctr"/>
            <a:r>
              <a:rPr lang="en-US" altLang="zh-CN" dirty="0"/>
              <a:t>Key ID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51865" y="5193665"/>
            <a:ext cx="2526030" cy="11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B+</a:t>
            </a:r>
            <a:r>
              <a:rPr lang="zh-CN" altLang="en-US" dirty="0"/>
              <a:t>树叶子节点</a:t>
            </a:r>
            <a:endParaRPr lang="en-US" altLang="zh-CN" dirty="0"/>
          </a:p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endParaRPr lang="en-US" altLang="zh-CN" dirty="0"/>
          </a:p>
          <a:p>
            <a:pPr algn="ctr"/>
            <a:r>
              <a:rPr lang="en-US" altLang="zh-CN" dirty="0"/>
              <a:t>Key ID</a:t>
            </a:r>
            <a:endParaRPr lang="en-US" altLang="zh-CN" dirty="0"/>
          </a:p>
          <a:p>
            <a:pPr algn="ctr"/>
            <a:r>
              <a:rPr lang="en-US" altLang="zh-CN" dirty="0"/>
              <a:t>data </a:t>
            </a:r>
            <a:r>
              <a:rPr lang="zh-CN" altLang="en-US" dirty="0"/>
              <a:t>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322309" y="1450559"/>
            <a:ext cx="3398206" cy="1240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0059" y="434340"/>
            <a:ext cx="2697361" cy="5403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555" b="1" dirty="0"/>
              <a:t>B</a:t>
            </a:r>
            <a:r>
              <a:rPr lang="zh-CN" altLang="en-US" sz="3555" b="1" dirty="0"/>
              <a:t>树</a:t>
            </a:r>
            <a:endParaRPr lang="zh-CN" altLang="en-US" sz="3555" b="1" dirty="0"/>
          </a:p>
        </p:txBody>
      </p:sp>
      <p:sp>
        <p:nvSpPr>
          <p:cNvPr id="13" name="矩形 12"/>
          <p:cNvSpPr/>
          <p:nvPr/>
        </p:nvSpPr>
        <p:spPr>
          <a:xfrm>
            <a:off x="4634786" y="1571901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ID=5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5994549" y="1571901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ID=11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447616" y="221539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640802" y="2215517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63324" y="2215795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2751" y="4250146"/>
            <a:ext cx="3398206" cy="1240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5228" y="4371488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ID=1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964991" y="4371488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ID=3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34739" y="5072291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11244" y="507161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60436" y="5072532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90156" y="4249511"/>
            <a:ext cx="3398206" cy="1240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01998" y="4405778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ID=6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961761" y="4405778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ID=9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431509" y="5089436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08649" y="50792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786416" y="5072532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233326" y="4249728"/>
            <a:ext cx="3398206" cy="1240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545803" y="4371070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ID=13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9905566" y="4371070"/>
            <a:ext cx="1292440" cy="5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ID=17</a:t>
            </a:r>
            <a:endParaRPr lang="en-US" altLang="zh-CN" sz="1400" dirty="0"/>
          </a:p>
          <a:p>
            <a:pPr algn="ctr"/>
            <a:r>
              <a:rPr lang="en-US" altLang="zh-CN" sz="1400" dirty="0"/>
              <a:t>data </a:t>
            </a:r>
            <a:r>
              <a:rPr lang="zh-CN" altLang="en-US" sz="1400" dirty="0"/>
              <a:t>地址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8375314" y="5054728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551819" y="5054691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671801" y="5054334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22" idx="2"/>
            <a:endCxn id="25" idx="0"/>
          </p:cNvCxnSpPr>
          <p:nvPr/>
        </p:nvCxnSpPr>
        <p:spPr>
          <a:xfrm flipH="1">
            <a:off x="1992071" y="2586868"/>
            <a:ext cx="2836545" cy="1663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2"/>
            <a:endCxn id="31" idx="0"/>
          </p:cNvCxnSpPr>
          <p:nvPr/>
        </p:nvCxnSpPr>
        <p:spPr>
          <a:xfrm flipH="1">
            <a:off x="5989417" y="2586992"/>
            <a:ext cx="32385" cy="1662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4" idx="2"/>
            <a:endCxn id="37" idx="0"/>
          </p:cNvCxnSpPr>
          <p:nvPr/>
        </p:nvCxnSpPr>
        <p:spPr>
          <a:xfrm>
            <a:off x="7144324" y="2587270"/>
            <a:ext cx="2788285" cy="1662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555" b="1" dirty="0"/>
              <a:t>真假</a:t>
            </a:r>
            <a:r>
              <a:rPr lang="en-US" altLang="zh-CN" sz="3555" b="1" dirty="0"/>
              <a:t>B</a:t>
            </a:r>
            <a:r>
              <a:rPr lang="zh-CN" altLang="en-US" sz="3555" b="1" dirty="0"/>
              <a:t>树</a:t>
            </a:r>
            <a:endParaRPr lang="zh-CN" altLang="en-US" sz="3555" b="1" dirty="0"/>
          </a:p>
        </p:txBody>
      </p:sp>
      <p:sp>
        <p:nvSpPr>
          <p:cNvPr id="4" name="矩形 3"/>
          <p:cNvSpPr/>
          <p:nvPr/>
        </p:nvSpPr>
        <p:spPr>
          <a:xfrm>
            <a:off x="4539615" y="1211317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8740" y="135826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20740" y="135826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47590" y="172974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09590" y="172974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1590" y="172974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09086" y="2849244"/>
            <a:ext cx="2444880" cy="85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97835" y="288734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59835" y="288734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86685" y="325882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8685" y="325882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10685" y="325882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40230" y="4507865"/>
            <a:ext cx="1470191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31365" y="4612640"/>
            <a:ext cx="47324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04606" y="4612639"/>
            <a:ext cx="47324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448300" y="4517181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39435" y="4621956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01435" y="4621956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5" idx="2"/>
            <a:endCxn id="21" idx="0"/>
          </p:cNvCxnSpPr>
          <p:nvPr/>
        </p:nvCxnSpPr>
        <p:spPr>
          <a:xfrm flipH="1">
            <a:off x="2575560" y="3630295"/>
            <a:ext cx="492125" cy="877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29" idx="0"/>
          </p:cNvCxnSpPr>
          <p:nvPr/>
        </p:nvCxnSpPr>
        <p:spPr>
          <a:xfrm>
            <a:off x="4591685" y="3630295"/>
            <a:ext cx="1752600" cy="88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 flipH="1">
            <a:off x="3831590" y="2101215"/>
            <a:ext cx="139700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647430" y="2849245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38565" y="295402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600565" y="295402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31560" y="2875915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2695" y="298069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084695" y="298069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8" idx="2"/>
            <a:endCxn id="42" idx="0"/>
          </p:cNvCxnSpPr>
          <p:nvPr/>
        </p:nvCxnSpPr>
        <p:spPr>
          <a:xfrm>
            <a:off x="5990590" y="2101215"/>
            <a:ext cx="10369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7" idx="0"/>
          </p:cNvCxnSpPr>
          <p:nvPr/>
        </p:nvCxnSpPr>
        <p:spPr>
          <a:xfrm>
            <a:off x="6752590" y="2101215"/>
            <a:ext cx="279082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840230" y="6047500"/>
            <a:ext cx="967456" cy="46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78533" y="6003287"/>
            <a:ext cx="1016394" cy="467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63615" y="5762712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682740" y="5850968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444740" y="5850968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1590" y="622244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133590" y="622244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895590" y="622244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17734" y="6097476"/>
            <a:ext cx="691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节点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448685" y="4518486"/>
            <a:ext cx="1443286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678238" y="4633649"/>
            <a:ext cx="53244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209162" y="4632344"/>
            <a:ext cx="4771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12" idx="2"/>
            <a:endCxn id="59" idx="0"/>
          </p:cNvCxnSpPr>
          <p:nvPr/>
        </p:nvCxnSpPr>
        <p:spPr>
          <a:xfrm>
            <a:off x="3831526" y="3702049"/>
            <a:ext cx="339090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55" y="393065"/>
            <a:ext cx="9983470" cy="6616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555" b="1" dirty="0"/>
              <a:t>B</a:t>
            </a:r>
            <a:r>
              <a:rPr lang="zh-CN" altLang="en-US" sz="3555" b="1" dirty="0"/>
              <a:t>树</a:t>
            </a:r>
            <a:endParaRPr lang="zh-CN" altLang="en-US" sz="3555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504" y="1258725"/>
            <a:ext cx="10944471" cy="51420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61770" y="2257425"/>
            <a:ext cx="8421370" cy="49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110"/>
          </a:xfrm>
        </p:spPr>
        <p:txBody>
          <a:bodyPr/>
          <a:lstStyle/>
          <a:p>
            <a:pPr algn="ctr"/>
            <a:r>
              <a:rPr lang="en-US" altLang="zh-CN" sz="3200" b="1" dirty="0"/>
              <a:t>B</a:t>
            </a:r>
            <a:r>
              <a:rPr lang="zh-CN" altLang="en-US" sz="3200" b="1" dirty="0"/>
              <a:t>树如何存储</a:t>
            </a:r>
            <a:r>
              <a:rPr lang="en-US" altLang="zh-CN" sz="3200" b="1" dirty="0"/>
              <a:t>100</a:t>
            </a:r>
            <a:r>
              <a:rPr lang="zh-CN" altLang="en-US" sz="3200" b="1" dirty="0"/>
              <a:t>万行数据</a:t>
            </a:r>
            <a:endParaRPr lang="zh-CN" altLang="en-US" sz="3200" b="1" dirty="0"/>
          </a:p>
        </p:txBody>
      </p:sp>
      <p:sp>
        <p:nvSpPr>
          <p:cNvPr id="16" name="矩形 15"/>
          <p:cNvSpPr/>
          <p:nvPr/>
        </p:nvSpPr>
        <p:spPr>
          <a:xfrm>
            <a:off x="164274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800" y="3904615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750" y="4058920"/>
            <a:ext cx="715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0-999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508250" y="3933190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08250" y="405955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1001-2000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13225" y="3933190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3225" y="40595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2001-3000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084570" y="3933825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03950" y="40595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3001-4000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9462135" y="3961765"/>
            <a:ext cx="1600835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10065" y="4087495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999001-999999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696085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1000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623820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77160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 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60489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58235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3000 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599940" y="224980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53280" y="231457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4000 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892111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81745" y="2314575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999000 </a:t>
            </a:r>
            <a:endParaRPr lang="en-US" altLang="zh-CN" dirty="0"/>
          </a:p>
        </p:txBody>
      </p:sp>
      <p:cxnSp>
        <p:nvCxnSpPr>
          <p:cNvPr id="25" name="直接箭头连接符 24"/>
          <p:cNvCxnSpPr>
            <a:stCxn id="30" idx="2"/>
            <a:endCxn id="4" idx="0"/>
          </p:cNvCxnSpPr>
          <p:nvPr/>
        </p:nvCxnSpPr>
        <p:spPr>
          <a:xfrm flipH="1">
            <a:off x="1334135" y="2764155"/>
            <a:ext cx="194310" cy="1140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80615" y="2248853"/>
            <a:ext cx="2286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76295" y="2257425"/>
            <a:ext cx="228600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57370" y="2249805"/>
            <a:ext cx="2286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92515" y="2257425"/>
            <a:ext cx="228600" cy="497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14145" y="2259330"/>
            <a:ext cx="228600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673590" y="2261235"/>
            <a:ext cx="209550" cy="497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endCxn id="6" idx="0"/>
          </p:cNvCxnSpPr>
          <p:nvPr/>
        </p:nvCxnSpPr>
        <p:spPr>
          <a:xfrm>
            <a:off x="2508250" y="2754630"/>
            <a:ext cx="648335" cy="11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8" idx="0"/>
          </p:cNvCxnSpPr>
          <p:nvPr/>
        </p:nvCxnSpPr>
        <p:spPr>
          <a:xfrm>
            <a:off x="3490595" y="2762250"/>
            <a:ext cx="137096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10" idx="0"/>
          </p:cNvCxnSpPr>
          <p:nvPr/>
        </p:nvCxnSpPr>
        <p:spPr>
          <a:xfrm>
            <a:off x="4471670" y="2764155"/>
            <a:ext cx="2261235" cy="116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2"/>
          </p:cNvCxnSpPr>
          <p:nvPr/>
        </p:nvCxnSpPr>
        <p:spPr>
          <a:xfrm flipH="1">
            <a:off x="8586470" y="2754630"/>
            <a:ext cx="22034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2"/>
            <a:endCxn id="12" idx="0"/>
          </p:cNvCxnSpPr>
          <p:nvPr/>
        </p:nvCxnSpPr>
        <p:spPr>
          <a:xfrm>
            <a:off x="9778365" y="2758440"/>
            <a:ext cx="484505" cy="120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635"/>
          </a:xfrm>
        </p:spPr>
        <p:txBody>
          <a:bodyPr/>
          <a:lstStyle/>
          <a:p>
            <a:pPr algn="ctr"/>
            <a:r>
              <a:rPr lang="en-US" altLang="zh-CN" sz="3200" b="1"/>
              <a:t>B</a:t>
            </a:r>
            <a:r>
              <a:rPr lang="zh-CN" altLang="en-US" sz="3200" b="1"/>
              <a:t>树的插入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665" y="15868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所有的插入都从根节点开始。要插入一个新的元素，首先搜索这棵树找到新元素应该被添加到的叶子节点。将新元素插入到这一节点中的步骤如下：</a:t>
            </a:r>
            <a:endParaRPr lang="zh-CN" altLang="en-US" sz="2000" dirty="0"/>
          </a:p>
          <a:p>
            <a:endParaRPr lang="zh-CN" altLang="en-US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如果</a:t>
            </a:r>
            <a:r>
              <a:rPr lang="zh-CN" altLang="en-US" sz="2000" b="1" dirty="0"/>
              <a:t>叶子节点</a:t>
            </a:r>
            <a:r>
              <a:rPr lang="zh-CN" altLang="en-US" sz="2000" dirty="0"/>
              <a:t>未满，将新元素插入到这一节点，且保持节点中元素有序。</a:t>
            </a:r>
            <a:endParaRPr lang="zh-CN" altLang="en-US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否则的话这一节点已经满了，将它平均地分裂成两个节点：</a:t>
            </a:r>
            <a:endParaRPr lang="zh-CN" altLang="en-US" sz="2000" dirty="0"/>
          </a:p>
          <a:p>
            <a:pPr lvl="1"/>
            <a:r>
              <a:rPr lang="zh-CN" altLang="en-US" sz="2000" dirty="0"/>
              <a:t>从叶子节点的元素和新的元素中选择出中位数</a:t>
            </a:r>
            <a:endParaRPr lang="zh-CN" altLang="en-US" sz="2000" dirty="0"/>
          </a:p>
          <a:p>
            <a:pPr lvl="1"/>
            <a:r>
              <a:rPr lang="zh-CN" altLang="en-US" sz="2000" dirty="0"/>
              <a:t>小于这一中位数的元素放入左边节点，大于这一中位数的元素放入右边节点，中位数作为分隔值。</a:t>
            </a:r>
            <a:endParaRPr lang="zh-CN" altLang="en-US" sz="2000" dirty="0"/>
          </a:p>
          <a:p>
            <a:pPr lvl="1"/>
            <a:r>
              <a:rPr lang="zh-CN" altLang="en-US" sz="2000" dirty="0"/>
              <a:t>分隔值（中位数）上提，插入到父节点中，这可能会造成父节点分裂，分裂父节点时可能又会使它的父节点分裂，以此类推。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271000" y="165036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5115" y="1430655"/>
            <a:ext cx="5154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30  26  8  65   35 87  37  17 12</a:t>
            </a:r>
            <a:r>
              <a:rPr lang="en-US" altLang="zh-CN" dirty="0"/>
              <a:t>   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10481310" y="165036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970895" y="165036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4455" y="338391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67762" y="3417285"/>
            <a:ext cx="489585" cy="41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50307" y="2292141"/>
            <a:ext cx="489585" cy="41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447036" y="5526714"/>
            <a:ext cx="489585" cy="3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5409" y="5518789"/>
            <a:ext cx="489585" cy="44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9693760" y="5485897"/>
            <a:ext cx="489585" cy="41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4682" y="5485811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58035" y="338391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1940560" y="304165"/>
            <a:ext cx="9266555" cy="11264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/>
              <a:t>建立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阶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树 节点内最多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个元素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6558604" y="550240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104050" y="274828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7839523" y="1562180"/>
            <a:ext cx="749899" cy="65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00195" y="550232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31298" y="548555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945324" y="338411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49" idx="1"/>
            <a:endCxn id="45" idx="0"/>
          </p:cNvCxnSpPr>
          <p:nvPr/>
        </p:nvCxnSpPr>
        <p:spPr>
          <a:xfrm flipH="1">
            <a:off x="877889" y="3623514"/>
            <a:ext cx="1067435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3"/>
            <a:endCxn id="46" idx="0"/>
          </p:cNvCxnSpPr>
          <p:nvPr/>
        </p:nvCxnSpPr>
        <p:spPr>
          <a:xfrm>
            <a:off x="3114081" y="3623443"/>
            <a:ext cx="1795145" cy="186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45765" y="548594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6" idx="1"/>
            <a:endCxn id="53" idx="0"/>
          </p:cNvCxnSpPr>
          <p:nvPr/>
        </p:nvCxnSpPr>
        <p:spPr>
          <a:xfrm flipH="1">
            <a:off x="7123884" y="3656893"/>
            <a:ext cx="25527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505096" y="545185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79154" y="3417498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561773" y="2269706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56" idx="2"/>
            <a:endCxn id="55" idx="0"/>
          </p:cNvCxnSpPr>
          <p:nvPr/>
        </p:nvCxnSpPr>
        <p:spPr>
          <a:xfrm>
            <a:off x="8057273" y="3896288"/>
            <a:ext cx="2125980" cy="155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7" idx="1"/>
          </p:cNvCxnSpPr>
          <p:nvPr/>
        </p:nvCxnSpPr>
        <p:spPr>
          <a:xfrm flipH="1">
            <a:off x="2606040" y="2508885"/>
            <a:ext cx="1955800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2"/>
            <a:endCxn id="56" idx="0"/>
          </p:cNvCxnSpPr>
          <p:nvPr/>
        </p:nvCxnSpPr>
        <p:spPr>
          <a:xfrm>
            <a:off x="5239892" y="2748496"/>
            <a:ext cx="2817495" cy="66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090867" y="548581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49" idx="2"/>
            <a:endCxn id="65" idx="0"/>
          </p:cNvCxnSpPr>
          <p:nvPr/>
        </p:nvCxnSpPr>
        <p:spPr>
          <a:xfrm>
            <a:off x="2624078" y="3862909"/>
            <a:ext cx="145415" cy="16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2028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4971" y="1430655"/>
            <a:ext cx="38130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30  26  8  65   35 87  37  17 12   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15721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46795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312" y="202363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33328" y="1999010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198722" y="2021877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6864" y="1996837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92844" y="201362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5097931" y="1996837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749780" y="2023443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84805" y="2005211"/>
            <a:ext cx="489585" cy="495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696790" y="-8256"/>
            <a:ext cx="3662146" cy="1325563"/>
          </a:xfrm>
        </p:spPr>
        <p:txBody>
          <a:bodyPr/>
          <a:lstStyle/>
          <a:p>
            <a:r>
              <a:rPr lang="zh-CN" altLang="en-US" sz="3200" dirty="0"/>
              <a:t>建立</a:t>
            </a:r>
            <a:r>
              <a:rPr lang="en-US" altLang="zh-CN" sz="3200" dirty="0"/>
              <a:t>3</a:t>
            </a:r>
            <a:r>
              <a:rPr lang="zh-CN" altLang="en-US" sz="3200" dirty="0"/>
              <a:t>阶</a:t>
            </a:r>
            <a:r>
              <a:rPr lang="en-US" altLang="zh-CN" sz="3200" dirty="0"/>
              <a:t>B</a:t>
            </a:r>
            <a:r>
              <a:rPr lang="zh-CN" altLang="en-US" sz="3200" dirty="0"/>
              <a:t>树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914859" y="2022130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5106849" y="301514"/>
            <a:ext cx="584200" cy="56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803130" y="57594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125555" y="179895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230425" y="278257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  </a:t>
            </a:r>
            <a:endParaRPr lang="zh-CN" altLang="en-US" sz="18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909" y="333377"/>
            <a:ext cx="8443106" cy="523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i="1" dirty="0">
                <a:ea typeface="新宋体" panose="02010609030101010101" pitchFamily="49" charset="-122"/>
              </a:rPr>
              <a:t> 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033780" y="333375"/>
            <a:ext cx="964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830910" y="1268361"/>
            <a:ext cx="884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6455" y="1268095"/>
            <a:ext cx="1049909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从用户的观点来看，数据库中一些操作的集合被认为是一个独立单元，比如转账操作。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这些操作要么全部发生，要么由于故障而全不发生。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构成单一逻辑工作单元的操作集合，我们称为</a:t>
            </a:r>
            <a:r>
              <a:rPr lang="zh-CN" altLang="en-US" b="1" dirty="0">
                <a:latin typeface="+mn-ea"/>
              </a:rPr>
              <a:t>事务 </a:t>
            </a:r>
            <a:r>
              <a:rPr lang="en-US" altLang="zh-CN" dirty="0">
                <a:latin typeface="+mn-ea"/>
              </a:rPr>
              <a:t>(transaction)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事务就是一组原子性的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查询，或者说一个独立的工作单元。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即使有故障，数据库系统也必须保证事务的正确执行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要么执行整个事务，要么属于该事务的操作一个也不执行。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49845" y="106743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4935" y="1329055"/>
            <a:ext cx="5255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30  26  8  65   35 87  37  17 12 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486775" y="106743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76360" y="106743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78525" y="423942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60052" y="5088430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9450" y="3499498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881560" y="5029823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05931" y="506044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7975069" y="4150843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162157" y="5058294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43245" y="4209807"/>
            <a:ext cx="462953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696595" y="250190"/>
            <a:ext cx="10528935" cy="6496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555" dirty="0"/>
              <a:t>建立</a:t>
            </a:r>
            <a:r>
              <a:rPr lang="en-US" altLang="zh-CN" sz="3555" dirty="0"/>
              <a:t>3</a:t>
            </a:r>
            <a:r>
              <a:rPr lang="zh-CN" altLang="en-US" sz="3555" dirty="0"/>
              <a:t>阶</a:t>
            </a:r>
            <a:r>
              <a:rPr lang="en-US" altLang="zh-CN" sz="3555" dirty="0"/>
              <a:t>B</a:t>
            </a:r>
            <a:r>
              <a:rPr lang="zh-CN" altLang="en-US" sz="3555" dirty="0"/>
              <a:t>树</a:t>
            </a:r>
            <a:endParaRPr lang="zh-CN" altLang="en-US" sz="3555" dirty="0"/>
          </a:p>
        </p:txBody>
      </p:sp>
      <p:sp>
        <p:nvSpPr>
          <p:cNvPr id="2" name="矩形 1"/>
          <p:cNvSpPr/>
          <p:nvPr/>
        </p:nvSpPr>
        <p:spPr>
          <a:xfrm>
            <a:off x="9224446" y="508617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38" idx="2"/>
            <a:endCxn id="36" idx="0"/>
          </p:cNvCxnSpPr>
          <p:nvPr/>
        </p:nvCxnSpPr>
        <p:spPr>
          <a:xfrm>
            <a:off x="4389068" y="3978288"/>
            <a:ext cx="4157345" cy="17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132695" y="137223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316495" y="506044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39208" y="228888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06929" y="5029823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84199" y="4245426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1"/>
            <a:endCxn id="53" idx="0"/>
          </p:cNvCxnSpPr>
          <p:nvPr/>
        </p:nvCxnSpPr>
        <p:spPr>
          <a:xfrm flipH="1">
            <a:off x="1994614" y="4484821"/>
            <a:ext cx="489585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3"/>
            <a:endCxn id="20" idx="0"/>
          </p:cNvCxnSpPr>
          <p:nvPr/>
        </p:nvCxnSpPr>
        <p:spPr>
          <a:xfrm>
            <a:off x="3840437" y="4484821"/>
            <a:ext cx="1544320" cy="54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971518" y="5094484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6" idx="1"/>
            <a:endCxn id="30" idx="0"/>
          </p:cNvCxnSpPr>
          <p:nvPr/>
        </p:nvCxnSpPr>
        <p:spPr>
          <a:xfrm flipH="1">
            <a:off x="7649768" y="4396871"/>
            <a:ext cx="218440" cy="69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079193" y="510179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68208" y="4157476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710949" y="3499498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1"/>
            <a:endCxn id="21" idx="0"/>
          </p:cNvCxnSpPr>
          <p:nvPr/>
        </p:nvCxnSpPr>
        <p:spPr>
          <a:xfrm flipH="1">
            <a:off x="3162309" y="3738893"/>
            <a:ext cx="54864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062940" y="1344393"/>
            <a:ext cx="548631" cy="506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2"/>
          </p:cNvCxnSpPr>
          <p:nvPr/>
        </p:nvCxnSpPr>
        <p:spPr>
          <a:xfrm>
            <a:off x="8546327" y="4636266"/>
            <a:ext cx="1167704" cy="458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861267" y="506044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21" idx="2"/>
            <a:endCxn id="51" idx="0"/>
          </p:cNvCxnSpPr>
          <p:nvPr/>
        </p:nvCxnSpPr>
        <p:spPr>
          <a:xfrm>
            <a:off x="3162318" y="4724216"/>
            <a:ext cx="377190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360"/>
          </a:xfrm>
        </p:spPr>
        <p:txBody>
          <a:bodyPr/>
          <a:lstStyle/>
          <a:p>
            <a:pPr algn="ctr"/>
            <a:r>
              <a:rPr lang="en-US" altLang="zh-CN" sz="3200" b="1" dirty="0"/>
              <a:t>B+</a:t>
            </a:r>
            <a:r>
              <a:rPr lang="zh-CN" altLang="en-US" sz="3200" b="1" dirty="0"/>
              <a:t>树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70" y="1626235"/>
            <a:ext cx="10515600" cy="2839720"/>
          </a:xfrm>
        </p:spPr>
        <p:txBody>
          <a:bodyPr/>
          <a:lstStyle/>
          <a:p>
            <a:r>
              <a:rPr lang="zh-CN" altLang="en-US" sz="1800" dirty="0"/>
              <a:t>非叶子节点不存储data，只存储key</a:t>
            </a:r>
            <a:endParaRPr lang="zh-CN" altLang="en-US" sz="1800" dirty="0"/>
          </a:p>
          <a:p>
            <a:r>
              <a:rPr lang="zh-CN" altLang="en-US" sz="1800" dirty="0"/>
              <a:t>所有的叶子节点存储完整的一份key信息以及key对应的data</a:t>
            </a:r>
            <a:endParaRPr lang="zh-CN" altLang="en-US" sz="1800" dirty="0"/>
          </a:p>
          <a:p>
            <a:r>
              <a:rPr lang="zh-CN" altLang="en-US" sz="1800" dirty="0"/>
              <a:t>每一个父节点都出现在子节点中，是子节点的最大或者最小的元素</a:t>
            </a:r>
            <a:endParaRPr lang="zh-CN" altLang="en-US" sz="1800" dirty="0"/>
          </a:p>
          <a:p>
            <a:r>
              <a:rPr lang="zh-CN" altLang="en-US" sz="1800" dirty="0"/>
              <a:t>每个叶子节点都有一个指针，指向下一个节点，形成一个链表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90"/>
          </a:xfrm>
        </p:spPr>
        <p:txBody>
          <a:bodyPr/>
          <a:lstStyle/>
          <a:p>
            <a:pPr algn="ctr"/>
            <a:r>
              <a:rPr lang="en-US" altLang="zh-CN" sz="3200" b="1"/>
              <a:t>B+</a:t>
            </a:r>
            <a:r>
              <a:rPr lang="zh-CN" altLang="en-US" sz="3200" b="1"/>
              <a:t>树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17" y="1580833"/>
            <a:ext cx="9924146" cy="36965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altLang="zh-CN" sz="3200" b="1" dirty="0"/>
              <a:t>B+</a:t>
            </a:r>
            <a:r>
              <a:rPr lang="zh-CN" altLang="en-US" sz="3200" b="1" dirty="0"/>
              <a:t>树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991776" y="1899822"/>
            <a:ext cx="4376690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91775" y="1899823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46847" y="1899823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57656" y="1899823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80966" y="3108665"/>
            <a:ext cx="4376690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80965" y="3108666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6037" y="3108666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46846" y="3108666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97622" y="4608991"/>
            <a:ext cx="1768412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7620" y="4608992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81827" y="4608990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8048" y="3623570"/>
            <a:ext cx="1003175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98418" y="4608991"/>
            <a:ext cx="1768412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98416" y="4608992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82623" y="4608990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99214" y="4608989"/>
            <a:ext cx="1768412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99212" y="4608990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83419" y="4608988"/>
            <a:ext cx="602201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endCxn id="11" idx="0"/>
          </p:cNvCxnSpPr>
          <p:nvPr/>
        </p:nvCxnSpPr>
        <p:spPr>
          <a:xfrm flipH="1">
            <a:off x="3637625" y="2460198"/>
            <a:ext cx="562994" cy="6484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253490"/>
            <a:ext cx="10515600" cy="1953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B+树的查找过程，与B树类似，只不过查找时，如果在非叶子节点上的关键字等于给定值，并不终止，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而是继续沿着指针直到叶子节点位置。因此在B+树，不管查找成功与否，每次查找都是走了一条从根到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叶子节点的路径。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880"/>
          </a:xfrm>
        </p:spPr>
        <p:txBody>
          <a:bodyPr/>
          <a:lstStyle/>
          <a:p>
            <a:pPr algn="ctr"/>
            <a:r>
              <a:rPr lang="zh-CN" altLang="en-US" sz="3200" b="1" dirty="0"/>
              <a:t>主键索引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130" y="1587500"/>
            <a:ext cx="10694670" cy="3326130"/>
          </a:xfrm>
        </p:spPr>
        <p:txBody>
          <a:bodyPr/>
          <a:lstStyle/>
          <a:p>
            <a:r>
              <a:rPr sz="1800" dirty="0" err="1"/>
              <a:t>主键索引建立的规则是</a:t>
            </a:r>
            <a:r>
              <a:rPr sz="1800" dirty="0"/>
              <a:t> </a:t>
            </a:r>
            <a:r>
              <a:rPr sz="1800" dirty="0" err="1"/>
              <a:t>int优于varchar,一般在建表的时候创建,最好是与表的其他字段不相关的列或者是业务不相关的列.一般会设为</a:t>
            </a:r>
            <a:r>
              <a:rPr sz="1800" dirty="0"/>
              <a:t> int </a:t>
            </a:r>
            <a:r>
              <a:rPr sz="1800" dirty="0" err="1"/>
              <a:t>而且是</a:t>
            </a:r>
            <a:r>
              <a:rPr sz="1800" dirty="0"/>
              <a:t> </a:t>
            </a:r>
            <a:r>
              <a:rPr sz="1800" dirty="0" err="1"/>
              <a:t>AUTO_INCREMENT自增类型的</a:t>
            </a:r>
            <a:r>
              <a:rPr lang="zh-CN" sz="1800" dirty="0"/>
              <a:t>。</a:t>
            </a:r>
            <a:endParaRPr lang="zh-CN" sz="1800" dirty="0"/>
          </a:p>
          <a:p>
            <a:r>
              <a:rPr lang="zh-CN" sz="1800" dirty="0"/>
              <a:t>可以通过</a:t>
            </a:r>
            <a:endParaRPr lang="zh-CN" sz="1800" dirty="0"/>
          </a:p>
          <a:p>
            <a:pPr marL="457200" lvl="1" indent="0">
              <a:buNone/>
            </a:pPr>
            <a:r>
              <a:rPr lang="en-US" altLang="zh-CN" sz="1800" dirty="0"/>
              <a:t>	SHOW INDEX FROM </a:t>
            </a:r>
            <a:r>
              <a:rPr lang="en-US" altLang="zh-CN" sz="1800" dirty="0" err="1"/>
              <a:t>tablename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查看索引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ALTER TABLE </a:t>
            </a:r>
            <a:r>
              <a:rPr lang="en-US" altLang="zh-CN" sz="1800" dirty="0" err="1"/>
              <a:t>tablename</a:t>
            </a:r>
            <a:r>
              <a:rPr lang="en-US" altLang="zh-CN" sz="1800" dirty="0"/>
              <a:t> ADD PRIMARY KEY(</a:t>
            </a:r>
            <a:r>
              <a:rPr lang="en-US" altLang="zh-CN" sz="1800" dirty="0" err="1"/>
              <a:t>field_name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45"/>
          </a:xfrm>
        </p:spPr>
        <p:txBody>
          <a:bodyPr/>
          <a:lstStyle/>
          <a:p>
            <a:pPr algn="ctr"/>
            <a:r>
              <a:rPr lang="zh-CN" altLang="en-US" sz="3200" b="1" dirty="0"/>
              <a:t>普通索引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2955"/>
          </a:xfrm>
        </p:spPr>
        <p:txBody>
          <a:bodyPr/>
          <a:lstStyle/>
          <a:p>
            <a:r>
              <a:rPr lang="zh-CN" altLang="en-US" sz="1800" dirty="0"/>
              <a:t>CREATE INDEX </a:t>
            </a:r>
            <a:r>
              <a:rPr lang="en-US" altLang="zh-CN" sz="1800" dirty="0" err="1"/>
              <a:t>index_name</a:t>
            </a:r>
            <a:r>
              <a:rPr lang="en-US" altLang="zh-CN" sz="1800" dirty="0"/>
              <a:t> </a:t>
            </a:r>
            <a:r>
              <a:rPr lang="zh-CN" altLang="en-US" sz="1800" dirty="0"/>
              <a:t>ON </a:t>
            </a:r>
            <a:r>
              <a:rPr lang="en-US" altLang="zh-CN" sz="1800" dirty="0" err="1"/>
              <a:t>table_name</a:t>
            </a:r>
            <a:r>
              <a:rPr lang="zh-CN" altLang="en-US" sz="1800" dirty="0"/>
              <a:t>(</a:t>
            </a:r>
            <a:r>
              <a:rPr lang="en-US" altLang="zh-CN" sz="1800" dirty="0" err="1"/>
              <a:t>field_name</a:t>
            </a:r>
            <a:r>
              <a:rPr lang="zh-CN" altLang="en-US" sz="1800" dirty="0"/>
              <a:t>);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ALTER TABLE </a:t>
            </a:r>
            <a:r>
              <a:rPr lang="en-US" altLang="zh-CN" sz="1800" dirty="0" err="1"/>
              <a:t>table_name</a:t>
            </a:r>
            <a:r>
              <a:rPr lang="zh-CN" altLang="en-US" sz="1800" dirty="0"/>
              <a:t> ADD INDEX </a:t>
            </a:r>
            <a:r>
              <a:rPr lang="en-US" altLang="zh-CN" sz="1800" dirty="0" err="1"/>
              <a:t>index</a:t>
            </a:r>
            <a:r>
              <a:rPr lang="en-US" altLang="zh-CN" sz="1800" dirty="0" err="1">
                <a:sym typeface="+mn-ea"/>
              </a:rPr>
              <a:t>_name</a:t>
            </a:r>
            <a:r>
              <a:rPr lang="zh-CN" altLang="en-US" sz="1800" dirty="0"/>
              <a:t>(</a:t>
            </a:r>
            <a:r>
              <a:rPr lang="en-US" altLang="zh-CN" sz="1800" dirty="0" err="1">
                <a:sym typeface="+mn-ea"/>
              </a:rPr>
              <a:t>field_name</a:t>
            </a:r>
            <a:r>
              <a:rPr lang="zh-CN" altLang="en-US" sz="1800" dirty="0"/>
              <a:t>)</a:t>
            </a:r>
            <a:r>
              <a:rPr lang="en-US" altLang="zh-CN" sz="1800" dirty="0"/>
              <a:t>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735"/>
          </a:xfrm>
        </p:spPr>
        <p:txBody>
          <a:bodyPr/>
          <a:lstStyle/>
          <a:p>
            <a:pPr algn="ctr"/>
            <a:r>
              <a:rPr lang="zh-CN" altLang="en-US" sz="3200" b="1"/>
              <a:t>唯一索引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2660"/>
          </a:xfrm>
        </p:spPr>
        <p:txBody>
          <a:bodyPr/>
          <a:lstStyle/>
          <a:p>
            <a:r>
              <a:rPr lang="zh-CN" altLang="en-US" sz="1800" dirty="0"/>
              <a:t>与普通索引类似,但是不同的是唯一索引要求所有的列的值是唯一的,这一点和主键索引一样.但是他允许有空值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CREATE UNIQUE INDEX </a:t>
            </a:r>
            <a:r>
              <a:rPr lang="en-US" altLang="zh-CN" sz="1800" dirty="0" err="1"/>
              <a:t>index_name</a:t>
            </a:r>
            <a:r>
              <a:rPr lang="zh-CN" altLang="en-US" sz="1800" dirty="0"/>
              <a:t> ON </a:t>
            </a:r>
            <a:r>
              <a:rPr lang="en-US" altLang="zh-CN" sz="1800" dirty="0"/>
              <a:t>table</a:t>
            </a:r>
            <a:r>
              <a:rPr lang="zh-CN" altLang="en-US" sz="1800" dirty="0"/>
              <a:t>(</a:t>
            </a:r>
            <a:r>
              <a:rPr lang="en-US" altLang="zh-CN" sz="1800" dirty="0"/>
              <a:t>field</a:t>
            </a:r>
            <a:r>
              <a:rPr lang="zh-CN" altLang="en-US" sz="1800" dirty="0"/>
              <a:t>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270"/>
          </a:xfrm>
        </p:spPr>
        <p:txBody>
          <a:bodyPr/>
          <a:lstStyle/>
          <a:p>
            <a:pPr algn="ctr"/>
            <a:r>
              <a:rPr lang="zh-CN" altLang="en-US" sz="3200" b="1"/>
              <a:t>组合索引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0310"/>
          </a:xfrm>
        </p:spPr>
        <p:txBody>
          <a:bodyPr/>
          <a:lstStyle/>
          <a:p>
            <a:r>
              <a:rPr lang="zh-CN" altLang="en-US" sz="1800" dirty="0"/>
              <a:t>一个表中含有多个单列索引不代表是组合索引,通俗一点讲 组合索引是:包含多个字段但是只有索引名称</a:t>
            </a:r>
            <a:endParaRPr lang="zh-CN" altLang="en-US" sz="1800" dirty="0"/>
          </a:p>
          <a:p>
            <a:r>
              <a:rPr lang="zh-CN" altLang="en-US" sz="1800" dirty="0"/>
              <a:t>CREATE INDEX </a:t>
            </a:r>
            <a:r>
              <a:rPr lang="en-US" altLang="zh-CN" sz="1800" dirty="0" err="1"/>
              <a:t>index_name</a:t>
            </a:r>
            <a:r>
              <a:rPr lang="zh-CN" altLang="en-US" sz="1800" dirty="0"/>
              <a:t> ON </a:t>
            </a:r>
            <a:r>
              <a:rPr lang="en-US" altLang="zh-CN" sz="1800" dirty="0"/>
              <a:t>table</a:t>
            </a:r>
            <a:r>
              <a:rPr lang="zh-CN" altLang="en-US" sz="1800" dirty="0"/>
              <a:t>(</a:t>
            </a:r>
            <a:r>
              <a:rPr lang="en-US" altLang="zh-CN" sz="1800" dirty="0"/>
              <a:t>field1</a:t>
            </a:r>
            <a:r>
              <a:rPr lang="zh-CN" altLang="en-US" sz="1800" dirty="0"/>
              <a:t>, </a:t>
            </a:r>
            <a:r>
              <a:rPr lang="en-US" altLang="zh-CN" sz="1800" dirty="0"/>
              <a:t>field2</a:t>
            </a:r>
            <a:r>
              <a:rPr lang="zh-CN" altLang="en-US" sz="1800" dirty="0"/>
              <a:t> </a:t>
            </a:r>
            <a:r>
              <a:rPr lang="en-US" altLang="zh-CN" sz="1800" dirty="0"/>
              <a:t>,......</a:t>
            </a:r>
            <a:r>
              <a:rPr lang="zh-CN" altLang="en-US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ALTER TABLE </a:t>
            </a:r>
            <a:r>
              <a:rPr lang="en-US" altLang="zh-CN" sz="1800" dirty="0" err="1"/>
              <a:t>mytable</a:t>
            </a:r>
            <a:r>
              <a:rPr lang="en-US" altLang="zh-CN" sz="1800" dirty="0"/>
              <a:t> ADD INDEX </a:t>
            </a:r>
            <a:r>
              <a:rPr lang="en-US" altLang="zh-CN" sz="1800" dirty="0" err="1"/>
              <a:t>name_city_age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name,city,age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zh-CN" altLang="en-US" sz="1800" dirty="0"/>
              <a:t>为了进一步榨取</a:t>
            </a:r>
            <a:r>
              <a:rPr lang="en-US" altLang="zh-CN" sz="1800" dirty="0"/>
              <a:t>MySQL</a:t>
            </a:r>
            <a:r>
              <a:rPr lang="zh-CN" altLang="en-US" sz="1800" dirty="0"/>
              <a:t>的效率，就要考虑建立组合索引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270"/>
          </a:xfrm>
        </p:spPr>
        <p:txBody>
          <a:bodyPr/>
          <a:lstStyle/>
          <a:p>
            <a:pPr algn="ctr"/>
            <a:r>
              <a:rPr lang="zh-CN" altLang="en-US" sz="3200"/>
              <a:t>删除索引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6820"/>
          </a:xfrm>
        </p:spPr>
        <p:txBody>
          <a:bodyPr/>
          <a:lstStyle/>
          <a:p>
            <a:r>
              <a:rPr lang="zh-CN" altLang="en-US" sz="1800" dirty="0">
                <a:sym typeface="+mn-ea"/>
              </a:rPr>
              <a:t>ALTER TABLE </a:t>
            </a:r>
            <a:r>
              <a:rPr lang="en-US" altLang="zh-CN" sz="1800" dirty="0" err="1">
                <a:sym typeface="+mn-ea"/>
              </a:rPr>
              <a:t>table_name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DROP</a:t>
            </a:r>
            <a:r>
              <a:rPr lang="zh-CN" altLang="en-US" sz="1800" dirty="0">
                <a:sym typeface="+mn-ea"/>
              </a:rPr>
              <a:t> INDEX </a:t>
            </a:r>
            <a:r>
              <a:rPr lang="en-US" altLang="zh-CN" sz="1800" dirty="0" err="1">
                <a:sym typeface="+mn-ea"/>
              </a:rPr>
              <a:t>index_name</a:t>
            </a:r>
            <a:r>
              <a:rPr lang="zh-CN" altLang="en-US" sz="1800" dirty="0">
                <a:sym typeface="+mn-ea"/>
              </a:rPr>
              <a:t>；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/>
              <a:t>DORP INDEX </a:t>
            </a:r>
            <a:r>
              <a:rPr lang="en-US" altLang="zh-CN" sz="1800" dirty="0" err="1"/>
              <a:t>IndexName</a:t>
            </a:r>
            <a:r>
              <a:rPr lang="en-US" altLang="zh-CN" sz="1800" dirty="0"/>
              <a:t> ON </a:t>
            </a:r>
            <a:r>
              <a:rPr lang="en-US" altLang="zh-CN" sz="1800" dirty="0" err="1"/>
              <a:t>TableName</a:t>
            </a:r>
            <a:r>
              <a:rPr lang="zh-CN" altLang="en-US" sz="1800" dirty="0"/>
              <a:t>；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296" y="6454777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924409" y="6482192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9094" y="2721114"/>
            <a:ext cx="134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性质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0562" y="451556"/>
            <a:ext cx="939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索引的好处和坏处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44220" y="1214755"/>
            <a:ext cx="103168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好处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dirty="0"/>
              <a:t>提高数据检索的效率，降低数据库的</a:t>
            </a:r>
            <a:r>
              <a:rPr lang="en-US" altLang="zh-CN" dirty="0"/>
              <a:t>IO</a:t>
            </a:r>
            <a:r>
              <a:rPr lang="zh-CN" altLang="en-US" dirty="0"/>
              <a:t>成本。</a:t>
            </a:r>
            <a:endParaRPr lang="en-US" altLang="zh-CN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a. </a:t>
            </a:r>
            <a:r>
              <a:rPr lang="zh-CN" altLang="en-US" dirty="0"/>
              <a:t>查找</a:t>
            </a:r>
            <a:endParaRPr lang="en-US" altLang="zh-CN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b. </a:t>
            </a:r>
            <a:r>
              <a:rPr lang="zh-CN" altLang="en-US" dirty="0"/>
              <a:t>排序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c. </a:t>
            </a:r>
            <a:r>
              <a:rPr lang="zh-CN" altLang="en-US" dirty="0"/>
              <a:t>分组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d. </a:t>
            </a:r>
            <a:r>
              <a:rPr lang="zh-CN" altLang="en-US" dirty="0"/>
              <a:t>表的连接</a:t>
            </a:r>
            <a:endParaRPr lang="en-US" altLang="zh-CN" b="1" dirty="0"/>
          </a:p>
          <a:p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zh-CN" altLang="en-US" b="1" dirty="0"/>
              <a:t>坏处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a. </a:t>
            </a:r>
            <a:r>
              <a:rPr lang="zh-CN" altLang="en-US" dirty="0"/>
              <a:t>占用额外的空间。有时候索引占用的空间甚至比数据占用的空间还多。</a:t>
            </a:r>
            <a:endParaRPr lang="en-US" altLang="zh-CN" dirty="0"/>
          </a:p>
          <a:p>
            <a:r>
              <a:rPr lang="en-US" altLang="zh-CN" b="1" dirty="0"/>
              <a:t>       </a:t>
            </a:r>
            <a:r>
              <a:rPr lang="en-US" altLang="zh-CN" dirty="0"/>
              <a:t>b. </a:t>
            </a:r>
            <a:r>
              <a:rPr lang="zh-CN" altLang="en-US" dirty="0"/>
              <a:t>虽然索引大大提高了查询的速度，但同时也降低了更新表的速度。因为数据库不仅仅要更新数据，还要更新对应的索引信息。</a:t>
            </a: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4220" y="4839335"/>
            <a:ext cx="946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索引不是越多越好！索引太多，应用程序的性能可能会受到影响</a:t>
            </a:r>
            <a:r>
              <a:rPr lang="en-US" altLang="zh-CN" dirty="0">
                <a:solidFill>
                  <a:srgbClr val="C00000"/>
                </a:solidFill>
              </a:rPr>
              <a:t>; </a:t>
            </a:r>
            <a:r>
              <a:rPr lang="zh-CN" altLang="en-US" dirty="0">
                <a:solidFill>
                  <a:srgbClr val="C00000"/>
                </a:solidFill>
              </a:rPr>
              <a:t>索引太少，查询速度会变慢。我们应该建立合适的索引，找到一个平衡点！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454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924567" y="6482191"/>
            <a:ext cx="5367139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0365" y="3225165"/>
            <a:ext cx="1854200" cy="82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math = 40</a:t>
            </a:r>
            <a:endParaRPr lang="en-US" altLang="zh-CN"/>
          </a:p>
          <a:p>
            <a:pPr algn="ctr"/>
            <a:r>
              <a:rPr lang="en-US" altLang="zh-CN"/>
              <a:t>name=’xiaoa’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575425" y="3157855"/>
            <a:ext cx="1692275" cy="82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math = 30</a:t>
            </a:r>
            <a:endParaRPr lang="en-US" altLang="zh-CN"/>
          </a:p>
          <a:p>
            <a:pPr algn="ctr"/>
            <a:r>
              <a:rPr lang="en-US" altLang="zh-CN"/>
              <a:t>name=’xiaoz’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30655" y="3157855"/>
            <a:ext cx="1875155" cy="82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math = 10</a:t>
            </a:r>
            <a:endParaRPr lang="en-US" altLang="zh-CN"/>
          </a:p>
          <a:p>
            <a:pPr algn="ctr"/>
            <a:r>
              <a:rPr lang="en-US" altLang="zh-CN"/>
              <a:t>name=’xiaohong’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63770" y="356235"/>
            <a:ext cx="3266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最左前缀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718560" y="3225165"/>
            <a:ext cx="1854200" cy="82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math =20</a:t>
            </a:r>
            <a:endParaRPr lang="en-US" altLang="zh-CN"/>
          </a:p>
          <a:p>
            <a:pPr algn="ctr"/>
            <a:r>
              <a:rPr lang="en-US" altLang="zh-CN"/>
              <a:t>name=’xiaoa’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30655" y="636905"/>
            <a:ext cx="5494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(name.,math)</a:t>
            </a:r>
            <a:endParaRPr lang="en-US" altLang="zh-CN"/>
          </a:p>
          <a:p>
            <a:r>
              <a:rPr lang="en-US" altLang="zh-CN"/>
              <a:t>select * from member where name = ‘aa’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select * from member where math= 13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(math,</a:t>
            </a:r>
            <a:r>
              <a:rPr lang="en-US" altLang="zh-CN">
                <a:sym typeface="+mn-ea"/>
              </a:rPr>
              <a:t>name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4761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2040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454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924567" y="6482191"/>
            <a:ext cx="5367139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6818" y="142179"/>
            <a:ext cx="8810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事务的性质</a:t>
            </a:r>
            <a:r>
              <a:rPr lang="en-US" altLang="zh-CN" sz="2800" b="1" dirty="0">
                <a:latin typeface="+mn-ea"/>
              </a:rPr>
              <a:t>——ACID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3375" y="664845"/>
            <a:ext cx="11715115" cy="619252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latin typeface="+mn-ea"/>
                <a:sym typeface="宋体" panose="02010600030101010101" pitchFamily="2" charset="-122"/>
              </a:rPr>
              <a:t>原子性（</a:t>
            </a:r>
            <a:r>
              <a:rPr lang="zh-CN" altLang="zh-CN" sz="1800" b="1" kern="0" dirty="0">
                <a:latin typeface="+mn-ea"/>
                <a:sym typeface="宋体" panose="02010600030101010101" pitchFamily="2" charset="-122"/>
              </a:rPr>
              <a:t>Atomicity</a:t>
            </a:r>
            <a:r>
              <a:rPr lang="zh-CN" altLang="en-US" sz="1800" b="1" kern="0" dirty="0">
                <a:latin typeface="+mn-ea"/>
                <a:sym typeface="宋体" panose="02010600030101010101" pitchFamily="2" charset="-122"/>
              </a:rPr>
              <a:t>）</a:t>
            </a:r>
            <a:br>
              <a:rPr lang="zh-CN" altLang="en-US" sz="1800" b="1" kern="0" dirty="0">
                <a:solidFill>
                  <a:srgbClr val="0000FF"/>
                </a:solidFill>
                <a:latin typeface="+mn-ea"/>
                <a:sym typeface="宋体" panose="02010600030101010101" pitchFamily="2" charset="-122"/>
              </a:rPr>
            </a:b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原子性是指事务是一个不可分割的工作单位，事务中的操作要么都发生，要么都不发生。无论是操作系统崩溃，还是计算机停止运行，这项要求都要成立。即：事务中的操作为一个整体，要么都做，要么都不做</a:t>
            </a:r>
            <a:endParaRPr lang="zh-CN" altLang="en-US" sz="1800" kern="0" dirty="0">
              <a:latin typeface="+mn-ea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一致性（</a:t>
            </a:r>
            <a:r>
              <a:rPr lang="zh-CN" altLang="zh-CN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Consistency</a:t>
            </a:r>
            <a:r>
              <a:rPr lang="zh-CN" altLang="en-US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）</a:t>
            </a:r>
            <a:br>
              <a:rPr lang="zh-CN" altLang="en-US" sz="1800" b="1" kern="0" dirty="0">
                <a:solidFill>
                  <a:srgbClr val="0000FF"/>
                </a:solidFill>
                <a:latin typeface="+mn-ea"/>
                <a:sym typeface="宋体" panose="02010600030101010101" pitchFamily="2" charset="-122"/>
              </a:rPr>
            </a:b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事务作为一个原子性操作，它从一个一致性的数据库状态开始运行，事务结束时，数据库的状态必须再次是一致的。即：事务的执行的前后，数据的完整性保持一致。且事务执行前后数据的总和不变</a:t>
            </a:r>
            <a:endParaRPr lang="zh-CN" altLang="en-US" sz="1800" kern="0" dirty="0">
              <a:latin typeface="+mn-ea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隔离性（</a:t>
            </a:r>
            <a:r>
              <a:rPr lang="zh-CN" altLang="zh-CN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Isolation</a:t>
            </a:r>
            <a:r>
              <a:rPr lang="zh-CN" altLang="en-US" sz="1800" b="1" kern="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）</a:t>
            </a:r>
            <a:br>
              <a:rPr lang="zh-CN" altLang="en-US" sz="1800" b="1" kern="0" dirty="0">
                <a:solidFill>
                  <a:srgbClr val="0000FF"/>
                </a:solidFill>
                <a:latin typeface="+mn-ea"/>
                <a:sym typeface="宋体" panose="02010600030101010101" pitchFamily="2" charset="-122"/>
              </a:rPr>
            </a:b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尽管多个事务可能并发执行，但系统保证，对于任何一对事务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i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和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j</a:t>
            </a:r>
            <a:r>
              <a:rPr lang="en-US" altLang="zh-CN" sz="1800" kern="0" baseline="-25000" dirty="0"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800" kern="0" dirty="0"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在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i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看来，</a:t>
            </a:r>
            <a:r>
              <a:rPr lang="en-US" altLang="zh-CN" sz="1800" kern="0" dirty="0"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j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要么在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i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开始之前已经完成，要么在</a:t>
            </a:r>
            <a:r>
              <a:rPr lang="en-US" altLang="zh-CN" sz="1800" kern="0" dirty="0" err="1">
                <a:latin typeface="+mn-ea"/>
                <a:sym typeface="宋体" panose="02010600030101010101" pitchFamily="2" charset="-122"/>
              </a:rPr>
              <a:t>T</a:t>
            </a:r>
            <a:r>
              <a:rPr lang="en-US" altLang="zh-CN" sz="1800" kern="0" baseline="-25000" dirty="0" err="1">
                <a:latin typeface="+mn-ea"/>
                <a:sym typeface="宋体" panose="02010600030101010101" pitchFamily="2" charset="-122"/>
              </a:rPr>
              <a:t>i</a:t>
            </a: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完成之后才开始执行。因此，每个事务都感觉不到系统中有其他事务在并发地执行。即：一个事务的执行不能被其他事务干扰。即一个事物内部的操作及使用的数据对并发的其他事务是隔离的，并发执行的各个事物之间不能互相干扰</a:t>
            </a:r>
            <a:endParaRPr lang="zh-CN" altLang="en-US" sz="1800" kern="0" dirty="0">
              <a:latin typeface="+mn-ea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latin typeface="+mn-ea"/>
                <a:sym typeface="宋体" panose="02010600030101010101" pitchFamily="2" charset="-122"/>
              </a:rPr>
              <a:t>持久性（</a:t>
            </a:r>
            <a:r>
              <a:rPr lang="zh-CN" altLang="zh-CN" sz="1800" b="1" kern="0" dirty="0">
                <a:latin typeface="+mn-ea"/>
                <a:sym typeface="宋体" panose="02010600030101010101" pitchFamily="2" charset="-122"/>
              </a:rPr>
              <a:t>Durability</a:t>
            </a:r>
            <a:r>
              <a:rPr lang="zh-CN" altLang="en-US" sz="1800" b="1" kern="0" dirty="0">
                <a:latin typeface="+mn-ea"/>
                <a:sym typeface="宋体" panose="02010600030101010101" pitchFamily="2" charset="-122"/>
              </a:rPr>
              <a:t>）</a:t>
            </a:r>
            <a:br>
              <a:rPr lang="zh-CN" altLang="en-US" sz="1800" b="1" kern="0" dirty="0">
                <a:solidFill>
                  <a:srgbClr val="0000FF"/>
                </a:solidFill>
                <a:latin typeface="+mn-ea"/>
                <a:sym typeface="宋体" panose="02010600030101010101" pitchFamily="2" charset="-122"/>
              </a:rPr>
            </a:br>
            <a:r>
              <a:rPr lang="zh-CN" altLang="en-US" sz="1800" kern="0" dirty="0">
                <a:latin typeface="+mn-ea"/>
                <a:sym typeface="宋体" panose="02010600030101010101" pitchFamily="2" charset="-122"/>
              </a:rPr>
              <a:t>一个事务成功完成后，它对数据库的改变必须是永久的，即使出现系统故障。即：指一个事物一旦提交，它对数据库中数据的改变就应该是永久性的。接下来的其他操作或故障不应该对其有任何影响</a:t>
            </a:r>
            <a:endParaRPr lang="zh-CN" altLang="en-US" sz="1800" kern="0" dirty="0"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9315" y="430530"/>
            <a:ext cx="10511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事务的基本操作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08990" y="1306195"/>
            <a:ext cx="10321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</a:t>
            </a:r>
            <a:r>
              <a:rPr lang="en-US" altLang="zh-CN" dirty="0"/>
              <a:t> </a:t>
            </a:r>
            <a:r>
              <a:rPr lang="en-US" altLang="zh-CN" b="1" dirty="0"/>
              <a:t>TRANSACTION / BEGIN</a:t>
            </a:r>
            <a:r>
              <a:rPr lang="zh-CN" altLang="en-US" dirty="0"/>
              <a:t>：开启一个事务，标记事务的起点</a:t>
            </a:r>
            <a:endParaRPr lang="en-US" altLang="zh-CN" dirty="0"/>
          </a:p>
          <a:p>
            <a:r>
              <a:rPr lang="en-US" altLang="zh-CN" b="1" dirty="0"/>
              <a:t>COMMIT</a:t>
            </a:r>
            <a:r>
              <a:rPr lang="zh-CN" altLang="en-US" dirty="0"/>
              <a:t>：提交事务，表示事务成功被执行。</a:t>
            </a:r>
            <a:endParaRPr lang="en-US" altLang="zh-CN" dirty="0"/>
          </a:p>
          <a:p>
            <a:r>
              <a:rPr lang="en-US" altLang="zh-CN" b="1" dirty="0"/>
              <a:t>ROLL</a:t>
            </a:r>
            <a:r>
              <a:rPr lang="en-US" altLang="zh-CN" dirty="0"/>
              <a:t> </a:t>
            </a:r>
            <a:r>
              <a:rPr lang="en-US" altLang="zh-CN" b="1" dirty="0"/>
              <a:t>BACK</a:t>
            </a:r>
            <a:r>
              <a:rPr lang="zh-CN" altLang="en-US" dirty="0"/>
              <a:t>：回滚事务，回滚到初始状态或者回滚点。</a:t>
            </a:r>
            <a:endParaRPr lang="en-US" altLang="zh-CN" dirty="0"/>
          </a:p>
          <a:p>
            <a:r>
              <a:rPr lang="en-US" altLang="zh-CN" b="1" dirty="0"/>
              <a:t>SAVEPOINT</a:t>
            </a:r>
            <a:r>
              <a:rPr lang="zh-CN" altLang="en-US" dirty="0"/>
              <a:t>：回滚点</a:t>
            </a:r>
            <a:endParaRPr lang="en-US" altLang="zh-CN" dirty="0"/>
          </a:p>
          <a:p>
            <a:r>
              <a:rPr lang="en-US" altLang="zh-CN" b="1" dirty="0"/>
              <a:t>RELEASE SAVEPOINT</a:t>
            </a:r>
            <a:r>
              <a:rPr lang="zh-CN" altLang="en-US" b="1" dirty="0"/>
              <a:t>：</a:t>
            </a:r>
            <a:r>
              <a:rPr lang="zh-CN" altLang="en-US" dirty="0"/>
              <a:t>删除回滚点</a:t>
            </a:r>
            <a:endParaRPr lang="en-US" altLang="zh-CN" dirty="0"/>
          </a:p>
          <a:p>
            <a:r>
              <a:rPr lang="en-US" altLang="zh-CN" b="1" dirty="0"/>
              <a:t>SET  TRANSACTION:  </a:t>
            </a:r>
            <a:r>
              <a:rPr lang="zh-CN" altLang="en-US" dirty="0"/>
              <a:t>设置隔离级别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08990" y="3379470"/>
            <a:ext cx="10904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START TRANSACTION </a:t>
            </a:r>
            <a:r>
              <a:rPr lang="zh-CN" altLang="en-US" dirty="0"/>
              <a:t>标志事务的开始，在</a:t>
            </a:r>
            <a:r>
              <a:rPr lang="en-US" altLang="zh-CN" dirty="0"/>
              <a:t> MySQL </a:t>
            </a:r>
            <a:r>
              <a:rPr lang="zh-CN" altLang="en-US" dirty="0"/>
              <a:t>中可以用 </a:t>
            </a:r>
            <a:r>
              <a:rPr lang="en-US" altLang="zh-CN" dirty="0"/>
              <a:t>set </a:t>
            </a:r>
            <a:r>
              <a:rPr lang="en-US" altLang="zh-CN" dirty="0" err="1"/>
              <a:t>autocommit</a:t>
            </a:r>
            <a:r>
              <a:rPr lang="en-US" altLang="zh-CN" dirty="0"/>
              <a:t> = 0 </a:t>
            </a:r>
            <a:r>
              <a:rPr lang="zh-CN" altLang="en-US" dirty="0"/>
              <a:t>替代。</a:t>
            </a: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结束事务的情况只有两种：</a:t>
            </a:r>
            <a:endParaRPr lang="en-US" altLang="zh-CN" dirty="0"/>
          </a:p>
          <a:p>
            <a:r>
              <a:rPr lang="en-US" altLang="zh-CN" dirty="0"/>
              <a:t>       a. COMMIT</a:t>
            </a:r>
            <a:r>
              <a:rPr lang="zh-CN" altLang="en-US" dirty="0"/>
              <a:t>：表示事务成功被执行，结束事务。</a:t>
            </a:r>
            <a:endParaRPr lang="en-US" altLang="zh-CN" dirty="0"/>
          </a:p>
          <a:p>
            <a:r>
              <a:rPr lang="en-US" altLang="zh-CN" dirty="0"/>
              <a:t>       b. </a:t>
            </a:r>
            <a:r>
              <a:rPr lang="zh-CN" altLang="en-US" dirty="0"/>
              <a:t>发生故障：结束事务</a:t>
            </a:r>
            <a:r>
              <a:rPr lang="en-US" altLang="zh-CN" dirty="0"/>
              <a:t>, </a:t>
            </a:r>
            <a:r>
              <a:rPr lang="zh-CN" altLang="en-US" dirty="0"/>
              <a:t>不管有没有设置回滚点，都会回到事务开启前的状态。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3)</a:t>
            </a:r>
            <a:r>
              <a:rPr lang="zh-CN" altLang="en-US" dirty="0"/>
              <a:t>  </a:t>
            </a:r>
            <a:r>
              <a:rPr lang="en-US" altLang="zh-CN" dirty="0"/>
              <a:t> ROLLBACK</a:t>
            </a:r>
            <a:r>
              <a:rPr lang="zh-CN" altLang="en-US" dirty="0"/>
              <a:t>：不表示发生故障</a:t>
            </a:r>
            <a:r>
              <a:rPr lang="en-US" altLang="zh-CN" dirty="0"/>
              <a:t>, </a:t>
            </a:r>
            <a:r>
              <a:rPr lang="zh-CN" altLang="en-US" dirty="0"/>
              <a:t>它也是一个数据库操作，属于事务的一部分。表示回滚事务，回滚到事务开启前的状态，或者中间的某个回滚点。要想 </a:t>
            </a:r>
            <a:r>
              <a:rPr lang="en-US" altLang="zh-CN" dirty="0"/>
              <a:t>rollback </a:t>
            </a:r>
            <a:r>
              <a:rPr lang="zh-CN" altLang="en-US" dirty="0"/>
              <a:t>生效，必须要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0296" y="6454777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924409" y="6482192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4994" y="2721114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并发执行时可能引发的问题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8780" y="912495"/>
            <a:ext cx="1154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假设开始</a:t>
            </a:r>
            <a:r>
              <a:rPr lang="en-US" altLang="zh-CN" dirty="0"/>
              <a:t> A </a:t>
            </a:r>
            <a:r>
              <a:rPr lang="zh-CN" altLang="en-US" dirty="0"/>
              <a:t>为 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r>
              <a:rPr lang="en-US" altLang="zh-CN" dirty="0"/>
              <a:t> T1 </a:t>
            </a:r>
            <a:r>
              <a:rPr lang="zh-CN" altLang="en-US" dirty="0"/>
              <a:t>和 </a:t>
            </a:r>
            <a:r>
              <a:rPr lang="en-US" altLang="zh-CN" dirty="0"/>
              <a:t>T2</a:t>
            </a:r>
            <a:r>
              <a:rPr lang="zh-CN" altLang="en-US" dirty="0"/>
              <a:t>两个事务并发运行。</a:t>
            </a:r>
            <a:r>
              <a:rPr lang="en-US" altLang="zh-CN" dirty="0"/>
              <a:t>T1 </a:t>
            </a:r>
            <a:r>
              <a:rPr lang="zh-CN" altLang="en-US" dirty="0"/>
              <a:t>表示给 </a:t>
            </a:r>
            <a:r>
              <a:rPr lang="en-US" altLang="zh-CN" dirty="0"/>
              <a:t>A </a:t>
            </a:r>
            <a:r>
              <a:rPr lang="zh-CN" altLang="en-US" dirty="0"/>
              <a:t>存 </a:t>
            </a:r>
            <a:r>
              <a:rPr lang="en-US" altLang="zh-CN" dirty="0"/>
              <a:t>100</a:t>
            </a:r>
            <a:r>
              <a:rPr lang="zh-CN" altLang="en-US" dirty="0"/>
              <a:t>元，</a:t>
            </a:r>
            <a:r>
              <a:rPr lang="en-US" altLang="zh-CN" dirty="0"/>
              <a:t>T2 </a:t>
            </a:r>
            <a:r>
              <a:rPr lang="zh-CN" altLang="en-US" dirty="0"/>
              <a:t>也表示给 </a:t>
            </a:r>
            <a:r>
              <a:rPr lang="en-US" altLang="zh-CN" dirty="0"/>
              <a:t>A </a:t>
            </a:r>
            <a:r>
              <a:rPr lang="zh-CN" altLang="en-US" dirty="0"/>
              <a:t>存</a:t>
            </a:r>
            <a:r>
              <a:rPr lang="en-US" altLang="zh-CN" dirty="0"/>
              <a:t>100</a:t>
            </a:r>
            <a:r>
              <a:rPr lang="zh-CN" altLang="en-US" dirty="0"/>
              <a:t>元。调度如下：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74700" y="1967230"/>
            <a:ext cx="4963160" cy="2961936"/>
            <a:chOff x="2650602" y="1532416"/>
            <a:chExt cx="4077576" cy="3371350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650602" y="1840375"/>
              <a:ext cx="39353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548851" y="1840375"/>
              <a:ext cx="0" cy="28035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文本框 12"/>
            <p:cNvSpPr txBox="1"/>
            <p:nvPr/>
          </p:nvSpPr>
          <p:spPr>
            <a:xfrm>
              <a:off x="2748998" y="1962080"/>
              <a:ext cx="1701458" cy="2941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read(A);</a:t>
              </a:r>
              <a:endParaRPr lang="en-US" altLang="zh-CN" dirty="0"/>
            </a:p>
            <a:p>
              <a:r>
                <a:rPr lang="en-US" altLang="zh-CN" dirty="0"/>
                <a:t>A := A + 100;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write(A);</a:t>
              </a:r>
              <a:endParaRPr lang="en-US" altLang="zh-CN" dirty="0"/>
            </a:p>
            <a:p>
              <a:r>
                <a:rPr lang="en-US" altLang="zh-CN" dirty="0"/>
                <a:t>commit;</a:t>
              </a:r>
              <a:endParaRPr lang="en-US" altLang="zh-CN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50602" y="1532416"/>
              <a:ext cx="1180612" cy="41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18298" y="1532416"/>
              <a:ext cx="1581895" cy="41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21587" y="2608411"/>
              <a:ext cx="2106591" cy="1364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read(A);</a:t>
              </a:r>
              <a:endParaRPr lang="en-US" altLang="zh-CN" dirty="0"/>
            </a:p>
            <a:p>
              <a:r>
                <a:rPr lang="en-US" altLang="zh-CN" dirty="0"/>
                <a:t>A := A + 100;</a:t>
              </a:r>
              <a:endParaRPr lang="en-US" altLang="zh-CN" dirty="0"/>
            </a:p>
            <a:p>
              <a:r>
                <a:rPr lang="en-US" altLang="zh-CN" dirty="0"/>
                <a:t>write(A);</a:t>
              </a:r>
              <a:endParaRPr lang="en-US" altLang="zh-CN" dirty="0"/>
            </a:p>
            <a:p>
              <a:r>
                <a:rPr lang="en-US" altLang="zh-CN" dirty="0"/>
                <a:t>commit;</a:t>
              </a:r>
              <a:endParaRPr lang="en-US" altLang="zh-CN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7533" y="194553"/>
            <a:ext cx="82186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并发执行事务可能会引发的问题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脏写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94715" y="6027420"/>
            <a:ext cx="7075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最终，</a:t>
            </a:r>
            <a:r>
              <a:rPr lang="en-US" altLang="zh-CN" sz="2800" b="1" dirty="0">
                <a:solidFill>
                  <a:srgbClr val="FF0000"/>
                </a:solidFill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</a:rPr>
              <a:t>账户有多少钱呢</a:t>
            </a:r>
            <a:r>
              <a:rPr lang="en-US" altLang="zh-CN" sz="2800" b="1" dirty="0">
                <a:solidFill>
                  <a:srgbClr val="FF0000"/>
                </a:solidFill>
              </a:rPr>
              <a:t>  1100,</a:t>
            </a:r>
            <a:r>
              <a:rPr lang="zh-CN" altLang="en-US" sz="2800" b="1" dirty="0">
                <a:solidFill>
                  <a:srgbClr val="FF0000"/>
                </a:solidFill>
              </a:rPr>
              <a:t>违背一致性？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eea685c-fe6c-4797-babc-0b7f4fb62540}"/>
  <p:tag name="TABLE_ENDDRAG_ORIGIN_RECT" val="784*243"/>
  <p:tag name="TABLE_ENDDRAG_RECT" val="80*77*784*243"/>
</p:tagLst>
</file>

<file path=ppt/tags/tag2.xml><?xml version="1.0" encoding="utf-8"?>
<p:tagLst xmlns:p="http://schemas.openxmlformats.org/presentationml/2006/main">
  <p:tag name="KSO_WM_UNIT_TABLE_BEAUTIFY" val="smartTable{d644ea5d-6231-49d5-84f4-01d2c3068645}"/>
</p:tagLst>
</file>

<file path=ppt/tags/tag3.xml><?xml version="1.0" encoding="utf-8"?>
<p:tagLst xmlns:p="http://schemas.openxmlformats.org/presentationml/2006/main">
  <p:tag name="KSO_WM_UNIT_TABLE_BEAUTIFY" val="smartTable{d644ea5d-6231-49d5-84f4-01d2c3068645}"/>
</p:tagLst>
</file>

<file path=ppt/tags/tag4.xml><?xml version="1.0" encoding="utf-8"?>
<p:tagLst xmlns:p="http://schemas.openxmlformats.org/presentationml/2006/main">
  <p:tag name="KSO_WM_UNIT_TABLE_BEAUTIFY" val="smartTable{1b30d50f-26e2-4da3-973d-436aade507a1}"/>
</p:tagLst>
</file>

<file path=ppt/tags/tag5.xml><?xml version="1.0" encoding="utf-8"?>
<p:tagLst xmlns:p="http://schemas.openxmlformats.org/presentationml/2006/main">
  <p:tag name="KSO_WM_UNIT_TABLE_BEAUTIFY" val="smartTable{1b30d50f-26e2-4da3-973d-436aade507a1}"/>
</p:tagLst>
</file>

<file path=ppt/tags/tag6.xml><?xml version="1.0" encoding="utf-8"?>
<p:tagLst xmlns:p="http://schemas.openxmlformats.org/presentationml/2006/main">
  <p:tag name="KSO_WM_UNIT_TABLE_BEAUTIFY" val="smartTable{ba9a66ee-049e-41ba-bd04-190e9afee842}"/>
</p:tagLst>
</file>

<file path=ppt/tags/tag7.xml><?xml version="1.0" encoding="utf-8"?>
<p:tagLst xmlns:p="http://schemas.openxmlformats.org/presentationml/2006/main">
  <p:tag name="KSO_WM_UNIT_TABLE_BEAUTIFY" val="smartTable{1b30d50f-26e2-4da3-973d-436aade507a1}"/>
</p:tagLst>
</file>

<file path=ppt/tags/tag8.xml><?xml version="1.0" encoding="utf-8"?>
<p:tagLst xmlns:p="http://schemas.openxmlformats.org/presentationml/2006/main">
  <p:tag name="COMMONDATA" val="eyJoZGlkIjoiMGRlMjEyNWVmZjNjZDU2ZTQ2N2U1NGY0MWQ2ODFhZ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7545</Words>
  <Application>WPS 演示</Application>
  <PresentationFormat>宽屏</PresentationFormat>
  <Paragraphs>919</Paragraphs>
  <Slides>52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Calibri</vt:lpstr>
      <vt:lpstr>新宋体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索引是什么？</vt:lpstr>
      <vt:lpstr> 索引数据结构 </vt:lpstr>
      <vt:lpstr>二分查找</vt:lpstr>
      <vt:lpstr>二叉树索引</vt:lpstr>
      <vt:lpstr> 哈希索引 </vt:lpstr>
      <vt:lpstr> 哈希索引 </vt:lpstr>
      <vt:lpstr>PowerPoint 演示文稿</vt:lpstr>
      <vt:lpstr>哈希索引</vt:lpstr>
      <vt:lpstr>B树-多叉平衡搜索树</vt:lpstr>
      <vt:lpstr>B树 内部节点   非叶子节点</vt:lpstr>
      <vt:lpstr>B树</vt:lpstr>
      <vt:lpstr>真假B树</vt:lpstr>
      <vt:lpstr>B树</vt:lpstr>
      <vt:lpstr>B树如何存储100万行数据</vt:lpstr>
      <vt:lpstr>B树的插入</vt:lpstr>
      <vt:lpstr>建立3阶B树 节点内最多2个元素</vt:lpstr>
      <vt:lpstr>建立3阶B树</vt:lpstr>
      <vt:lpstr>建立3阶B树</vt:lpstr>
      <vt:lpstr>B+树</vt:lpstr>
      <vt:lpstr>B+树</vt:lpstr>
      <vt:lpstr>B+树</vt:lpstr>
      <vt:lpstr>PowerPoint 演示文稿</vt:lpstr>
      <vt:lpstr>主键索引</vt:lpstr>
      <vt:lpstr>普通索引</vt:lpstr>
      <vt:lpstr>唯一索引</vt:lpstr>
      <vt:lpstr>组合索引</vt:lpstr>
      <vt:lpstr>删除索引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boldness</cp:lastModifiedBy>
  <cp:revision>485</cp:revision>
  <dcterms:created xsi:type="dcterms:W3CDTF">2019-11-15T02:14:00Z</dcterms:created>
  <dcterms:modified xsi:type="dcterms:W3CDTF">2022-07-15T01:13:09Z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DD62B8C5E052462183DA0F9156BA125D</vt:lpwstr>
  </property>
</Properties>
</file>