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376" r:id="rId6"/>
    <p:sldId id="261" r:id="rId7"/>
    <p:sldId id="502" r:id="rId8"/>
    <p:sldId id="367" r:id="rId9"/>
    <p:sldId id="368" r:id="rId10"/>
    <p:sldId id="377" r:id="rId11"/>
    <p:sldId id="369" r:id="rId12"/>
    <p:sldId id="370" r:id="rId13"/>
    <p:sldId id="371" r:id="rId14"/>
    <p:sldId id="372" r:id="rId15"/>
    <p:sldId id="413" r:id="rId16"/>
    <p:sldId id="419" r:id="rId17"/>
    <p:sldId id="420" r:id="rId18"/>
    <p:sldId id="415" r:id="rId19"/>
    <p:sldId id="437" r:id="rId20"/>
    <p:sldId id="436" r:id="rId21"/>
    <p:sldId id="457" r:id="rId22"/>
    <p:sldId id="439" r:id="rId23"/>
    <p:sldId id="440" r:id="rId24"/>
    <p:sldId id="456" r:id="rId25"/>
    <p:sldId id="421" r:id="rId26"/>
    <p:sldId id="422" r:id="rId27"/>
    <p:sldId id="424" r:id="rId28"/>
    <p:sldId id="425" r:id="rId29"/>
    <p:sldId id="426" r:id="rId30"/>
    <p:sldId id="428" r:id="rId31"/>
    <p:sldId id="429" r:id="rId32"/>
    <p:sldId id="431" r:id="rId33"/>
    <p:sldId id="433" r:id="rId34"/>
    <p:sldId id="430" r:id="rId35"/>
    <p:sldId id="432" r:id="rId36"/>
    <p:sldId id="435" r:id="rId37"/>
    <p:sldId id="434" r:id="rId38"/>
    <p:sldId id="441" r:id="rId39"/>
    <p:sldId id="443" r:id="rId40"/>
    <p:sldId id="418" r:id="rId41"/>
    <p:sldId id="414" r:id="rId42"/>
    <p:sldId id="444" r:id="rId43"/>
    <p:sldId id="445" r:id="rId44"/>
    <p:sldId id="387" r:id="rId45"/>
    <p:sldId id="385" r:id="rId46"/>
    <p:sldId id="386" r:id="rId47"/>
    <p:sldId id="388" r:id="rId48"/>
    <p:sldId id="389" r:id="rId49"/>
    <p:sldId id="390" r:id="rId50"/>
    <p:sldId id="391" r:id="rId51"/>
    <p:sldId id="392" r:id="rId52"/>
    <p:sldId id="393" r:id="rId53"/>
    <p:sldId id="453" r:id="rId54"/>
    <p:sldId id="395" r:id="rId55"/>
    <p:sldId id="397" r:id="rId56"/>
    <p:sldId id="398" r:id="rId57"/>
    <p:sldId id="396" r:id="rId58"/>
    <p:sldId id="399" r:id="rId59"/>
    <p:sldId id="400" r:id="rId60"/>
    <p:sldId id="401" r:id="rId61"/>
    <p:sldId id="402" r:id="rId62"/>
    <p:sldId id="403" r:id="rId63"/>
    <p:sldId id="404" r:id="rId64"/>
    <p:sldId id="405" r:id="rId65"/>
    <p:sldId id="260" r:id="rId66"/>
  </p:sldIdLst>
  <p:sldSz cx="10031095" cy="6858000"/>
  <p:notesSz cx="6858000" cy="9144000"/>
  <p:custDataLst>
    <p:tags r:id="rId70"/>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CE5C4"/>
    <a:srgbClr val="777777"/>
    <a:srgbClr val="CDCDCD"/>
    <a:srgbClr val="FF9B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07" autoAdjust="0"/>
    <p:restoredTop sz="95244" autoAdjust="0"/>
  </p:normalViewPr>
  <p:slideViewPr>
    <p:cSldViewPr snapToGrid="0">
      <p:cViewPr varScale="1">
        <p:scale>
          <a:sx n="86" d="100"/>
          <a:sy n="86" d="100"/>
        </p:scale>
        <p:origin x="1186" y="62"/>
      </p:cViewPr>
      <p:guideLst>
        <p:guide orient="horz" pos="2120"/>
        <p:guide pos="3159"/>
      </p:guideLst>
    </p:cSldViewPr>
  </p:slideViewPr>
  <p:notesTextViewPr>
    <p:cViewPr>
      <p:scale>
        <a:sx n="100" d="100"/>
        <a:sy n="100" d="100"/>
      </p:scale>
      <p:origin x="0" y="0"/>
    </p:cViewPr>
  </p:notesTextViewPr>
  <p:sorterViewPr>
    <p:cViewPr>
      <p:scale>
        <a:sx n="130" d="100"/>
        <a:sy n="13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gs" Target="tags/tag13.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Rot="1" noChangeAspect="1" noChangeArrowheads="1"/>
          </p:cNvSpPr>
          <p:nvPr>
            <p:ph type="sldImg" idx="2"/>
          </p:nvPr>
        </p:nvSpPr>
        <p:spPr bwMode="auto">
          <a:xfrm>
            <a:off x="928688" y="754063"/>
            <a:ext cx="4816475" cy="3294062"/>
          </a:xfrm>
          <a:prstGeom prst="rect">
            <a:avLst/>
          </a:prstGeom>
          <a:noFill/>
          <a:ln w="9525">
            <a:noFill/>
            <a:miter lim="800000"/>
          </a:ln>
        </p:spPr>
      </p:sp>
      <p:sp>
        <p:nvSpPr>
          <p:cNvPr id="4099" name="Rectangle 3"/>
          <p:cNvSpPr>
            <a:spLocks noGrp="1" noChangeArrowheads="1"/>
          </p:cNvSpPr>
          <p:nvPr>
            <p:ph type="body" sz="quarter" idx="3"/>
          </p:nvPr>
        </p:nvSpPr>
        <p:spPr bwMode="auto">
          <a:xfrm>
            <a:off x="538163" y="4387850"/>
            <a:ext cx="5780087"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noProof="0"/>
              <a:t>单击此处编辑母版文本样式</a:t>
            </a:r>
            <a:endParaRPr lang="zh-CN" altLang="zh-CN" noProof="0"/>
          </a:p>
          <a:p>
            <a:pPr lvl="1"/>
            <a:r>
              <a:rPr lang="zh-CN" altLang="zh-CN" noProof="0"/>
              <a:t>第二级</a:t>
            </a:r>
            <a:endParaRPr lang="zh-CN" altLang="zh-CN" noProof="0"/>
          </a:p>
          <a:p>
            <a:pPr lvl="2"/>
            <a:r>
              <a:rPr lang="zh-CN" altLang="zh-CN" noProof="0"/>
              <a:t>第三级</a:t>
            </a:r>
            <a:endParaRPr lang="zh-CN" altLang="zh-CN" noProof="0"/>
          </a:p>
          <a:p>
            <a:pPr lvl="3"/>
            <a:r>
              <a:rPr lang="zh-CN" altLang="zh-CN" noProof="0"/>
              <a:t>第四级</a:t>
            </a:r>
            <a:endParaRPr lang="zh-CN" altLang="zh-CN" noProof="0"/>
          </a:p>
          <a:p>
            <a:pPr lvl="4"/>
            <a:r>
              <a:rPr lang="zh-CN" altLang="zh-CN" noProof="0"/>
              <a:t>第五级</a:t>
            </a:r>
            <a:endParaRPr lang="zh-CN" altLang="zh-CN" noProof="0"/>
          </a:p>
        </p:txBody>
      </p:sp>
      <p:sp>
        <p:nvSpPr>
          <p:cNvPr id="4100" name="Rectangle 4"/>
          <p:cNvSpPr>
            <a:spLocks noGrp="1"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zh-CN" altLang="en-US"/>
          </a:p>
        </p:txBody>
      </p:sp>
      <p:sp>
        <p:nvSpPr>
          <p:cNvPr id="4101" name="Rectangle 5"/>
          <p:cNvSpPr>
            <a:spLocks noGrp="1" noChangeArrowheads="1"/>
          </p:cNvSpPr>
          <p:nvPr>
            <p:ph type="dt" idx="1"/>
          </p:nvPr>
        </p:nvSpPr>
        <p:spPr bwMode="auto">
          <a:xfrm>
            <a:off x="3884613" y="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360BA55F-39AC-40F7-9769-1DE084D88763}" type="datetimeFigureOut">
              <a:rPr lang="zh-CN" altLang="en-US"/>
            </a:fld>
            <a:endParaRPr lang="zh-CN" altLang="en-US"/>
          </a:p>
        </p:txBody>
      </p:sp>
      <p:sp>
        <p:nvSpPr>
          <p:cNvPr id="4102" name="Rectangle 6"/>
          <p:cNvSpPr>
            <a:spLocks noGrp="1"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zh-CN" altLang="en-US"/>
          </a:p>
        </p:txBody>
      </p:sp>
      <p:sp>
        <p:nvSpPr>
          <p:cNvPr id="4103" name="Rectangle 7"/>
          <p:cNvSpPr>
            <a:spLocks noGrp="1" noChangeArrowheads="1"/>
          </p:cNvSpPr>
          <p:nvPr>
            <p:ph type="sldNum" sz="quarter" idx="5"/>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646BCEA9-26AB-4B91-A876-E633D3E888F9}"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假如需要通过订单号查询用户的练习电话，该怎么查？</a:t>
            </a:r>
            <a:endParaRPr lang="en-US" altLang="zh-CN" dirty="0"/>
          </a:p>
          <a:p>
            <a:r>
              <a:rPr lang="zh-CN" altLang="en-US" dirty="0"/>
              <a:t>假如再加入了跟快递相关的信息呢？</a:t>
            </a:r>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当要查询的信息需要对多张表进行关联的时候，查询效率比较差</a:t>
            </a:r>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我们这里讲的索引都是基于 </a:t>
            </a:r>
            <a:r>
              <a:rPr lang="en-US" altLang="zh-CN" dirty="0" err="1"/>
              <a:t>InnoDB</a:t>
            </a:r>
            <a:r>
              <a:rPr lang="en-US" altLang="zh-CN" dirty="0"/>
              <a:t> </a:t>
            </a:r>
            <a:r>
              <a:rPr lang="zh-CN" altLang="en-US" dirty="0"/>
              <a:t>存储引擎的。</a:t>
            </a:r>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能够快速查找的数据结构都可以作为索引。</a:t>
            </a:r>
            <a:endParaRPr lang="en-US" altLang="zh-CN" dirty="0"/>
          </a:p>
          <a:p>
            <a:r>
              <a:rPr lang="zh-CN" altLang="en-US" dirty="0"/>
              <a:t>能够讲讲作为索引时，各个数据结构的优缺点吗？</a:t>
            </a:r>
            <a:endParaRPr lang="en-US" altLang="zh-CN" dirty="0"/>
          </a:p>
          <a:p>
            <a:endParaRPr lang="en-US" altLang="zh-CN" dirty="0"/>
          </a:p>
          <a:p>
            <a:r>
              <a:rPr lang="zh-CN" altLang="en-US" dirty="0"/>
              <a:t>有序数组：等值查找，区间查找都比较块。但是增删需要移动大量的元素，会很慢。</a:t>
            </a:r>
            <a:endParaRPr lang="en-US" altLang="zh-CN" dirty="0"/>
          </a:p>
          <a:p>
            <a:endParaRPr lang="en-US" altLang="zh-CN" dirty="0"/>
          </a:p>
          <a:p>
            <a:r>
              <a:rPr lang="zh-CN" altLang="en-US" dirty="0"/>
              <a:t>哈希表：增加、删除，等值查询都很快。但是区间查找，排序等操作会很慢。</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以具体数字举例</a:t>
            </a:r>
            <a:endParaRPr lang="en-US" altLang="zh-CN" dirty="0"/>
          </a:p>
          <a:p>
            <a:endParaRPr lang="en-US" altLang="zh-CN" dirty="0"/>
          </a:p>
          <a:p>
            <a:r>
              <a:rPr lang="zh-CN" altLang="en-US" dirty="0"/>
              <a:t>数据结构动画</a:t>
            </a:r>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一行记录的数据很多时，比如</a:t>
            </a:r>
            <a:r>
              <a:rPr lang="en-US" altLang="zh-CN" dirty="0"/>
              <a:t>1K</a:t>
            </a:r>
            <a:r>
              <a:rPr lang="zh-CN" altLang="en-US" dirty="0"/>
              <a:t>。</a:t>
            </a:r>
            <a:endParaRPr lang="en-US" altLang="zh-CN" dirty="0"/>
          </a:p>
          <a:p>
            <a:r>
              <a:rPr lang="zh-CN" altLang="en-US" dirty="0"/>
              <a:t>范围查找。</a:t>
            </a:r>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endParaRPr lang="zh-CN" altLang="en-US" dirty="0"/>
          </a:p>
        </p:txBody>
      </p:sp>
      <p:sp>
        <p:nvSpPr>
          <p:cNvPr id="50180" name="灯片编号占位符 3"/>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2B4CA922-707D-4B4A-BE80-C8B6C7408222}" type="slidenum">
              <a:rPr lang="zh-CN" altLang="en-US" sz="1200">
                <a:latin typeface="Times New Roman" panose="02020603050405020304" pitchFamily="18" charset="0"/>
              </a:rPr>
            </a:fld>
            <a:endParaRPr lang="zh-CN" altLang="en-US" sz="12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Select * from t1 inner join t2 on t1.id = t2.id;</a:t>
            </a:r>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哈希索引是自适应的，我们不能自己创建。</a:t>
            </a:r>
            <a:endParaRPr lang="en-US" altLang="zh-CN" dirty="0"/>
          </a:p>
          <a:p>
            <a:r>
              <a:rPr lang="zh-CN" altLang="en-US" dirty="0"/>
              <a:t>全文索引是搜索关键字的，类似于搜索引擎。</a:t>
            </a:r>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a:t>
            </a:r>
            <a:r>
              <a:rPr lang="zh-CN" altLang="en-US" dirty="0"/>
              <a:t>：如果一张表中没有主键，该怎么办呢？</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Q</a:t>
            </a:r>
            <a:r>
              <a:rPr lang="zh-CN" altLang="en-US" dirty="0"/>
              <a:t>：有一张公民表，有身份证号码、姓名、年龄、性别</a:t>
            </a:r>
            <a:r>
              <a:rPr lang="en-US" altLang="zh-CN" dirty="0"/>
              <a:t>…</a:t>
            </a:r>
            <a:r>
              <a:rPr lang="zh-CN" altLang="en-US" dirty="0"/>
              <a:t>等信息，我们知道公民的身份证号码是唯一并且非空的，那么用身份证号码当主键好吗？</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create table citizen (	</a:t>
            </a:r>
            <a:endParaRPr lang="en-US" altLang="zh-CN" dirty="0"/>
          </a:p>
          <a:p>
            <a:r>
              <a:rPr lang="en-US" altLang="zh-CN" dirty="0"/>
              <a:t>       id int primary key,    </a:t>
            </a:r>
            <a:endParaRPr lang="en-US" altLang="zh-CN" dirty="0"/>
          </a:p>
          <a:p>
            <a:r>
              <a:rPr lang="en-US" altLang="zh-CN" dirty="0"/>
              <a:t>       </a:t>
            </a:r>
            <a:r>
              <a:rPr lang="en-US" altLang="zh-CN" dirty="0" err="1"/>
              <a:t>id_card</a:t>
            </a:r>
            <a:r>
              <a:rPr lang="en-US" altLang="zh-CN" dirty="0"/>
              <a:t> varchar(40) not null unique,    </a:t>
            </a:r>
            <a:endParaRPr lang="en-US" altLang="zh-CN" dirty="0"/>
          </a:p>
          <a:p>
            <a:r>
              <a:rPr lang="en-US" altLang="zh-CN" dirty="0"/>
              <a:t>       name varchar(20) not null,    </a:t>
            </a:r>
            <a:endParaRPr lang="en-US" altLang="zh-CN" dirty="0"/>
          </a:p>
          <a:p>
            <a:r>
              <a:rPr lang="en-US" altLang="zh-CN" dirty="0"/>
              <a:t>       age int,    </a:t>
            </a:r>
            <a:endParaRPr lang="en-US" altLang="zh-CN" dirty="0"/>
          </a:p>
          <a:p>
            <a:r>
              <a:rPr lang="en-US" altLang="zh-CN" dirty="0"/>
              <a:t>       </a:t>
            </a:r>
            <a:r>
              <a:rPr lang="en-US" altLang="zh-CN" dirty="0" err="1"/>
              <a:t>ismale</a:t>
            </a:r>
            <a:r>
              <a:rPr lang="en-US" altLang="zh-CN" dirty="0"/>
              <a:t> </a:t>
            </a:r>
            <a:r>
              <a:rPr lang="en-US" altLang="zh-CN" dirty="0" err="1"/>
              <a:t>enum</a:t>
            </a:r>
            <a:r>
              <a:rPr lang="en-US" altLang="zh-CN" dirty="0"/>
              <a:t>('Y', ‘N‘)</a:t>
            </a:r>
            <a:endParaRPr lang="en-US" altLang="zh-CN" dirty="0"/>
          </a:p>
          <a:p>
            <a:r>
              <a:rPr lang="en-US" altLang="zh-CN" dirty="0"/>
              <a:t>);</a:t>
            </a:r>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很多情况下，我们需要通过身份证号码，查询这个人的名字和年龄，怎么做才能避免回表呢？</a:t>
            </a:r>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create table t (</a:t>
            </a:r>
            <a:endParaRPr lang="en-US" altLang="zh-CN" dirty="0"/>
          </a:p>
          <a:p>
            <a:r>
              <a:rPr lang="en-US" altLang="zh-CN" dirty="0"/>
              <a:t>    id int primary key </a:t>
            </a:r>
            <a:r>
              <a:rPr lang="en-US" altLang="zh-CN" dirty="0" err="1"/>
              <a:t>auto_increment</a:t>
            </a:r>
            <a:r>
              <a:rPr lang="en-US" altLang="zh-CN" dirty="0"/>
              <a:t>,</a:t>
            </a:r>
            <a:endParaRPr lang="en-US" altLang="zh-CN" dirty="0"/>
          </a:p>
          <a:p>
            <a:r>
              <a:rPr lang="en-US" altLang="zh-CN" dirty="0"/>
              <a:t>    a int,    </a:t>
            </a:r>
            <a:endParaRPr lang="en-US" altLang="zh-CN" dirty="0"/>
          </a:p>
          <a:p>
            <a:r>
              <a:rPr lang="en-US" altLang="zh-CN" dirty="0"/>
              <a:t>    b int,    </a:t>
            </a:r>
            <a:endParaRPr lang="en-US" altLang="zh-CN" dirty="0"/>
          </a:p>
          <a:p>
            <a:r>
              <a:rPr lang="en-US" altLang="zh-CN" dirty="0"/>
              <a:t>    c int,</a:t>
            </a:r>
            <a:endParaRPr lang="en-US" altLang="zh-CN" dirty="0"/>
          </a:p>
          <a:p>
            <a:r>
              <a:rPr lang="en-US" altLang="zh-CN" dirty="0"/>
              <a:t>    key </a:t>
            </a:r>
            <a:r>
              <a:rPr lang="en-US" altLang="zh-CN" dirty="0" err="1"/>
              <a:t>idx_a_b</a:t>
            </a:r>
            <a:r>
              <a:rPr lang="en-US" altLang="zh-CN" dirty="0"/>
              <a:t> (a, b)</a:t>
            </a:r>
            <a:endParaRPr lang="en-US" altLang="zh-CN" dirty="0"/>
          </a:p>
          <a:p>
            <a:r>
              <a:rPr lang="en-US" altLang="zh-CN" dirty="0"/>
              <a:t>); </a:t>
            </a:r>
            <a:endParaRPr lang="en-US" altLang="zh-CN" dirty="0"/>
          </a:p>
          <a:p>
            <a:endParaRPr lang="en-US" altLang="zh-CN" dirty="0"/>
          </a:p>
          <a:p>
            <a:r>
              <a:rPr lang="en-US" altLang="zh-CN" dirty="0"/>
              <a:t>insert into t(</a:t>
            </a:r>
            <a:r>
              <a:rPr lang="en-US" altLang="zh-CN" dirty="0" err="1"/>
              <a:t>a,b,c</a:t>
            </a:r>
            <a:r>
              <a:rPr lang="en-US" altLang="zh-CN" dirty="0"/>
              <a:t>) values (1, 1,1), (1, 2,2), (2, 1,3), (2, 4,4), (3, 1,5), (3, 2,6);</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create table </a:t>
            </a:r>
            <a:r>
              <a:rPr lang="en-US" altLang="zh-CN" dirty="0" err="1"/>
              <a:t>buy_record</a:t>
            </a:r>
            <a:r>
              <a:rPr lang="en-US" altLang="zh-CN" dirty="0"/>
              <a:t> (	</a:t>
            </a:r>
            <a:endParaRPr lang="en-US" altLang="zh-CN" dirty="0"/>
          </a:p>
          <a:p>
            <a:r>
              <a:rPr lang="en-US" altLang="zh-CN" dirty="0"/>
              <a:t>    id int primary key </a:t>
            </a:r>
            <a:r>
              <a:rPr lang="en-US" altLang="zh-CN" dirty="0" err="1"/>
              <a:t>auto_increment</a:t>
            </a:r>
            <a:r>
              <a:rPr lang="en-US" altLang="zh-CN" dirty="0"/>
              <a:t>,    </a:t>
            </a:r>
            <a:endParaRPr lang="en-US" altLang="zh-CN" dirty="0"/>
          </a:p>
          <a:p>
            <a:r>
              <a:rPr lang="en-US" altLang="zh-CN" dirty="0"/>
              <a:t>    </a:t>
            </a:r>
            <a:r>
              <a:rPr lang="en-US" altLang="zh-CN" dirty="0" err="1"/>
              <a:t>user_id</a:t>
            </a:r>
            <a:r>
              <a:rPr lang="en-US" altLang="zh-CN" dirty="0"/>
              <a:t> int not null,    </a:t>
            </a:r>
            <a:endParaRPr lang="en-US" altLang="zh-CN" dirty="0"/>
          </a:p>
          <a:p>
            <a:r>
              <a:rPr lang="en-US" altLang="zh-CN" dirty="0"/>
              <a:t>    </a:t>
            </a:r>
            <a:r>
              <a:rPr lang="en-US" altLang="zh-CN" dirty="0" err="1"/>
              <a:t>buy_date</a:t>
            </a:r>
            <a:r>
              <a:rPr lang="en-US" altLang="zh-CN" dirty="0"/>
              <a:t> date</a:t>
            </a:r>
            <a:endParaRPr lang="en-US" altLang="zh-CN" dirty="0"/>
          </a:p>
          <a:p>
            <a:r>
              <a:rPr lang="en-US" altLang="zh-CN" dirty="0"/>
              <a:t>);</a:t>
            </a:r>
            <a:endParaRPr lang="en-US" altLang="zh-CN" dirty="0"/>
          </a:p>
          <a:p>
            <a:endParaRPr lang="en-US" altLang="zh-CN" dirty="0"/>
          </a:p>
          <a:p>
            <a:r>
              <a:rPr lang="en-US" altLang="zh-CN" dirty="0"/>
              <a:t>insert into </a:t>
            </a:r>
            <a:r>
              <a:rPr lang="en-US" altLang="zh-CN" dirty="0" err="1"/>
              <a:t>buy_record</a:t>
            </a:r>
            <a:r>
              <a:rPr lang="en-US" altLang="zh-CN" dirty="0"/>
              <a:t>(</a:t>
            </a:r>
            <a:r>
              <a:rPr lang="en-US" altLang="zh-CN" dirty="0" err="1"/>
              <a:t>user_id</a:t>
            </a:r>
            <a:r>
              <a:rPr lang="en-US" altLang="zh-CN" dirty="0"/>
              <a:t>, </a:t>
            </a:r>
            <a:r>
              <a:rPr lang="en-US" altLang="zh-CN" dirty="0" err="1"/>
              <a:t>buy_date</a:t>
            </a:r>
            <a:r>
              <a:rPr lang="en-US" altLang="zh-CN" dirty="0"/>
              <a:t>) values (1, '2019-01-01'), (2, '2019-01-01'), (3, '2019-01-01'), (1, '2019-02-01’),</a:t>
            </a:r>
            <a:endParaRPr lang="en-US" altLang="zh-CN" dirty="0"/>
          </a:p>
          <a:p>
            <a:r>
              <a:rPr lang="en-US" altLang="zh-CN" dirty="0"/>
              <a:t>(3, '2019-02-01'), (1, '2019-03-01'), (1, '2019-04-01’);</a:t>
            </a:r>
            <a:endParaRPr lang="en-US" altLang="zh-CN" dirty="0"/>
          </a:p>
          <a:p>
            <a:endParaRPr lang="en-US" altLang="zh-CN" dirty="0"/>
          </a:p>
          <a:p>
            <a:r>
              <a:rPr lang="en-US" altLang="zh-CN" dirty="0"/>
              <a:t>alter table </a:t>
            </a:r>
            <a:r>
              <a:rPr lang="en-US" altLang="zh-CN" dirty="0" err="1"/>
              <a:t>buy_record</a:t>
            </a:r>
            <a:r>
              <a:rPr lang="en-US" altLang="zh-CN" dirty="0"/>
              <a:t> add index </a:t>
            </a:r>
            <a:r>
              <a:rPr lang="en-US" altLang="zh-CN" dirty="0" err="1"/>
              <a:t>idx_uid</a:t>
            </a:r>
            <a:r>
              <a:rPr lang="en-US" altLang="zh-CN" dirty="0"/>
              <a:t>(</a:t>
            </a:r>
            <a:r>
              <a:rPr lang="en-US" altLang="zh-CN" dirty="0" err="1"/>
              <a:t>user_id</a:t>
            </a:r>
            <a:r>
              <a:rPr lang="en-US" altLang="zh-CN" dirty="0"/>
              <a:t>);</a:t>
            </a:r>
            <a:endParaRPr lang="en-US" altLang="zh-CN" dirty="0"/>
          </a:p>
          <a:p>
            <a:r>
              <a:rPr lang="en-US" altLang="zh-CN" dirty="0"/>
              <a:t>alter table </a:t>
            </a:r>
            <a:r>
              <a:rPr lang="en-US" altLang="zh-CN" dirty="0" err="1"/>
              <a:t>buy_record</a:t>
            </a:r>
            <a:r>
              <a:rPr lang="en-US" altLang="zh-CN" dirty="0"/>
              <a:t> add index </a:t>
            </a:r>
            <a:r>
              <a:rPr lang="en-US" altLang="zh-CN" dirty="0" err="1"/>
              <a:t>idx_uid_date</a:t>
            </a:r>
            <a:r>
              <a:rPr lang="en-US" altLang="zh-CN" dirty="0"/>
              <a:t>(</a:t>
            </a:r>
            <a:r>
              <a:rPr lang="en-US" altLang="zh-CN" dirty="0" err="1"/>
              <a:t>user_id</a:t>
            </a:r>
            <a:r>
              <a:rPr lang="en-US" altLang="zh-CN" dirty="0"/>
              <a:t>, </a:t>
            </a:r>
            <a:r>
              <a:rPr lang="en-US" altLang="zh-CN" dirty="0" err="1"/>
              <a:t>buy_date</a:t>
            </a:r>
            <a:r>
              <a:rPr lang="en-US" altLang="zh-CN" dirty="0"/>
              <a:t>);</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create table t1 (	</a:t>
            </a:r>
            <a:endParaRPr lang="en-US" altLang="zh-CN" dirty="0"/>
          </a:p>
          <a:p>
            <a:r>
              <a:rPr lang="en-US" altLang="zh-CN" dirty="0"/>
              <a:t>      id1 int,    </a:t>
            </a:r>
            <a:endParaRPr lang="en-US" altLang="zh-CN" dirty="0"/>
          </a:p>
          <a:p>
            <a:r>
              <a:rPr lang="en-US" altLang="zh-CN" dirty="0"/>
              <a:t>      id2 int,    </a:t>
            </a:r>
            <a:endParaRPr lang="en-US" altLang="zh-CN" dirty="0"/>
          </a:p>
          <a:p>
            <a:r>
              <a:rPr lang="en-US" altLang="zh-CN" dirty="0"/>
              <a:t>      a int,    </a:t>
            </a:r>
            <a:endParaRPr lang="en-US" altLang="zh-CN" dirty="0"/>
          </a:p>
          <a:p>
            <a:r>
              <a:rPr lang="en-US" altLang="zh-CN" dirty="0"/>
              <a:t>      b int,    </a:t>
            </a:r>
            <a:endParaRPr lang="en-US" altLang="zh-CN" dirty="0"/>
          </a:p>
          <a:p>
            <a:r>
              <a:rPr lang="en-US" altLang="zh-CN" dirty="0"/>
              <a:t>      c int,    </a:t>
            </a:r>
            <a:endParaRPr lang="en-US" altLang="zh-CN" dirty="0"/>
          </a:p>
          <a:p>
            <a:r>
              <a:rPr lang="en-US" altLang="zh-CN" dirty="0"/>
              <a:t>      d int,    </a:t>
            </a:r>
            <a:endParaRPr lang="en-US" altLang="zh-CN" dirty="0"/>
          </a:p>
          <a:p>
            <a:r>
              <a:rPr lang="en-US" altLang="zh-CN" dirty="0"/>
              <a:t>      primary key(id1, id2),    </a:t>
            </a:r>
            <a:endParaRPr lang="en-US" altLang="zh-CN" dirty="0"/>
          </a:p>
          <a:p>
            <a:r>
              <a:rPr lang="en-US" altLang="zh-CN" dirty="0"/>
              <a:t>      index </a:t>
            </a:r>
            <a:r>
              <a:rPr lang="en-US" altLang="zh-CN" dirty="0" err="1"/>
              <a:t>idx_a_b</a:t>
            </a:r>
            <a:r>
              <a:rPr lang="en-US" altLang="zh-CN" dirty="0"/>
              <a:t>(a, b)</a:t>
            </a:r>
            <a:endParaRPr lang="en-US" altLang="zh-CN" dirty="0"/>
          </a:p>
          <a:p>
            <a:r>
              <a:rPr lang="en-US" altLang="zh-CN" dirty="0"/>
              <a:t>);</a:t>
            </a:r>
            <a:endParaRPr lang="en-US" altLang="zh-CN" dirty="0"/>
          </a:p>
          <a:p>
            <a:endParaRPr lang="en-US" altLang="zh-CN" dirty="0"/>
          </a:p>
          <a:p>
            <a:r>
              <a:rPr lang="en-US" altLang="zh-CN" dirty="0"/>
              <a:t>insert into t1 values (1, 1, 10, 11, 12, 13), (1, 2, 20, 21, 22, 23), (2, 1, 30, 31, 32, 33), (2, 2, 40, 41, 42, 43);</a:t>
            </a:r>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create table t1 (	</a:t>
            </a:r>
            <a:endParaRPr lang="en-US" altLang="zh-CN" dirty="0"/>
          </a:p>
          <a:p>
            <a:r>
              <a:rPr lang="en-US" altLang="zh-CN" dirty="0"/>
              <a:t>      id1 int,    </a:t>
            </a:r>
            <a:endParaRPr lang="en-US" altLang="zh-CN" dirty="0"/>
          </a:p>
          <a:p>
            <a:r>
              <a:rPr lang="en-US" altLang="zh-CN" dirty="0"/>
              <a:t>      id2 int,    </a:t>
            </a:r>
            <a:endParaRPr lang="en-US" altLang="zh-CN" dirty="0"/>
          </a:p>
          <a:p>
            <a:r>
              <a:rPr lang="en-US" altLang="zh-CN" dirty="0"/>
              <a:t>      a int,    </a:t>
            </a:r>
            <a:endParaRPr lang="en-US" altLang="zh-CN" dirty="0"/>
          </a:p>
          <a:p>
            <a:r>
              <a:rPr lang="en-US" altLang="zh-CN" dirty="0"/>
              <a:t>      b int,    </a:t>
            </a:r>
            <a:endParaRPr lang="en-US" altLang="zh-CN" dirty="0"/>
          </a:p>
          <a:p>
            <a:r>
              <a:rPr lang="en-US" altLang="zh-CN" dirty="0"/>
              <a:t>      c int,    </a:t>
            </a:r>
            <a:endParaRPr lang="en-US" altLang="zh-CN" dirty="0"/>
          </a:p>
          <a:p>
            <a:r>
              <a:rPr lang="en-US" altLang="zh-CN" dirty="0"/>
              <a:t>      d int,    </a:t>
            </a:r>
            <a:endParaRPr lang="en-US" altLang="zh-CN" dirty="0"/>
          </a:p>
          <a:p>
            <a:r>
              <a:rPr lang="en-US" altLang="zh-CN" dirty="0"/>
              <a:t>      primary key(id1, id2),    </a:t>
            </a:r>
            <a:endParaRPr lang="en-US" altLang="zh-CN" dirty="0"/>
          </a:p>
          <a:p>
            <a:r>
              <a:rPr lang="en-US" altLang="zh-CN" dirty="0"/>
              <a:t>      index </a:t>
            </a:r>
            <a:r>
              <a:rPr lang="en-US" altLang="zh-CN" dirty="0" err="1"/>
              <a:t>idx_a_b</a:t>
            </a:r>
            <a:r>
              <a:rPr lang="en-US" altLang="zh-CN" dirty="0"/>
              <a:t>(a, b)</a:t>
            </a:r>
            <a:endParaRPr lang="en-US" altLang="zh-CN" dirty="0"/>
          </a:p>
          <a:p>
            <a:r>
              <a:rPr lang="en-US" altLang="zh-CN" dirty="0"/>
              <a:t>);</a:t>
            </a:r>
            <a:endParaRPr lang="en-US" altLang="zh-CN" dirty="0"/>
          </a:p>
          <a:p>
            <a:endParaRPr lang="en-US" altLang="zh-CN" dirty="0"/>
          </a:p>
          <a:p>
            <a:r>
              <a:rPr lang="en-US" altLang="zh-CN" dirty="0"/>
              <a:t>insert into t1 values (1, 1, 10, 11, 12, 13), (1, 2, 20, 21, 22, 23), (2, 1, 30, 31, 32, 33), (2, 2, 40, 41, 42, 43);</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Calibri" panose="020F0502020204030204" pitchFamily="34" charset="0"/>
                <a:ea typeface="宋体" panose="02010600030101010101" pitchFamily="2" charset="-122"/>
                <a:cs typeface="+mn-cs"/>
              </a:rPr>
              <a:t>接下来</a:t>
            </a:r>
            <a:r>
              <a:rPr lang="en-US" altLang="zh-CN" sz="1200" b="0" i="0" kern="1200" dirty="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我们从一条最简单的 </a:t>
            </a:r>
            <a:r>
              <a:rPr lang="en-US" altLang="zh-CN" sz="1200" b="0" i="0" kern="1200" dirty="0">
                <a:solidFill>
                  <a:schemeClr val="tx1"/>
                </a:solidFill>
                <a:effectLst/>
                <a:latin typeface="Calibri" panose="020F0502020204030204" pitchFamily="34" charset="0"/>
                <a:ea typeface="宋体" panose="02010600030101010101" pitchFamily="2" charset="-122"/>
                <a:cs typeface="+mn-cs"/>
              </a:rPr>
              <a:t>SQL </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来看下 </a:t>
            </a:r>
            <a:r>
              <a:rPr lang="en-US" altLang="zh-CN" sz="1200" b="0" i="0" kern="1200" dirty="0">
                <a:solidFill>
                  <a:schemeClr val="tx1"/>
                </a:solidFill>
                <a:effectLst/>
                <a:latin typeface="Calibri" panose="020F0502020204030204" pitchFamily="34" charset="0"/>
                <a:ea typeface="宋体" panose="02010600030101010101" pitchFamily="2" charset="-122"/>
                <a:cs typeface="+mn-cs"/>
              </a:rPr>
              <a:t>MySQL </a:t>
            </a:r>
            <a:r>
              <a:rPr lang="zh-CN" altLang="en-US" sz="1200" b="0" i="0" kern="1200" dirty="0">
                <a:solidFill>
                  <a:schemeClr val="tx1"/>
                </a:solidFill>
                <a:effectLst/>
                <a:latin typeface="Calibri" panose="020F0502020204030204" pitchFamily="34" charset="0"/>
                <a:ea typeface="宋体" panose="02010600030101010101" pitchFamily="2" charset="-122"/>
                <a:cs typeface="+mn-cs"/>
              </a:rPr>
              <a:t>是如何工作的。</a:t>
            </a:r>
            <a:endParaRPr lang="en-US" altLang="zh-CN" sz="1200" b="0" i="0" kern="1200" dirty="0">
              <a:solidFill>
                <a:schemeClr val="tx1"/>
              </a:solidFill>
              <a:effectLst/>
              <a:latin typeface="Calibri" panose="020F0502020204030204" pitchFamily="34" charset="0"/>
              <a:ea typeface="宋体" panose="02010600030101010101" pitchFamily="2" charset="-122"/>
              <a:cs typeface="+mn-cs"/>
            </a:endParaRPr>
          </a:p>
          <a:p>
            <a:endParaRPr lang="zh-CN" altLang="en-US" sz="1200" b="0" i="0" kern="1200" dirty="0">
              <a:solidFill>
                <a:schemeClr val="tx1"/>
              </a:solidFill>
              <a:effectLst/>
              <a:latin typeface="Calibri" panose="020F0502020204030204" pitchFamily="34" charset="0"/>
              <a:ea typeface="宋体" panose="02010600030101010101" pitchFamily="2" charset="-122"/>
              <a:cs typeface="+mn-cs"/>
            </a:endParaRPr>
          </a:p>
          <a:p>
            <a:r>
              <a:rPr lang="en-US" altLang="zh-CN" sz="1200" kern="1200" dirty="0">
                <a:solidFill>
                  <a:schemeClr val="tx1"/>
                </a:solidFill>
                <a:effectLst/>
                <a:latin typeface="Calibri" panose="020F0502020204030204" pitchFamily="34" charset="0"/>
                <a:ea typeface="宋体" panose="02010600030101010101" pitchFamily="2" charset="-122"/>
                <a:cs typeface="+mn-cs"/>
              </a:rPr>
              <a:t>SELECT</a:t>
            </a:r>
            <a:r>
              <a:rPr lang="en-US" altLang="zh-CN" dirty="0">
                <a:effectLst/>
              </a:rPr>
              <a:t> * </a:t>
            </a:r>
            <a:r>
              <a:rPr lang="en-US" altLang="zh-CN" sz="1200" kern="1200" dirty="0">
                <a:solidFill>
                  <a:schemeClr val="tx1"/>
                </a:solidFill>
                <a:effectLst/>
                <a:latin typeface="Calibri" panose="020F0502020204030204" pitchFamily="34" charset="0"/>
                <a:ea typeface="宋体" panose="02010600030101010101" pitchFamily="2" charset="-122"/>
                <a:cs typeface="+mn-cs"/>
              </a:rPr>
              <a:t>FROM</a:t>
            </a:r>
            <a:r>
              <a:rPr lang="en-US" altLang="zh-CN" dirty="0">
                <a:effectLst/>
              </a:rPr>
              <a:t> t </a:t>
            </a:r>
            <a:r>
              <a:rPr lang="en-US" altLang="zh-CN" sz="1200" kern="1200" dirty="0">
                <a:solidFill>
                  <a:schemeClr val="tx1"/>
                </a:solidFill>
                <a:effectLst/>
                <a:latin typeface="Calibri" panose="020F0502020204030204" pitchFamily="34" charset="0"/>
                <a:ea typeface="宋体" panose="02010600030101010101" pitchFamily="2" charset="-122"/>
                <a:cs typeface="+mn-cs"/>
              </a:rPr>
              <a:t>WHERE</a:t>
            </a:r>
            <a:r>
              <a:rPr lang="en-US" altLang="zh-CN" dirty="0">
                <a:effectLst/>
              </a:rPr>
              <a:t> id = </a:t>
            </a:r>
            <a:r>
              <a:rPr lang="en-US" altLang="zh-CN" sz="1200" kern="1200" dirty="0">
                <a:solidFill>
                  <a:schemeClr val="tx1"/>
                </a:solidFill>
                <a:effectLst/>
                <a:latin typeface="Calibri" panose="020F0502020204030204" pitchFamily="34" charset="0"/>
                <a:ea typeface="宋体" panose="02010600030101010101" pitchFamily="2" charset="-122"/>
                <a:cs typeface="+mn-cs"/>
              </a:rPr>
              <a:t>1</a:t>
            </a:r>
            <a:r>
              <a:rPr lang="en-US" altLang="zh-CN" dirty="0">
                <a:effectLst/>
              </a:rPr>
              <a:t>;</a:t>
            </a:r>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262626"/>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xfrm>
            <a:off x="689660" y="6356351"/>
            <a:ext cx="2695942" cy="365125"/>
          </a:xfrm>
          <a:prstGeom prst="rect">
            <a:avLst/>
          </a:prstGeom>
        </p:spPr>
        <p:txBody>
          <a:bodyPr/>
          <a:lstStyle>
            <a:lvl1pPr>
              <a:defRPr>
                <a:ea typeface="宋体" panose="02010600030101010101" pitchFamily="2" charset="-122"/>
              </a:defRPr>
            </a:lvl1pPr>
          </a:lstStyle>
          <a:p>
            <a:pPr>
              <a:defRPr/>
            </a:pPr>
            <a:fld id="{83E662F2-C863-455C-A64A-AE0988EA079C}" type="datetimeFigureOut">
              <a:rPr lang="zh-CN" altLang="en-US"/>
            </a:fld>
            <a:endParaRPr lang="zh-CN" altLang="en-US"/>
          </a:p>
        </p:txBody>
      </p:sp>
      <p:sp>
        <p:nvSpPr>
          <p:cNvPr id="3" name="Footer Placeholder 4"/>
          <p:cNvSpPr>
            <a:spLocks noGrp="1" noChangeArrowheads="1"/>
          </p:cNvSpPr>
          <p:nvPr>
            <p:ph type="ftr" sz="quarter" idx="11"/>
          </p:nvPr>
        </p:nvSpPr>
        <p:spPr>
          <a:xfrm>
            <a:off x="3824476" y="6356351"/>
            <a:ext cx="2382461" cy="365125"/>
          </a:xfrm>
          <a:prstGeom prst="rect">
            <a:avLst/>
          </a:prstGeom>
        </p:spPr>
        <p:txBody>
          <a:bodyPr/>
          <a:lstStyle>
            <a:lvl1pPr>
              <a:defRPr>
                <a:ea typeface="宋体" panose="02010600030101010101" pitchFamily="2" charset="-122"/>
              </a:defRPr>
            </a:lvl1pPr>
          </a:lstStyle>
          <a:p>
            <a:pPr>
              <a:defRPr/>
            </a:pPr>
            <a:endParaRPr lang="zh-CN" altLang="en-US"/>
          </a:p>
        </p:txBody>
      </p:sp>
      <p:sp>
        <p:nvSpPr>
          <p:cNvPr id="4" name="Slide Number Placeholder 5"/>
          <p:cNvSpPr>
            <a:spLocks noGrp="1" noChangeArrowheads="1"/>
          </p:cNvSpPr>
          <p:nvPr>
            <p:ph type="sldNum" sz="quarter" idx="12"/>
          </p:nvPr>
        </p:nvSpPr>
        <p:spPr>
          <a:xfrm>
            <a:off x="6645811" y="6356351"/>
            <a:ext cx="2695942" cy="365125"/>
          </a:xfrm>
          <a:prstGeom prst="rect">
            <a:avLst/>
          </a:prstGeom>
        </p:spPr>
        <p:txBody>
          <a:bodyPr/>
          <a:lstStyle>
            <a:lvl1pPr>
              <a:defRPr>
                <a:ea typeface="宋体" panose="02010600030101010101" pitchFamily="2" charset="-122"/>
              </a:defRPr>
            </a:lvl1pPr>
          </a:lstStyle>
          <a:p>
            <a:pPr>
              <a:defRPr/>
            </a:pPr>
            <a:fld id="{457C312F-A26C-470D-A5E9-C38871207CA1}" type="slidenum">
              <a:rPr lang="zh-CN" altLang="en-US"/>
            </a:fld>
            <a:endParaRPr lang="zh-CN" altLang="en-US"/>
          </a:p>
        </p:txBody>
      </p:sp>
      <p:pic>
        <p:nvPicPr>
          <p:cNvPr id="5" name="Picture 12" descr="PPT-4-11"/>
          <p:cNvPicPr>
            <a:picLocks noChangeAspect="1" noChangeArrowheads="1"/>
          </p:cNvPicPr>
          <p:nvPr userDrawn="1"/>
        </p:nvPicPr>
        <p:blipFill>
          <a:blip r:embed="rId2" cstate="print"/>
          <a:srcRect/>
          <a:stretch>
            <a:fillRect/>
          </a:stretch>
        </p:blipFill>
        <p:spPr bwMode="auto">
          <a:xfrm>
            <a:off x="1" y="6454776"/>
            <a:ext cx="10030107" cy="403225"/>
          </a:xfrm>
          <a:prstGeom prst="rect">
            <a:avLst/>
          </a:prstGeom>
          <a:noFill/>
          <a:ln w="9525">
            <a:noFill/>
            <a:miter lim="800000"/>
            <a:headEnd/>
            <a:tailEnd/>
          </a:ln>
        </p:spPr>
      </p:pic>
      <p:sp>
        <p:nvSpPr>
          <p:cNvPr id="6" name="矩形 5"/>
          <p:cNvSpPr/>
          <p:nvPr userDrawn="1"/>
        </p:nvSpPr>
        <p:spPr>
          <a:xfrm>
            <a:off x="5844114" y="6482191"/>
            <a:ext cx="5367139" cy="344325"/>
          </a:xfrm>
          <a:prstGeom prst="rect">
            <a:avLst/>
          </a:prstGeom>
        </p:spPr>
        <p:txBody>
          <a:bodyPr wrap="square">
            <a:spAutoFit/>
          </a:bodyPr>
          <a:lstStyle/>
          <a:p>
            <a:pPr marL="342900" indent="-342900" eaLnBrk="1" hangingPunct="1">
              <a:lnSpc>
                <a:spcPct val="110000"/>
              </a:lnSpc>
              <a:defRPr/>
            </a:pPr>
            <a:r>
              <a:rPr lang="zh-CN" altLang="en-US"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王道码农训练营</a:t>
            </a:r>
            <a:r>
              <a:rPr lang="en-US" altLang="zh-CN"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-WWW.CSKAOYAN.COM</a:t>
            </a:r>
            <a:endParaRPr lang="en-US" altLang="zh-CN"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7" name="Picture 3" descr="PPT-4-1"/>
          <p:cNvPicPr>
            <a:picLocks noChangeAspect="1" noChangeArrowheads="1"/>
          </p:cNvPicPr>
          <p:nvPr userDrawn="1"/>
        </p:nvPicPr>
        <p:blipFill>
          <a:blip r:embed="rId3" cstate="print"/>
          <a:srcRect/>
          <a:stretch>
            <a:fillRect/>
          </a:stretch>
        </p:blipFill>
        <p:spPr bwMode="auto">
          <a:xfrm>
            <a:off x="360504" y="955046"/>
            <a:ext cx="9314324" cy="250825"/>
          </a:xfrm>
          <a:prstGeom prst="rect">
            <a:avLst/>
          </a:prstGeom>
          <a:noFill/>
          <a:ln w="9525">
            <a:noFill/>
            <a:miter lim="800000"/>
            <a:headEnd/>
            <a:tailEnd/>
          </a:ln>
        </p:spPr>
      </p:pic>
      <p:sp>
        <p:nvSpPr>
          <p:cNvPr id="9" name="文本占位符 8"/>
          <p:cNvSpPr>
            <a:spLocks noGrp="1"/>
          </p:cNvSpPr>
          <p:nvPr>
            <p:ph type="body" sz="quarter" idx="13"/>
          </p:nvPr>
        </p:nvSpPr>
        <p:spPr>
          <a:xfrm>
            <a:off x="826226" y="1585817"/>
            <a:ext cx="6896597" cy="914400"/>
          </a:xfrm>
          <a:prstGeom prst="rect">
            <a:avLst/>
          </a:prstGeo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内容占位符 10"/>
          <p:cNvSpPr>
            <a:spLocks noGrp="1"/>
          </p:cNvSpPr>
          <p:nvPr>
            <p:ph sz="quarter" idx="14"/>
          </p:nvPr>
        </p:nvSpPr>
        <p:spPr>
          <a:xfrm>
            <a:off x="1840449" y="363577"/>
            <a:ext cx="7083214" cy="914400"/>
          </a:xfrm>
          <a:prstGeom prst="rect">
            <a:avLst/>
          </a:prstGeom>
        </p:spPr>
        <p:txBody>
          <a:bodyPr/>
          <a:lstStyle>
            <a:lvl1pPr>
              <a:defRPr sz="4000"/>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r>
              <a:rPr lang="zh-CN" altLang="en-US"/>
              <a:t>  </a:t>
            </a:r>
            <a:endParaRPr lang="zh-CN" altLang="en-US"/>
          </a:p>
        </p:txBody>
      </p:sp>
      <p:sp>
        <p:nvSpPr>
          <p:cNvPr id="4" name="Rectangle 6"/>
          <p:cNvSpPr>
            <a:spLocks noGrp="1" noChangeArrowheads="1"/>
          </p:cNvSpPr>
          <p:nvPr>
            <p:ph type="sldNum" sz="quarter" idx="12"/>
          </p:nvPr>
        </p:nvSpPr>
        <p:spPr/>
        <p:txBody>
          <a:bodyPr/>
          <a:lstStyle>
            <a:lvl1pPr>
              <a:defRPr/>
            </a:lvl1pPr>
          </a:lstStyle>
          <a:p>
            <a:pPr>
              <a:defRPr/>
            </a:pPr>
            <a:fld id="{38A0964F-1272-4B09-AF96-2B2BEB5BE974}"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D9D9D9"/>
        </a:solidFill>
        <a:effectLst/>
      </p:bgPr>
    </p:bg>
    <p:spTree>
      <p:nvGrpSpPr>
        <p:cNvPr id="1" name=""/>
        <p:cNvGrpSpPr/>
        <p:nvPr/>
      </p:nvGrpSpPr>
      <p:grpSpPr>
        <a:xfrm>
          <a:off x="0" y="0"/>
          <a:ext cx="0" cy="0"/>
          <a:chOff x="0" y="0"/>
          <a:chExt cx="0" cy="0"/>
        </a:xfrm>
      </p:grpSpPr>
      <p:sp>
        <p:nvSpPr>
          <p:cNvPr id="2" name="Date Placeholder 3"/>
          <p:cNvSpPr>
            <a:spLocks noGrp="1" noChangeArrowheads="1"/>
          </p:cNvSpPr>
          <p:nvPr>
            <p:ph type="dt" sz="half" idx="2"/>
          </p:nvPr>
        </p:nvSpPr>
        <p:spPr>
          <a:xfrm>
            <a:off x="689660" y="6356351"/>
            <a:ext cx="2695942" cy="365125"/>
          </a:xfrm>
          <a:prstGeom prst="rect">
            <a:avLst/>
          </a:prstGeom>
        </p:spPr>
        <p:txBody>
          <a:bodyPr/>
          <a:lstStyle>
            <a:lvl1pPr>
              <a:defRPr>
                <a:ea typeface="宋体" panose="02010600030101010101" pitchFamily="2" charset="-122"/>
              </a:defRPr>
            </a:lvl1pPr>
          </a:lstStyle>
          <a:p>
            <a:pPr>
              <a:defRPr/>
            </a:pPr>
            <a:fld id="{83E662F2-C863-455C-A64A-AE0988EA079C}" type="datetimeFigureOut">
              <a:rPr lang="zh-CN" altLang="en-US"/>
            </a:fld>
            <a:endParaRPr lang="zh-CN" altLang="en-US"/>
          </a:p>
        </p:txBody>
      </p:sp>
      <p:sp>
        <p:nvSpPr>
          <p:cNvPr id="3" name="Footer Placeholder 4"/>
          <p:cNvSpPr>
            <a:spLocks noGrp="1" noChangeArrowheads="1"/>
          </p:cNvSpPr>
          <p:nvPr>
            <p:ph type="ftr" sz="quarter" idx="3"/>
          </p:nvPr>
        </p:nvSpPr>
        <p:spPr>
          <a:xfrm>
            <a:off x="3824476" y="6356351"/>
            <a:ext cx="2382461" cy="365125"/>
          </a:xfrm>
          <a:prstGeom prst="rect">
            <a:avLst/>
          </a:prstGeom>
        </p:spPr>
        <p:txBody>
          <a:bodyPr/>
          <a:lstStyle>
            <a:lvl1pPr>
              <a:defRPr>
                <a:ea typeface="宋体" panose="02010600030101010101" pitchFamily="2" charset="-122"/>
              </a:defRPr>
            </a:lvl1pPr>
          </a:lstStyle>
          <a:p>
            <a:pPr>
              <a:defRPr/>
            </a:pPr>
            <a:endParaRPr lang="zh-CN" altLang="en-US"/>
          </a:p>
        </p:txBody>
      </p:sp>
      <p:sp>
        <p:nvSpPr>
          <p:cNvPr id="4" name="Slide Number Placeholder 5"/>
          <p:cNvSpPr>
            <a:spLocks noGrp="1" noChangeArrowheads="1"/>
          </p:cNvSpPr>
          <p:nvPr>
            <p:ph type="sldNum" sz="quarter" idx="4"/>
          </p:nvPr>
        </p:nvSpPr>
        <p:spPr>
          <a:xfrm>
            <a:off x="6645811" y="6356351"/>
            <a:ext cx="2695942" cy="365125"/>
          </a:xfrm>
          <a:prstGeom prst="rect">
            <a:avLst/>
          </a:prstGeom>
        </p:spPr>
        <p:txBody>
          <a:bodyPr/>
          <a:lstStyle>
            <a:lvl1pPr>
              <a:defRPr>
                <a:ea typeface="宋体" panose="02010600030101010101" pitchFamily="2" charset="-122"/>
              </a:defRPr>
            </a:lvl1pPr>
          </a:lstStyle>
          <a:p>
            <a:pPr>
              <a:defRPr/>
            </a:pPr>
            <a:fld id="{457C312F-A26C-470D-A5E9-C38871207CA1}"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1" Type="http://schemas.openxmlformats.org/officeDocument/2006/relationships/notesSlide" Target="../notesSlides/notesSlide1.xml"/><Relationship Id="rId20" Type="http://schemas.openxmlformats.org/officeDocument/2006/relationships/slideLayout" Target="../slideLayouts/slideLayout1.xml"/><Relationship Id="rId2" Type="http://schemas.openxmlformats.org/officeDocument/2006/relationships/hyperlink" Target="http://www.1ppt.com/hangye/" TargetMode="External"/><Relationship Id="rId19" Type="http://schemas.openxmlformats.org/officeDocument/2006/relationships/audio" Target="../media/audio1.wav"/><Relationship Id="rId18" Type="http://schemas.openxmlformats.org/officeDocument/2006/relationships/image" Target="../media/image5.png"/><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fanwen/" TargetMode="External"/><Relationship Id="rId12" Type="http://schemas.openxmlformats.org/officeDocument/2006/relationships/hyperlink" Target="http://www.1ppt.com/kejian/" TargetMode="External"/><Relationship Id="rId11" Type="http://schemas.openxmlformats.org/officeDocument/2006/relationships/hyperlink" Target="http://www.1ppt.com/ziliao/"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tags" Target="../tags/tag9.xml"/><Relationship Id="rId1" Type="http://schemas.openxmlformats.org/officeDocument/2006/relationships/tags" Target="../tags/tag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tags" Target="../tags/tag11.xml"/><Relationship Id="rId1" Type="http://schemas.openxmlformats.org/officeDocument/2006/relationships/tags" Target="../tags/tag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jpeg"/><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2.wav"/><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矩形 13"/>
          <p:cNvSpPr/>
          <p:nvPr/>
        </p:nvSpPr>
        <p:spPr>
          <a:xfrm>
            <a:off x="9431880" y="71439"/>
            <a:ext cx="532919" cy="142875"/>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panose="020F0502020204030204"/>
                <a:ea typeface="宋体" panose="02010600030101010101" pitchFamily="2" charset="-122"/>
              </a:rPr>
              <a:t>PPT</a:t>
            </a:r>
            <a:r>
              <a:rPr lang="zh-CN" altLang="en-US" sz="100" kern="0" dirty="0">
                <a:solidFill>
                  <a:srgbClr val="EEECE1">
                    <a:lumMod val="25000"/>
                  </a:srgbClr>
                </a:solidFill>
                <a:latin typeface="Calibri" panose="020F0502020204030204"/>
                <a:ea typeface="宋体" panose="02010600030101010101" pitchFamily="2" charset="-122"/>
              </a:rPr>
              <a:t>模板下载：</a:t>
            </a:r>
            <a:r>
              <a:rPr lang="en-US" altLang="zh-CN" sz="100" kern="0" dirty="0">
                <a:solidFill>
                  <a:srgbClr val="EEECE1">
                    <a:lumMod val="25000"/>
                  </a:srgbClr>
                </a:solidFill>
                <a:latin typeface="Calibri" panose="020F0502020204030204"/>
                <a:ea typeface="宋体" panose="02010600030101010101" pitchFamily="2" charset="-122"/>
                <a:hlinkClick r:id="rId1"/>
              </a:rPr>
              <a:t>www.1ppt.com/moban/</a:t>
            </a:r>
            <a:r>
              <a:rPr lang="en-US" altLang="zh-CN" sz="100" kern="0" dirty="0">
                <a:solidFill>
                  <a:srgbClr val="EEECE1">
                    <a:lumMod val="25000"/>
                  </a:srgbClr>
                </a:solidFill>
                <a:latin typeface="Calibri" panose="020F0502020204030204"/>
                <a:ea typeface="宋体" panose="02010600030101010101" pitchFamily="2" charset="-122"/>
              </a:rPr>
              <a:t>     </a:t>
            </a:r>
            <a:r>
              <a:rPr lang="zh-CN" altLang="en-US" sz="100" kern="0" dirty="0">
                <a:solidFill>
                  <a:srgbClr val="EEECE1">
                    <a:lumMod val="25000"/>
                  </a:srgbClr>
                </a:solidFill>
                <a:latin typeface="Calibri" panose="020F0502020204030204"/>
                <a:ea typeface="宋体" panose="02010600030101010101" pitchFamily="2" charset="-122"/>
              </a:rPr>
              <a:t>行业</a:t>
            </a:r>
            <a:r>
              <a:rPr lang="en-US" altLang="zh-CN" sz="100" kern="0" dirty="0">
                <a:solidFill>
                  <a:srgbClr val="EEECE1">
                    <a:lumMod val="25000"/>
                  </a:srgbClr>
                </a:solidFill>
                <a:latin typeface="Calibri" panose="020F0502020204030204"/>
                <a:ea typeface="宋体" panose="02010600030101010101" pitchFamily="2" charset="-122"/>
              </a:rPr>
              <a:t>PPT</a:t>
            </a:r>
            <a:r>
              <a:rPr lang="zh-CN" altLang="en-US" sz="100" kern="0" dirty="0">
                <a:solidFill>
                  <a:srgbClr val="EEECE1">
                    <a:lumMod val="25000"/>
                  </a:srgbClr>
                </a:solidFill>
                <a:latin typeface="Calibri" panose="020F0502020204030204"/>
                <a:ea typeface="宋体" panose="02010600030101010101" pitchFamily="2" charset="-122"/>
              </a:rPr>
              <a:t>模板：</a:t>
            </a:r>
            <a:r>
              <a:rPr lang="en-US" altLang="zh-CN" sz="100" kern="0" dirty="0">
                <a:solidFill>
                  <a:srgbClr val="EEECE1">
                    <a:lumMod val="25000"/>
                  </a:srgbClr>
                </a:solidFill>
                <a:latin typeface="Calibri" panose="020F0502020204030204"/>
                <a:ea typeface="宋体" panose="02010600030101010101" pitchFamily="2" charset="-122"/>
                <a:hlinkClick r:id="rId2"/>
              </a:rPr>
              <a:t>www.1ppt.com/hangye/</a:t>
            </a:r>
            <a:r>
              <a:rPr lang="en-US" altLang="zh-CN" sz="100" kern="0" dirty="0">
                <a:solidFill>
                  <a:srgbClr val="EEECE1">
                    <a:lumMod val="25000"/>
                  </a:srgbClr>
                </a:solidFill>
                <a:latin typeface="Calibri" panose="020F0502020204030204"/>
                <a:ea typeface="宋体" panose="02010600030101010101" pitchFamily="2" charset="-122"/>
              </a:rPr>
              <a:t> </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zh-CN" altLang="en-US" sz="100" kern="0" dirty="0">
                <a:solidFill>
                  <a:srgbClr val="EEECE1">
                    <a:lumMod val="25000"/>
                  </a:srgbClr>
                </a:solidFill>
                <a:latin typeface="Calibri" panose="020F0502020204030204"/>
                <a:ea typeface="宋体" panose="02010600030101010101" pitchFamily="2" charset="-122"/>
              </a:rPr>
              <a:t>节日</a:t>
            </a:r>
            <a:r>
              <a:rPr lang="en-US" altLang="zh-CN" sz="100" kern="0" dirty="0">
                <a:solidFill>
                  <a:srgbClr val="EEECE1">
                    <a:lumMod val="25000"/>
                  </a:srgbClr>
                </a:solidFill>
                <a:latin typeface="Calibri" panose="020F0502020204030204"/>
                <a:ea typeface="宋体" panose="02010600030101010101" pitchFamily="2" charset="-122"/>
              </a:rPr>
              <a:t>PPT</a:t>
            </a:r>
            <a:r>
              <a:rPr lang="zh-CN" altLang="en-US" sz="100" kern="0" dirty="0">
                <a:solidFill>
                  <a:srgbClr val="EEECE1">
                    <a:lumMod val="25000"/>
                  </a:srgbClr>
                </a:solidFill>
                <a:latin typeface="Calibri" panose="020F0502020204030204"/>
                <a:ea typeface="宋体" panose="02010600030101010101" pitchFamily="2" charset="-122"/>
              </a:rPr>
              <a:t>模板：</a:t>
            </a:r>
            <a:r>
              <a:rPr lang="en-US" altLang="zh-CN" sz="100" kern="0" dirty="0">
                <a:solidFill>
                  <a:srgbClr val="EEECE1">
                    <a:lumMod val="25000"/>
                  </a:srgbClr>
                </a:solidFill>
                <a:latin typeface="Calibri" panose="020F0502020204030204"/>
                <a:ea typeface="宋体" panose="02010600030101010101" pitchFamily="2" charset="-122"/>
                <a:hlinkClick r:id="rId3"/>
              </a:rPr>
              <a:t>www.1ppt.com/jieri/</a:t>
            </a:r>
            <a:r>
              <a:rPr lang="en-US" altLang="zh-CN" sz="100" kern="0" dirty="0">
                <a:solidFill>
                  <a:srgbClr val="EEECE1">
                    <a:lumMod val="25000"/>
                  </a:srgbClr>
                </a:solidFill>
                <a:latin typeface="Calibri" panose="020F0502020204030204"/>
                <a:ea typeface="宋体" panose="02010600030101010101" pitchFamily="2" charset="-122"/>
              </a:rPr>
              <a:t>           PPT</a:t>
            </a:r>
            <a:r>
              <a:rPr lang="zh-CN" altLang="en-US" sz="100" kern="0" dirty="0">
                <a:solidFill>
                  <a:srgbClr val="EEECE1">
                    <a:lumMod val="25000"/>
                  </a:srgbClr>
                </a:solidFill>
                <a:latin typeface="Calibri" panose="020F0502020204030204"/>
                <a:ea typeface="宋体" panose="02010600030101010101" pitchFamily="2" charset="-122"/>
              </a:rPr>
              <a:t>素材下载：</a:t>
            </a:r>
            <a:r>
              <a:rPr lang="en-US" altLang="zh-CN" sz="100" kern="0" dirty="0">
                <a:solidFill>
                  <a:srgbClr val="EEECE1">
                    <a:lumMod val="25000"/>
                  </a:srgbClr>
                </a:solidFill>
                <a:latin typeface="Calibri" panose="020F0502020204030204"/>
                <a:ea typeface="宋体" panose="02010600030101010101" pitchFamily="2" charset="-122"/>
                <a:hlinkClick r:id="rId4"/>
              </a:rPr>
              <a:t>www.1ppt.com/sucai/</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en-US" altLang="zh-CN" sz="100" kern="0" dirty="0">
                <a:solidFill>
                  <a:srgbClr val="EEECE1">
                    <a:lumMod val="25000"/>
                  </a:srgbClr>
                </a:solidFill>
                <a:latin typeface="Calibri" panose="020F0502020204030204"/>
                <a:ea typeface="宋体" panose="02010600030101010101" pitchFamily="2" charset="-122"/>
              </a:rPr>
              <a:t>PPT</a:t>
            </a:r>
            <a:r>
              <a:rPr lang="zh-CN" altLang="en-US" sz="100" kern="0" dirty="0">
                <a:solidFill>
                  <a:srgbClr val="EEECE1">
                    <a:lumMod val="25000"/>
                  </a:srgbClr>
                </a:solidFill>
                <a:latin typeface="Calibri" panose="020F0502020204030204"/>
                <a:ea typeface="宋体" panose="02010600030101010101" pitchFamily="2" charset="-122"/>
              </a:rPr>
              <a:t>背景图片：</a:t>
            </a:r>
            <a:r>
              <a:rPr lang="en-US" altLang="zh-CN" sz="100" kern="0" dirty="0">
                <a:solidFill>
                  <a:srgbClr val="EEECE1">
                    <a:lumMod val="25000"/>
                  </a:srgbClr>
                </a:solidFill>
                <a:latin typeface="Calibri" panose="020F0502020204030204"/>
                <a:ea typeface="宋体" panose="02010600030101010101" pitchFamily="2" charset="-122"/>
                <a:hlinkClick r:id="rId5"/>
              </a:rPr>
              <a:t>www.1ppt.com/beijing/</a:t>
            </a:r>
            <a:r>
              <a:rPr lang="en-US" altLang="zh-CN" sz="100" kern="0" dirty="0">
                <a:solidFill>
                  <a:srgbClr val="EEECE1">
                    <a:lumMod val="25000"/>
                  </a:srgbClr>
                </a:solidFill>
                <a:latin typeface="Calibri" panose="020F0502020204030204"/>
                <a:ea typeface="宋体" panose="02010600030101010101" pitchFamily="2" charset="-122"/>
              </a:rPr>
              <a:t>      PPT</a:t>
            </a:r>
            <a:r>
              <a:rPr lang="zh-CN" altLang="en-US" sz="100" kern="0" dirty="0">
                <a:solidFill>
                  <a:srgbClr val="EEECE1">
                    <a:lumMod val="25000"/>
                  </a:srgbClr>
                </a:solidFill>
                <a:latin typeface="Calibri" panose="020F0502020204030204"/>
                <a:ea typeface="宋体" panose="02010600030101010101" pitchFamily="2" charset="-122"/>
              </a:rPr>
              <a:t>图表下载：</a:t>
            </a:r>
            <a:r>
              <a:rPr lang="en-US" altLang="zh-CN" sz="100" kern="0" dirty="0">
                <a:solidFill>
                  <a:srgbClr val="EEECE1">
                    <a:lumMod val="25000"/>
                  </a:srgbClr>
                </a:solidFill>
                <a:latin typeface="Calibri" panose="020F0502020204030204"/>
                <a:ea typeface="宋体" panose="02010600030101010101" pitchFamily="2" charset="-122"/>
                <a:hlinkClick r:id="rId6"/>
              </a:rPr>
              <a:t>www.1ppt.com/tubiao/</a:t>
            </a:r>
            <a:r>
              <a:rPr lang="en-US" altLang="zh-CN" sz="100" kern="0" dirty="0">
                <a:solidFill>
                  <a:srgbClr val="EEECE1">
                    <a:lumMod val="25000"/>
                  </a:srgbClr>
                </a:solidFill>
                <a:latin typeface="Calibri" panose="020F0502020204030204"/>
                <a:ea typeface="宋体" panose="02010600030101010101" pitchFamily="2" charset="-122"/>
              </a:rPr>
              <a:t>      </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zh-CN" altLang="en-US" sz="100" kern="0" dirty="0">
                <a:solidFill>
                  <a:srgbClr val="EEECE1">
                    <a:lumMod val="25000"/>
                  </a:srgbClr>
                </a:solidFill>
                <a:latin typeface="Calibri" panose="020F0502020204030204"/>
                <a:ea typeface="宋体" panose="02010600030101010101" pitchFamily="2" charset="-122"/>
              </a:rPr>
              <a:t>优秀</a:t>
            </a:r>
            <a:r>
              <a:rPr lang="en-US" altLang="zh-CN" sz="100" kern="0" dirty="0">
                <a:solidFill>
                  <a:srgbClr val="EEECE1">
                    <a:lumMod val="25000"/>
                  </a:srgbClr>
                </a:solidFill>
                <a:latin typeface="Calibri" panose="020F0502020204030204"/>
                <a:ea typeface="宋体" panose="02010600030101010101" pitchFamily="2" charset="-122"/>
              </a:rPr>
              <a:t>PPT</a:t>
            </a:r>
            <a:r>
              <a:rPr lang="zh-CN" altLang="en-US" sz="100" kern="0" dirty="0">
                <a:solidFill>
                  <a:srgbClr val="EEECE1">
                    <a:lumMod val="25000"/>
                  </a:srgbClr>
                </a:solidFill>
                <a:latin typeface="Calibri" panose="020F0502020204030204"/>
                <a:ea typeface="宋体" panose="02010600030101010101" pitchFamily="2" charset="-122"/>
              </a:rPr>
              <a:t>下载：</a:t>
            </a:r>
            <a:r>
              <a:rPr lang="en-US" altLang="zh-CN" sz="100" kern="0" dirty="0">
                <a:solidFill>
                  <a:srgbClr val="EEECE1">
                    <a:lumMod val="25000"/>
                  </a:srgbClr>
                </a:solidFill>
                <a:latin typeface="Calibri" panose="020F0502020204030204"/>
                <a:ea typeface="宋体" panose="02010600030101010101" pitchFamily="2" charset="-122"/>
                <a:hlinkClick r:id="rId7"/>
              </a:rPr>
              <a:t>www.1ppt.com/xiazai/</a:t>
            </a:r>
            <a:r>
              <a:rPr lang="en-US" altLang="zh-CN" sz="100" kern="0" dirty="0">
                <a:solidFill>
                  <a:srgbClr val="EEECE1">
                    <a:lumMod val="25000"/>
                  </a:srgbClr>
                </a:solidFill>
                <a:latin typeface="Calibri" panose="020F0502020204030204"/>
                <a:ea typeface="宋体" panose="02010600030101010101" pitchFamily="2" charset="-122"/>
              </a:rPr>
              <a:t>        PPT</a:t>
            </a:r>
            <a:r>
              <a:rPr lang="zh-CN" altLang="en-US" sz="100" kern="0" dirty="0">
                <a:solidFill>
                  <a:srgbClr val="EEECE1">
                    <a:lumMod val="25000"/>
                  </a:srgbClr>
                </a:solidFill>
                <a:latin typeface="Calibri" panose="020F0502020204030204"/>
                <a:ea typeface="宋体" panose="02010600030101010101" pitchFamily="2" charset="-122"/>
              </a:rPr>
              <a:t>教程： </a:t>
            </a:r>
            <a:r>
              <a:rPr lang="en-US" altLang="zh-CN" sz="100" kern="0" dirty="0">
                <a:solidFill>
                  <a:srgbClr val="EEECE1">
                    <a:lumMod val="25000"/>
                  </a:srgbClr>
                </a:solidFill>
                <a:latin typeface="Calibri" panose="020F0502020204030204"/>
                <a:ea typeface="宋体" panose="02010600030101010101" pitchFamily="2" charset="-122"/>
                <a:hlinkClick r:id="rId8"/>
              </a:rPr>
              <a:t>www.1ppt.com/powerpoint/</a:t>
            </a:r>
            <a:r>
              <a:rPr lang="en-US" altLang="zh-CN" sz="100" kern="0" dirty="0">
                <a:solidFill>
                  <a:srgbClr val="EEECE1">
                    <a:lumMod val="25000"/>
                  </a:srgbClr>
                </a:solidFill>
                <a:latin typeface="Calibri" panose="020F0502020204030204"/>
                <a:ea typeface="宋体" panose="02010600030101010101" pitchFamily="2" charset="-122"/>
              </a:rPr>
              <a:t>      </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en-US" altLang="zh-CN" sz="100" kern="0" dirty="0">
                <a:solidFill>
                  <a:srgbClr val="EEECE1">
                    <a:lumMod val="25000"/>
                  </a:srgbClr>
                </a:solidFill>
                <a:latin typeface="Calibri" panose="020F0502020204030204"/>
                <a:ea typeface="宋体" panose="02010600030101010101" pitchFamily="2" charset="-122"/>
              </a:rPr>
              <a:t>Word</a:t>
            </a:r>
            <a:r>
              <a:rPr lang="zh-CN" altLang="en-US" sz="100" kern="0" dirty="0">
                <a:solidFill>
                  <a:srgbClr val="EEECE1">
                    <a:lumMod val="25000"/>
                  </a:srgbClr>
                </a:solidFill>
                <a:latin typeface="Calibri" panose="020F0502020204030204"/>
                <a:ea typeface="宋体" panose="02010600030101010101" pitchFamily="2" charset="-122"/>
              </a:rPr>
              <a:t>教程： </a:t>
            </a:r>
            <a:r>
              <a:rPr lang="en-US" altLang="zh-CN" sz="100" kern="0" dirty="0">
                <a:solidFill>
                  <a:srgbClr val="EEECE1">
                    <a:lumMod val="25000"/>
                  </a:srgbClr>
                </a:solidFill>
                <a:latin typeface="Calibri" panose="020F0502020204030204"/>
                <a:ea typeface="宋体" panose="02010600030101010101" pitchFamily="2" charset="-122"/>
                <a:hlinkClick r:id="rId9"/>
              </a:rPr>
              <a:t>www.1ppt.com/word/</a:t>
            </a:r>
            <a:r>
              <a:rPr lang="en-US" altLang="zh-CN" sz="100" kern="0" dirty="0">
                <a:solidFill>
                  <a:srgbClr val="EEECE1">
                    <a:lumMod val="25000"/>
                  </a:srgbClr>
                </a:solidFill>
                <a:latin typeface="Calibri" panose="020F0502020204030204"/>
                <a:ea typeface="宋体" panose="02010600030101010101" pitchFamily="2" charset="-122"/>
              </a:rPr>
              <a:t>              Excel</a:t>
            </a:r>
            <a:r>
              <a:rPr lang="zh-CN" altLang="en-US" sz="100" kern="0" dirty="0">
                <a:solidFill>
                  <a:srgbClr val="EEECE1">
                    <a:lumMod val="25000"/>
                  </a:srgbClr>
                </a:solidFill>
                <a:latin typeface="Calibri" panose="020F0502020204030204"/>
                <a:ea typeface="宋体" panose="02010600030101010101" pitchFamily="2" charset="-122"/>
              </a:rPr>
              <a:t>教程：</a:t>
            </a:r>
            <a:r>
              <a:rPr lang="en-US" altLang="zh-CN" sz="100" kern="0" dirty="0">
                <a:solidFill>
                  <a:srgbClr val="EEECE1">
                    <a:lumMod val="25000"/>
                  </a:srgbClr>
                </a:solidFill>
                <a:latin typeface="Calibri" panose="020F0502020204030204"/>
                <a:ea typeface="宋体" panose="02010600030101010101" pitchFamily="2" charset="-122"/>
                <a:hlinkClick r:id="rId10"/>
              </a:rPr>
              <a:t>www.1ppt.com/excel/</a:t>
            </a:r>
            <a:r>
              <a:rPr lang="en-US" altLang="zh-CN" sz="100" kern="0" dirty="0">
                <a:solidFill>
                  <a:srgbClr val="EEECE1">
                    <a:lumMod val="25000"/>
                  </a:srgbClr>
                </a:solidFill>
                <a:latin typeface="Calibri" panose="020F0502020204030204"/>
                <a:ea typeface="宋体" panose="02010600030101010101" pitchFamily="2" charset="-122"/>
              </a:rPr>
              <a:t>  </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zh-CN" altLang="en-US" sz="100" kern="0" dirty="0">
                <a:solidFill>
                  <a:srgbClr val="EEECE1">
                    <a:lumMod val="25000"/>
                  </a:srgbClr>
                </a:solidFill>
                <a:latin typeface="Calibri" panose="020F0502020204030204"/>
                <a:ea typeface="宋体" panose="02010600030101010101" pitchFamily="2" charset="-122"/>
              </a:rPr>
              <a:t>资料下载：</a:t>
            </a:r>
            <a:r>
              <a:rPr lang="en-US" altLang="zh-CN" sz="100" kern="0" dirty="0">
                <a:solidFill>
                  <a:srgbClr val="EEECE1">
                    <a:lumMod val="25000"/>
                  </a:srgbClr>
                </a:solidFill>
                <a:latin typeface="Calibri" panose="020F0502020204030204"/>
                <a:ea typeface="宋体" panose="02010600030101010101" pitchFamily="2" charset="-122"/>
                <a:hlinkClick r:id="rId11"/>
              </a:rPr>
              <a:t>www.1ppt.com/ziliao/</a:t>
            </a:r>
            <a:r>
              <a:rPr lang="en-US" altLang="zh-CN" sz="100" kern="0" dirty="0">
                <a:solidFill>
                  <a:srgbClr val="EEECE1">
                    <a:lumMod val="25000"/>
                  </a:srgbClr>
                </a:solidFill>
                <a:latin typeface="Calibri" panose="020F0502020204030204"/>
                <a:ea typeface="宋体" panose="02010600030101010101" pitchFamily="2" charset="-122"/>
              </a:rPr>
              <a:t>                PPT</a:t>
            </a:r>
            <a:r>
              <a:rPr lang="zh-CN" altLang="en-US" sz="100" kern="0" dirty="0">
                <a:solidFill>
                  <a:srgbClr val="EEECE1">
                    <a:lumMod val="25000"/>
                  </a:srgbClr>
                </a:solidFill>
                <a:latin typeface="Calibri" panose="020F0502020204030204"/>
                <a:ea typeface="宋体" panose="02010600030101010101" pitchFamily="2" charset="-122"/>
              </a:rPr>
              <a:t>课件下载：</a:t>
            </a:r>
            <a:r>
              <a:rPr lang="en-US" altLang="zh-CN" sz="100" kern="0" dirty="0">
                <a:solidFill>
                  <a:srgbClr val="EEECE1">
                    <a:lumMod val="25000"/>
                  </a:srgbClr>
                </a:solidFill>
                <a:latin typeface="Calibri" panose="020F0502020204030204"/>
                <a:ea typeface="宋体" panose="02010600030101010101" pitchFamily="2" charset="-122"/>
                <a:hlinkClick r:id="rId12"/>
              </a:rPr>
              <a:t>www.1ppt.com/kejian/</a:t>
            </a:r>
            <a:r>
              <a:rPr lang="en-US" altLang="zh-CN" sz="100" kern="0" dirty="0">
                <a:solidFill>
                  <a:srgbClr val="EEECE1">
                    <a:lumMod val="25000"/>
                  </a:srgbClr>
                </a:solidFill>
                <a:latin typeface="Calibri" panose="020F0502020204030204"/>
                <a:ea typeface="宋体" panose="02010600030101010101" pitchFamily="2" charset="-122"/>
              </a:rPr>
              <a:t> </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zh-CN" altLang="en-US" sz="100" kern="0" dirty="0">
                <a:solidFill>
                  <a:srgbClr val="EEECE1">
                    <a:lumMod val="25000"/>
                  </a:srgbClr>
                </a:solidFill>
                <a:latin typeface="Calibri" panose="020F0502020204030204"/>
                <a:ea typeface="宋体" panose="02010600030101010101" pitchFamily="2" charset="-122"/>
              </a:rPr>
              <a:t>范文下载：</a:t>
            </a:r>
            <a:r>
              <a:rPr lang="en-US" altLang="zh-CN" sz="100" kern="0" dirty="0">
                <a:solidFill>
                  <a:srgbClr val="EEECE1">
                    <a:lumMod val="25000"/>
                  </a:srgbClr>
                </a:solidFill>
                <a:latin typeface="Calibri" panose="020F0502020204030204"/>
                <a:ea typeface="宋体" panose="02010600030101010101" pitchFamily="2" charset="-122"/>
                <a:hlinkClick r:id="rId13"/>
              </a:rPr>
              <a:t>www.1ppt.com/fanwen/</a:t>
            </a:r>
            <a:r>
              <a:rPr lang="en-US" altLang="zh-CN" sz="100" kern="0" dirty="0">
                <a:solidFill>
                  <a:srgbClr val="EEECE1">
                    <a:lumMod val="25000"/>
                  </a:srgbClr>
                </a:solidFill>
                <a:latin typeface="Calibri" panose="020F0502020204030204"/>
                <a:ea typeface="宋体" panose="02010600030101010101" pitchFamily="2" charset="-122"/>
              </a:rPr>
              <a:t>             </a:t>
            </a:r>
            <a:r>
              <a:rPr lang="zh-CN" altLang="en-US" sz="100" kern="0" dirty="0">
                <a:solidFill>
                  <a:srgbClr val="EEECE1">
                    <a:lumMod val="25000"/>
                  </a:srgbClr>
                </a:solidFill>
                <a:latin typeface="Calibri" panose="020F0502020204030204"/>
                <a:ea typeface="宋体" panose="02010600030101010101" pitchFamily="2" charset="-122"/>
              </a:rPr>
              <a:t>试卷下载：</a:t>
            </a:r>
            <a:r>
              <a:rPr lang="en-US" altLang="zh-CN" sz="100" kern="0" dirty="0">
                <a:solidFill>
                  <a:srgbClr val="EEECE1">
                    <a:lumMod val="25000"/>
                  </a:srgbClr>
                </a:solidFill>
                <a:latin typeface="Calibri" panose="020F0502020204030204"/>
                <a:ea typeface="宋体" panose="02010600030101010101" pitchFamily="2" charset="-122"/>
                <a:hlinkClick r:id="rId14"/>
              </a:rPr>
              <a:t>www.1ppt.com/shiti/</a:t>
            </a:r>
            <a:r>
              <a:rPr lang="en-US" altLang="zh-CN" sz="100" kern="0" dirty="0">
                <a:solidFill>
                  <a:srgbClr val="EEECE1">
                    <a:lumMod val="25000"/>
                  </a:srgbClr>
                </a:solidFill>
                <a:latin typeface="Calibri" panose="020F0502020204030204"/>
                <a:ea typeface="宋体" panose="02010600030101010101" pitchFamily="2" charset="-122"/>
              </a:rPr>
              <a:t>  </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zh-CN" altLang="en-US" sz="100" kern="0" dirty="0">
                <a:solidFill>
                  <a:srgbClr val="EEECE1">
                    <a:lumMod val="25000"/>
                  </a:srgbClr>
                </a:solidFill>
                <a:latin typeface="Calibri" panose="020F0502020204030204"/>
                <a:ea typeface="宋体" panose="02010600030101010101" pitchFamily="2" charset="-122"/>
              </a:rPr>
              <a:t>教案下载：</a:t>
            </a:r>
            <a:r>
              <a:rPr lang="en-US" altLang="zh-CN" sz="100" kern="0" dirty="0">
                <a:solidFill>
                  <a:srgbClr val="EEECE1">
                    <a:lumMod val="25000"/>
                  </a:srgbClr>
                </a:solidFill>
                <a:latin typeface="Calibri" panose="020F0502020204030204"/>
                <a:ea typeface="宋体" panose="02010600030101010101" pitchFamily="2" charset="-122"/>
                <a:hlinkClick r:id="rId15"/>
              </a:rPr>
              <a:t>www.1ppt.com/jiaoan/</a:t>
            </a:r>
            <a:r>
              <a:rPr lang="en-US" altLang="zh-CN" sz="100" kern="0" dirty="0">
                <a:solidFill>
                  <a:srgbClr val="EEECE1">
                    <a:lumMod val="25000"/>
                  </a:srgbClr>
                </a:solidFill>
                <a:latin typeface="Calibri" panose="020F0502020204030204"/>
                <a:ea typeface="宋体" panose="02010600030101010101" pitchFamily="2" charset="-122"/>
              </a:rPr>
              <a:t>  </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en-US" altLang="zh-CN" sz="100" kern="0" dirty="0">
                <a:solidFill>
                  <a:srgbClr val="EEECE1">
                    <a:lumMod val="25000"/>
                  </a:srgbClr>
                </a:solidFill>
                <a:latin typeface="Calibri" panose="020F0502020204030204"/>
                <a:ea typeface="宋体" panose="02010600030101010101" pitchFamily="2" charset="-122"/>
              </a:rPr>
              <a:t>  </a:t>
            </a:r>
            <a:endParaRPr lang="zh-CN" altLang="en-US" sz="100" kern="0" dirty="0">
              <a:solidFill>
                <a:srgbClr val="EEECE1">
                  <a:lumMod val="25000"/>
                </a:srgbClr>
              </a:solidFill>
              <a:latin typeface="Calibri" panose="020F0502020204030204"/>
              <a:ea typeface="宋体" panose="02010600030101010101" pitchFamily="2" charset="-122"/>
            </a:endParaRPr>
          </a:p>
        </p:txBody>
      </p:sp>
      <p:pic>
        <p:nvPicPr>
          <p:cNvPr id="14339" name="Picture 3" descr="PPT-2"/>
          <p:cNvPicPr>
            <a:picLocks noChangeAspect="1" noChangeArrowheads="1"/>
          </p:cNvPicPr>
          <p:nvPr/>
        </p:nvPicPr>
        <p:blipFill>
          <a:blip r:embed="rId16" cstate="print"/>
          <a:srcRect/>
          <a:stretch>
            <a:fillRect/>
          </a:stretch>
        </p:blipFill>
        <p:spPr bwMode="auto">
          <a:xfrm>
            <a:off x="0" y="0"/>
            <a:ext cx="10026188" cy="2578100"/>
          </a:xfrm>
          <a:prstGeom prst="rect">
            <a:avLst/>
          </a:prstGeom>
          <a:noFill/>
          <a:ln w="9525">
            <a:noFill/>
            <a:miter lim="800000"/>
            <a:headEnd/>
            <a:tailEnd/>
          </a:ln>
        </p:spPr>
      </p:pic>
      <p:pic>
        <p:nvPicPr>
          <p:cNvPr id="7173" name="Picture 5" descr="PPT-4"/>
          <p:cNvPicPr>
            <a:picLocks noChangeAspect="1" noChangeArrowheads="1"/>
          </p:cNvPicPr>
          <p:nvPr/>
        </p:nvPicPr>
        <p:blipFill>
          <a:blip r:embed="rId17" cstate="print"/>
          <a:srcRect/>
          <a:stretch>
            <a:fillRect/>
          </a:stretch>
        </p:blipFill>
        <p:spPr bwMode="auto">
          <a:xfrm>
            <a:off x="-227274" y="3863976"/>
            <a:ext cx="10019658" cy="2949575"/>
          </a:xfrm>
          <a:prstGeom prst="rect">
            <a:avLst/>
          </a:prstGeom>
          <a:noFill/>
          <a:ln w="9525">
            <a:noFill/>
            <a:miter lim="800000"/>
            <a:headEnd/>
            <a:tailEnd/>
          </a:ln>
        </p:spPr>
      </p:pic>
      <p:pic>
        <p:nvPicPr>
          <p:cNvPr id="7175" name="Picture 7" descr="PPT-6"/>
          <p:cNvPicPr>
            <a:picLocks noChangeAspect="1" noChangeArrowheads="1"/>
          </p:cNvPicPr>
          <p:nvPr/>
        </p:nvPicPr>
        <p:blipFill>
          <a:blip r:embed="rId18" cstate="print"/>
          <a:srcRect/>
          <a:stretch>
            <a:fillRect/>
          </a:stretch>
        </p:blipFill>
        <p:spPr bwMode="auto">
          <a:xfrm>
            <a:off x="1373406" y="2578100"/>
            <a:ext cx="7654412" cy="2408237"/>
          </a:xfrm>
          <a:prstGeom prst="rect">
            <a:avLst/>
          </a:prstGeom>
          <a:noFill/>
          <a:ln w="9525">
            <a:noFill/>
            <a:miter lim="800000"/>
            <a:headEnd/>
            <a:tailEnd/>
          </a:ln>
        </p:spPr>
      </p:pic>
      <p:sp>
        <p:nvSpPr>
          <p:cNvPr id="11" name="矩形 10"/>
          <p:cNvSpPr/>
          <p:nvPr/>
        </p:nvSpPr>
        <p:spPr>
          <a:xfrm>
            <a:off x="1769810" y="4125914"/>
            <a:ext cx="5367139" cy="430887"/>
          </a:xfrm>
          <a:prstGeom prst="rect">
            <a:avLst/>
          </a:prstGeom>
        </p:spPr>
        <p:txBody>
          <a:bodyPr wrap="square">
            <a:spAutoFit/>
          </a:bodyPr>
          <a:lstStyle/>
          <a:p>
            <a:pPr marL="342900" indent="-342900" eaLnBrk="1" hangingPunct="1">
              <a:lnSpc>
                <a:spcPct val="110000"/>
              </a:lnSpc>
              <a:defRPr/>
            </a:pPr>
            <a:r>
              <a:rPr lang="zh-CN" altLang="en-US" sz="2000" kern="0" dirty="0">
                <a:solidFill>
                  <a:schemeClr val="bg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王道码农训练营</a:t>
            </a:r>
            <a:r>
              <a:rPr lang="en-US" altLang="zh-CN" sz="2000" kern="0" dirty="0">
                <a:solidFill>
                  <a:schemeClr val="bg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-WWW.CSKAOYAN.COM</a:t>
            </a:r>
            <a:endParaRPr lang="en-US" altLang="zh-CN" sz="2000" kern="0" dirty="0">
              <a:solidFill>
                <a:schemeClr val="bg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矩形 11"/>
          <p:cNvSpPr/>
          <p:nvPr/>
        </p:nvSpPr>
        <p:spPr>
          <a:xfrm>
            <a:off x="1858296" y="3044826"/>
            <a:ext cx="6386051" cy="840230"/>
          </a:xfrm>
          <a:prstGeom prst="rect">
            <a:avLst/>
          </a:prstGeom>
        </p:spPr>
        <p:txBody>
          <a:bodyPr wrap="square">
            <a:spAutoFit/>
          </a:bodyPr>
          <a:lstStyle/>
          <a:p>
            <a:pPr marL="342900" indent="-342900" algn="ctr">
              <a:lnSpc>
                <a:spcPct val="90000"/>
              </a:lnSpc>
              <a:spcBef>
                <a:spcPct val="50000"/>
              </a:spcBef>
              <a:buClr>
                <a:schemeClr val="tx1"/>
              </a:buClr>
              <a:buSzPct val="70000"/>
              <a:buFont typeface="Wingdings" panose="05000000000000000000" pitchFamily="2" charset="2"/>
              <a:buNone/>
            </a:pPr>
            <a:r>
              <a:rPr lang="en-US" altLang="zh-CN" sz="5400" dirty="0">
                <a:solidFill>
                  <a:srgbClr val="000000"/>
                </a:solidFill>
                <a:sym typeface="Arial" panose="020B0604020202020204" pitchFamily="34" charset="0"/>
              </a:rPr>
              <a:t>MySQL</a:t>
            </a:r>
            <a:r>
              <a:rPr lang="zh-CN" altLang="en-US" sz="5400" dirty="0">
                <a:solidFill>
                  <a:srgbClr val="000000"/>
                </a:solidFill>
                <a:sym typeface="Arial" panose="020B0604020202020204" pitchFamily="34" charset="0"/>
              </a:rPr>
              <a:t>优化</a:t>
            </a:r>
            <a:endParaRPr lang="en-US" altLang="zh-CN" sz="5400" dirty="0">
              <a:solidFill>
                <a:srgbClr val="000000"/>
              </a:solidFill>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175"/>
                                        </p:tgtEl>
                                        <p:attrNameLst>
                                          <p:attrName>style.visibility</p:attrName>
                                        </p:attrNameLst>
                                      </p:cBhvr>
                                      <p:to>
                                        <p:strVal val="visible"/>
                                      </p:to>
                                    </p:set>
                                    <p:animEffect transition="in" filter="wipe(down)">
                                      <p:cBhvr>
                                        <p:cTn id="7" dur="580">
                                          <p:stCondLst>
                                            <p:cond delay="0"/>
                                          </p:stCondLst>
                                        </p:cTn>
                                        <p:tgtEl>
                                          <p:spTgt spid="7175"/>
                                        </p:tgtEl>
                                      </p:cBhvr>
                                    </p:animEffect>
                                    <p:anim calcmode="lin" valueType="num">
                                      <p:cBhvr>
                                        <p:cTn id="8" dur="1822">
                                          <p:stCondLst>
                                            <p:cond delay="0"/>
                                          </p:stCondLst>
                                        </p:cTn>
                                        <p:tgtEl>
                                          <p:spTgt spid="7175"/>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7175"/>
                                        </p:tgtEl>
                                        <p:attrNameLst>
                                          <p:attrName>ppt_y</p:attrName>
                                        </p:attrNameLst>
                                      </p:cBhvr>
                                      <p:tavLst>
                                        <p:tav tm="0" fmla="#ppt_y-sin(pi*$)/3">
                                          <p:val>
                                            <p:fltVal val="0.5"/>
                                          </p:val>
                                        </p:tav>
                                        <p:tav tm="100000">
                                          <p:val>
                                            <p:fltVal val="1"/>
                                          </p:val>
                                        </p:tav>
                                      </p:tavLst>
                                    </p:anim>
                                    <p:anim calcmode="lin" valueType="num">
                                      <p:cBhvr>
                                        <p:cTn id="10" dur="664">
                                          <p:stCondLst>
                                            <p:cond delay="664"/>
                                          </p:stCondLst>
                                        </p:cTn>
                                        <p:tgtEl>
                                          <p:spTgt spid="7175"/>
                                        </p:tgtEl>
                                        <p:attrNameLst>
                                          <p:attrName>ppt_y</p:attrName>
                                        </p:attrNameLst>
                                      </p:cBhvr>
                                      <p:tavLst>
                                        <p:tav tm="0" fmla="#ppt_y-sin(pi*$)/9">
                                          <p:val>
                                            <p:fltVal val="0"/>
                                          </p:val>
                                        </p:tav>
                                        <p:tav tm="100000">
                                          <p:val>
                                            <p:fltVal val="1"/>
                                          </p:val>
                                        </p:tav>
                                      </p:tavLst>
                                    </p:anim>
                                    <p:anim calcmode="lin" valueType="num">
                                      <p:cBhvr>
                                        <p:cTn id="11" dur="332">
                                          <p:stCondLst>
                                            <p:cond delay="1324"/>
                                          </p:stCondLst>
                                        </p:cTn>
                                        <p:tgtEl>
                                          <p:spTgt spid="7175"/>
                                        </p:tgtEl>
                                        <p:attrNameLst>
                                          <p:attrName>ppt_y</p:attrName>
                                        </p:attrNameLst>
                                      </p:cBhvr>
                                      <p:tavLst>
                                        <p:tav tm="0" fmla="#ppt_y-sin(pi*$)/27">
                                          <p:val>
                                            <p:fltVal val="0"/>
                                          </p:val>
                                        </p:tav>
                                        <p:tav tm="100000">
                                          <p:val>
                                            <p:fltVal val="1"/>
                                          </p:val>
                                        </p:tav>
                                      </p:tavLst>
                                    </p:anim>
                                    <p:anim calcmode="lin" valueType="num">
                                      <p:cBhvr>
                                        <p:cTn id="12" dur="164">
                                          <p:stCondLst>
                                            <p:cond delay="1656"/>
                                          </p:stCondLst>
                                        </p:cTn>
                                        <p:tgtEl>
                                          <p:spTgt spid="7175"/>
                                        </p:tgtEl>
                                        <p:attrNameLst>
                                          <p:attrName>ppt_y</p:attrName>
                                        </p:attrNameLst>
                                      </p:cBhvr>
                                      <p:tavLst>
                                        <p:tav tm="0" fmla="#ppt_y-sin(pi*$)/81">
                                          <p:val>
                                            <p:fltVal val="0"/>
                                          </p:val>
                                        </p:tav>
                                        <p:tav tm="100000">
                                          <p:val>
                                            <p:fltVal val="1"/>
                                          </p:val>
                                        </p:tav>
                                      </p:tavLst>
                                    </p:anim>
                                    <p:animScale>
                                      <p:cBhvr>
                                        <p:cTn id="13" dur="26">
                                          <p:stCondLst>
                                            <p:cond delay="650"/>
                                          </p:stCondLst>
                                        </p:cTn>
                                        <p:tgtEl>
                                          <p:spTgt spid="7175"/>
                                        </p:tgtEl>
                                      </p:cBhvr>
                                      <p:to x="100000" y="60000"/>
                                    </p:animScale>
                                    <p:animScale>
                                      <p:cBhvr>
                                        <p:cTn id="14" dur="166" decel="50000">
                                          <p:stCondLst>
                                            <p:cond delay="676"/>
                                          </p:stCondLst>
                                        </p:cTn>
                                        <p:tgtEl>
                                          <p:spTgt spid="7175"/>
                                        </p:tgtEl>
                                      </p:cBhvr>
                                      <p:to x="100000" y="100000"/>
                                    </p:animScale>
                                    <p:animScale>
                                      <p:cBhvr>
                                        <p:cTn id="15" dur="26">
                                          <p:stCondLst>
                                            <p:cond delay="1312"/>
                                          </p:stCondLst>
                                        </p:cTn>
                                        <p:tgtEl>
                                          <p:spTgt spid="7175"/>
                                        </p:tgtEl>
                                      </p:cBhvr>
                                      <p:to x="100000" y="80000"/>
                                    </p:animScale>
                                    <p:animScale>
                                      <p:cBhvr>
                                        <p:cTn id="16" dur="166" decel="50000">
                                          <p:stCondLst>
                                            <p:cond delay="1338"/>
                                          </p:stCondLst>
                                        </p:cTn>
                                        <p:tgtEl>
                                          <p:spTgt spid="7175"/>
                                        </p:tgtEl>
                                      </p:cBhvr>
                                      <p:to x="100000" y="100000"/>
                                    </p:animScale>
                                    <p:animScale>
                                      <p:cBhvr>
                                        <p:cTn id="17" dur="26">
                                          <p:stCondLst>
                                            <p:cond delay="1642"/>
                                          </p:stCondLst>
                                        </p:cTn>
                                        <p:tgtEl>
                                          <p:spTgt spid="7175"/>
                                        </p:tgtEl>
                                      </p:cBhvr>
                                      <p:to x="100000" y="90000"/>
                                    </p:animScale>
                                    <p:animScale>
                                      <p:cBhvr>
                                        <p:cTn id="18" dur="166" decel="50000">
                                          <p:stCondLst>
                                            <p:cond delay="1668"/>
                                          </p:stCondLst>
                                        </p:cTn>
                                        <p:tgtEl>
                                          <p:spTgt spid="7175"/>
                                        </p:tgtEl>
                                      </p:cBhvr>
                                      <p:to x="100000" y="100000"/>
                                    </p:animScale>
                                    <p:animScale>
                                      <p:cBhvr>
                                        <p:cTn id="19" dur="26">
                                          <p:stCondLst>
                                            <p:cond delay="1808"/>
                                          </p:stCondLst>
                                        </p:cTn>
                                        <p:tgtEl>
                                          <p:spTgt spid="7175"/>
                                        </p:tgtEl>
                                      </p:cBhvr>
                                      <p:to x="100000" y="95000"/>
                                    </p:animScale>
                                    <p:animScale>
                                      <p:cBhvr>
                                        <p:cTn id="20" dur="166" decel="50000">
                                          <p:stCondLst>
                                            <p:cond delay="1834"/>
                                          </p:stCondLst>
                                        </p:cTn>
                                        <p:tgtEl>
                                          <p:spTgt spid="7175"/>
                                        </p:tgtEl>
                                      </p:cBhvr>
                                      <p:to x="100000" y="100000"/>
                                    </p:animScale>
                                  </p:childTnLst>
                                  <p:subTnLst>
                                    <p:audio>
                                      <p:cMediaNode vol="19000">
                                        <p:cTn display="0" masterRel="sameClick">
                                          <p:stCondLst>
                                            <p:cond evt="begin" delay="0">
                                              <p:tn val="5"/>
                                            </p:cond>
                                          </p:stCondLst>
                                          <p:endCondLst>
                                            <p:cond evt="onStopAudio" delay="0">
                                              <p:tgtEl>
                                                <p:sldTgt/>
                                              </p:tgtEl>
                                            </p:cond>
                                          </p:endCondLst>
                                        </p:cTn>
                                        <p:tgtEl>
                                          <p:sndTgt r:embed="rId19" name="push.wav"/>
                                        </p:tgtEl>
                                      </p:cMediaNode>
                                    </p:audio>
                                  </p:subTnLst>
                                </p:cTn>
                              </p:par>
                              <p:par>
                                <p:cTn id="21" presetID="26" presetClass="entr" presetSubtype="0" fill="hold" nodeType="withEffect">
                                  <p:stCondLst>
                                    <p:cond delay="0"/>
                                  </p:stCondLst>
                                  <p:childTnLst>
                                    <p:set>
                                      <p:cBhvr>
                                        <p:cTn id="22" dur="1" fill="hold">
                                          <p:stCondLst>
                                            <p:cond delay="0"/>
                                          </p:stCondLst>
                                        </p:cTn>
                                        <p:tgtEl>
                                          <p:spTgt spid="7173"/>
                                        </p:tgtEl>
                                        <p:attrNameLst>
                                          <p:attrName>style.visibility</p:attrName>
                                        </p:attrNameLst>
                                      </p:cBhvr>
                                      <p:to>
                                        <p:strVal val="visible"/>
                                      </p:to>
                                    </p:set>
                                    <p:animEffect transition="in" filter="wipe(down)">
                                      <p:cBhvr>
                                        <p:cTn id="23" dur="580">
                                          <p:stCondLst>
                                            <p:cond delay="0"/>
                                          </p:stCondLst>
                                        </p:cTn>
                                        <p:tgtEl>
                                          <p:spTgt spid="7173"/>
                                        </p:tgtEl>
                                      </p:cBhvr>
                                    </p:animEffect>
                                    <p:anim calcmode="lin" valueType="num">
                                      <p:cBhvr>
                                        <p:cTn id="24" dur="1822" tmFilter="0,0; 0.14,0.36; 0.43,0.73; 0.71,0.91; 1.0,1.0">
                                          <p:stCondLst>
                                            <p:cond delay="0"/>
                                          </p:stCondLst>
                                        </p:cTn>
                                        <p:tgtEl>
                                          <p:spTgt spid="717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17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17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17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173"/>
                                        </p:tgtEl>
                                        <p:attrNameLst>
                                          <p:attrName>ppt_y</p:attrName>
                                        </p:attrNameLst>
                                      </p:cBhvr>
                                      <p:tavLst>
                                        <p:tav tm="0" fmla="#ppt_y-sin(pi*$)/81">
                                          <p:val>
                                            <p:fltVal val="0"/>
                                          </p:val>
                                        </p:tav>
                                        <p:tav tm="100000">
                                          <p:val>
                                            <p:fltVal val="1"/>
                                          </p:val>
                                        </p:tav>
                                      </p:tavLst>
                                    </p:anim>
                                    <p:animScale>
                                      <p:cBhvr>
                                        <p:cTn id="29" dur="26">
                                          <p:stCondLst>
                                            <p:cond delay="650"/>
                                          </p:stCondLst>
                                        </p:cTn>
                                        <p:tgtEl>
                                          <p:spTgt spid="7173"/>
                                        </p:tgtEl>
                                      </p:cBhvr>
                                      <p:to x="100000" y="60000"/>
                                    </p:animScale>
                                    <p:animScale>
                                      <p:cBhvr>
                                        <p:cTn id="30" dur="166" decel="50000">
                                          <p:stCondLst>
                                            <p:cond delay="676"/>
                                          </p:stCondLst>
                                        </p:cTn>
                                        <p:tgtEl>
                                          <p:spTgt spid="7173"/>
                                        </p:tgtEl>
                                      </p:cBhvr>
                                      <p:to x="100000" y="100000"/>
                                    </p:animScale>
                                    <p:animScale>
                                      <p:cBhvr>
                                        <p:cTn id="31" dur="26">
                                          <p:stCondLst>
                                            <p:cond delay="1312"/>
                                          </p:stCondLst>
                                        </p:cTn>
                                        <p:tgtEl>
                                          <p:spTgt spid="7173"/>
                                        </p:tgtEl>
                                      </p:cBhvr>
                                      <p:to x="100000" y="80000"/>
                                    </p:animScale>
                                    <p:animScale>
                                      <p:cBhvr>
                                        <p:cTn id="32" dur="166" decel="50000">
                                          <p:stCondLst>
                                            <p:cond delay="1338"/>
                                          </p:stCondLst>
                                        </p:cTn>
                                        <p:tgtEl>
                                          <p:spTgt spid="7173"/>
                                        </p:tgtEl>
                                      </p:cBhvr>
                                      <p:to x="100000" y="100000"/>
                                    </p:animScale>
                                    <p:animScale>
                                      <p:cBhvr>
                                        <p:cTn id="33" dur="26">
                                          <p:stCondLst>
                                            <p:cond delay="1642"/>
                                          </p:stCondLst>
                                        </p:cTn>
                                        <p:tgtEl>
                                          <p:spTgt spid="7173"/>
                                        </p:tgtEl>
                                      </p:cBhvr>
                                      <p:to x="100000" y="90000"/>
                                    </p:animScale>
                                    <p:animScale>
                                      <p:cBhvr>
                                        <p:cTn id="34" dur="166" decel="50000">
                                          <p:stCondLst>
                                            <p:cond delay="1668"/>
                                          </p:stCondLst>
                                        </p:cTn>
                                        <p:tgtEl>
                                          <p:spTgt spid="7173"/>
                                        </p:tgtEl>
                                      </p:cBhvr>
                                      <p:to x="100000" y="100000"/>
                                    </p:animScale>
                                    <p:animScale>
                                      <p:cBhvr>
                                        <p:cTn id="35" dur="26">
                                          <p:stCondLst>
                                            <p:cond delay="1808"/>
                                          </p:stCondLst>
                                        </p:cTn>
                                        <p:tgtEl>
                                          <p:spTgt spid="7173"/>
                                        </p:tgtEl>
                                      </p:cBhvr>
                                      <p:to x="100000" y="95000"/>
                                    </p:animScale>
                                    <p:animScale>
                                      <p:cBhvr>
                                        <p:cTn id="36" dur="166" decel="50000">
                                          <p:stCondLst>
                                            <p:cond delay="1834"/>
                                          </p:stCondLst>
                                        </p:cTn>
                                        <p:tgtEl>
                                          <p:spTgt spid="717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7443" y="387626"/>
            <a:ext cx="7225748" cy="523220"/>
          </a:xfrm>
          <a:prstGeom prst="rect">
            <a:avLst/>
          </a:prstGeom>
          <a:noFill/>
        </p:spPr>
        <p:txBody>
          <a:bodyPr wrap="square" rtlCol="0">
            <a:spAutoFit/>
          </a:bodyPr>
          <a:lstStyle/>
          <a:p>
            <a:r>
              <a:rPr lang="en-US" altLang="zh-CN" sz="2800" dirty="0" err="1">
                <a:latin typeface="+mn-ea"/>
                <a:ea typeface="+mn-ea"/>
              </a:rPr>
              <a:t>MyISAM</a:t>
            </a:r>
            <a:endParaRPr lang="zh-CN" altLang="en-US" sz="2800" dirty="0">
              <a:latin typeface="+mn-ea"/>
              <a:ea typeface="+mn-ea"/>
            </a:endParaRPr>
          </a:p>
        </p:txBody>
      </p:sp>
      <p:sp>
        <p:nvSpPr>
          <p:cNvPr id="3" name="Rectangle 1"/>
          <p:cNvSpPr>
            <a:spLocks noChangeArrowheads="1"/>
          </p:cNvSpPr>
          <p:nvPr/>
        </p:nvSpPr>
        <p:spPr bwMode="auto">
          <a:xfrm>
            <a:off x="417443" y="997157"/>
            <a:ext cx="7702827" cy="45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333333"/>
                </a:solidFill>
                <a:effectLst/>
                <a:latin typeface="+mn-ea"/>
                <a:ea typeface="+mn-ea"/>
              </a:rPr>
              <a:t>MySQL 5.5 之前默认的存储引擎。</a:t>
            </a:r>
            <a:endParaRPr kumimoji="0" lang="en-US" altLang="zh-CN" b="0" i="0" u="none" strike="noStrike" cap="none" normalizeH="0" baseline="0" dirty="0">
              <a:ln>
                <a:noFill/>
              </a:ln>
              <a:solidFill>
                <a:srgbClr val="333333"/>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b="0" i="0" u="none" strike="noStrike" cap="none" normalizeH="0" baseline="0" dirty="0">
              <a:ln>
                <a:noFill/>
              </a:ln>
              <a:solidFill>
                <a:srgbClr val="333333"/>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dirty="0">
                <a:solidFill>
                  <a:srgbClr val="333333"/>
                </a:solidFill>
                <a:latin typeface="+mn-ea"/>
                <a:ea typeface="+mn-ea"/>
              </a:rPr>
              <a:t>特点：</a:t>
            </a: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dirty="0">
                <a:solidFill>
                  <a:srgbClr val="333333"/>
                </a:solidFill>
                <a:latin typeface="+mn-ea"/>
                <a:ea typeface="+mn-ea"/>
              </a:rPr>
              <a:t>   a. </a:t>
            </a:r>
            <a:r>
              <a:rPr lang="zh-CN" altLang="en-US" dirty="0">
                <a:solidFill>
                  <a:srgbClr val="333333"/>
                </a:solidFill>
                <a:latin typeface="+mn-ea"/>
                <a:ea typeface="+mn-ea"/>
              </a:rPr>
              <a:t>查询速度很快</a:t>
            </a: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dirty="0">
                <a:solidFill>
                  <a:srgbClr val="333333"/>
                </a:solidFill>
                <a:latin typeface="+mn-ea"/>
                <a:ea typeface="+mn-ea"/>
              </a:rPr>
              <a:t>   b. </a:t>
            </a:r>
            <a:r>
              <a:rPr lang="zh-CN" altLang="en-US" dirty="0">
                <a:solidFill>
                  <a:srgbClr val="FF0000"/>
                </a:solidFill>
                <a:latin typeface="+mn-ea"/>
                <a:ea typeface="+mn-ea"/>
              </a:rPr>
              <a:t>支持表锁</a:t>
            </a: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dirty="0">
                <a:solidFill>
                  <a:srgbClr val="333333"/>
                </a:solidFill>
                <a:latin typeface="+mn-ea"/>
                <a:ea typeface="+mn-ea"/>
              </a:rPr>
              <a:t>   c. </a:t>
            </a:r>
            <a:r>
              <a:rPr lang="zh-CN" altLang="en-US" dirty="0">
                <a:solidFill>
                  <a:srgbClr val="333333"/>
                </a:solidFill>
                <a:latin typeface="+mn-ea"/>
                <a:ea typeface="+mn-ea"/>
              </a:rPr>
              <a:t>支持全文索引</a:t>
            </a:r>
            <a:r>
              <a:rPr lang="en-US" altLang="zh-CN" dirty="0">
                <a:solidFill>
                  <a:srgbClr val="333333"/>
                </a:solidFill>
                <a:latin typeface="+mn-ea"/>
                <a:ea typeface="+mn-ea"/>
              </a:rPr>
              <a:t>(</a:t>
            </a:r>
            <a:r>
              <a:rPr lang="zh-CN" altLang="en-US" dirty="0">
                <a:solidFill>
                  <a:srgbClr val="333333"/>
                </a:solidFill>
                <a:latin typeface="+mn-ea"/>
                <a:ea typeface="+mn-ea"/>
              </a:rPr>
              <a:t>正排索引、</a:t>
            </a:r>
            <a:r>
              <a:rPr lang="zh-CN" altLang="en-US" dirty="0">
                <a:solidFill>
                  <a:srgbClr val="FF0000"/>
                </a:solidFill>
                <a:latin typeface="+mn-ea"/>
                <a:ea typeface="+mn-ea"/>
              </a:rPr>
              <a:t>倒排索引</a:t>
            </a:r>
            <a:r>
              <a:rPr lang="en-US" altLang="zh-CN" dirty="0">
                <a:solidFill>
                  <a:srgbClr val="333333"/>
                </a:solidFill>
                <a:latin typeface="+mn-ea"/>
                <a:ea typeface="+mn-ea"/>
              </a:rPr>
              <a:t>)</a:t>
            </a: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dirty="0">
                <a:solidFill>
                  <a:srgbClr val="333333"/>
                </a:solidFill>
                <a:latin typeface="+mn-ea"/>
                <a:ea typeface="+mn-ea"/>
              </a:rPr>
              <a:t>   d. </a:t>
            </a:r>
            <a:r>
              <a:rPr lang="zh-CN" altLang="en-US" dirty="0">
                <a:solidFill>
                  <a:srgbClr val="FF0000"/>
                </a:solidFill>
                <a:latin typeface="+mn-ea"/>
                <a:ea typeface="+mn-ea"/>
              </a:rPr>
              <a:t>不支持事务</a:t>
            </a: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dirty="0">
                <a:solidFill>
                  <a:srgbClr val="333333"/>
                </a:solidFill>
                <a:latin typeface="+mn-ea"/>
                <a:ea typeface="+mn-ea"/>
              </a:rPr>
              <a:t>   </a:t>
            </a:r>
            <a:endParaRPr lang="en-US" altLang="zh-CN" dirty="0">
              <a:solidFill>
                <a:srgbClr val="333333"/>
              </a:solidFill>
              <a:latin typeface="+mn-ea"/>
              <a:ea typeface="+mn-ea"/>
            </a:endParaRPr>
          </a:p>
          <a:p>
            <a:r>
              <a:rPr lang="zh-CN" altLang="zh-CN" dirty="0">
                <a:solidFill>
                  <a:srgbClr val="333333"/>
                </a:solidFill>
                <a:latin typeface="+mn-ea"/>
              </a:rPr>
              <a:t>使用 MyISAM 存储表，会生成三个文件</a:t>
            </a:r>
            <a:r>
              <a:rPr lang="en-US" altLang="zh-CN" dirty="0">
                <a:solidFill>
                  <a:srgbClr val="333333"/>
                </a:solidFill>
                <a:latin typeface="+mn-ea"/>
              </a:rPr>
              <a:t>.</a:t>
            </a:r>
            <a:endParaRPr kumimoji="0" lang="en-US" altLang="zh-CN" b="0" i="0" u="none" strike="noStrike" cap="none" normalizeH="0" baseline="0" dirty="0">
              <a:ln>
                <a:noFill/>
              </a:ln>
              <a:solidFill>
                <a:srgbClr val="333333"/>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dirty="0">
                <a:solidFill>
                  <a:srgbClr val="333333"/>
                </a:solidFill>
                <a:latin typeface="+mn-ea"/>
                <a:ea typeface="+mn-ea"/>
              </a:rPr>
              <a:t>.</a:t>
            </a:r>
            <a:r>
              <a:rPr lang="en-US" altLang="zh-CN" dirty="0" err="1">
                <a:solidFill>
                  <a:srgbClr val="333333"/>
                </a:solidFill>
                <a:latin typeface="+mn-ea"/>
                <a:ea typeface="+mn-ea"/>
              </a:rPr>
              <a:t>frm</a:t>
            </a:r>
            <a:r>
              <a:rPr lang="en-US" altLang="zh-CN" dirty="0">
                <a:solidFill>
                  <a:srgbClr val="333333"/>
                </a:solidFill>
                <a:latin typeface="+mn-ea"/>
                <a:ea typeface="+mn-ea"/>
              </a:rPr>
              <a:t> # </a:t>
            </a:r>
            <a:r>
              <a:rPr lang="zh-CN" altLang="en-US" dirty="0">
                <a:solidFill>
                  <a:srgbClr val="333333"/>
                </a:solidFill>
                <a:latin typeface="+mn-ea"/>
                <a:ea typeface="+mn-ea"/>
              </a:rPr>
              <a:t>存储表结构，是任何存储引擎都有的</a:t>
            </a: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333333"/>
                </a:solidFill>
                <a:effectLst/>
                <a:latin typeface="+mn-ea"/>
                <a:ea typeface="+mn-ea"/>
              </a:rPr>
              <a:t>.</a:t>
            </a:r>
            <a:r>
              <a:rPr kumimoji="0" lang="en-US" altLang="zh-CN" b="0" i="0" u="none" strike="noStrike" cap="none" normalizeH="0" baseline="0" dirty="0" err="1">
                <a:ln>
                  <a:noFill/>
                </a:ln>
                <a:solidFill>
                  <a:srgbClr val="333333"/>
                </a:solidFill>
                <a:effectLst/>
                <a:latin typeface="+mn-ea"/>
                <a:ea typeface="+mn-ea"/>
              </a:rPr>
              <a:t>myd</a:t>
            </a:r>
            <a:r>
              <a:rPr kumimoji="0" lang="en-US" altLang="zh-CN" b="0" i="0" u="none" strike="noStrike" cap="none" normalizeH="0" baseline="0" dirty="0">
                <a:ln>
                  <a:noFill/>
                </a:ln>
                <a:solidFill>
                  <a:srgbClr val="333333"/>
                </a:solidFill>
                <a:effectLst/>
                <a:latin typeface="+mn-ea"/>
                <a:ea typeface="+mn-ea"/>
              </a:rPr>
              <a:t> # </a:t>
            </a:r>
            <a:r>
              <a:rPr kumimoji="0" lang="zh-CN" altLang="en-US" b="0" i="0" u="none" strike="noStrike" cap="none" normalizeH="0" baseline="0" dirty="0">
                <a:ln>
                  <a:noFill/>
                </a:ln>
                <a:solidFill>
                  <a:srgbClr val="333333"/>
                </a:solidFill>
                <a:effectLst/>
                <a:latin typeface="+mn-ea"/>
                <a:ea typeface="+mn-ea"/>
              </a:rPr>
              <a:t>存放数据</a:t>
            </a:r>
            <a:endParaRPr kumimoji="0" lang="en-US" altLang="zh-CN" b="0" i="0" u="none" strike="noStrike" cap="none" normalizeH="0" baseline="0" dirty="0">
              <a:ln>
                <a:noFill/>
              </a:ln>
              <a:solidFill>
                <a:srgbClr val="333333"/>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333333"/>
                </a:solidFill>
                <a:effectLst/>
                <a:latin typeface="+mn-ea"/>
                <a:ea typeface="+mn-ea"/>
              </a:rPr>
              <a:t>.</a:t>
            </a:r>
            <a:r>
              <a:rPr kumimoji="0" lang="en-US" altLang="zh-CN" b="0" i="0" u="none" strike="noStrike" cap="none" normalizeH="0" baseline="0" dirty="0" err="1">
                <a:ln>
                  <a:noFill/>
                </a:ln>
                <a:solidFill>
                  <a:srgbClr val="333333"/>
                </a:solidFill>
                <a:effectLst/>
                <a:latin typeface="+mn-ea"/>
                <a:ea typeface="+mn-ea"/>
              </a:rPr>
              <a:t>myi</a:t>
            </a:r>
            <a:r>
              <a:rPr kumimoji="0" lang="zh-CN" altLang="en-US" b="0" i="0" u="none" strike="noStrike" cap="none" normalizeH="0" baseline="0" dirty="0">
                <a:ln>
                  <a:noFill/>
                </a:ln>
                <a:solidFill>
                  <a:srgbClr val="333333"/>
                </a:solidFill>
                <a:effectLst/>
                <a:latin typeface="+mn-ea"/>
                <a:ea typeface="+mn-ea"/>
              </a:rPr>
              <a:t> </a:t>
            </a:r>
            <a:r>
              <a:rPr kumimoji="0" lang="en-US" altLang="zh-CN" b="0" i="0" u="none" strike="noStrike" cap="none" normalizeH="0" baseline="0" dirty="0">
                <a:ln>
                  <a:noFill/>
                </a:ln>
                <a:solidFill>
                  <a:srgbClr val="333333"/>
                </a:solidFill>
                <a:effectLst/>
                <a:latin typeface="+mn-ea"/>
                <a:ea typeface="+mn-ea"/>
              </a:rPr>
              <a:t>#</a:t>
            </a:r>
            <a:r>
              <a:rPr kumimoji="0" lang="zh-CN" altLang="en-US" b="0" i="0" u="none" strike="noStrike" cap="none" normalizeH="0" baseline="0" dirty="0">
                <a:ln>
                  <a:noFill/>
                </a:ln>
                <a:solidFill>
                  <a:srgbClr val="333333"/>
                </a:solidFill>
                <a:effectLst/>
                <a:latin typeface="+mn-ea"/>
                <a:ea typeface="+mn-ea"/>
              </a:rPr>
              <a:t> </a:t>
            </a:r>
            <a:r>
              <a:rPr lang="zh-CN" altLang="en-US" dirty="0">
                <a:solidFill>
                  <a:srgbClr val="333333"/>
                </a:solidFill>
                <a:latin typeface="+mn-ea"/>
                <a:ea typeface="+mn-ea"/>
              </a:rPr>
              <a:t>存放索引</a:t>
            </a: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b="0" i="0" u="none" strike="noStrike" cap="none" normalizeH="0" baseline="0" dirty="0">
              <a:ln>
                <a:noFill/>
              </a:ln>
              <a:solidFill>
                <a:srgbClr val="333333"/>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b="1" dirty="0">
                <a:solidFill>
                  <a:srgbClr val="FF0000"/>
                </a:solidFill>
                <a:latin typeface="+mn-ea"/>
                <a:ea typeface="+mn-ea"/>
              </a:rPr>
              <a:t>索引和数据是分开存放的，这样的索引叫非聚集索引</a:t>
            </a:r>
            <a:r>
              <a:rPr lang="zh-CN" altLang="en-US" dirty="0">
                <a:latin typeface="+mn-ea"/>
                <a:ea typeface="+mn-ea"/>
              </a:rPr>
              <a:t>。</a:t>
            </a:r>
            <a:endParaRPr kumimoji="0" lang="zh-CN" altLang="zh-CN" b="0" i="0" u="none" strike="noStrike" cap="none" normalizeH="0" baseline="0" dirty="0">
              <a:ln>
                <a:noFill/>
              </a:ln>
              <a:solidFill>
                <a:schemeClr val="tx1"/>
              </a:solidFill>
              <a:effectLst/>
              <a:latin typeface="+mn-ea"/>
              <a:ea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7443" y="387626"/>
            <a:ext cx="7225748" cy="523220"/>
          </a:xfrm>
          <a:prstGeom prst="rect">
            <a:avLst/>
          </a:prstGeom>
          <a:noFill/>
        </p:spPr>
        <p:txBody>
          <a:bodyPr wrap="square" rtlCol="0">
            <a:spAutoFit/>
          </a:bodyPr>
          <a:lstStyle/>
          <a:p>
            <a:r>
              <a:rPr lang="en-US" altLang="zh-CN" sz="2800" dirty="0" err="1">
                <a:latin typeface="+mn-ea"/>
                <a:ea typeface="+mn-ea"/>
              </a:rPr>
              <a:t>InnoDB</a:t>
            </a:r>
            <a:endParaRPr lang="zh-CN" altLang="en-US" sz="2800" dirty="0">
              <a:latin typeface="+mn-ea"/>
              <a:ea typeface="+mn-ea"/>
            </a:endParaRPr>
          </a:p>
        </p:txBody>
      </p:sp>
      <p:sp>
        <p:nvSpPr>
          <p:cNvPr id="3" name="Rectangle 1"/>
          <p:cNvSpPr>
            <a:spLocks noChangeArrowheads="1"/>
          </p:cNvSpPr>
          <p:nvPr/>
        </p:nvSpPr>
        <p:spPr bwMode="auto">
          <a:xfrm>
            <a:off x="417443" y="1425146"/>
            <a:ext cx="7702827" cy="4246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kumimoji="0" lang="zh-CN" altLang="zh-CN" b="0" i="0" u="none" strike="noStrike" cap="none" normalizeH="0" baseline="0" dirty="0">
                <a:ln>
                  <a:noFill/>
                </a:ln>
                <a:solidFill>
                  <a:srgbClr val="333333"/>
                </a:solidFill>
                <a:effectLst/>
                <a:latin typeface="+mn-ea"/>
                <a:ea typeface="+mn-ea"/>
              </a:rPr>
              <a:t>MySQL 5.5 </a:t>
            </a:r>
            <a:r>
              <a:rPr lang="zh-CN" altLang="en-US" dirty="0">
                <a:solidFill>
                  <a:srgbClr val="333333"/>
                </a:solidFill>
                <a:latin typeface="+mn-ea"/>
                <a:ea typeface="+mn-ea"/>
              </a:rPr>
              <a:t>以及以后版本默认的存储引擎</a:t>
            </a:r>
            <a:r>
              <a:rPr kumimoji="0" lang="zh-CN" altLang="zh-CN" b="0" i="0" u="none" strike="noStrike" cap="none" normalizeH="0" baseline="0" dirty="0">
                <a:ln>
                  <a:noFill/>
                </a:ln>
                <a:solidFill>
                  <a:srgbClr val="333333"/>
                </a:solidFill>
                <a:effectLst/>
                <a:latin typeface="+mn-ea"/>
                <a:ea typeface="+mn-ea"/>
              </a:rPr>
              <a:t>。</a:t>
            </a:r>
            <a:r>
              <a:rPr lang="zh-CN" altLang="en-US" dirty="0">
                <a:solidFill>
                  <a:srgbClr val="333333"/>
                </a:solidFill>
                <a:latin typeface="+mn-ea"/>
              </a:rPr>
              <a:t>没有特殊应用，推荐使用</a:t>
            </a:r>
            <a:r>
              <a:rPr lang="en-US" altLang="zh-CN" dirty="0" err="1">
                <a:solidFill>
                  <a:srgbClr val="333333"/>
                </a:solidFill>
                <a:latin typeface="+mn-ea"/>
              </a:rPr>
              <a:t>InnoDB</a:t>
            </a:r>
            <a:r>
              <a:rPr lang="zh-CN" altLang="en-US" dirty="0">
                <a:solidFill>
                  <a:srgbClr val="333333"/>
                </a:solidFill>
                <a:latin typeface="+mn-ea"/>
              </a:rPr>
              <a:t>引擎。</a:t>
            </a:r>
            <a:endParaRPr lang="en-US" altLang="zh-CN" dirty="0">
              <a:solidFill>
                <a:srgbClr val="333333"/>
              </a:solidFill>
              <a:latin typeface="+mn-ea"/>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b="0" i="0" u="none" strike="noStrike" cap="none" normalizeH="0" baseline="0" dirty="0">
              <a:ln>
                <a:noFill/>
              </a:ln>
              <a:solidFill>
                <a:srgbClr val="333333"/>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dirty="0">
                <a:solidFill>
                  <a:srgbClr val="333333"/>
                </a:solidFill>
                <a:latin typeface="+mn-ea"/>
                <a:ea typeface="+mn-ea"/>
              </a:rPr>
              <a:t>特点：</a:t>
            </a: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dirty="0">
                <a:solidFill>
                  <a:srgbClr val="333333"/>
                </a:solidFill>
                <a:latin typeface="+mn-ea"/>
                <a:ea typeface="+mn-ea"/>
              </a:rPr>
              <a:t>   a. </a:t>
            </a:r>
            <a:r>
              <a:rPr lang="zh-CN" altLang="en-US" dirty="0">
                <a:solidFill>
                  <a:srgbClr val="FF0000"/>
                </a:solidFill>
                <a:latin typeface="+mn-ea"/>
                <a:ea typeface="+mn-ea"/>
              </a:rPr>
              <a:t>支持事务</a:t>
            </a: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dirty="0">
                <a:solidFill>
                  <a:srgbClr val="333333"/>
                </a:solidFill>
                <a:latin typeface="+mn-ea"/>
                <a:ea typeface="+mn-ea"/>
              </a:rPr>
              <a:t>   b. </a:t>
            </a:r>
            <a:r>
              <a:rPr lang="zh-CN" altLang="en-US" dirty="0">
                <a:solidFill>
                  <a:srgbClr val="333333"/>
                </a:solidFill>
                <a:latin typeface="+mn-ea"/>
                <a:ea typeface="+mn-ea"/>
              </a:rPr>
              <a:t>支持</a:t>
            </a:r>
            <a:r>
              <a:rPr lang="zh-CN" altLang="en-US" dirty="0">
                <a:solidFill>
                  <a:srgbClr val="FF0000"/>
                </a:solidFill>
                <a:latin typeface="+mn-ea"/>
                <a:ea typeface="+mn-ea"/>
              </a:rPr>
              <a:t>行锁和表锁（默认支持行锁）</a:t>
            </a: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dirty="0">
                <a:solidFill>
                  <a:srgbClr val="333333"/>
                </a:solidFill>
                <a:latin typeface="+mn-ea"/>
                <a:ea typeface="+mn-ea"/>
              </a:rPr>
              <a:t>   c. </a:t>
            </a:r>
            <a:r>
              <a:rPr lang="zh-CN" altLang="en-US" dirty="0">
                <a:solidFill>
                  <a:srgbClr val="333333"/>
                </a:solidFill>
                <a:latin typeface="+mn-ea"/>
                <a:ea typeface="+mn-ea"/>
              </a:rPr>
              <a:t>支持</a:t>
            </a:r>
            <a:r>
              <a:rPr lang="en-US" altLang="zh-CN" dirty="0">
                <a:solidFill>
                  <a:srgbClr val="333333"/>
                </a:solidFill>
                <a:latin typeface="+mn-ea"/>
                <a:ea typeface="+mn-ea"/>
              </a:rPr>
              <a:t>MVCC(</a:t>
            </a:r>
            <a:r>
              <a:rPr lang="zh-CN" altLang="en-US" dirty="0">
                <a:solidFill>
                  <a:srgbClr val="333333"/>
                </a:solidFill>
                <a:latin typeface="+mn-ea"/>
                <a:ea typeface="+mn-ea"/>
              </a:rPr>
              <a:t>多版本并发控制</a:t>
            </a:r>
            <a:r>
              <a:rPr lang="en-US" altLang="zh-CN" dirty="0">
                <a:solidFill>
                  <a:srgbClr val="333333"/>
                </a:solidFill>
                <a:latin typeface="+mn-ea"/>
                <a:ea typeface="+mn-ea"/>
              </a:rPr>
              <a:t>)</a:t>
            </a: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dirty="0">
                <a:solidFill>
                  <a:srgbClr val="333333"/>
                </a:solidFill>
                <a:latin typeface="+mn-ea"/>
                <a:ea typeface="+mn-ea"/>
              </a:rPr>
              <a:t>   d.</a:t>
            </a:r>
            <a:r>
              <a:rPr lang="zh-CN" altLang="en-US" dirty="0">
                <a:solidFill>
                  <a:srgbClr val="333333"/>
                </a:solidFill>
                <a:latin typeface="+mn-ea"/>
                <a:ea typeface="+mn-ea"/>
              </a:rPr>
              <a:t> 支持崩溃恢复</a:t>
            </a: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dirty="0">
                <a:solidFill>
                  <a:srgbClr val="333333"/>
                </a:solidFill>
                <a:latin typeface="+mn-ea"/>
                <a:ea typeface="+mn-ea"/>
              </a:rPr>
              <a:t>   e. </a:t>
            </a:r>
            <a:r>
              <a:rPr lang="zh-CN" altLang="en-US" dirty="0">
                <a:solidFill>
                  <a:srgbClr val="333333"/>
                </a:solidFill>
                <a:latin typeface="+mn-ea"/>
                <a:ea typeface="+mn-ea"/>
              </a:rPr>
              <a:t>支持外键一致性约束</a:t>
            </a: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dirty="0">
                <a:solidFill>
                  <a:srgbClr val="333333"/>
                </a:solidFill>
                <a:latin typeface="+mn-ea"/>
                <a:ea typeface="+mn-ea"/>
              </a:rPr>
              <a:t>   </a:t>
            </a:r>
            <a:endParaRPr lang="en-US" altLang="zh-CN" dirty="0">
              <a:solidFill>
                <a:srgbClr val="333333"/>
              </a:solidFill>
              <a:latin typeface="+mn-ea"/>
              <a:ea typeface="+mn-ea"/>
            </a:endParaRPr>
          </a:p>
          <a:p>
            <a:r>
              <a:rPr lang="zh-CN" altLang="zh-CN" dirty="0">
                <a:solidFill>
                  <a:srgbClr val="333333"/>
                </a:solidFill>
                <a:latin typeface="+mn-ea"/>
              </a:rPr>
              <a:t>使用 </a:t>
            </a:r>
            <a:r>
              <a:rPr lang="en-US" altLang="zh-CN" dirty="0" err="1">
                <a:solidFill>
                  <a:srgbClr val="333333"/>
                </a:solidFill>
                <a:latin typeface="+mn-ea"/>
              </a:rPr>
              <a:t>InnoDB</a:t>
            </a:r>
            <a:r>
              <a:rPr lang="en-US" altLang="zh-CN" dirty="0">
                <a:solidFill>
                  <a:srgbClr val="333333"/>
                </a:solidFill>
                <a:latin typeface="+mn-ea"/>
              </a:rPr>
              <a:t> </a:t>
            </a:r>
            <a:r>
              <a:rPr lang="zh-CN" altLang="zh-CN" dirty="0">
                <a:solidFill>
                  <a:srgbClr val="333333"/>
                </a:solidFill>
                <a:latin typeface="+mn-ea"/>
              </a:rPr>
              <a:t>存储表，会生成</a:t>
            </a:r>
            <a:r>
              <a:rPr lang="zh-CN" altLang="en-US" dirty="0">
                <a:solidFill>
                  <a:srgbClr val="333333"/>
                </a:solidFill>
                <a:latin typeface="+mn-ea"/>
              </a:rPr>
              <a:t>两</a:t>
            </a:r>
            <a:r>
              <a:rPr lang="zh-CN" altLang="zh-CN" dirty="0">
                <a:solidFill>
                  <a:srgbClr val="333333"/>
                </a:solidFill>
                <a:latin typeface="+mn-ea"/>
              </a:rPr>
              <a:t>个文件</a:t>
            </a:r>
            <a:r>
              <a:rPr lang="en-US" altLang="zh-CN" dirty="0">
                <a:solidFill>
                  <a:srgbClr val="333333"/>
                </a:solidFill>
                <a:latin typeface="+mn-ea"/>
              </a:rPr>
              <a:t>.</a:t>
            </a:r>
            <a:endParaRPr kumimoji="0" lang="en-US" altLang="zh-CN" b="0" i="0" u="none" strike="noStrike" cap="none" normalizeH="0" baseline="0" dirty="0">
              <a:ln>
                <a:noFill/>
              </a:ln>
              <a:solidFill>
                <a:srgbClr val="333333"/>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dirty="0">
                <a:solidFill>
                  <a:srgbClr val="333333"/>
                </a:solidFill>
                <a:latin typeface="+mn-ea"/>
                <a:ea typeface="+mn-ea"/>
              </a:rPr>
              <a:t>.</a:t>
            </a:r>
            <a:r>
              <a:rPr lang="en-US" altLang="zh-CN" dirty="0" err="1">
                <a:solidFill>
                  <a:srgbClr val="333333"/>
                </a:solidFill>
                <a:latin typeface="+mn-ea"/>
                <a:ea typeface="+mn-ea"/>
              </a:rPr>
              <a:t>frm</a:t>
            </a:r>
            <a:r>
              <a:rPr lang="en-US" altLang="zh-CN" dirty="0">
                <a:solidFill>
                  <a:srgbClr val="333333"/>
                </a:solidFill>
                <a:latin typeface="+mn-ea"/>
                <a:ea typeface="+mn-ea"/>
              </a:rPr>
              <a:t> # </a:t>
            </a:r>
            <a:r>
              <a:rPr lang="zh-CN" altLang="en-US" dirty="0">
                <a:solidFill>
                  <a:srgbClr val="333333"/>
                </a:solidFill>
                <a:latin typeface="+mn-ea"/>
                <a:ea typeface="+mn-ea"/>
              </a:rPr>
              <a:t>存储表结构，是任何存储引擎都有的</a:t>
            </a: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333333"/>
                </a:solidFill>
                <a:effectLst/>
                <a:latin typeface="+mn-ea"/>
                <a:ea typeface="+mn-ea"/>
              </a:rPr>
              <a:t>.</a:t>
            </a:r>
            <a:r>
              <a:rPr kumimoji="0" lang="en-US" altLang="zh-CN" b="0" i="0" u="none" strike="noStrike" cap="none" normalizeH="0" baseline="0" dirty="0" err="1">
                <a:ln>
                  <a:noFill/>
                </a:ln>
                <a:solidFill>
                  <a:srgbClr val="333333"/>
                </a:solidFill>
                <a:effectLst/>
                <a:latin typeface="+mn-ea"/>
                <a:ea typeface="+mn-ea"/>
              </a:rPr>
              <a:t>ibd</a:t>
            </a:r>
            <a:r>
              <a:rPr kumimoji="0" lang="en-US" altLang="zh-CN" b="0" i="0" u="none" strike="noStrike" cap="none" normalizeH="0" baseline="0" dirty="0">
                <a:ln>
                  <a:noFill/>
                </a:ln>
                <a:solidFill>
                  <a:srgbClr val="333333"/>
                </a:solidFill>
                <a:effectLst/>
                <a:latin typeface="+mn-ea"/>
                <a:ea typeface="+mn-ea"/>
              </a:rPr>
              <a:t> # </a:t>
            </a:r>
            <a:r>
              <a:rPr kumimoji="0" lang="zh-CN" altLang="en-US" b="0" i="0" u="none" strike="noStrike" cap="none" normalizeH="0" baseline="0" dirty="0">
                <a:ln>
                  <a:noFill/>
                </a:ln>
                <a:solidFill>
                  <a:srgbClr val="333333"/>
                </a:solidFill>
                <a:effectLst/>
                <a:latin typeface="+mn-ea"/>
                <a:ea typeface="+mn-ea"/>
              </a:rPr>
              <a:t>存放数据</a:t>
            </a:r>
            <a:r>
              <a:rPr lang="zh-CN" altLang="en-US" dirty="0">
                <a:solidFill>
                  <a:srgbClr val="333333"/>
                </a:solidFill>
                <a:latin typeface="+mn-ea"/>
                <a:ea typeface="+mn-ea"/>
              </a:rPr>
              <a:t>和索引</a:t>
            </a:r>
            <a:endParaRPr kumimoji="0" lang="en-US" altLang="zh-CN" b="0" i="0" u="none" strike="noStrike" cap="none" normalizeH="0" baseline="0" dirty="0">
              <a:ln>
                <a:noFill/>
              </a:ln>
              <a:solidFill>
                <a:srgbClr val="333333"/>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b="1" dirty="0">
                <a:solidFill>
                  <a:srgbClr val="FF0000"/>
                </a:solidFill>
                <a:latin typeface="+mn-ea"/>
                <a:ea typeface="+mn-ea"/>
              </a:rPr>
              <a:t>索引和数据存放在一起，这样的索引叫聚集索引。</a:t>
            </a:r>
            <a:endParaRPr kumimoji="0" lang="zh-CN" altLang="en-US" b="1" i="0" u="none" strike="noStrike" cap="none" normalizeH="0" baseline="0" dirty="0">
              <a:ln>
                <a:noFill/>
              </a:ln>
              <a:solidFill>
                <a:srgbClr val="FF0000"/>
              </a:solidFill>
              <a:effectLst/>
              <a:latin typeface="+mn-ea"/>
              <a:ea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7443" y="387626"/>
            <a:ext cx="7225748" cy="523220"/>
          </a:xfrm>
          <a:prstGeom prst="rect">
            <a:avLst/>
          </a:prstGeom>
          <a:noFill/>
        </p:spPr>
        <p:txBody>
          <a:bodyPr wrap="square" rtlCol="0">
            <a:spAutoFit/>
          </a:bodyPr>
          <a:lstStyle/>
          <a:p>
            <a:r>
              <a:rPr lang="en-US" altLang="zh-CN" sz="2800" dirty="0">
                <a:latin typeface="+mn-ea"/>
                <a:ea typeface="+mn-ea"/>
              </a:rPr>
              <a:t>Memory</a:t>
            </a:r>
            <a:endParaRPr lang="zh-CN" altLang="en-US" sz="2800" dirty="0">
              <a:latin typeface="+mn-ea"/>
              <a:ea typeface="+mn-ea"/>
            </a:endParaRPr>
          </a:p>
        </p:txBody>
      </p:sp>
      <p:sp>
        <p:nvSpPr>
          <p:cNvPr id="3" name="Rectangle 1"/>
          <p:cNvSpPr>
            <a:spLocks noChangeArrowheads="1"/>
          </p:cNvSpPr>
          <p:nvPr/>
        </p:nvSpPr>
        <p:spPr bwMode="auto">
          <a:xfrm>
            <a:off x="417443" y="1343802"/>
            <a:ext cx="849795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dirty="0">
                <a:solidFill>
                  <a:srgbClr val="333333"/>
                </a:solidFill>
                <a:latin typeface="+mn-ea"/>
                <a:ea typeface="+mn-ea"/>
              </a:rPr>
              <a:t>特点：</a:t>
            </a: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dirty="0">
                <a:solidFill>
                  <a:srgbClr val="333333"/>
                </a:solidFill>
                <a:latin typeface="+mn-ea"/>
                <a:ea typeface="+mn-ea"/>
              </a:rPr>
              <a:t>   a. </a:t>
            </a:r>
            <a:r>
              <a:rPr lang="zh-CN" altLang="en-US" dirty="0">
                <a:solidFill>
                  <a:srgbClr val="333333"/>
                </a:solidFill>
                <a:latin typeface="+mn-ea"/>
                <a:ea typeface="+mn-ea"/>
              </a:rPr>
              <a:t>所有数据都存放在内存中，因此数据库重启后会丢失</a:t>
            </a: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dirty="0">
                <a:solidFill>
                  <a:srgbClr val="333333"/>
                </a:solidFill>
                <a:latin typeface="+mn-ea"/>
                <a:ea typeface="+mn-ea"/>
              </a:rPr>
              <a:t>   b. </a:t>
            </a:r>
            <a:r>
              <a:rPr lang="zh-CN" altLang="en-US" dirty="0">
                <a:solidFill>
                  <a:srgbClr val="333333"/>
                </a:solidFill>
                <a:latin typeface="+mn-ea"/>
                <a:ea typeface="+mn-ea"/>
              </a:rPr>
              <a:t>支持表锁</a:t>
            </a: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dirty="0">
                <a:solidFill>
                  <a:srgbClr val="333333"/>
                </a:solidFill>
                <a:latin typeface="+mn-ea"/>
                <a:ea typeface="+mn-ea"/>
              </a:rPr>
              <a:t>   c. </a:t>
            </a:r>
            <a:r>
              <a:rPr lang="zh-CN" altLang="en-US" dirty="0">
                <a:solidFill>
                  <a:srgbClr val="333333"/>
                </a:solidFill>
                <a:latin typeface="+mn-ea"/>
                <a:ea typeface="+mn-ea"/>
              </a:rPr>
              <a:t>支持</a:t>
            </a:r>
            <a:r>
              <a:rPr lang="en-US" altLang="zh-CN" dirty="0">
                <a:solidFill>
                  <a:srgbClr val="333333"/>
                </a:solidFill>
                <a:latin typeface="+mn-ea"/>
                <a:ea typeface="+mn-ea"/>
              </a:rPr>
              <a:t>Hash</a:t>
            </a:r>
            <a:r>
              <a:rPr lang="zh-CN" altLang="en-US" dirty="0">
                <a:solidFill>
                  <a:srgbClr val="333333"/>
                </a:solidFill>
                <a:latin typeface="+mn-ea"/>
                <a:ea typeface="+mn-ea"/>
              </a:rPr>
              <a:t>和</a:t>
            </a:r>
            <a:r>
              <a:rPr lang="en-US" altLang="zh-CN" dirty="0" err="1">
                <a:solidFill>
                  <a:srgbClr val="333333"/>
                </a:solidFill>
                <a:latin typeface="+mn-ea"/>
                <a:ea typeface="+mn-ea"/>
              </a:rPr>
              <a:t>BTree</a:t>
            </a:r>
            <a:r>
              <a:rPr lang="zh-CN" altLang="en-US" dirty="0">
                <a:solidFill>
                  <a:srgbClr val="333333"/>
                </a:solidFill>
                <a:latin typeface="+mn-ea"/>
                <a:ea typeface="+mn-ea"/>
              </a:rPr>
              <a:t>索引</a:t>
            </a: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dirty="0">
                <a:solidFill>
                  <a:srgbClr val="333333"/>
                </a:solidFill>
                <a:latin typeface="+mn-ea"/>
                <a:ea typeface="+mn-ea"/>
              </a:rPr>
              <a:t>   d.</a:t>
            </a:r>
            <a:r>
              <a:rPr lang="zh-CN" altLang="en-US" dirty="0">
                <a:solidFill>
                  <a:srgbClr val="333333"/>
                </a:solidFill>
                <a:latin typeface="+mn-ea"/>
                <a:ea typeface="+mn-ea"/>
              </a:rPr>
              <a:t> 不支持</a:t>
            </a:r>
            <a:r>
              <a:rPr lang="en-US" altLang="zh-CN" dirty="0">
                <a:solidFill>
                  <a:srgbClr val="333333"/>
                </a:solidFill>
                <a:latin typeface="+mn-ea"/>
                <a:ea typeface="+mn-ea"/>
              </a:rPr>
              <a:t>Blob</a:t>
            </a:r>
            <a:r>
              <a:rPr lang="zh-CN" altLang="en-US" dirty="0">
                <a:solidFill>
                  <a:srgbClr val="333333"/>
                </a:solidFill>
                <a:latin typeface="+mn-ea"/>
                <a:ea typeface="+mn-ea"/>
              </a:rPr>
              <a:t>和</a:t>
            </a:r>
            <a:r>
              <a:rPr lang="en-US" altLang="zh-CN" dirty="0">
                <a:solidFill>
                  <a:srgbClr val="333333"/>
                </a:solidFill>
                <a:latin typeface="+mn-ea"/>
                <a:ea typeface="+mn-ea"/>
              </a:rPr>
              <a:t>Text</a:t>
            </a:r>
            <a:r>
              <a:rPr lang="zh-CN" altLang="en-US" dirty="0">
                <a:solidFill>
                  <a:srgbClr val="333333"/>
                </a:solidFill>
                <a:latin typeface="+mn-ea"/>
                <a:ea typeface="+mn-ea"/>
              </a:rPr>
              <a:t>字段</a:t>
            </a: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dirty="0">
                <a:solidFill>
                  <a:srgbClr val="333333"/>
                </a:solidFill>
                <a:latin typeface="+mn-ea"/>
                <a:ea typeface="+mn-ea"/>
              </a:rPr>
              <a:t>Memory</a:t>
            </a:r>
            <a:r>
              <a:rPr lang="zh-CN" altLang="en-US" dirty="0">
                <a:solidFill>
                  <a:srgbClr val="333333"/>
                </a:solidFill>
                <a:latin typeface="+mn-ea"/>
                <a:ea typeface="+mn-ea"/>
              </a:rPr>
              <a:t>由于数据都放在内存中，以及支持</a:t>
            </a:r>
            <a:r>
              <a:rPr lang="en-US" altLang="zh-CN" dirty="0">
                <a:solidFill>
                  <a:srgbClr val="333333"/>
                </a:solidFill>
                <a:latin typeface="+mn-ea"/>
                <a:ea typeface="+mn-ea"/>
              </a:rPr>
              <a:t>Hash</a:t>
            </a:r>
            <a:r>
              <a:rPr lang="zh-CN" altLang="en-US" dirty="0">
                <a:solidFill>
                  <a:srgbClr val="333333"/>
                </a:solidFill>
                <a:latin typeface="+mn-ea"/>
                <a:ea typeface="+mn-ea"/>
              </a:rPr>
              <a:t>索引，它的查询速度是最快的。</a:t>
            </a: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dirty="0">
                <a:solidFill>
                  <a:srgbClr val="333333"/>
                </a:solidFill>
                <a:latin typeface="+mn-ea"/>
                <a:ea typeface="+mn-ea"/>
              </a:rPr>
              <a:t>一般使用</a:t>
            </a:r>
            <a:r>
              <a:rPr lang="en-US" altLang="zh-CN" dirty="0">
                <a:solidFill>
                  <a:srgbClr val="333333"/>
                </a:solidFill>
                <a:latin typeface="+mn-ea"/>
                <a:ea typeface="+mn-ea"/>
              </a:rPr>
              <a:t>Memory</a:t>
            </a:r>
            <a:r>
              <a:rPr lang="zh-CN" altLang="en-US" dirty="0">
                <a:solidFill>
                  <a:srgbClr val="333333"/>
                </a:solidFill>
                <a:latin typeface="+mn-ea"/>
                <a:ea typeface="+mn-ea"/>
              </a:rPr>
              <a:t>存放临时表。</a:t>
            </a: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dirty="0">
                <a:solidFill>
                  <a:srgbClr val="333333"/>
                </a:solidFill>
                <a:latin typeface="+mn-ea"/>
                <a:ea typeface="+mn-ea"/>
              </a:rPr>
              <a:t>临时表：在单个连接中可见，当连接断开时，临时表也将不复存在。</a:t>
            </a:r>
            <a:endParaRPr lang="en-US" altLang="zh-CN" dirty="0">
              <a:solidFill>
                <a:srgbClr val="333333"/>
              </a:solidFill>
              <a:latin typeface="+mn-ea"/>
              <a:ea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7443" y="387626"/>
            <a:ext cx="7225748" cy="523220"/>
          </a:xfrm>
          <a:prstGeom prst="rect">
            <a:avLst/>
          </a:prstGeom>
          <a:noFill/>
        </p:spPr>
        <p:txBody>
          <a:bodyPr wrap="square" rtlCol="0">
            <a:spAutoFit/>
          </a:bodyPr>
          <a:lstStyle/>
          <a:p>
            <a:r>
              <a:rPr lang="zh-CN" altLang="en-US" sz="2800" dirty="0">
                <a:latin typeface="+mn-ea"/>
                <a:ea typeface="+mn-ea"/>
              </a:rPr>
              <a:t>如何选择存储引擎</a:t>
            </a:r>
            <a:endParaRPr lang="zh-CN" altLang="en-US" sz="2800" dirty="0">
              <a:latin typeface="+mn-ea"/>
              <a:ea typeface="+mn-ea"/>
            </a:endParaRPr>
          </a:p>
        </p:txBody>
      </p:sp>
      <p:sp>
        <p:nvSpPr>
          <p:cNvPr id="5" name="Rectangle 1"/>
          <p:cNvSpPr>
            <a:spLocks noChangeArrowheads="1"/>
          </p:cNvSpPr>
          <p:nvPr/>
        </p:nvSpPr>
        <p:spPr bwMode="auto">
          <a:xfrm>
            <a:off x="417443" y="1186723"/>
            <a:ext cx="8497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0" i="0" dirty="0">
                <a:solidFill>
                  <a:srgbClr val="444444"/>
                </a:solidFill>
                <a:effectLst/>
                <a:latin typeface="Helvetica Neue"/>
              </a:rPr>
              <a:t>不同的存储引擎都有各自的特点，以适应不同的需求，如下图所示。</a:t>
            </a:r>
            <a:endParaRPr lang="en-US" altLang="zh-CN" dirty="0">
              <a:solidFill>
                <a:srgbClr val="333333"/>
              </a:solidFill>
              <a:latin typeface="+mn-ea"/>
              <a:ea typeface="+mn-ea"/>
            </a:endParaRPr>
          </a:p>
        </p:txBody>
      </p:sp>
      <p:pic>
        <p:nvPicPr>
          <p:cNvPr id="9" name="图片 8"/>
          <p:cNvPicPr>
            <a:picLocks noChangeAspect="1"/>
          </p:cNvPicPr>
          <p:nvPr/>
        </p:nvPicPr>
        <p:blipFill>
          <a:blip r:embed="rId1"/>
          <a:stretch>
            <a:fillRect/>
          </a:stretch>
        </p:blipFill>
        <p:spPr>
          <a:xfrm>
            <a:off x="781629" y="2002315"/>
            <a:ext cx="5946962" cy="44871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79902" y="2721114"/>
            <a:ext cx="3005951" cy="707886"/>
          </a:xfrm>
          <a:prstGeom prst="rect">
            <a:avLst/>
          </a:prstGeom>
        </p:spPr>
        <p:txBody>
          <a:bodyPr wrap="none">
            <a:spAutoFit/>
          </a:bodyPr>
          <a:lstStyle/>
          <a:p>
            <a:r>
              <a:rPr lang="en-US" altLang="zh-CN" sz="4000" dirty="0">
                <a:latin typeface="+mj-ea"/>
                <a:ea typeface="+mj-ea"/>
              </a:rPr>
              <a:t>MySQL</a:t>
            </a:r>
            <a:r>
              <a:rPr lang="zh-CN" altLang="en-US" sz="4000" dirty="0">
                <a:latin typeface="+mj-ea"/>
                <a:ea typeface="+mj-ea"/>
              </a:rPr>
              <a:t>中的锁</a:t>
            </a:r>
            <a:endParaRPr lang="en-US" altLang="zh-CN" sz="4000" dirty="0">
              <a:latin typeface="+mj-ea"/>
              <a:ea typeface="+mj-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7443" y="387626"/>
            <a:ext cx="7225748" cy="523220"/>
          </a:xfrm>
          <a:prstGeom prst="rect">
            <a:avLst/>
          </a:prstGeom>
          <a:noFill/>
        </p:spPr>
        <p:txBody>
          <a:bodyPr wrap="square" rtlCol="0">
            <a:spAutoFit/>
          </a:bodyPr>
          <a:lstStyle/>
          <a:p>
            <a:r>
              <a:rPr lang="zh-CN" altLang="en-US" sz="2800" dirty="0">
                <a:latin typeface="+mn-ea"/>
                <a:ea typeface="+mn-ea"/>
              </a:rPr>
              <a:t>为什么需要锁？锁的概念</a:t>
            </a:r>
            <a:endParaRPr lang="zh-CN" altLang="en-US" sz="2800" dirty="0">
              <a:latin typeface="+mn-ea"/>
              <a:ea typeface="+mn-ea"/>
            </a:endParaRPr>
          </a:p>
        </p:txBody>
      </p:sp>
      <p:sp>
        <p:nvSpPr>
          <p:cNvPr id="3" name="Rectangle 1"/>
          <p:cNvSpPr>
            <a:spLocks noChangeArrowheads="1"/>
          </p:cNvSpPr>
          <p:nvPr/>
        </p:nvSpPr>
        <p:spPr bwMode="auto">
          <a:xfrm>
            <a:off x="587441" y="1186009"/>
            <a:ext cx="7702827" cy="5428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None/>
            </a:pPr>
            <a:r>
              <a:rPr lang="zh-CN" altLang="en-US" dirty="0">
                <a:solidFill>
                  <a:srgbClr val="333333"/>
                </a:solidFill>
                <a:latin typeface="+mn-ea"/>
                <a:ea typeface="+mn-ea"/>
              </a:rPr>
              <a:t>使用锁可以对有限的资源进行保护，解决隔离和并发的矛盾</a:t>
            </a:r>
            <a:endParaRPr kumimoji="0" lang="en-US" altLang="zh-CN" b="0" i="0" u="none" strike="noStrike" cap="none" normalizeH="0" baseline="0" dirty="0">
              <a:ln>
                <a:noFill/>
              </a:ln>
              <a:solidFill>
                <a:srgbClr val="333333"/>
              </a:solidFill>
              <a:effectLst/>
              <a:latin typeface="+mn-ea"/>
              <a:ea typeface="+mn-ea"/>
            </a:endParaRPr>
          </a:p>
          <a:p>
            <a:pPr marL="0" marR="0" lvl="0" indent="0" algn="l" defTabSz="914400" rtl="0" eaLnBrk="0" fontAlgn="base" latinLnBrk="0" hangingPunct="0">
              <a:lnSpc>
                <a:spcPct val="150000"/>
              </a:lnSpc>
              <a:spcBef>
                <a:spcPct val="0"/>
              </a:spcBef>
              <a:spcAft>
                <a:spcPct val="0"/>
              </a:spcAft>
              <a:buClrTx/>
              <a:buSzTx/>
              <a:buFontTx/>
              <a:buNone/>
            </a:pPr>
            <a:r>
              <a:rPr lang="zh-CN" altLang="en-US" dirty="0">
                <a:solidFill>
                  <a:srgbClr val="333333"/>
                </a:solidFill>
                <a:latin typeface="+mn-ea"/>
                <a:ea typeface="+mn-ea"/>
              </a:rPr>
              <a:t>锁的概念：</a:t>
            </a:r>
            <a:endParaRPr lang="en-US" altLang="zh-CN" dirty="0">
              <a:solidFill>
                <a:srgbClr val="333333"/>
              </a:solidFill>
              <a:latin typeface="+mn-ea"/>
              <a:ea typeface="+mn-ea"/>
            </a:endParaRPr>
          </a:p>
          <a:p>
            <a:pPr marL="0" marR="0" lvl="0" indent="0" algn="l" defTabSz="914400" rtl="0" eaLnBrk="0" fontAlgn="base" latinLnBrk="0" hangingPunct="0">
              <a:lnSpc>
                <a:spcPct val="150000"/>
              </a:lnSpc>
              <a:spcBef>
                <a:spcPct val="0"/>
              </a:spcBef>
              <a:spcAft>
                <a:spcPct val="0"/>
              </a:spcAft>
              <a:buClrTx/>
              <a:buSzTx/>
              <a:buFontTx/>
              <a:buNone/>
            </a:pPr>
            <a:r>
              <a:rPr lang="en-US" altLang="zh-CN" dirty="0">
                <a:solidFill>
                  <a:srgbClr val="333333"/>
                </a:solidFill>
                <a:latin typeface="+mn-ea"/>
                <a:ea typeface="+mn-ea"/>
              </a:rPr>
              <a:t>   </a:t>
            </a:r>
            <a:r>
              <a:rPr lang="zh-CN" altLang="en-US" dirty="0">
                <a:solidFill>
                  <a:srgbClr val="FF0000"/>
                </a:solidFill>
                <a:latin typeface="+mn-ea"/>
                <a:ea typeface="+mn-ea"/>
              </a:rPr>
              <a:t>锁是计算机协调多个进程或线程并发访问某一资源的机制</a:t>
            </a:r>
            <a:r>
              <a:rPr lang="zh-CN" altLang="en-US" dirty="0">
                <a:solidFill>
                  <a:srgbClr val="333333"/>
                </a:solidFill>
                <a:latin typeface="+mn-ea"/>
                <a:ea typeface="+mn-ea"/>
              </a:rPr>
              <a:t>。</a:t>
            </a:r>
            <a:endParaRPr lang="en-US" altLang="zh-CN" dirty="0">
              <a:solidFill>
                <a:srgbClr val="333333"/>
              </a:solidFill>
              <a:latin typeface="+mn-ea"/>
              <a:ea typeface="+mn-ea"/>
            </a:endParaRPr>
          </a:p>
          <a:p>
            <a:pPr>
              <a:lnSpc>
                <a:spcPct val="150000"/>
              </a:lnSpc>
            </a:pPr>
            <a:r>
              <a:rPr lang="en-US" altLang="zh-CN" dirty="0">
                <a:solidFill>
                  <a:srgbClr val="333333"/>
                </a:solidFill>
                <a:latin typeface="+mn-ea"/>
                <a:ea typeface="+mn-ea"/>
              </a:rPr>
              <a:t>   </a:t>
            </a:r>
            <a:r>
              <a:rPr lang="zh-CN" altLang="en-US" dirty="0">
                <a:solidFill>
                  <a:srgbClr val="333333"/>
                </a:solidFill>
                <a:latin typeface="+mn-ea"/>
                <a:ea typeface="+mn-ea"/>
              </a:rPr>
              <a:t>在数据库中，数据也是一种供许多用户共享的资源。如何保证数据并发访问的一致性、有效性是所有数据库必须解决的一个问题，锁冲突也是影响数据库并发访问性能的一个重要因素。</a:t>
            </a:r>
            <a:endParaRPr lang="en-US" altLang="zh-CN" dirty="0">
              <a:solidFill>
                <a:srgbClr val="333333"/>
              </a:solidFill>
              <a:latin typeface="+mn-ea"/>
              <a:ea typeface="+mn-ea"/>
            </a:endParaRPr>
          </a:p>
          <a:p>
            <a:pPr>
              <a:lnSpc>
                <a:spcPct val="150000"/>
              </a:lnSpc>
            </a:pPr>
            <a:endParaRPr lang="en-US" altLang="zh-CN" dirty="0">
              <a:solidFill>
                <a:srgbClr val="333333"/>
              </a:solidFill>
              <a:latin typeface="+mn-ea"/>
              <a:ea typeface="+mn-ea"/>
            </a:endParaRPr>
          </a:p>
          <a:p>
            <a:pPr>
              <a:lnSpc>
                <a:spcPct val="150000"/>
              </a:lnSpc>
            </a:pPr>
            <a:r>
              <a:rPr lang="en-US" altLang="zh-CN" dirty="0">
                <a:solidFill>
                  <a:srgbClr val="333333"/>
                </a:solidFill>
                <a:latin typeface="+mn-ea"/>
                <a:ea typeface="+mn-ea"/>
              </a:rPr>
              <a:t>MySQL</a:t>
            </a:r>
            <a:r>
              <a:rPr lang="zh-CN" altLang="en-US" dirty="0">
                <a:solidFill>
                  <a:srgbClr val="333333"/>
                </a:solidFill>
                <a:latin typeface="+mn-ea"/>
                <a:ea typeface="+mn-ea"/>
              </a:rPr>
              <a:t>中的锁机制比较简单，其最显著的特点是不同的存储引擎支持不同的锁机制。</a:t>
            </a:r>
            <a:endParaRPr lang="en-US" altLang="zh-CN" dirty="0">
              <a:solidFill>
                <a:srgbClr val="333333"/>
              </a:solidFill>
              <a:latin typeface="+mn-ea"/>
              <a:ea typeface="+mn-ea"/>
            </a:endParaRPr>
          </a:p>
          <a:p>
            <a:pPr>
              <a:lnSpc>
                <a:spcPct val="150000"/>
              </a:lnSpc>
            </a:pPr>
            <a:r>
              <a:rPr lang="zh-CN" altLang="en-US" dirty="0">
                <a:solidFill>
                  <a:srgbClr val="333333"/>
                </a:solidFill>
                <a:latin typeface="+mn-ea"/>
                <a:ea typeface="+mn-ea"/>
              </a:rPr>
              <a:t>  比如，</a:t>
            </a:r>
            <a:r>
              <a:rPr lang="en-US" altLang="zh-CN" dirty="0" err="1">
                <a:solidFill>
                  <a:srgbClr val="333333"/>
                </a:solidFill>
                <a:latin typeface="+mn-ea"/>
                <a:ea typeface="+mn-ea"/>
              </a:rPr>
              <a:t>MyISAM</a:t>
            </a:r>
            <a:r>
              <a:rPr lang="zh-CN" altLang="en-US" dirty="0">
                <a:solidFill>
                  <a:srgbClr val="333333"/>
                </a:solidFill>
                <a:latin typeface="+mn-ea"/>
                <a:ea typeface="+mn-ea"/>
              </a:rPr>
              <a:t>和</a:t>
            </a:r>
            <a:r>
              <a:rPr lang="en-US" altLang="zh-CN" dirty="0">
                <a:solidFill>
                  <a:srgbClr val="333333"/>
                </a:solidFill>
                <a:latin typeface="+mn-ea"/>
                <a:ea typeface="+mn-ea"/>
              </a:rPr>
              <a:t>MEMORY</a:t>
            </a:r>
            <a:r>
              <a:rPr lang="zh-CN" altLang="en-US" dirty="0">
                <a:solidFill>
                  <a:srgbClr val="333333"/>
                </a:solidFill>
                <a:latin typeface="+mn-ea"/>
                <a:ea typeface="+mn-ea"/>
              </a:rPr>
              <a:t>存储引擎采用的是表级锁</a:t>
            </a:r>
            <a:r>
              <a:rPr lang="en-US" altLang="zh-CN" dirty="0">
                <a:solidFill>
                  <a:srgbClr val="333333"/>
                </a:solidFill>
                <a:latin typeface="+mn-ea"/>
                <a:ea typeface="+mn-ea"/>
              </a:rPr>
              <a:t>(table-level locking); BDB </a:t>
            </a:r>
            <a:r>
              <a:rPr lang="zh-CN" altLang="en-US" dirty="0">
                <a:solidFill>
                  <a:srgbClr val="333333"/>
                </a:solidFill>
                <a:latin typeface="+mn-ea"/>
                <a:ea typeface="+mn-ea"/>
              </a:rPr>
              <a:t>存储引擎采用的是页面锁</a:t>
            </a:r>
            <a:r>
              <a:rPr lang="en-US" altLang="zh-CN" dirty="0">
                <a:solidFill>
                  <a:srgbClr val="333333"/>
                </a:solidFill>
                <a:latin typeface="+mn-ea"/>
                <a:ea typeface="+mn-ea"/>
              </a:rPr>
              <a:t>(page-level locking)</a:t>
            </a:r>
            <a:r>
              <a:rPr lang="zh-CN" altLang="en-US" dirty="0">
                <a:solidFill>
                  <a:srgbClr val="333333"/>
                </a:solidFill>
                <a:latin typeface="+mn-ea"/>
                <a:ea typeface="+mn-ea"/>
              </a:rPr>
              <a:t>，但也支持表级锁</a:t>
            </a:r>
            <a:r>
              <a:rPr lang="en-US" altLang="zh-CN" dirty="0">
                <a:solidFill>
                  <a:srgbClr val="333333"/>
                </a:solidFill>
                <a:latin typeface="+mn-ea"/>
                <a:ea typeface="+mn-ea"/>
              </a:rPr>
              <a:t>; </a:t>
            </a:r>
            <a:r>
              <a:rPr lang="en-US" altLang="zh-CN" dirty="0" err="1">
                <a:solidFill>
                  <a:srgbClr val="333333"/>
                </a:solidFill>
                <a:latin typeface="+mn-ea"/>
                <a:ea typeface="+mn-ea"/>
              </a:rPr>
              <a:t>InnoDB</a:t>
            </a:r>
            <a:r>
              <a:rPr lang="zh-CN" altLang="en-US" dirty="0">
                <a:solidFill>
                  <a:srgbClr val="333333"/>
                </a:solidFill>
                <a:latin typeface="+mn-ea"/>
                <a:ea typeface="+mn-ea"/>
              </a:rPr>
              <a:t>存储引擎既支持行级锁</a:t>
            </a:r>
            <a:r>
              <a:rPr lang="en-US" altLang="zh-CN" dirty="0">
                <a:solidFill>
                  <a:srgbClr val="333333"/>
                </a:solidFill>
                <a:latin typeface="+mn-ea"/>
                <a:ea typeface="+mn-ea"/>
              </a:rPr>
              <a:t>(row-level locking)</a:t>
            </a:r>
            <a:r>
              <a:rPr lang="zh-CN" altLang="en-US" dirty="0">
                <a:solidFill>
                  <a:srgbClr val="333333"/>
                </a:solidFill>
                <a:latin typeface="+mn-ea"/>
                <a:ea typeface="+mn-ea"/>
              </a:rPr>
              <a:t>，也支持表级锁，但默认情况下是采用行级锁。</a:t>
            </a:r>
            <a:endParaRPr lang="en-US" altLang="zh-CN" dirty="0">
              <a:solidFill>
                <a:srgbClr val="333333"/>
              </a:solidFill>
              <a:latin typeface="+mn-ea"/>
              <a:ea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7443" y="387626"/>
            <a:ext cx="7225748" cy="523220"/>
          </a:xfrm>
          <a:prstGeom prst="rect">
            <a:avLst/>
          </a:prstGeom>
          <a:noFill/>
        </p:spPr>
        <p:txBody>
          <a:bodyPr wrap="square" rtlCol="0">
            <a:spAutoFit/>
          </a:bodyPr>
          <a:lstStyle/>
          <a:p>
            <a:r>
              <a:rPr lang="zh-CN" altLang="en-US" sz="2800" dirty="0">
                <a:latin typeface="+mn-ea"/>
                <a:ea typeface="+mn-ea"/>
              </a:rPr>
              <a:t>锁的分类</a:t>
            </a:r>
            <a:endParaRPr lang="zh-CN" altLang="en-US" sz="2800" dirty="0">
              <a:latin typeface="+mn-ea"/>
              <a:ea typeface="+mn-ea"/>
            </a:endParaRPr>
          </a:p>
        </p:txBody>
      </p:sp>
      <p:sp>
        <p:nvSpPr>
          <p:cNvPr id="3" name="Rectangle 1"/>
          <p:cNvSpPr>
            <a:spLocks noChangeArrowheads="1"/>
          </p:cNvSpPr>
          <p:nvPr/>
        </p:nvSpPr>
        <p:spPr bwMode="auto">
          <a:xfrm>
            <a:off x="417443" y="1219169"/>
            <a:ext cx="7702827" cy="4707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lang="zh-CN" altLang="en-US" sz="2000" dirty="0">
              <a:solidFill>
                <a:srgbClr val="333333"/>
              </a:solidFill>
              <a:latin typeface="+mn-ea"/>
              <a:ea typeface="+mn-ea"/>
            </a:endParaRPr>
          </a:p>
          <a:p>
            <a:r>
              <a:rPr lang="en-US" altLang="zh-CN" sz="2000" dirty="0">
                <a:solidFill>
                  <a:srgbClr val="333333"/>
                </a:solidFill>
                <a:latin typeface="+mn-ea"/>
                <a:ea typeface="+mn-ea"/>
              </a:rPr>
              <a:t>MySQL</a:t>
            </a:r>
            <a:r>
              <a:rPr lang="zh-CN" altLang="en-US" sz="2000" dirty="0">
                <a:solidFill>
                  <a:srgbClr val="333333"/>
                </a:solidFill>
                <a:latin typeface="+mn-ea"/>
                <a:ea typeface="+mn-ea"/>
              </a:rPr>
              <a:t>大致可归纳为以下几种：</a:t>
            </a:r>
            <a:endParaRPr lang="en-US" altLang="zh-CN" sz="2000" dirty="0">
              <a:solidFill>
                <a:srgbClr val="333333"/>
              </a:solidFill>
              <a:latin typeface="+mn-ea"/>
              <a:ea typeface="+mn-ea"/>
            </a:endParaRPr>
          </a:p>
          <a:p>
            <a:endParaRPr lang="en-US" altLang="zh-CN" sz="2000" dirty="0">
              <a:solidFill>
                <a:srgbClr val="333333"/>
              </a:solidFill>
              <a:latin typeface="+mn-ea"/>
              <a:ea typeface="+mn-ea"/>
            </a:endParaRPr>
          </a:p>
          <a:p>
            <a:r>
              <a:rPr lang="zh-CN" altLang="en-US" sz="2000" dirty="0">
                <a:solidFill>
                  <a:srgbClr val="333333"/>
                </a:solidFill>
                <a:latin typeface="+mn-ea"/>
                <a:ea typeface="+mn-ea"/>
              </a:rPr>
              <a:t>从对数据操作的粒度划分：</a:t>
            </a:r>
            <a:endParaRPr lang="zh-CN" altLang="en-US" sz="2000" dirty="0">
              <a:solidFill>
                <a:srgbClr val="333333"/>
              </a:solidFill>
              <a:latin typeface="+mn-ea"/>
              <a:ea typeface="+mn-ea"/>
            </a:endParaRPr>
          </a:p>
          <a:p>
            <a:r>
              <a:rPr lang="en-US" altLang="zh-CN" sz="2000" dirty="0">
                <a:solidFill>
                  <a:srgbClr val="333333"/>
                </a:solidFill>
                <a:latin typeface="+mn-ea"/>
                <a:ea typeface="+mn-ea"/>
              </a:rPr>
              <a:t>  </a:t>
            </a:r>
            <a:r>
              <a:rPr lang="zh-CN" altLang="en-US" sz="2000" b="1" dirty="0">
                <a:solidFill>
                  <a:srgbClr val="FF0000"/>
                </a:solidFill>
                <a:latin typeface="+mn-ea"/>
                <a:ea typeface="+mn-ea"/>
              </a:rPr>
              <a:t>表级锁</a:t>
            </a:r>
            <a:r>
              <a:rPr lang="zh-CN" altLang="en-US" sz="2000" dirty="0">
                <a:solidFill>
                  <a:srgbClr val="333333"/>
                </a:solidFill>
                <a:latin typeface="+mn-ea"/>
                <a:ea typeface="+mn-ea"/>
              </a:rPr>
              <a:t>：开销小，加锁快；不会出现死锁；锁定粒度大，发生锁冲突的概率最高，并发度最低。</a:t>
            </a:r>
            <a:endParaRPr lang="zh-CN" altLang="en-US" sz="2000" dirty="0">
              <a:solidFill>
                <a:srgbClr val="333333"/>
              </a:solidFill>
              <a:latin typeface="+mn-ea"/>
              <a:ea typeface="+mn-ea"/>
            </a:endParaRPr>
          </a:p>
          <a:p>
            <a:r>
              <a:rPr lang="zh-CN" altLang="en-US" sz="2000" dirty="0">
                <a:solidFill>
                  <a:srgbClr val="333333"/>
                </a:solidFill>
                <a:latin typeface="+mn-ea"/>
                <a:ea typeface="+mn-ea"/>
              </a:rPr>
              <a:t>  </a:t>
            </a:r>
            <a:r>
              <a:rPr lang="zh-CN" altLang="en-US" sz="2000" b="1" dirty="0">
                <a:solidFill>
                  <a:srgbClr val="FF0000"/>
                </a:solidFill>
                <a:latin typeface="+mn-ea"/>
                <a:ea typeface="+mn-ea"/>
              </a:rPr>
              <a:t>行级锁</a:t>
            </a:r>
            <a:r>
              <a:rPr lang="zh-CN" altLang="en-US" sz="2000" dirty="0">
                <a:solidFill>
                  <a:srgbClr val="333333"/>
                </a:solidFill>
                <a:latin typeface="+mn-ea"/>
                <a:ea typeface="+mn-ea"/>
              </a:rPr>
              <a:t>：开销大，加锁慢；会出现死锁；锁定粒度最小，发生锁冲突的概率</a:t>
            </a:r>
            <a:r>
              <a:rPr lang="zh-CN" altLang="en-US" sz="2000" dirty="0">
                <a:solidFill>
                  <a:srgbClr val="333333"/>
                </a:solidFill>
                <a:latin typeface="+mn-ea"/>
                <a:ea typeface="+mn-ea"/>
                <a:sym typeface="+mn-ea"/>
              </a:rPr>
              <a:t>最低</a:t>
            </a:r>
            <a:r>
              <a:rPr lang="zh-CN" altLang="en-US" sz="2000" dirty="0">
                <a:solidFill>
                  <a:srgbClr val="333333"/>
                </a:solidFill>
                <a:latin typeface="+mn-ea"/>
                <a:ea typeface="+mn-ea"/>
              </a:rPr>
              <a:t>，并发度也最高。</a:t>
            </a:r>
            <a:endParaRPr lang="en-US" altLang="zh-CN" sz="2000" dirty="0">
              <a:solidFill>
                <a:srgbClr val="333333"/>
              </a:solidFill>
              <a:latin typeface="+mn-ea"/>
              <a:ea typeface="+mn-ea"/>
            </a:endParaRPr>
          </a:p>
          <a:p>
            <a:r>
              <a:rPr lang="zh-CN" altLang="en-US" sz="2000" dirty="0">
                <a:solidFill>
                  <a:srgbClr val="333333"/>
                </a:solidFill>
                <a:latin typeface="+mn-ea"/>
                <a:ea typeface="+mn-ea"/>
              </a:rPr>
              <a:t>从对数据操作的类型划分：</a:t>
            </a:r>
            <a:endParaRPr lang="en-US" altLang="zh-CN" sz="2000" dirty="0">
              <a:solidFill>
                <a:srgbClr val="333333"/>
              </a:solidFill>
              <a:latin typeface="+mn-ea"/>
              <a:ea typeface="+mn-ea"/>
            </a:endParaRPr>
          </a:p>
          <a:p>
            <a:r>
              <a:rPr lang="en-US" altLang="zh-CN" sz="2000" dirty="0">
                <a:solidFill>
                  <a:srgbClr val="333333"/>
                </a:solidFill>
                <a:latin typeface="+mn-ea"/>
                <a:ea typeface="+mn-ea"/>
              </a:rPr>
              <a:t>  </a:t>
            </a:r>
            <a:r>
              <a:rPr lang="zh-CN" altLang="en-US" sz="2000" b="1" dirty="0">
                <a:solidFill>
                  <a:srgbClr val="FF0000"/>
                </a:solidFill>
                <a:latin typeface="+mn-ea"/>
                <a:ea typeface="+mn-ea"/>
              </a:rPr>
              <a:t>读锁（共享锁）</a:t>
            </a:r>
            <a:r>
              <a:rPr lang="zh-CN" altLang="en-US" sz="2000" dirty="0">
                <a:solidFill>
                  <a:srgbClr val="333333"/>
                </a:solidFill>
                <a:latin typeface="+mn-ea"/>
                <a:ea typeface="+mn-ea"/>
              </a:rPr>
              <a:t>：同一份数据，多个读操作可以同时进行而互不影响。</a:t>
            </a:r>
            <a:endParaRPr lang="en-US" altLang="zh-CN" sz="2000" dirty="0">
              <a:solidFill>
                <a:srgbClr val="333333"/>
              </a:solidFill>
              <a:latin typeface="+mn-ea"/>
              <a:ea typeface="+mn-ea"/>
            </a:endParaRPr>
          </a:p>
          <a:p>
            <a:r>
              <a:rPr lang="en-US" altLang="zh-CN" sz="2000" dirty="0">
                <a:solidFill>
                  <a:srgbClr val="333333"/>
                </a:solidFill>
                <a:latin typeface="+mn-ea"/>
                <a:ea typeface="+mn-ea"/>
              </a:rPr>
              <a:t>  </a:t>
            </a:r>
            <a:r>
              <a:rPr lang="zh-CN" altLang="en-US" sz="2000" b="1" dirty="0">
                <a:solidFill>
                  <a:srgbClr val="FF0000"/>
                </a:solidFill>
                <a:latin typeface="+mn-ea"/>
                <a:ea typeface="+mn-ea"/>
              </a:rPr>
              <a:t>写锁（排它锁）</a:t>
            </a:r>
            <a:r>
              <a:rPr lang="zh-CN" altLang="en-US" sz="2000" dirty="0">
                <a:solidFill>
                  <a:srgbClr val="333333"/>
                </a:solidFill>
                <a:latin typeface="+mn-ea"/>
                <a:ea typeface="+mn-ea"/>
              </a:rPr>
              <a:t>：当前操作没有完成之前，它会阻断其他读锁和写锁。</a:t>
            </a:r>
            <a:endParaRPr lang="en-US" altLang="zh-CN" sz="2000"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2000"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2000" dirty="0">
              <a:solidFill>
                <a:srgbClr val="333333"/>
              </a:solidFill>
              <a:latin typeface="+mn-ea"/>
              <a:ea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7443" y="264514"/>
            <a:ext cx="7225748" cy="523220"/>
          </a:xfrm>
          <a:prstGeom prst="rect">
            <a:avLst/>
          </a:prstGeom>
          <a:noFill/>
        </p:spPr>
        <p:txBody>
          <a:bodyPr wrap="square" rtlCol="0">
            <a:spAutoFit/>
          </a:bodyPr>
          <a:lstStyle/>
          <a:p>
            <a:r>
              <a:rPr lang="en-US" altLang="zh-CN" sz="2800" dirty="0" err="1">
                <a:latin typeface="+mn-ea"/>
                <a:ea typeface="+mn-ea"/>
              </a:rPr>
              <a:t>MyISAM</a:t>
            </a:r>
            <a:r>
              <a:rPr lang="zh-CN" altLang="en-US" sz="2800" dirty="0">
                <a:latin typeface="+mn-ea"/>
                <a:ea typeface="+mn-ea"/>
              </a:rPr>
              <a:t>的表锁</a:t>
            </a:r>
            <a:endParaRPr lang="zh-CN" altLang="en-US" sz="2800" dirty="0">
              <a:latin typeface="+mn-ea"/>
              <a:ea typeface="+mn-ea"/>
            </a:endParaRPr>
          </a:p>
        </p:txBody>
      </p:sp>
      <p:sp>
        <p:nvSpPr>
          <p:cNvPr id="3" name="Rectangle 1"/>
          <p:cNvSpPr>
            <a:spLocks noChangeArrowheads="1"/>
          </p:cNvSpPr>
          <p:nvPr/>
        </p:nvSpPr>
        <p:spPr bwMode="auto">
          <a:xfrm>
            <a:off x="417195" y="1000125"/>
            <a:ext cx="9001125" cy="5215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l">
              <a:lnSpc>
                <a:spcPct val="150000"/>
              </a:lnSpc>
            </a:pPr>
            <a:r>
              <a:rPr lang="en-US" altLang="zh-CN" dirty="0" err="1">
                <a:solidFill>
                  <a:srgbClr val="4D4D4D"/>
                </a:solidFill>
                <a:latin typeface="微软雅黑" panose="020B0503020204020204" pitchFamily="34" charset="-122"/>
                <a:ea typeface="微软雅黑" panose="020B0503020204020204" pitchFamily="34" charset="-122"/>
              </a:rPr>
              <a:t>MyISAM</a:t>
            </a:r>
            <a:r>
              <a:rPr lang="en-US" altLang="zh-CN" dirty="0">
                <a:solidFill>
                  <a:srgbClr val="4D4D4D"/>
                </a:solidFill>
                <a:latin typeface="微软雅黑" panose="020B0503020204020204" pitchFamily="34" charset="-122"/>
                <a:ea typeface="微软雅黑" panose="020B0503020204020204" pitchFamily="34" charset="-122"/>
              </a:rPr>
              <a:t> </a:t>
            </a:r>
            <a:r>
              <a:rPr lang="zh-CN" altLang="en-US" dirty="0">
                <a:solidFill>
                  <a:srgbClr val="4D4D4D"/>
                </a:solidFill>
                <a:latin typeface="微软雅黑" panose="020B0503020204020204" pitchFamily="34" charset="-122"/>
                <a:ea typeface="微软雅黑" panose="020B0503020204020204" pitchFamily="34" charset="-122"/>
              </a:rPr>
              <a:t>在执行查询语句</a:t>
            </a:r>
            <a:r>
              <a:rPr lang="en-US" altLang="zh-CN" dirty="0">
                <a:solidFill>
                  <a:srgbClr val="4D4D4D"/>
                </a:solidFill>
                <a:latin typeface="微软雅黑" panose="020B0503020204020204" pitchFamily="34" charset="-122"/>
                <a:ea typeface="微软雅黑" panose="020B0503020204020204" pitchFamily="34" charset="-122"/>
              </a:rPr>
              <a:t>(SELECT)</a:t>
            </a:r>
            <a:r>
              <a:rPr lang="zh-CN" altLang="en-US" dirty="0">
                <a:solidFill>
                  <a:srgbClr val="4D4D4D"/>
                </a:solidFill>
                <a:latin typeface="微软雅黑" panose="020B0503020204020204" pitchFamily="34" charset="-122"/>
                <a:ea typeface="微软雅黑" panose="020B0503020204020204" pitchFamily="34" charset="-122"/>
              </a:rPr>
              <a:t>前</a:t>
            </a:r>
            <a:r>
              <a:rPr lang="en-US" altLang="zh-CN" dirty="0">
                <a:solidFill>
                  <a:srgbClr val="4D4D4D"/>
                </a:solidFill>
                <a:latin typeface="微软雅黑" panose="020B0503020204020204" pitchFamily="34" charset="-122"/>
                <a:ea typeface="微软雅黑" panose="020B0503020204020204" pitchFamily="34" charset="-122"/>
              </a:rPr>
              <a:t>,</a:t>
            </a:r>
            <a:r>
              <a:rPr lang="zh-CN" altLang="en-US" dirty="0">
                <a:solidFill>
                  <a:srgbClr val="4D4D4D"/>
                </a:solidFill>
                <a:latin typeface="微软雅黑" panose="020B0503020204020204" pitchFamily="34" charset="-122"/>
                <a:ea typeface="微软雅黑" panose="020B0503020204020204" pitchFamily="34" charset="-122"/>
              </a:rPr>
              <a:t>会自动给涉及的所有表加读锁</a:t>
            </a:r>
            <a:r>
              <a:rPr lang="en-US" altLang="zh-CN" dirty="0">
                <a:solidFill>
                  <a:srgbClr val="4D4D4D"/>
                </a:solidFill>
                <a:latin typeface="微软雅黑" panose="020B0503020204020204" pitchFamily="34" charset="-122"/>
                <a:ea typeface="微软雅黑" panose="020B0503020204020204" pitchFamily="34" charset="-122"/>
              </a:rPr>
              <a:t>,</a:t>
            </a:r>
            <a:r>
              <a:rPr lang="zh-CN" altLang="en-US" dirty="0">
                <a:solidFill>
                  <a:srgbClr val="4D4D4D"/>
                </a:solidFill>
                <a:latin typeface="微软雅黑" panose="020B0503020204020204" pitchFamily="34" charset="-122"/>
                <a:ea typeface="微软雅黑" panose="020B0503020204020204" pitchFamily="34" charset="-122"/>
              </a:rPr>
              <a:t>在执行更新操作 </a:t>
            </a:r>
            <a:r>
              <a:rPr lang="en-US" altLang="zh-CN" dirty="0">
                <a:solidFill>
                  <a:srgbClr val="4D4D4D"/>
                </a:solidFill>
                <a:latin typeface="微软雅黑" panose="020B0503020204020204" pitchFamily="34" charset="-122"/>
                <a:ea typeface="微软雅黑" panose="020B0503020204020204" pitchFamily="34" charset="-122"/>
              </a:rPr>
              <a:t>(UPDATE</a:t>
            </a:r>
            <a:r>
              <a:rPr lang="zh-CN" altLang="en-US" dirty="0">
                <a:solidFill>
                  <a:srgbClr val="4D4D4D"/>
                </a:solidFill>
                <a:latin typeface="微软雅黑" panose="020B0503020204020204" pitchFamily="34" charset="-122"/>
                <a:ea typeface="微软雅黑" panose="020B0503020204020204" pitchFamily="34" charset="-122"/>
              </a:rPr>
              <a:t>、</a:t>
            </a:r>
            <a:r>
              <a:rPr lang="en-US" altLang="zh-CN" dirty="0">
                <a:solidFill>
                  <a:srgbClr val="4D4D4D"/>
                </a:solidFill>
                <a:latin typeface="微软雅黑" panose="020B0503020204020204" pitchFamily="34" charset="-122"/>
                <a:ea typeface="微软雅黑" panose="020B0503020204020204" pitchFamily="34" charset="-122"/>
              </a:rPr>
              <a:t>DELETE</a:t>
            </a:r>
            <a:r>
              <a:rPr lang="zh-CN" altLang="en-US" dirty="0">
                <a:solidFill>
                  <a:srgbClr val="4D4D4D"/>
                </a:solidFill>
                <a:latin typeface="微软雅黑" panose="020B0503020204020204" pitchFamily="34" charset="-122"/>
                <a:ea typeface="微软雅黑" panose="020B0503020204020204" pitchFamily="34" charset="-122"/>
              </a:rPr>
              <a:t>、</a:t>
            </a:r>
            <a:r>
              <a:rPr lang="en-US" altLang="zh-CN" dirty="0">
                <a:solidFill>
                  <a:srgbClr val="4D4D4D"/>
                </a:solidFill>
                <a:latin typeface="微软雅黑" panose="020B0503020204020204" pitchFamily="34" charset="-122"/>
                <a:ea typeface="微软雅黑" panose="020B0503020204020204" pitchFamily="34" charset="-122"/>
              </a:rPr>
              <a:t>INSERT </a:t>
            </a:r>
            <a:r>
              <a:rPr lang="zh-CN" altLang="en-US" dirty="0">
                <a:solidFill>
                  <a:srgbClr val="4D4D4D"/>
                </a:solidFill>
                <a:latin typeface="微软雅黑" panose="020B0503020204020204" pitchFamily="34" charset="-122"/>
                <a:ea typeface="微软雅黑" panose="020B0503020204020204" pitchFamily="34" charset="-122"/>
              </a:rPr>
              <a:t>等</a:t>
            </a:r>
            <a:r>
              <a:rPr lang="en-US" altLang="zh-CN" dirty="0">
                <a:solidFill>
                  <a:srgbClr val="4D4D4D"/>
                </a:solidFill>
                <a:latin typeface="微软雅黑" panose="020B0503020204020204" pitchFamily="34" charset="-122"/>
                <a:ea typeface="微软雅黑" panose="020B0503020204020204" pitchFamily="34" charset="-122"/>
              </a:rPr>
              <a:t>)</a:t>
            </a:r>
            <a:r>
              <a:rPr lang="zh-CN" altLang="en-US" dirty="0">
                <a:solidFill>
                  <a:srgbClr val="4D4D4D"/>
                </a:solidFill>
                <a:latin typeface="微软雅黑" panose="020B0503020204020204" pitchFamily="34" charset="-122"/>
                <a:ea typeface="微软雅黑" panose="020B0503020204020204" pitchFamily="34" charset="-122"/>
              </a:rPr>
              <a:t>前，会自动给涉及的表加写锁，这个过程并不需要用户干预，因此，用户一般不需要直接用</a:t>
            </a:r>
            <a:r>
              <a:rPr lang="en-US" altLang="zh-CN" dirty="0">
                <a:solidFill>
                  <a:srgbClr val="4D4D4D"/>
                </a:solidFill>
                <a:latin typeface="微软雅黑" panose="020B0503020204020204" pitchFamily="34" charset="-122"/>
                <a:ea typeface="微软雅黑" panose="020B0503020204020204" pitchFamily="34" charset="-122"/>
              </a:rPr>
              <a:t>LOCK TABLE</a:t>
            </a:r>
            <a:r>
              <a:rPr lang="zh-CN" altLang="en-US" dirty="0">
                <a:solidFill>
                  <a:srgbClr val="4D4D4D"/>
                </a:solidFill>
                <a:latin typeface="微软雅黑" panose="020B0503020204020204" pitchFamily="34" charset="-122"/>
                <a:ea typeface="微软雅黑" panose="020B0503020204020204" pitchFamily="34" charset="-122"/>
              </a:rPr>
              <a:t>命令给</a:t>
            </a:r>
            <a:r>
              <a:rPr lang="en-US" altLang="zh-CN" dirty="0" err="1">
                <a:solidFill>
                  <a:srgbClr val="4D4D4D"/>
                </a:solidFill>
                <a:latin typeface="微软雅黑" panose="020B0503020204020204" pitchFamily="34" charset="-122"/>
                <a:ea typeface="微软雅黑" panose="020B0503020204020204" pitchFamily="34" charset="-122"/>
              </a:rPr>
              <a:t>MyISAM</a:t>
            </a:r>
            <a:r>
              <a:rPr lang="zh-CN" altLang="en-US" dirty="0">
                <a:solidFill>
                  <a:srgbClr val="4D4D4D"/>
                </a:solidFill>
                <a:latin typeface="微软雅黑" panose="020B0503020204020204" pitchFamily="34" charset="-122"/>
                <a:ea typeface="微软雅黑" panose="020B0503020204020204" pitchFamily="34" charset="-122"/>
              </a:rPr>
              <a:t>表显式加锁。</a:t>
            </a:r>
            <a:endParaRPr lang="zh-CN" altLang="en-US" dirty="0">
              <a:solidFill>
                <a:srgbClr val="4D4D4D"/>
              </a:solidFill>
              <a:latin typeface="微软雅黑" panose="020B0503020204020204" pitchFamily="34" charset="-122"/>
              <a:ea typeface="微软雅黑" panose="020B0503020204020204" pitchFamily="34" charset="-122"/>
            </a:endParaRPr>
          </a:p>
          <a:p>
            <a:pPr algn="l"/>
            <a:endParaRPr lang="en-US" altLang="zh-CN" b="1" dirty="0">
              <a:solidFill>
                <a:srgbClr val="4D4D4D"/>
              </a:solidFill>
              <a:latin typeface="微软雅黑" panose="020B0503020204020204" pitchFamily="34" charset="-122"/>
              <a:ea typeface="微软雅黑" panose="020B0503020204020204" pitchFamily="34" charset="-122"/>
            </a:endParaRPr>
          </a:p>
          <a:p>
            <a:pPr algn="l"/>
            <a:endParaRPr lang="en-US" altLang="zh-CN" b="1" dirty="0">
              <a:solidFill>
                <a:srgbClr val="4D4D4D"/>
              </a:solidFill>
              <a:latin typeface="微软雅黑" panose="020B0503020204020204" pitchFamily="34" charset="-122"/>
              <a:ea typeface="微软雅黑" panose="020B0503020204020204" pitchFamily="34" charset="-122"/>
            </a:endParaRPr>
          </a:p>
          <a:p>
            <a:pPr algn="l"/>
            <a:r>
              <a:rPr lang="zh-CN" altLang="en-US" b="1" i="0" dirty="0">
                <a:solidFill>
                  <a:srgbClr val="4D4D4D"/>
                </a:solidFill>
                <a:effectLst/>
                <a:latin typeface="微软雅黑" panose="020B0503020204020204" pitchFamily="34" charset="-122"/>
                <a:ea typeface="微软雅黑" panose="020B0503020204020204" pitchFamily="34" charset="-122"/>
              </a:rPr>
              <a:t>用法：</a:t>
            </a:r>
            <a:endParaRPr lang="zh-CN" altLang="en-US" b="0" i="0" dirty="0">
              <a:solidFill>
                <a:srgbClr val="4D4D4D"/>
              </a:solidFill>
              <a:effectLst/>
              <a:latin typeface="微软雅黑" panose="020B0503020204020204" pitchFamily="34" charset="-122"/>
              <a:ea typeface="微软雅黑" panose="020B0503020204020204" pitchFamily="34" charset="-122"/>
            </a:endParaRPr>
          </a:p>
          <a:p>
            <a:pPr algn="l"/>
            <a:r>
              <a:rPr lang="zh-CN" altLang="en-US" b="0" i="0" dirty="0">
                <a:solidFill>
                  <a:srgbClr val="4D4D4D"/>
                </a:solidFill>
                <a:effectLst/>
                <a:latin typeface="微软雅黑" panose="020B0503020204020204" pitchFamily="34" charset="-122"/>
                <a:ea typeface="微软雅黑" panose="020B0503020204020204" pitchFamily="34" charset="-122"/>
              </a:rPr>
              <a:t>       加锁：</a:t>
            </a:r>
            <a:endParaRPr lang="en-US" altLang="zh-CN" b="0" i="0" dirty="0">
              <a:solidFill>
                <a:srgbClr val="4D4D4D"/>
              </a:solidFill>
              <a:effectLst/>
              <a:latin typeface="微软雅黑" panose="020B0503020204020204" pitchFamily="34" charset="-122"/>
              <a:ea typeface="微软雅黑" panose="020B0503020204020204" pitchFamily="34" charset="-122"/>
            </a:endParaRPr>
          </a:p>
          <a:p>
            <a:pPr algn="l"/>
            <a:r>
              <a:rPr lang="en-US" altLang="zh-CN" dirty="0">
                <a:solidFill>
                  <a:srgbClr val="4D4D4D"/>
                </a:solidFill>
                <a:latin typeface="微软雅黑" panose="020B0503020204020204" pitchFamily="34" charset="-122"/>
                <a:ea typeface="微软雅黑" panose="020B0503020204020204" pitchFamily="34" charset="-122"/>
              </a:rPr>
              <a:t>	lock table </a:t>
            </a:r>
            <a:r>
              <a:rPr lang="zh-CN" altLang="en-US" dirty="0">
                <a:solidFill>
                  <a:srgbClr val="4D4D4D"/>
                </a:solidFill>
                <a:latin typeface="微软雅黑" panose="020B0503020204020204" pitchFamily="34" charset="-122"/>
                <a:ea typeface="微软雅黑" panose="020B0503020204020204" pitchFamily="34" charset="-122"/>
              </a:rPr>
              <a:t>表名  </a:t>
            </a:r>
            <a:r>
              <a:rPr lang="en-US" altLang="zh-CN" dirty="0">
                <a:solidFill>
                  <a:srgbClr val="4D4D4D"/>
                </a:solidFill>
                <a:latin typeface="微软雅黑" panose="020B0503020204020204" pitchFamily="34" charset="-122"/>
                <a:ea typeface="微软雅黑" panose="020B0503020204020204" pitchFamily="34" charset="-122"/>
              </a:rPr>
              <a:t>read; (</a:t>
            </a:r>
            <a:r>
              <a:rPr lang="zh-CN" altLang="en-US" dirty="0">
                <a:solidFill>
                  <a:srgbClr val="4D4D4D"/>
                </a:solidFill>
                <a:latin typeface="微软雅黑" panose="020B0503020204020204" pitchFamily="34" charset="-122"/>
                <a:ea typeface="微软雅黑" panose="020B0503020204020204" pitchFamily="34" charset="-122"/>
              </a:rPr>
              <a:t>加读锁</a:t>
            </a:r>
            <a:r>
              <a:rPr lang="en-US" altLang="zh-CN" dirty="0">
                <a:solidFill>
                  <a:srgbClr val="4D4D4D"/>
                </a:solidFill>
                <a:latin typeface="微软雅黑" panose="020B0503020204020204" pitchFamily="34" charset="-122"/>
                <a:ea typeface="微软雅黑" panose="020B0503020204020204" pitchFamily="34" charset="-122"/>
              </a:rPr>
              <a:t>)</a:t>
            </a:r>
            <a:endParaRPr lang="en-US" altLang="zh-CN" dirty="0">
              <a:solidFill>
                <a:srgbClr val="4D4D4D"/>
              </a:solidFill>
              <a:latin typeface="微软雅黑" panose="020B0503020204020204" pitchFamily="34" charset="-122"/>
              <a:ea typeface="微软雅黑" panose="020B0503020204020204" pitchFamily="34" charset="-122"/>
            </a:endParaRPr>
          </a:p>
          <a:p>
            <a:pPr algn="l"/>
            <a:endParaRPr lang="en-US" altLang="zh-CN" dirty="0">
              <a:solidFill>
                <a:srgbClr val="4D4D4D"/>
              </a:solidFill>
              <a:latin typeface="微软雅黑" panose="020B0503020204020204" pitchFamily="34" charset="-122"/>
              <a:ea typeface="微软雅黑" panose="020B0503020204020204" pitchFamily="34" charset="-122"/>
            </a:endParaRPr>
          </a:p>
          <a:p>
            <a:pPr algn="l"/>
            <a:r>
              <a:rPr lang="en-US" altLang="zh-CN" b="0" i="0" dirty="0">
                <a:solidFill>
                  <a:srgbClr val="4D4D4D"/>
                </a:solidFill>
                <a:effectLst/>
                <a:latin typeface="微软雅黑" panose="020B0503020204020204" pitchFamily="34" charset="-122"/>
                <a:ea typeface="微软雅黑" panose="020B0503020204020204" pitchFamily="34" charset="-122"/>
              </a:rPr>
              <a:t>	lock table </a:t>
            </a:r>
            <a:r>
              <a:rPr lang="zh-CN" altLang="en-US" b="0" i="0" dirty="0">
                <a:solidFill>
                  <a:srgbClr val="4D4D4D"/>
                </a:solidFill>
                <a:effectLst/>
                <a:latin typeface="微软雅黑" panose="020B0503020204020204" pitchFamily="34" charset="-122"/>
                <a:ea typeface="微软雅黑" panose="020B0503020204020204" pitchFamily="34" charset="-122"/>
              </a:rPr>
              <a:t>表名  </a:t>
            </a:r>
            <a:r>
              <a:rPr lang="en-US" altLang="zh-CN" b="0" i="0" dirty="0">
                <a:solidFill>
                  <a:srgbClr val="4D4D4D"/>
                </a:solidFill>
                <a:effectLst/>
                <a:latin typeface="微软雅黑" panose="020B0503020204020204" pitchFamily="34" charset="-122"/>
                <a:ea typeface="微软雅黑" panose="020B0503020204020204" pitchFamily="34" charset="-122"/>
              </a:rPr>
              <a:t>write; </a:t>
            </a:r>
            <a:r>
              <a:rPr lang="en-US" altLang="zh-CN" dirty="0">
                <a:solidFill>
                  <a:srgbClr val="4D4D4D"/>
                </a:solidFill>
                <a:latin typeface="微软雅黑" panose="020B0503020204020204" pitchFamily="34" charset="-122"/>
                <a:ea typeface="微软雅黑" panose="020B0503020204020204" pitchFamily="34" charset="-122"/>
              </a:rPr>
              <a:t>(</a:t>
            </a:r>
            <a:r>
              <a:rPr lang="zh-CN" altLang="en-US" dirty="0">
                <a:solidFill>
                  <a:srgbClr val="4D4D4D"/>
                </a:solidFill>
                <a:latin typeface="微软雅黑" panose="020B0503020204020204" pitchFamily="34" charset="-122"/>
                <a:ea typeface="微软雅黑" panose="020B0503020204020204" pitchFamily="34" charset="-122"/>
              </a:rPr>
              <a:t>加写锁</a:t>
            </a:r>
            <a:r>
              <a:rPr lang="en-US" altLang="zh-CN" dirty="0">
                <a:solidFill>
                  <a:srgbClr val="4D4D4D"/>
                </a:solidFill>
                <a:latin typeface="微软雅黑" panose="020B0503020204020204" pitchFamily="34" charset="-122"/>
                <a:ea typeface="微软雅黑" panose="020B0503020204020204" pitchFamily="34" charset="-122"/>
              </a:rPr>
              <a:t>)</a:t>
            </a:r>
            <a:endParaRPr lang="en-US" altLang="zh-CN" dirty="0">
              <a:solidFill>
                <a:srgbClr val="4D4D4D"/>
              </a:solidFill>
              <a:latin typeface="微软雅黑" panose="020B0503020204020204" pitchFamily="34" charset="-122"/>
              <a:ea typeface="微软雅黑" panose="020B0503020204020204" pitchFamily="34" charset="-122"/>
            </a:endParaRPr>
          </a:p>
          <a:p>
            <a:pPr algn="l"/>
            <a:endParaRPr lang="en-US" altLang="zh-CN" dirty="0">
              <a:solidFill>
                <a:srgbClr val="4D4D4D"/>
              </a:solidFill>
              <a:latin typeface="微软雅黑" panose="020B0503020204020204" pitchFamily="34" charset="-122"/>
              <a:ea typeface="微软雅黑" panose="020B0503020204020204" pitchFamily="34" charset="-122"/>
            </a:endParaRPr>
          </a:p>
          <a:p>
            <a:pPr algn="l"/>
            <a:r>
              <a:rPr lang="en-US" altLang="zh-CN" b="0" i="0" dirty="0">
                <a:solidFill>
                  <a:srgbClr val="4D4D4D"/>
                </a:solidFill>
                <a:effectLst/>
                <a:latin typeface="微软雅黑" panose="020B0503020204020204" pitchFamily="34" charset="-122"/>
                <a:ea typeface="微软雅黑" panose="020B0503020204020204" pitchFamily="34" charset="-122"/>
              </a:rPr>
              <a:t>       </a:t>
            </a:r>
            <a:r>
              <a:rPr lang="zh-CN" altLang="en-US" b="0" i="0" dirty="0">
                <a:solidFill>
                  <a:srgbClr val="4D4D4D"/>
                </a:solidFill>
                <a:effectLst/>
                <a:latin typeface="微软雅黑" panose="020B0503020204020204" pitchFamily="34" charset="-122"/>
                <a:ea typeface="微软雅黑" panose="020B0503020204020204" pitchFamily="34" charset="-122"/>
              </a:rPr>
              <a:t>解锁：</a:t>
            </a:r>
            <a:endParaRPr lang="en-US" altLang="zh-CN" b="0" i="0" dirty="0">
              <a:solidFill>
                <a:srgbClr val="4D4D4D"/>
              </a:solidFill>
              <a:effectLst/>
              <a:latin typeface="微软雅黑" panose="020B0503020204020204" pitchFamily="34" charset="-122"/>
              <a:ea typeface="微软雅黑" panose="020B0503020204020204" pitchFamily="34" charset="-122"/>
            </a:endParaRPr>
          </a:p>
          <a:p>
            <a:pPr algn="l"/>
            <a:r>
              <a:rPr lang="en-US" altLang="zh-CN" dirty="0">
                <a:solidFill>
                  <a:srgbClr val="4D4D4D"/>
                </a:solidFill>
                <a:latin typeface="微软雅黑" panose="020B0503020204020204" pitchFamily="34" charset="-122"/>
                <a:ea typeface="微软雅黑" panose="020B0503020204020204" pitchFamily="34" charset="-122"/>
              </a:rPr>
              <a:t>	unlock tables;</a:t>
            </a:r>
            <a:endParaRPr lang="en-US" altLang="zh-CN" dirty="0">
              <a:solidFill>
                <a:srgbClr val="4D4D4D"/>
              </a:solidFill>
              <a:latin typeface="微软雅黑" panose="020B0503020204020204" pitchFamily="34" charset="-122"/>
              <a:ea typeface="微软雅黑" panose="020B0503020204020204" pitchFamily="34" charset="-122"/>
            </a:endParaRPr>
          </a:p>
          <a:p>
            <a:pPr algn="l"/>
            <a:endParaRPr lang="en-US" altLang="zh-CN" dirty="0">
              <a:solidFill>
                <a:srgbClr val="4D4D4D"/>
              </a:solidFill>
              <a:latin typeface="微软雅黑" panose="020B0503020204020204" pitchFamily="34" charset="-122"/>
              <a:ea typeface="微软雅黑" panose="020B0503020204020204" pitchFamily="34" charset="-122"/>
            </a:endParaRPr>
          </a:p>
          <a:p>
            <a:pPr algn="l"/>
            <a:r>
              <a:rPr lang="en-US" altLang="zh-CN" dirty="0">
                <a:solidFill>
                  <a:srgbClr val="4D4D4D"/>
                </a:solidFill>
                <a:latin typeface="微软雅黑" panose="020B0503020204020204" pitchFamily="34" charset="-122"/>
                <a:ea typeface="微软雅黑" panose="020B0503020204020204" pitchFamily="34" charset="-122"/>
              </a:rPr>
              <a:t>       </a:t>
            </a:r>
            <a:r>
              <a:rPr lang="zh-CN" altLang="en-US" dirty="0">
                <a:solidFill>
                  <a:srgbClr val="4D4D4D"/>
                </a:solidFill>
                <a:latin typeface="微软雅黑" panose="020B0503020204020204" pitchFamily="34" charset="-122"/>
                <a:ea typeface="微软雅黑" panose="020B0503020204020204" pitchFamily="34" charset="-122"/>
              </a:rPr>
              <a:t>查看加锁的表：</a:t>
            </a:r>
            <a:endParaRPr lang="en-US" altLang="zh-CN" dirty="0">
              <a:solidFill>
                <a:srgbClr val="4D4D4D"/>
              </a:solidFill>
              <a:latin typeface="微软雅黑" panose="020B0503020204020204" pitchFamily="34" charset="-122"/>
              <a:ea typeface="微软雅黑" panose="020B0503020204020204" pitchFamily="34" charset="-122"/>
            </a:endParaRPr>
          </a:p>
          <a:p>
            <a:pPr algn="l"/>
            <a:r>
              <a:rPr lang="en-US" altLang="zh-CN" dirty="0">
                <a:solidFill>
                  <a:srgbClr val="4D4D4D"/>
                </a:solidFill>
                <a:latin typeface="微软雅黑" panose="020B0503020204020204" pitchFamily="34" charset="-122"/>
                <a:ea typeface="微软雅黑" panose="020B0503020204020204" pitchFamily="34" charset="-122"/>
              </a:rPr>
              <a:t>	show open tables;</a:t>
            </a:r>
            <a:endParaRPr lang="en-US" altLang="zh-CN" dirty="0">
              <a:solidFill>
                <a:srgbClr val="4D4D4D"/>
              </a:solidFill>
              <a:latin typeface="微软雅黑" panose="020B0503020204020204" pitchFamily="34" charset="-122"/>
              <a:ea typeface="微软雅黑" panose="020B0503020204020204" pitchFamily="34" charset="-122"/>
            </a:endParaRPr>
          </a:p>
          <a:p>
            <a:pPr algn="l"/>
            <a:endParaRPr lang="en-US" altLang="zh-CN" b="0" i="0" dirty="0">
              <a:solidFill>
                <a:srgbClr val="4D4D4D"/>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7443" y="387626"/>
            <a:ext cx="7225748" cy="523220"/>
          </a:xfrm>
          <a:prstGeom prst="rect">
            <a:avLst/>
          </a:prstGeom>
          <a:noFill/>
        </p:spPr>
        <p:txBody>
          <a:bodyPr wrap="square" rtlCol="0">
            <a:spAutoFit/>
          </a:bodyPr>
          <a:lstStyle/>
          <a:p>
            <a:r>
              <a:rPr lang="en-US" altLang="zh-CN" sz="2800" dirty="0" err="1">
                <a:latin typeface="+mn-ea"/>
                <a:ea typeface="+mn-ea"/>
              </a:rPr>
              <a:t>MyISAM</a:t>
            </a:r>
            <a:r>
              <a:rPr lang="zh-CN" altLang="en-US" sz="2800" dirty="0">
                <a:latin typeface="+mn-ea"/>
                <a:ea typeface="+mn-ea"/>
              </a:rPr>
              <a:t>的表锁</a:t>
            </a:r>
            <a:endParaRPr lang="zh-CN" altLang="en-US" sz="2800" dirty="0">
              <a:latin typeface="+mn-ea"/>
              <a:ea typeface="+mn-ea"/>
            </a:endParaRPr>
          </a:p>
        </p:txBody>
      </p:sp>
      <p:sp>
        <p:nvSpPr>
          <p:cNvPr id="3" name="Rectangle 1"/>
          <p:cNvSpPr>
            <a:spLocks noChangeArrowheads="1"/>
          </p:cNvSpPr>
          <p:nvPr/>
        </p:nvSpPr>
        <p:spPr bwMode="auto">
          <a:xfrm>
            <a:off x="359410" y="1195705"/>
            <a:ext cx="8921750" cy="507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en-US" altLang="zh-CN" dirty="0" err="1">
                <a:solidFill>
                  <a:srgbClr val="4D4D4D"/>
                </a:solidFill>
                <a:latin typeface="微软雅黑" panose="020B0503020204020204" pitchFamily="34" charset="-122"/>
                <a:ea typeface="微软雅黑" panose="020B0503020204020204" pitchFamily="34" charset="-122"/>
              </a:rPr>
              <a:t>MyISAM</a:t>
            </a:r>
            <a:r>
              <a:rPr lang="zh-CN" altLang="en-US" dirty="0">
                <a:solidFill>
                  <a:srgbClr val="4D4D4D"/>
                </a:solidFill>
                <a:latin typeface="微软雅黑" panose="020B0503020204020204" pitchFamily="34" charset="-122"/>
                <a:ea typeface="微软雅黑" panose="020B0503020204020204" pitchFamily="34" charset="-122"/>
              </a:rPr>
              <a:t>的表锁分为读锁</a:t>
            </a:r>
            <a:r>
              <a:rPr lang="en-US" altLang="zh-CN" dirty="0">
                <a:solidFill>
                  <a:srgbClr val="4D4D4D"/>
                </a:solidFill>
                <a:latin typeface="微软雅黑" panose="020B0503020204020204" pitchFamily="34" charset="-122"/>
                <a:ea typeface="微软雅黑" panose="020B0503020204020204" pitchFamily="34" charset="-122"/>
              </a:rPr>
              <a:t>(</a:t>
            </a:r>
            <a:r>
              <a:rPr lang="zh-CN" altLang="en-US" dirty="0">
                <a:solidFill>
                  <a:srgbClr val="4D4D4D"/>
                </a:solidFill>
                <a:latin typeface="微软雅黑" panose="020B0503020204020204" pitchFamily="34" charset="-122"/>
                <a:ea typeface="微软雅黑" panose="020B0503020204020204" pitchFamily="34" charset="-122"/>
              </a:rPr>
              <a:t>共享锁</a:t>
            </a:r>
            <a:r>
              <a:rPr lang="en-US" altLang="zh-CN" dirty="0">
                <a:solidFill>
                  <a:srgbClr val="4D4D4D"/>
                </a:solidFill>
                <a:latin typeface="微软雅黑" panose="020B0503020204020204" pitchFamily="34" charset="-122"/>
                <a:ea typeface="微软雅黑" panose="020B0503020204020204" pitchFamily="34" charset="-122"/>
              </a:rPr>
              <a:t>)</a:t>
            </a:r>
            <a:r>
              <a:rPr lang="zh-CN" altLang="en-US" dirty="0">
                <a:solidFill>
                  <a:srgbClr val="4D4D4D"/>
                </a:solidFill>
                <a:latin typeface="微软雅黑" panose="020B0503020204020204" pitchFamily="34" charset="-122"/>
                <a:ea typeface="微软雅黑" panose="020B0503020204020204" pitchFamily="34" charset="-122"/>
              </a:rPr>
              <a:t>和写锁</a:t>
            </a:r>
            <a:r>
              <a:rPr lang="en-US" altLang="zh-CN" dirty="0">
                <a:solidFill>
                  <a:srgbClr val="4D4D4D"/>
                </a:solidFill>
                <a:latin typeface="微软雅黑" panose="020B0503020204020204" pitchFamily="34" charset="-122"/>
                <a:ea typeface="微软雅黑" panose="020B0503020204020204" pitchFamily="34" charset="-122"/>
              </a:rPr>
              <a:t>(</a:t>
            </a:r>
            <a:r>
              <a:rPr lang="zh-CN" altLang="en-US" dirty="0">
                <a:solidFill>
                  <a:srgbClr val="4D4D4D"/>
                </a:solidFill>
                <a:latin typeface="微软雅黑" panose="020B0503020204020204" pitchFamily="34" charset="-122"/>
                <a:ea typeface="微软雅黑" panose="020B0503020204020204" pitchFamily="34" charset="-122"/>
              </a:rPr>
              <a:t>独占锁</a:t>
            </a:r>
            <a:r>
              <a:rPr lang="en-US" altLang="zh-CN" dirty="0">
                <a:solidFill>
                  <a:srgbClr val="4D4D4D"/>
                </a:solidFill>
                <a:latin typeface="微软雅黑" panose="020B0503020204020204" pitchFamily="34" charset="-122"/>
                <a:ea typeface="微软雅黑" panose="020B0503020204020204" pitchFamily="34" charset="-122"/>
              </a:rPr>
              <a:t>)</a:t>
            </a:r>
            <a:r>
              <a:rPr lang="zh-CN" altLang="en-US" dirty="0">
                <a:solidFill>
                  <a:srgbClr val="4D4D4D"/>
                </a:solidFill>
                <a:latin typeface="微软雅黑" panose="020B0503020204020204" pitchFamily="34" charset="-122"/>
                <a:ea typeface="微软雅黑" panose="020B0503020204020204" pitchFamily="34" charset="-122"/>
              </a:rPr>
              <a:t>。</a:t>
            </a:r>
            <a:endParaRPr lang="en-US" altLang="zh-CN" dirty="0">
              <a:solidFill>
                <a:srgbClr val="4D4D4D"/>
              </a:solidFill>
              <a:latin typeface="微软雅黑" panose="020B0503020204020204" pitchFamily="34" charset="-122"/>
              <a:ea typeface="微软雅黑" panose="020B0503020204020204" pitchFamily="34" charset="-122"/>
            </a:endParaRPr>
          </a:p>
          <a:p>
            <a:endParaRPr lang="en-US" altLang="zh-CN" dirty="0">
              <a:solidFill>
                <a:srgbClr val="4D4D4D"/>
              </a:solidFill>
              <a:latin typeface="微软雅黑" panose="020B0503020204020204" pitchFamily="34" charset="-122"/>
              <a:ea typeface="微软雅黑" panose="020B0503020204020204" pitchFamily="34" charset="-122"/>
            </a:endParaRPr>
          </a:p>
          <a:p>
            <a:pPr algn="l"/>
            <a:r>
              <a:rPr lang="zh-CN" altLang="en-US" b="1" i="0" dirty="0">
                <a:solidFill>
                  <a:srgbClr val="4D4D4D"/>
                </a:solidFill>
                <a:effectLst/>
                <a:latin typeface="微软雅黑" panose="020B0503020204020204" pitchFamily="34" charset="-122"/>
                <a:ea typeface="微软雅黑" panose="020B0503020204020204" pitchFamily="34" charset="-122"/>
              </a:rPr>
              <a:t>加读锁（共享锁）：</a:t>
            </a:r>
            <a:endParaRPr lang="zh-CN" altLang="en-US" b="0" i="0" dirty="0">
              <a:solidFill>
                <a:srgbClr val="4D4D4D"/>
              </a:solidFill>
              <a:effectLst/>
              <a:latin typeface="微软雅黑" panose="020B0503020204020204" pitchFamily="34" charset="-122"/>
              <a:ea typeface="微软雅黑" panose="020B0503020204020204" pitchFamily="34" charset="-122"/>
            </a:endParaRPr>
          </a:p>
          <a:p>
            <a:pPr algn="l"/>
            <a:r>
              <a:rPr lang="zh-CN" altLang="en-US" b="0" i="0" dirty="0">
                <a:solidFill>
                  <a:srgbClr val="4D4D4D"/>
                </a:solidFill>
                <a:effectLst/>
                <a:latin typeface="微软雅黑" panose="020B0503020204020204" pitchFamily="34" charset="-122"/>
                <a:ea typeface="微软雅黑" panose="020B0503020204020204" pitchFamily="34" charset="-122"/>
              </a:rPr>
              <a:t>        我们给表加上读锁会有什么效果呢？</a:t>
            </a:r>
            <a:endParaRPr lang="zh-CN" altLang="en-US" b="0" i="0" dirty="0">
              <a:solidFill>
                <a:srgbClr val="4D4D4D"/>
              </a:solidFill>
              <a:effectLst/>
              <a:latin typeface="微软雅黑" panose="020B0503020204020204" pitchFamily="34" charset="-122"/>
              <a:ea typeface="微软雅黑" panose="020B0503020204020204" pitchFamily="34" charset="-122"/>
            </a:endParaRPr>
          </a:p>
          <a:p>
            <a:pPr algn="l"/>
            <a:r>
              <a:rPr lang="zh-CN" altLang="en-US" b="0" i="0" dirty="0">
                <a:solidFill>
                  <a:srgbClr val="4D4D4D"/>
                </a:solidFill>
                <a:effectLst/>
                <a:latin typeface="微软雅黑" panose="020B0503020204020204" pitchFamily="34" charset="-122"/>
                <a:ea typeface="微软雅黑" panose="020B0503020204020204" pitchFamily="34" charset="-122"/>
              </a:rPr>
              <a:t>        </a:t>
            </a:r>
            <a:r>
              <a:rPr lang="en-US" altLang="zh-CN" b="0" i="0" dirty="0">
                <a:solidFill>
                  <a:srgbClr val="4D4D4D"/>
                </a:solidFill>
                <a:effectLst/>
                <a:latin typeface="微软雅黑" panose="020B0503020204020204" pitchFamily="34" charset="-122"/>
                <a:ea typeface="微软雅黑" panose="020B0503020204020204" pitchFamily="34" charset="-122"/>
              </a:rPr>
              <a:t>1</a:t>
            </a:r>
            <a:r>
              <a:rPr lang="zh-CN" altLang="en-US" b="0" i="0" dirty="0">
                <a:solidFill>
                  <a:srgbClr val="4D4D4D"/>
                </a:solidFill>
                <a:effectLst/>
                <a:latin typeface="微软雅黑" panose="020B0503020204020204" pitchFamily="34" charset="-122"/>
                <a:ea typeface="微软雅黑" panose="020B0503020204020204" pitchFamily="34" charset="-122"/>
              </a:rPr>
              <a:t>、我们加读锁的这个进程可以读加读锁的表，但是不能读其他的表。</a:t>
            </a:r>
            <a:endParaRPr lang="zh-CN" altLang="en-US" b="0" i="0" dirty="0">
              <a:solidFill>
                <a:srgbClr val="4D4D4D"/>
              </a:solidFill>
              <a:effectLst/>
              <a:latin typeface="微软雅黑" panose="020B0503020204020204" pitchFamily="34" charset="-122"/>
              <a:ea typeface="微软雅黑" panose="020B0503020204020204" pitchFamily="34" charset="-122"/>
            </a:endParaRPr>
          </a:p>
          <a:p>
            <a:pPr algn="l"/>
            <a:r>
              <a:rPr lang="zh-CN" altLang="en-US" b="0" i="0" dirty="0">
                <a:solidFill>
                  <a:srgbClr val="4D4D4D"/>
                </a:solidFill>
                <a:effectLst/>
                <a:latin typeface="微软雅黑" panose="020B0503020204020204" pitchFamily="34" charset="-122"/>
                <a:ea typeface="微软雅黑" panose="020B0503020204020204" pitchFamily="34" charset="-122"/>
              </a:rPr>
              <a:t>        </a:t>
            </a:r>
            <a:r>
              <a:rPr lang="en-US" altLang="zh-CN" b="0" i="0" dirty="0">
                <a:solidFill>
                  <a:srgbClr val="4D4D4D"/>
                </a:solidFill>
                <a:effectLst/>
                <a:latin typeface="微软雅黑" panose="020B0503020204020204" pitchFamily="34" charset="-122"/>
                <a:ea typeface="微软雅黑" panose="020B0503020204020204" pitchFamily="34" charset="-122"/>
              </a:rPr>
              <a:t>2</a:t>
            </a:r>
            <a:r>
              <a:rPr lang="zh-CN" altLang="en-US" b="0" i="0" dirty="0">
                <a:solidFill>
                  <a:srgbClr val="4D4D4D"/>
                </a:solidFill>
                <a:effectLst/>
                <a:latin typeface="微软雅黑" panose="020B0503020204020204" pitchFamily="34" charset="-122"/>
                <a:ea typeface="微软雅黑" panose="020B0503020204020204" pitchFamily="34" charset="-122"/>
              </a:rPr>
              <a:t>、加读锁的进程不能对这张表做写操作</a:t>
            </a:r>
            <a:r>
              <a:rPr lang="en-US" altLang="zh-CN" b="0" i="0" dirty="0">
                <a:solidFill>
                  <a:srgbClr val="4D4D4D"/>
                </a:solidFill>
                <a:effectLst/>
                <a:latin typeface="微软雅黑" panose="020B0503020204020204" pitchFamily="34" charset="-122"/>
                <a:ea typeface="微软雅黑" panose="020B0503020204020204" pitchFamily="34" charset="-122"/>
              </a:rPr>
              <a:t>	</a:t>
            </a:r>
            <a:r>
              <a:rPr lang="zh-CN" altLang="en-US" b="0" i="0" dirty="0">
                <a:solidFill>
                  <a:srgbClr val="4D4D4D"/>
                </a:solidFill>
                <a:effectLst/>
                <a:latin typeface="微软雅黑" panose="020B0503020204020204" pitchFamily="34" charset="-122"/>
                <a:ea typeface="微软雅黑" panose="020B0503020204020204" pitchFamily="34" charset="-122"/>
              </a:rPr>
              <a:t>。</a:t>
            </a:r>
            <a:endParaRPr lang="zh-CN" altLang="en-US" b="0" i="0" dirty="0">
              <a:solidFill>
                <a:srgbClr val="4D4D4D"/>
              </a:solidFill>
              <a:effectLst/>
              <a:latin typeface="微软雅黑" panose="020B0503020204020204" pitchFamily="34" charset="-122"/>
              <a:ea typeface="微软雅黑" panose="020B0503020204020204" pitchFamily="34" charset="-122"/>
            </a:endParaRPr>
          </a:p>
          <a:p>
            <a:pPr algn="l"/>
            <a:r>
              <a:rPr lang="zh-CN" altLang="en-US" b="0" i="0" dirty="0">
                <a:solidFill>
                  <a:srgbClr val="4D4D4D"/>
                </a:solidFill>
                <a:effectLst/>
                <a:latin typeface="微软雅黑" panose="020B0503020204020204" pitchFamily="34" charset="-122"/>
                <a:ea typeface="微软雅黑" panose="020B0503020204020204" pitchFamily="34" charset="-122"/>
              </a:rPr>
              <a:t>        </a:t>
            </a:r>
            <a:r>
              <a:rPr lang="en-US" altLang="zh-CN" b="0" i="0" dirty="0">
                <a:solidFill>
                  <a:srgbClr val="4D4D4D"/>
                </a:solidFill>
                <a:effectLst/>
                <a:latin typeface="微软雅黑" panose="020B0503020204020204" pitchFamily="34" charset="-122"/>
                <a:ea typeface="微软雅黑" panose="020B0503020204020204" pitchFamily="34" charset="-122"/>
              </a:rPr>
              <a:t>3</a:t>
            </a:r>
            <a:r>
              <a:rPr lang="zh-CN" altLang="en-US" b="0" i="0" dirty="0">
                <a:solidFill>
                  <a:srgbClr val="4D4D4D"/>
                </a:solidFill>
                <a:effectLst/>
                <a:latin typeface="微软雅黑" panose="020B0503020204020204" pitchFamily="34" charset="-122"/>
                <a:ea typeface="微软雅黑" panose="020B0503020204020204" pitchFamily="34" charset="-122"/>
              </a:rPr>
              <a:t>、其他进程可以读加读锁的表（因为是共享锁），也可以读其他表</a:t>
            </a:r>
            <a:endParaRPr lang="zh-CN" altLang="en-US" b="0" i="0" dirty="0">
              <a:solidFill>
                <a:srgbClr val="4D4D4D"/>
              </a:solidFill>
              <a:effectLst/>
              <a:latin typeface="微软雅黑" panose="020B0503020204020204" pitchFamily="34" charset="-122"/>
              <a:ea typeface="微软雅黑" panose="020B0503020204020204" pitchFamily="34" charset="-122"/>
            </a:endParaRPr>
          </a:p>
          <a:p>
            <a:pPr algn="l"/>
            <a:r>
              <a:rPr lang="zh-CN" altLang="en-US" b="0" i="0" dirty="0">
                <a:solidFill>
                  <a:srgbClr val="4D4D4D"/>
                </a:solidFill>
                <a:effectLst/>
                <a:latin typeface="微软雅黑" panose="020B0503020204020204" pitchFamily="34" charset="-122"/>
                <a:ea typeface="微软雅黑" panose="020B0503020204020204" pitchFamily="34" charset="-122"/>
              </a:rPr>
              <a:t>        </a:t>
            </a:r>
            <a:r>
              <a:rPr lang="en-US" altLang="zh-CN" b="0" i="0" dirty="0">
                <a:solidFill>
                  <a:srgbClr val="4D4D4D"/>
                </a:solidFill>
                <a:effectLst/>
                <a:latin typeface="微软雅黑" panose="020B0503020204020204" pitchFamily="34" charset="-122"/>
                <a:ea typeface="微软雅黑" panose="020B0503020204020204" pitchFamily="34" charset="-122"/>
              </a:rPr>
              <a:t>4</a:t>
            </a:r>
            <a:r>
              <a:rPr lang="zh-CN" altLang="en-US" b="0" i="0" dirty="0">
                <a:solidFill>
                  <a:srgbClr val="4D4D4D"/>
                </a:solidFill>
                <a:effectLst/>
                <a:latin typeface="微软雅黑" panose="020B0503020204020204" pitchFamily="34" charset="-122"/>
                <a:ea typeface="微软雅黑" panose="020B0503020204020204" pitchFamily="34" charset="-122"/>
              </a:rPr>
              <a:t>、其他进程</a:t>
            </a:r>
            <a:r>
              <a:rPr lang="en-US" altLang="zh-CN" b="0" i="0" dirty="0">
                <a:solidFill>
                  <a:srgbClr val="4D4D4D"/>
                </a:solidFill>
                <a:effectLst/>
                <a:latin typeface="微软雅黑" panose="020B0503020204020204" pitchFamily="34" charset="-122"/>
                <a:ea typeface="微软雅黑" panose="020B0503020204020204" pitchFamily="34" charset="-122"/>
              </a:rPr>
              <a:t>update</a:t>
            </a:r>
            <a:r>
              <a:rPr lang="zh-CN" altLang="en-US" b="0" i="0" dirty="0">
                <a:solidFill>
                  <a:srgbClr val="4D4D4D"/>
                </a:solidFill>
                <a:effectLst/>
                <a:latin typeface="微软雅黑" panose="020B0503020204020204" pitchFamily="34" charset="-122"/>
                <a:ea typeface="微软雅黑" panose="020B0503020204020204" pitchFamily="34" charset="-122"/>
              </a:rPr>
              <a:t>加读锁的表会一直处于等待锁的状态，直到锁被释放后才会</a:t>
            </a:r>
            <a:r>
              <a:rPr lang="en-US" altLang="zh-CN" b="0" i="0" dirty="0">
                <a:solidFill>
                  <a:srgbClr val="4D4D4D"/>
                </a:solidFill>
                <a:effectLst/>
                <a:latin typeface="微软雅黑" panose="020B0503020204020204" pitchFamily="34" charset="-122"/>
                <a:ea typeface="微软雅黑" panose="020B0503020204020204" pitchFamily="34" charset="-122"/>
              </a:rPr>
              <a:t>update</a:t>
            </a:r>
            <a:r>
              <a:rPr lang="zh-CN" altLang="en-US" b="0" i="0" dirty="0">
                <a:solidFill>
                  <a:srgbClr val="4D4D4D"/>
                </a:solidFill>
                <a:effectLst/>
                <a:latin typeface="微软雅黑" panose="020B0503020204020204" pitchFamily="34" charset="-122"/>
                <a:ea typeface="微软雅黑" panose="020B0503020204020204" pitchFamily="34" charset="-122"/>
              </a:rPr>
              <a:t>成功。</a:t>
            </a:r>
            <a:endParaRPr lang="en-US" altLang="zh-CN" b="0" i="0" dirty="0">
              <a:solidFill>
                <a:srgbClr val="4D4D4D"/>
              </a:solidFill>
              <a:effectLst/>
              <a:latin typeface="微软雅黑" panose="020B0503020204020204" pitchFamily="34" charset="-122"/>
              <a:ea typeface="微软雅黑" panose="020B0503020204020204" pitchFamily="34" charset="-122"/>
            </a:endParaRPr>
          </a:p>
          <a:p>
            <a:pPr algn="l"/>
            <a:endParaRPr lang="zh-CN" altLang="en-US" b="0" i="0" dirty="0">
              <a:solidFill>
                <a:srgbClr val="4D4D4D"/>
              </a:solidFill>
              <a:effectLst/>
              <a:latin typeface="微软雅黑" panose="020B0503020204020204" pitchFamily="34" charset="-122"/>
              <a:ea typeface="微软雅黑" panose="020B0503020204020204" pitchFamily="34" charset="-122"/>
            </a:endParaRPr>
          </a:p>
          <a:p>
            <a:pPr algn="l"/>
            <a:r>
              <a:rPr lang="zh-CN" altLang="en-US" b="1" i="0" dirty="0">
                <a:solidFill>
                  <a:srgbClr val="4D4D4D"/>
                </a:solidFill>
                <a:effectLst/>
                <a:latin typeface="微软雅黑" panose="020B0503020204020204" pitchFamily="34" charset="-122"/>
                <a:ea typeface="微软雅黑" panose="020B0503020204020204" pitchFamily="34" charset="-122"/>
              </a:rPr>
              <a:t>加写锁（独占锁）：</a:t>
            </a:r>
            <a:endParaRPr lang="zh-CN" altLang="en-US" b="0" i="0" dirty="0">
              <a:solidFill>
                <a:srgbClr val="4D4D4D"/>
              </a:solidFill>
              <a:effectLst/>
              <a:latin typeface="微软雅黑" panose="020B0503020204020204" pitchFamily="34" charset="-122"/>
              <a:ea typeface="微软雅黑" panose="020B0503020204020204" pitchFamily="34" charset="-122"/>
            </a:endParaRPr>
          </a:p>
          <a:p>
            <a:pPr algn="l"/>
            <a:r>
              <a:rPr lang="zh-CN" altLang="en-US" b="0" i="0" dirty="0">
                <a:solidFill>
                  <a:srgbClr val="4D4D4D"/>
                </a:solidFill>
                <a:effectLst/>
                <a:latin typeface="微软雅黑" panose="020B0503020204020204" pitchFamily="34" charset="-122"/>
                <a:ea typeface="微软雅黑" panose="020B0503020204020204" pitchFamily="34" charset="-122"/>
              </a:rPr>
              <a:t>       </a:t>
            </a:r>
            <a:r>
              <a:rPr lang="en-US" altLang="zh-CN" b="0" i="0" dirty="0">
                <a:solidFill>
                  <a:srgbClr val="4D4D4D"/>
                </a:solidFill>
                <a:effectLst/>
                <a:latin typeface="微软雅黑" panose="020B0503020204020204" pitchFamily="34" charset="-122"/>
                <a:ea typeface="微软雅黑" panose="020B0503020204020204" pitchFamily="34" charset="-122"/>
              </a:rPr>
              <a:t>1</a:t>
            </a:r>
            <a:r>
              <a:rPr lang="zh-CN" altLang="en-US" b="0" i="0" dirty="0">
                <a:solidFill>
                  <a:srgbClr val="4D4D4D"/>
                </a:solidFill>
                <a:effectLst/>
                <a:latin typeface="微软雅黑" panose="020B0503020204020204" pitchFamily="34" charset="-122"/>
                <a:ea typeface="微软雅黑" panose="020B0503020204020204" pitchFamily="34" charset="-122"/>
              </a:rPr>
              <a:t>、加锁进程可以对加锁的表做任何操作。</a:t>
            </a:r>
            <a:endParaRPr lang="zh-CN" altLang="en-US" b="0" i="0" dirty="0">
              <a:solidFill>
                <a:srgbClr val="4D4D4D"/>
              </a:solidFill>
              <a:effectLst/>
              <a:latin typeface="微软雅黑" panose="020B0503020204020204" pitchFamily="34" charset="-122"/>
              <a:ea typeface="微软雅黑" panose="020B0503020204020204" pitchFamily="34" charset="-122"/>
            </a:endParaRPr>
          </a:p>
          <a:p>
            <a:pPr algn="l"/>
            <a:r>
              <a:rPr lang="zh-CN" altLang="en-US" b="0" i="0" dirty="0">
                <a:solidFill>
                  <a:srgbClr val="4D4D4D"/>
                </a:solidFill>
                <a:effectLst/>
                <a:latin typeface="微软雅黑" panose="020B0503020204020204" pitchFamily="34" charset="-122"/>
                <a:ea typeface="微软雅黑" panose="020B0503020204020204" pitchFamily="34" charset="-122"/>
              </a:rPr>
              <a:t>       </a:t>
            </a:r>
            <a:r>
              <a:rPr lang="en-US" altLang="zh-CN" b="0" i="0" dirty="0">
                <a:solidFill>
                  <a:srgbClr val="4D4D4D"/>
                </a:solidFill>
                <a:effectLst/>
                <a:latin typeface="微软雅黑" panose="020B0503020204020204" pitchFamily="34" charset="-122"/>
                <a:ea typeface="微软雅黑" panose="020B0503020204020204" pitchFamily="34" charset="-122"/>
              </a:rPr>
              <a:t>2</a:t>
            </a:r>
            <a:r>
              <a:rPr lang="zh-CN" altLang="en-US" b="0" i="0" dirty="0">
                <a:solidFill>
                  <a:srgbClr val="4D4D4D"/>
                </a:solidFill>
                <a:effectLst/>
                <a:latin typeface="微软雅黑" panose="020B0503020204020204" pitchFamily="34" charset="-122"/>
                <a:ea typeface="微软雅黑" panose="020B0503020204020204" pitchFamily="34" charset="-122"/>
              </a:rPr>
              <a:t>、其他进程则不能查询加锁的表，需等待锁释放。</a:t>
            </a:r>
            <a:endParaRPr lang="en-US" altLang="zh-CN" b="0" i="0" dirty="0">
              <a:solidFill>
                <a:srgbClr val="4D4D4D"/>
              </a:solidFill>
              <a:effectLst/>
              <a:latin typeface="微软雅黑" panose="020B0503020204020204" pitchFamily="34" charset="-122"/>
              <a:ea typeface="微软雅黑" panose="020B0503020204020204" pitchFamily="34" charset="-122"/>
            </a:endParaRPr>
          </a:p>
          <a:p>
            <a:pPr algn="l"/>
            <a:endParaRPr lang="zh-CN" altLang="en-US" b="0" i="0" dirty="0">
              <a:solidFill>
                <a:srgbClr val="4D4D4D"/>
              </a:solidFill>
              <a:effectLst/>
              <a:latin typeface="微软雅黑" panose="020B0503020204020204" pitchFamily="34" charset="-122"/>
              <a:ea typeface="微软雅黑" panose="020B0503020204020204" pitchFamily="34" charset="-122"/>
            </a:endParaRPr>
          </a:p>
          <a:p>
            <a:pPr algn="l"/>
            <a:r>
              <a:rPr lang="zh-CN" altLang="en-US" b="1" i="0" dirty="0">
                <a:solidFill>
                  <a:srgbClr val="4D4D4D"/>
                </a:solidFill>
                <a:effectLst/>
                <a:latin typeface="微软雅黑" panose="020B0503020204020204" pitchFamily="34" charset="-122"/>
                <a:ea typeface="微软雅黑" panose="020B0503020204020204" pitchFamily="34" charset="-122"/>
              </a:rPr>
              <a:t>总结：</a:t>
            </a:r>
            <a:endParaRPr lang="zh-CN" altLang="en-US" b="0" i="0" dirty="0">
              <a:solidFill>
                <a:srgbClr val="4D4D4D"/>
              </a:solidFill>
              <a:effectLst/>
              <a:latin typeface="微软雅黑" panose="020B0503020204020204" pitchFamily="34" charset="-122"/>
              <a:ea typeface="微软雅黑" panose="020B0503020204020204" pitchFamily="34" charset="-122"/>
            </a:endParaRPr>
          </a:p>
          <a:p>
            <a:pPr algn="l"/>
            <a:r>
              <a:rPr lang="zh-CN" altLang="en-US" b="0" i="0" dirty="0">
                <a:solidFill>
                  <a:srgbClr val="4D4D4D"/>
                </a:solidFill>
                <a:effectLst/>
                <a:latin typeface="微软雅黑" panose="020B0503020204020204" pitchFamily="34" charset="-122"/>
                <a:ea typeface="微软雅黑" panose="020B0503020204020204" pitchFamily="34" charset="-122"/>
              </a:rPr>
              <a:t>     </a:t>
            </a:r>
            <a:r>
              <a:rPr lang="zh-CN" altLang="en-US" b="0" i="0" dirty="0">
                <a:solidFill>
                  <a:srgbClr val="FF0000"/>
                </a:solidFill>
                <a:effectLst/>
                <a:latin typeface="微软雅黑" panose="020B0503020204020204" pitchFamily="34" charset="-122"/>
                <a:ea typeface="微软雅黑" panose="020B0503020204020204" pitchFamily="34" charset="-122"/>
              </a:rPr>
              <a:t>读锁会阻塞写，但是不会堵塞读。而写锁则会把读和写都堵塞</a:t>
            </a:r>
            <a:r>
              <a:rPr lang="zh-CN" altLang="en-US" b="0" i="0" dirty="0">
                <a:solidFill>
                  <a:srgbClr val="4D4D4D"/>
                </a:solidFill>
                <a:effectLst/>
                <a:latin typeface="微软雅黑" panose="020B0503020204020204" pitchFamily="34" charset="-122"/>
                <a:ea typeface="微软雅黑" panose="020B0503020204020204" pitchFamily="34" charset="-122"/>
              </a:rPr>
              <a:t>。</a:t>
            </a:r>
            <a:endParaRPr lang="en-US" altLang="zh-CN" b="0" i="0" dirty="0">
              <a:solidFill>
                <a:srgbClr val="4D4D4D"/>
              </a:solidFill>
              <a:effectLst/>
              <a:latin typeface="微软雅黑" panose="020B0503020204020204" pitchFamily="34" charset="-122"/>
              <a:ea typeface="微软雅黑" panose="020B0503020204020204" pitchFamily="34" charset="-122"/>
            </a:endParaRPr>
          </a:p>
          <a:p>
            <a:pPr algn="l"/>
            <a:endParaRPr lang="en-US" altLang="zh-CN" dirty="0">
              <a:solidFill>
                <a:srgbClr val="4D4D4D"/>
              </a:solidFill>
              <a:latin typeface="微软雅黑" panose="020B0503020204020204" pitchFamily="34" charset="-122"/>
              <a:ea typeface="微软雅黑" panose="020B0503020204020204" pitchFamily="34" charset="-122"/>
            </a:endParaRPr>
          </a:p>
          <a:p>
            <a:r>
              <a:rPr lang="zh-CN" altLang="en-US" b="0" i="0" dirty="0">
                <a:solidFill>
                  <a:srgbClr val="FF0000"/>
                </a:solidFill>
                <a:effectLst/>
                <a:latin typeface="微软雅黑" panose="020B0503020204020204" pitchFamily="34" charset="-122"/>
                <a:ea typeface="微软雅黑" panose="020B0503020204020204" pitchFamily="34" charset="-122"/>
              </a:rPr>
              <a:t>特点：</a:t>
            </a:r>
            <a:r>
              <a:rPr lang="zh-CN" altLang="en-US" b="0" i="0" dirty="0">
                <a:solidFill>
                  <a:srgbClr val="4D4D4D"/>
                </a:solidFill>
                <a:effectLst/>
                <a:latin typeface="微软雅黑" panose="020B0503020204020204" pitchFamily="34" charset="-122"/>
                <a:ea typeface="微软雅黑" panose="020B0503020204020204" pitchFamily="34" charset="-122"/>
              </a:rPr>
              <a:t>开销小，加锁快；无死锁；锁定粒度大，发生锁冲突的概率最高</a:t>
            </a:r>
            <a:r>
              <a:rPr lang="en-US" altLang="zh-CN" b="0" i="0" dirty="0">
                <a:solidFill>
                  <a:srgbClr val="4D4D4D"/>
                </a:solidFill>
                <a:effectLst/>
                <a:latin typeface="微软雅黑" panose="020B0503020204020204" pitchFamily="34" charset="-122"/>
                <a:ea typeface="微软雅黑" panose="020B0503020204020204" pitchFamily="34" charset="-122"/>
              </a:rPr>
              <a:t>,</a:t>
            </a:r>
            <a:r>
              <a:rPr lang="zh-CN" altLang="en-US" b="0" i="0" dirty="0">
                <a:solidFill>
                  <a:srgbClr val="4D4D4D"/>
                </a:solidFill>
                <a:effectLst/>
                <a:latin typeface="微软雅黑" panose="020B0503020204020204" pitchFamily="34" charset="-122"/>
                <a:ea typeface="微软雅黑" panose="020B0503020204020204" pitchFamily="34" charset="-122"/>
              </a:rPr>
              <a:t>并发度最低。</a:t>
            </a:r>
            <a:endParaRPr lang="en-US" altLang="zh-CN" b="0" i="0" dirty="0">
              <a:solidFill>
                <a:srgbClr val="4D4D4D"/>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7443" y="387626"/>
            <a:ext cx="7225748" cy="523220"/>
          </a:xfrm>
          <a:prstGeom prst="rect">
            <a:avLst/>
          </a:prstGeom>
          <a:noFill/>
        </p:spPr>
        <p:txBody>
          <a:bodyPr wrap="square" rtlCol="0">
            <a:spAutoFit/>
          </a:bodyPr>
          <a:lstStyle/>
          <a:p>
            <a:r>
              <a:rPr lang="en-US" altLang="zh-CN" sz="2800" dirty="0" err="1">
                <a:latin typeface="+mn-ea"/>
                <a:ea typeface="+mn-ea"/>
              </a:rPr>
              <a:t>MyISAM</a:t>
            </a:r>
            <a:r>
              <a:rPr lang="zh-CN" altLang="en-US" sz="2800" dirty="0">
                <a:latin typeface="+mn-ea"/>
                <a:ea typeface="+mn-ea"/>
              </a:rPr>
              <a:t>的表锁</a:t>
            </a:r>
            <a:endParaRPr lang="zh-CN" altLang="en-US" sz="2800" dirty="0">
              <a:latin typeface="+mn-ea"/>
              <a:ea typeface="+mn-ea"/>
            </a:endParaRPr>
          </a:p>
        </p:txBody>
      </p:sp>
      <p:sp>
        <p:nvSpPr>
          <p:cNvPr id="3" name="Rectangle 1"/>
          <p:cNvSpPr>
            <a:spLocks noChangeArrowheads="1"/>
          </p:cNvSpPr>
          <p:nvPr/>
        </p:nvSpPr>
        <p:spPr bwMode="auto">
          <a:xfrm>
            <a:off x="479587" y="2125996"/>
            <a:ext cx="838365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zh-CN" altLang="en-US" dirty="0">
                <a:solidFill>
                  <a:srgbClr val="4D4D4D"/>
                </a:solidFill>
                <a:latin typeface="微软雅黑" panose="020B0503020204020204" pitchFamily="34" charset="-122"/>
                <a:ea typeface="微软雅黑" panose="020B0503020204020204" pitchFamily="34" charset="-122"/>
              </a:rPr>
              <a:t>查看锁的争用情况：</a:t>
            </a:r>
            <a:endParaRPr lang="en-US" altLang="zh-CN" dirty="0">
              <a:solidFill>
                <a:srgbClr val="4D4D4D"/>
              </a:solidFill>
              <a:latin typeface="微软雅黑" panose="020B0503020204020204" pitchFamily="34" charset="-122"/>
              <a:ea typeface="微软雅黑" panose="020B0503020204020204" pitchFamily="34" charset="-122"/>
            </a:endParaRPr>
          </a:p>
          <a:p>
            <a:r>
              <a:rPr lang="en-US" altLang="zh-CN" dirty="0">
                <a:solidFill>
                  <a:srgbClr val="4D4D4D"/>
                </a:solidFill>
                <a:latin typeface="微软雅黑" panose="020B0503020204020204" pitchFamily="34" charset="-122"/>
                <a:ea typeface="微软雅黑" panose="020B0503020204020204" pitchFamily="34" charset="-122"/>
              </a:rPr>
              <a:t>show open tables;</a:t>
            </a:r>
            <a:endParaRPr lang="en-US" altLang="zh-CN" dirty="0">
              <a:solidFill>
                <a:srgbClr val="4D4D4D"/>
              </a:solidFill>
              <a:latin typeface="微软雅黑" panose="020B0503020204020204" pitchFamily="34" charset="-122"/>
              <a:ea typeface="微软雅黑" panose="020B0503020204020204" pitchFamily="34" charset="-122"/>
            </a:endParaRPr>
          </a:p>
          <a:p>
            <a:r>
              <a:rPr lang="en-US" altLang="zh-CN" dirty="0">
                <a:solidFill>
                  <a:srgbClr val="4D4D4D"/>
                </a:solidFill>
                <a:latin typeface="微软雅黑" panose="020B0503020204020204" pitchFamily="34" charset="-122"/>
                <a:ea typeface="微软雅黑" panose="020B0503020204020204" pitchFamily="34" charset="-122"/>
              </a:rPr>
              <a:t>	</a:t>
            </a:r>
            <a:r>
              <a:rPr lang="en-US" altLang="zh-CN" dirty="0" err="1">
                <a:solidFill>
                  <a:srgbClr val="4D4D4D"/>
                </a:solidFill>
                <a:latin typeface="微软雅黑" panose="020B0503020204020204" pitchFamily="34" charset="-122"/>
                <a:ea typeface="微软雅黑" panose="020B0503020204020204" pitchFamily="34" charset="-122"/>
              </a:rPr>
              <a:t>in_use</a:t>
            </a:r>
            <a:r>
              <a:rPr lang="en-US" altLang="zh-CN" dirty="0">
                <a:solidFill>
                  <a:srgbClr val="4D4D4D"/>
                </a:solidFill>
                <a:latin typeface="微软雅黑" panose="020B0503020204020204" pitchFamily="34" charset="-122"/>
                <a:ea typeface="微软雅黑" panose="020B0503020204020204" pitchFamily="34" charset="-122"/>
              </a:rPr>
              <a:t>:</a:t>
            </a:r>
            <a:r>
              <a:rPr lang="zh-CN" altLang="en-US" dirty="0">
                <a:solidFill>
                  <a:srgbClr val="4D4D4D"/>
                </a:solidFill>
                <a:latin typeface="微软雅黑" panose="020B0503020204020204" pitchFamily="34" charset="-122"/>
                <a:ea typeface="微软雅黑" panose="020B0503020204020204" pitchFamily="34" charset="-122"/>
              </a:rPr>
              <a:t>表示当前被查询使用的次数，如果该数为</a:t>
            </a:r>
            <a:r>
              <a:rPr lang="en-US" altLang="zh-CN" dirty="0">
                <a:solidFill>
                  <a:srgbClr val="4D4D4D"/>
                </a:solidFill>
                <a:latin typeface="微软雅黑" panose="020B0503020204020204" pitchFamily="34" charset="-122"/>
                <a:ea typeface="微软雅黑" panose="020B0503020204020204" pitchFamily="34" charset="-122"/>
              </a:rPr>
              <a:t>0</a:t>
            </a:r>
            <a:r>
              <a:rPr lang="zh-CN" altLang="en-US" dirty="0">
                <a:solidFill>
                  <a:srgbClr val="4D4D4D"/>
                </a:solidFill>
                <a:latin typeface="微软雅黑" panose="020B0503020204020204" pitchFamily="34" charset="-122"/>
                <a:ea typeface="微软雅黑" panose="020B0503020204020204" pitchFamily="34" charset="-122"/>
              </a:rPr>
              <a:t>，则表是打开的，当前没有被使用。</a:t>
            </a:r>
            <a:r>
              <a:rPr lang="en-US" altLang="zh-CN" dirty="0">
                <a:solidFill>
                  <a:srgbClr val="4D4D4D"/>
                </a:solidFill>
                <a:latin typeface="微软雅黑" panose="020B0503020204020204" pitchFamily="34" charset="-122"/>
                <a:ea typeface="微软雅黑" panose="020B0503020204020204" pitchFamily="34" charset="-122"/>
              </a:rPr>
              <a:t>	</a:t>
            </a:r>
            <a:endParaRPr lang="en-US" altLang="zh-CN" dirty="0">
              <a:solidFill>
                <a:srgbClr val="4D4D4D"/>
              </a:solidFill>
              <a:latin typeface="微软雅黑" panose="020B0503020204020204" pitchFamily="34" charset="-122"/>
              <a:ea typeface="微软雅黑" panose="020B0503020204020204" pitchFamily="34" charset="-122"/>
            </a:endParaRPr>
          </a:p>
          <a:p>
            <a:r>
              <a:rPr lang="en-US" altLang="zh-CN" dirty="0">
                <a:solidFill>
                  <a:srgbClr val="4D4D4D"/>
                </a:solidFill>
                <a:latin typeface="微软雅黑" panose="020B0503020204020204" pitchFamily="34" charset="-122"/>
                <a:ea typeface="微软雅黑" panose="020B0503020204020204" pitchFamily="34" charset="-122"/>
              </a:rPr>
              <a:t>	</a:t>
            </a:r>
            <a:r>
              <a:rPr lang="en-US" altLang="zh-CN" dirty="0" err="1">
                <a:solidFill>
                  <a:srgbClr val="4D4D4D"/>
                </a:solidFill>
                <a:latin typeface="微软雅黑" panose="020B0503020204020204" pitchFamily="34" charset="-122"/>
                <a:ea typeface="微软雅黑" panose="020B0503020204020204" pitchFamily="34" charset="-122"/>
              </a:rPr>
              <a:t>Name_locked</a:t>
            </a:r>
            <a:r>
              <a:rPr lang="en-US" altLang="zh-CN" dirty="0">
                <a:solidFill>
                  <a:srgbClr val="4D4D4D"/>
                </a:solidFill>
                <a:latin typeface="微软雅黑" panose="020B0503020204020204" pitchFamily="34" charset="-122"/>
                <a:ea typeface="微软雅黑" panose="020B0503020204020204" pitchFamily="34" charset="-122"/>
              </a:rPr>
              <a:t>:</a:t>
            </a:r>
            <a:r>
              <a:rPr lang="zh-CN" altLang="en-US" dirty="0">
                <a:solidFill>
                  <a:srgbClr val="4D4D4D"/>
                </a:solidFill>
                <a:latin typeface="微软雅黑" panose="020B0503020204020204" pitchFamily="34" charset="-122"/>
                <a:ea typeface="微软雅黑" panose="020B0503020204020204" pitchFamily="34" charset="-122"/>
              </a:rPr>
              <a:t>表名称是否被锁定。名称锁定用于取消表或对表进行重命名等操作。</a:t>
            </a:r>
            <a:endParaRPr lang="en-US" altLang="zh-CN" dirty="0">
              <a:solidFill>
                <a:srgbClr val="4D4D4D"/>
              </a:solidFill>
              <a:latin typeface="微软雅黑" panose="020B0503020204020204" pitchFamily="34" charset="-122"/>
              <a:ea typeface="微软雅黑" panose="020B0503020204020204" pitchFamily="34" charset="-122"/>
            </a:endParaRPr>
          </a:p>
          <a:p>
            <a:endParaRPr lang="en-US" altLang="zh-CN" dirty="0">
              <a:solidFill>
                <a:srgbClr val="4D4D4D"/>
              </a:solidFill>
              <a:latin typeface="微软雅黑" panose="020B0503020204020204" pitchFamily="34" charset="-122"/>
              <a:ea typeface="微软雅黑" panose="020B0503020204020204" pitchFamily="34" charset="-122"/>
            </a:endParaRPr>
          </a:p>
          <a:p>
            <a:r>
              <a:rPr lang="en-US" altLang="zh-CN" dirty="0">
                <a:solidFill>
                  <a:srgbClr val="4D4D4D"/>
                </a:solidFill>
                <a:latin typeface="微软雅黑" panose="020B0503020204020204" pitchFamily="34" charset="-122"/>
                <a:ea typeface="微软雅黑" panose="020B0503020204020204" pitchFamily="34" charset="-122"/>
              </a:rPr>
              <a:t>show status like  ‘</a:t>
            </a:r>
            <a:r>
              <a:rPr lang="en-US" altLang="zh-CN" dirty="0" err="1">
                <a:solidFill>
                  <a:srgbClr val="4D4D4D"/>
                </a:solidFill>
                <a:latin typeface="微软雅黑" panose="020B0503020204020204" pitchFamily="34" charset="-122"/>
                <a:ea typeface="微软雅黑" panose="020B0503020204020204" pitchFamily="34" charset="-122"/>
              </a:rPr>
              <a:t>Table_lock</a:t>
            </a:r>
            <a:r>
              <a:rPr lang="en-US" altLang="zh-CN" dirty="0">
                <a:solidFill>
                  <a:srgbClr val="4D4D4D"/>
                </a:solidFill>
                <a:latin typeface="微软雅黑" panose="020B0503020204020204" pitchFamily="34" charset="-122"/>
                <a:ea typeface="微软雅黑" panose="020B0503020204020204" pitchFamily="34" charset="-122"/>
              </a:rPr>
              <a:t>%’;</a:t>
            </a:r>
            <a:endParaRPr lang="en-US" altLang="zh-CN" dirty="0">
              <a:solidFill>
                <a:srgbClr val="4D4D4D"/>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195" name="Picture 3" descr="PPT-2-1"/>
          <p:cNvPicPr>
            <a:picLocks noChangeAspect="1" noChangeArrowheads="1"/>
          </p:cNvPicPr>
          <p:nvPr/>
        </p:nvPicPr>
        <p:blipFill>
          <a:blip r:embed="rId1" cstate="print"/>
          <a:srcRect/>
          <a:stretch>
            <a:fillRect/>
          </a:stretch>
        </p:blipFill>
        <p:spPr bwMode="auto">
          <a:xfrm>
            <a:off x="1" y="0"/>
            <a:ext cx="10030107" cy="1878013"/>
          </a:xfrm>
          <a:prstGeom prst="rect">
            <a:avLst/>
          </a:prstGeom>
          <a:noFill/>
          <a:ln w="9525">
            <a:noFill/>
            <a:miter lim="800000"/>
            <a:headEnd/>
            <a:tailEnd/>
          </a:ln>
        </p:spPr>
      </p:pic>
      <p:pic>
        <p:nvPicPr>
          <p:cNvPr id="8201" name="Picture 9" descr="PPT-2-5"/>
          <p:cNvPicPr>
            <a:picLocks noChangeAspect="1" noChangeArrowheads="1"/>
          </p:cNvPicPr>
          <p:nvPr/>
        </p:nvPicPr>
        <p:blipFill>
          <a:blip r:embed="rId2" cstate="print"/>
          <a:srcRect/>
          <a:stretch>
            <a:fillRect/>
          </a:stretch>
        </p:blipFill>
        <p:spPr bwMode="auto">
          <a:xfrm>
            <a:off x="1016000" y="3037042"/>
            <a:ext cx="182515" cy="231265"/>
          </a:xfrm>
          <a:prstGeom prst="rect">
            <a:avLst/>
          </a:prstGeom>
          <a:noFill/>
          <a:ln w="9525">
            <a:noFill/>
            <a:miter lim="800000"/>
            <a:headEnd/>
            <a:tailEnd/>
          </a:ln>
        </p:spPr>
      </p:pic>
      <p:pic>
        <p:nvPicPr>
          <p:cNvPr id="8202" name="Picture 10" descr="PPT-2-5"/>
          <p:cNvPicPr>
            <a:picLocks noChangeAspect="1" noChangeArrowheads="1"/>
          </p:cNvPicPr>
          <p:nvPr/>
        </p:nvPicPr>
        <p:blipFill>
          <a:blip r:embed="rId2" cstate="print"/>
          <a:srcRect/>
          <a:stretch>
            <a:fillRect/>
          </a:stretch>
        </p:blipFill>
        <p:spPr bwMode="auto">
          <a:xfrm>
            <a:off x="1019919" y="3567267"/>
            <a:ext cx="182515" cy="231265"/>
          </a:xfrm>
          <a:prstGeom prst="rect">
            <a:avLst/>
          </a:prstGeom>
          <a:noFill/>
          <a:ln w="9525">
            <a:noFill/>
            <a:miter lim="800000"/>
            <a:headEnd/>
            <a:tailEnd/>
          </a:ln>
        </p:spPr>
      </p:pic>
      <p:pic>
        <p:nvPicPr>
          <p:cNvPr id="8203" name="Picture 11" descr="PPT-2-5"/>
          <p:cNvPicPr>
            <a:picLocks noChangeAspect="1" noChangeArrowheads="1"/>
          </p:cNvPicPr>
          <p:nvPr/>
        </p:nvPicPr>
        <p:blipFill>
          <a:blip r:embed="rId2" cstate="print"/>
          <a:srcRect/>
          <a:stretch>
            <a:fillRect/>
          </a:stretch>
        </p:blipFill>
        <p:spPr bwMode="auto">
          <a:xfrm>
            <a:off x="1017021" y="4090528"/>
            <a:ext cx="182515" cy="231265"/>
          </a:xfrm>
          <a:prstGeom prst="rect">
            <a:avLst/>
          </a:prstGeom>
          <a:noFill/>
          <a:ln w="9525">
            <a:noFill/>
            <a:miter lim="800000"/>
            <a:headEnd/>
            <a:tailEnd/>
          </a:ln>
        </p:spPr>
      </p:pic>
      <p:pic>
        <p:nvPicPr>
          <p:cNvPr id="8204" name="Picture 12" descr="PPT-2-5"/>
          <p:cNvPicPr>
            <a:picLocks noChangeAspect="1" noChangeArrowheads="1"/>
          </p:cNvPicPr>
          <p:nvPr/>
        </p:nvPicPr>
        <p:blipFill>
          <a:blip r:embed="rId2" cstate="print"/>
          <a:srcRect/>
          <a:stretch>
            <a:fillRect/>
          </a:stretch>
        </p:blipFill>
        <p:spPr bwMode="auto">
          <a:xfrm>
            <a:off x="1017021" y="4630278"/>
            <a:ext cx="182515" cy="231265"/>
          </a:xfrm>
          <a:prstGeom prst="rect">
            <a:avLst/>
          </a:prstGeom>
          <a:noFill/>
          <a:ln w="9525">
            <a:noFill/>
            <a:miter lim="800000"/>
            <a:headEnd/>
            <a:tailEnd/>
          </a:ln>
        </p:spPr>
      </p:pic>
      <p:pic>
        <p:nvPicPr>
          <p:cNvPr id="15370" name="Picture 19" descr="PPT-2-12"/>
          <p:cNvPicPr>
            <a:picLocks noChangeAspect="1" noChangeArrowheads="1"/>
          </p:cNvPicPr>
          <p:nvPr/>
        </p:nvPicPr>
        <p:blipFill>
          <a:blip r:embed="rId3" cstate="print"/>
          <a:srcRect/>
          <a:stretch>
            <a:fillRect/>
          </a:stretch>
        </p:blipFill>
        <p:spPr bwMode="auto">
          <a:xfrm>
            <a:off x="1" y="6454776"/>
            <a:ext cx="10030107" cy="403225"/>
          </a:xfrm>
          <a:prstGeom prst="rect">
            <a:avLst/>
          </a:prstGeom>
          <a:noFill/>
          <a:ln w="9525">
            <a:noFill/>
            <a:miter lim="800000"/>
            <a:headEnd/>
            <a:tailEnd/>
          </a:ln>
        </p:spPr>
      </p:pic>
      <p:sp>
        <p:nvSpPr>
          <p:cNvPr id="11" name="内容占位符 2"/>
          <p:cNvSpPr txBox="1"/>
          <p:nvPr/>
        </p:nvSpPr>
        <p:spPr>
          <a:xfrm>
            <a:off x="1198515" y="2850953"/>
            <a:ext cx="6771204" cy="3882101"/>
          </a:xfrm>
          <a:prstGeom prst="rect">
            <a:avLst/>
          </a:prstGeom>
        </p:spPr>
        <p:txBody>
          <a:bodyPr/>
          <a:lstStyle/>
          <a:p>
            <a:pPr marL="228600" marR="0" lvl="0" indent="-228600" algn="l" defTabSz="914400" rtl="0" eaLnBrk="1" fontAlgn="base" latinLnBrk="0" hangingPunct="1">
              <a:lnSpc>
                <a:spcPct val="120000"/>
              </a:lnSpc>
              <a:spcBef>
                <a:spcPct val="30000"/>
              </a:spcBef>
              <a:spcAft>
                <a:spcPct val="0"/>
              </a:spcAft>
              <a:buClrTx/>
              <a:buSzTx/>
              <a:defRPr/>
            </a:pPr>
            <a:r>
              <a:rPr lang="en-US" altLang="zh-CN" sz="2400" kern="0" dirty="0">
                <a:latin typeface="+mn-ea"/>
                <a:ea typeface="+mn-ea"/>
              </a:rPr>
              <a:t>MySQL</a:t>
            </a:r>
            <a:r>
              <a:rPr lang="zh-CN" altLang="en-US" sz="2400" kern="0" dirty="0">
                <a:latin typeface="+mn-ea"/>
                <a:ea typeface="+mn-ea"/>
              </a:rPr>
              <a:t>逻辑架构</a:t>
            </a:r>
            <a:endParaRPr lang="en-US" altLang="zh-CN" sz="2400" kern="0" dirty="0">
              <a:latin typeface="+mn-ea"/>
              <a:ea typeface="+mn-ea"/>
            </a:endParaRPr>
          </a:p>
          <a:p>
            <a:pPr marL="228600" marR="0" lvl="0" indent="-228600" algn="l" defTabSz="914400" rtl="0" eaLnBrk="1" fontAlgn="base" latinLnBrk="0" hangingPunct="1">
              <a:lnSpc>
                <a:spcPct val="120000"/>
              </a:lnSpc>
              <a:spcBef>
                <a:spcPct val="30000"/>
              </a:spcBef>
              <a:spcAft>
                <a:spcPct val="0"/>
              </a:spcAft>
              <a:buClrTx/>
              <a:buSzTx/>
              <a:defRPr/>
            </a:pPr>
            <a:r>
              <a:rPr lang="zh-CN" altLang="en-US" sz="2400" kern="0" dirty="0">
                <a:latin typeface="+mn-ea"/>
                <a:ea typeface="+mn-ea"/>
              </a:rPr>
              <a:t>常用存储引擎</a:t>
            </a:r>
            <a:endParaRPr lang="en-US" altLang="zh-CN" sz="2400" kern="0" dirty="0">
              <a:latin typeface="+mn-ea"/>
              <a:ea typeface="+mn-ea"/>
            </a:endParaRPr>
          </a:p>
          <a:p>
            <a:pPr marL="228600" marR="0" lvl="0" indent="-228600" algn="l" defTabSz="914400" rtl="0" eaLnBrk="1" fontAlgn="base" latinLnBrk="0" hangingPunct="1">
              <a:lnSpc>
                <a:spcPct val="120000"/>
              </a:lnSpc>
              <a:spcBef>
                <a:spcPct val="30000"/>
              </a:spcBef>
              <a:spcAft>
                <a:spcPct val="0"/>
              </a:spcAft>
              <a:buClrTx/>
              <a:buSzTx/>
              <a:defRPr/>
            </a:pPr>
            <a:r>
              <a:rPr lang="en-US" altLang="zh-CN" sz="2400" kern="0" dirty="0">
                <a:latin typeface="+mn-ea"/>
                <a:ea typeface="+mn-ea"/>
              </a:rPr>
              <a:t>MySQL</a:t>
            </a:r>
            <a:r>
              <a:rPr lang="zh-CN" altLang="en-US" sz="2400" kern="0" dirty="0">
                <a:latin typeface="+mn-ea"/>
                <a:ea typeface="+mn-ea"/>
              </a:rPr>
              <a:t>中的锁</a:t>
            </a:r>
            <a:endParaRPr lang="en-US" altLang="zh-CN" sz="2400" kern="0" dirty="0">
              <a:latin typeface="+mn-ea"/>
              <a:ea typeface="+mn-ea"/>
            </a:endParaRPr>
          </a:p>
          <a:p>
            <a:pPr marL="228600" marR="0" lvl="0" indent="-228600" algn="l" defTabSz="914400" rtl="0" eaLnBrk="1" fontAlgn="base" latinLnBrk="0" hangingPunct="1">
              <a:lnSpc>
                <a:spcPct val="120000"/>
              </a:lnSpc>
              <a:spcBef>
                <a:spcPct val="30000"/>
              </a:spcBef>
              <a:spcAft>
                <a:spcPct val="0"/>
              </a:spcAft>
              <a:buClrTx/>
              <a:buSzTx/>
              <a:defRPr/>
            </a:pPr>
            <a:r>
              <a:rPr lang="zh-CN" altLang="en-US" sz="2400" kern="0" dirty="0">
                <a:latin typeface="+mn-ea"/>
                <a:ea typeface="+mn-ea"/>
              </a:rPr>
              <a:t>逻辑设计</a:t>
            </a:r>
            <a:endParaRPr lang="en-US" altLang="zh-CN" sz="2400" kern="0" dirty="0">
              <a:latin typeface="+mn-ea"/>
              <a:ea typeface="+mn-ea"/>
            </a:endParaRPr>
          </a:p>
          <a:p>
            <a:pPr marL="228600" marR="0" lvl="0" indent="-228600" algn="l" defTabSz="914400" rtl="0" eaLnBrk="1" fontAlgn="base" latinLnBrk="0" hangingPunct="1">
              <a:lnSpc>
                <a:spcPct val="120000"/>
              </a:lnSpc>
              <a:spcBef>
                <a:spcPct val="30000"/>
              </a:spcBef>
              <a:spcAft>
                <a:spcPct val="0"/>
              </a:spcAft>
              <a:buClrTx/>
              <a:buSzTx/>
              <a:defRPr/>
            </a:pPr>
            <a:r>
              <a:rPr lang="zh-CN" altLang="en-US" sz="2400" kern="0" dirty="0">
                <a:latin typeface="+mn-ea"/>
                <a:ea typeface="+mn-ea"/>
              </a:rPr>
              <a:t>物理设计</a:t>
            </a:r>
            <a:endParaRPr lang="en-US" altLang="zh-CN" sz="2400" kern="0" dirty="0">
              <a:latin typeface="+mn-ea"/>
              <a:ea typeface="+mn-ea"/>
            </a:endParaRPr>
          </a:p>
          <a:p>
            <a:pPr marL="228600" marR="0" lvl="0" indent="-228600" algn="l" defTabSz="914400" rtl="0" eaLnBrk="1" fontAlgn="base" latinLnBrk="0" hangingPunct="1">
              <a:lnSpc>
                <a:spcPct val="120000"/>
              </a:lnSpc>
              <a:spcBef>
                <a:spcPct val="30000"/>
              </a:spcBef>
              <a:spcAft>
                <a:spcPct val="0"/>
              </a:spcAft>
              <a:buClrTx/>
              <a:buSzTx/>
              <a:defRPr/>
            </a:pPr>
            <a:r>
              <a:rPr lang="zh-CN" altLang="en-US" sz="2400" kern="0" dirty="0">
                <a:latin typeface="+mn-ea"/>
                <a:ea typeface="+mn-ea"/>
              </a:rPr>
              <a:t>索引</a:t>
            </a:r>
            <a:endParaRPr lang="en-US" altLang="zh-CN" sz="2400" kern="0" dirty="0">
              <a:latin typeface="+mn-ea"/>
              <a:ea typeface="+mn-ea"/>
            </a:endParaRPr>
          </a:p>
        </p:txBody>
      </p:sp>
      <p:sp>
        <p:nvSpPr>
          <p:cNvPr id="12" name="矩形 11"/>
          <p:cNvSpPr/>
          <p:nvPr/>
        </p:nvSpPr>
        <p:spPr>
          <a:xfrm>
            <a:off x="1016000" y="962026"/>
            <a:ext cx="5221747" cy="643509"/>
          </a:xfrm>
          <a:prstGeom prst="rect">
            <a:avLst/>
          </a:prstGeom>
        </p:spPr>
        <p:txBody>
          <a:bodyPr wrap="square">
            <a:spAutoFit/>
          </a:bodyPr>
          <a:lstStyle/>
          <a:p>
            <a:pPr marL="342900" indent="-342900" eaLnBrk="1" hangingPunct="1">
              <a:lnSpc>
                <a:spcPct val="110000"/>
              </a:lnSpc>
              <a:defRPr/>
            </a:pPr>
            <a:r>
              <a:rPr lang="en-US" altLang="zh-CN" sz="3500" kern="0" dirty="0">
                <a:solidFill>
                  <a:schemeClr val="bg1"/>
                </a:solidFill>
                <a:latin typeface="微软雅黑" panose="020B0503020204020204" pitchFamily="34" charset="-122"/>
                <a:ea typeface="微软雅黑" panose="020B0503020204020204" pitchFamily="34" charset="-122"/>
              </a:rPr>
              <a:t>Outline </a:t>
            </a:r>
            <a:endParaRPr lang="en-US" altLang="zh-CN" sz="3500" kern="0"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5844114" y="6482191"/>
            <a:ext cx="5367139" cy="344325"/>
          </a:xfrm>
          <a:prstGeom prst="rect">
            <a:avLst/>
          </a:prstGeom>
        </p:spPr>
        <p:txBody>
          <a:bodyPr wrap="square">
            <a:spAutoFit/>
          </a:bodyPr>
          <a:lstStyle/>
          <a:p>
            <a:pPr marL="342900" indent="-342900" eaLnBrk="1" hangingPunct="1">
              <a:lnSpc>
                <a:spcPct val="110000"/>
              </a:lnSpc>
              <a:defRPr/>
            </a:pPr>
            <a:r>
              <a:rPr lang="zh-CN" altLang="en-US"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王道码农训练营</a:t>
            </a:r>
            <a:r>
              <a:rPr lang="en-US" altLang="zh-CN"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-WWW.CSKAOYAN.COM</a:t>
            </a:r>
            <a:endParaRPr lang="en-US" altLang="zh-CN"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4" name="Picture 11" descr="PPT-2-5"/>
          <p:cNvPicPr>
            <a:picLocks noChangeAspect="1" noChangeArrowheads="1"/>
          </p:cNvPicPr>
          <p:nvPr/>
        </p:nvPicPr>
        <p:blipFill>
          <a:blip r:embed="rId2" cstate="print"/>
          <a:srcRect/>
          <a:stretch>
            <a:fillRect/>
          </a:stretch>
        </p:blipFill>
        <p:spPr bwMode="auto">
          <a:xfrm>
            <a:off x="1016000" y="5157019"/>
            <a:ext cx="182515" cy="231265"/>
          </a:xfrm>
          <a:prstGeom prst="rect">
            <a:avLst/>
          </a:prstGeom>
          <a:noFill/>
          <a:ln w="9525">
            <a:noFill/>
            <a:miter lim="800000"/>
            <a:headEnd/>
            <a:tailEnd/>
          </a:ln>
        </p:spPr>
      </p:pic>
      <p:pic>
        <p:nvPicPr>
          <p:cNvPr id="15" name="Picture 11" descr="PPT-2-5"/>
          <p:cNvPicPr>
            <a:picLocks noChangeAspect="1" noChangeArrowheads="1"/>
          </p:cNvPicPr>
          <p:nvPr/>
        </p:nvPicPr>
        <p:blipFill>
          <a:blip r:embed="rId2" cstate="print"/>
          <a:srcRect/>
          <a:stretch>
            <a:fillRect/>
          </a:stretch>
        </p:blipFill>
        <p:spPr bwMode="auto">
          <a:xfrm>
            <a:off x="1016000" y="5771395"/>
            <a:ext cx="182515" cy="23126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2000"/>
                                        <p:tgtEl>
                                          <p:spTgt spid="8195"/>
                                        </p:tgtEl>
                                      </p:cBhvr>
                                    </p:animEffect>
                                  </p:childTnLst>
                                </p:cTn>
                              </p:par>
                              <p:par>
                                <p:cTn id="8" presetID="4" presetClass="entr" presetSubtype="16" fill="hold" nodeType="withEffect">
                                  <p:stCondLst>
                                    <p:cond delay="3000"/>
                                  </p:stCondLst>
                                  <p:childTnLst>
                                    <p:set>
                                      <p:cBhvr>
                                        <p:cTn id="9" dur="1" fill="hold">
                                          <p:stCondLst>
                                            <p:cond delay="0"/>
                                          </p:stCondLst>
                                        </p:cTn>
                                        <p:tgtEl>
                                          <p:spTgt spid="8201"/>
                                        </p:tgtEl>
                                        <p:attrNameLst>
                                          <p:attrName>style.visibility</p:attrName>
                                        </p:attrNameLst>
                                      </p:cBhvr>
                                      <p:to>
                                        <p:strVal val="visible"/>
                                      </p:to>
                                    </p:set>
                                    <p:animEffect transition="in" filter="box(in)">
                                      <p:cBhvr>
                                        <p:cTn id="10" dur="500"/>
                                        <p:tgtEl>
                                          <p:spTgt spid="8201"/>
                                        </p:tgtEl>
                                      </p:cBhvr>
                                    </p:animEffect>
                                  </p:childTnLst>
                                </p:cTn>
                              </p:par>
                              <p:par>
                                <p:cTn id="11" presetID="4" presetClass="entr" presetSubtype="16" fill="hold" nodeType="withEffect">
                                  <p:stCondLst>
                                    <p:cond delay="3000"/>
                                  </p:stCondLst>
                                  <p:childTnLst>
                                    <p:set>
                                      <p:cBhvr>
                                        <p:cTn id="12" dur="1" fill="hold">
                                          <p:stCondLst>
                                            <p:cond delay="0"/>
                                          </p:stCondLst>
                                        </p:cTn>
                                        <p:tgtEl>
                                          <p:spTgt spid="8202"/>
                                        </p:tgtEl>
                                        <p:attrNameLst>
                                          <p:attrName>style.visibility</p:attrName>
                                        </p:attrNameLst>
                                      </p:cBhvr>
                                      <p:to>
                                        <p:strVal val="visible"/>
                                      </p:to>
                                    </p:set>
                                    <p:animEffect transition="in" filter="box(in)">
                                      <p:cBhvr>
                                        <p:cTn id="13" dur="500"/>
                                        <p:tgtEl>
                                          <p:spTgt spid="8202"/>
                                        </p:tgtEl>
                                      </p:cBhvr>
                                    </p:animEffect>
                                  </p:childTnLst>
                                </p:cTn>
                              </p:par>
                              <p:par>
                                <p:cTn id="14" presetID="4" presetClass="entr" presetSubtype="16" fill="hold" nodeType="withEffect">
                                  <p:stCondLst>
                                    <p:cond delay="3000"/>
                                  </p:stCondLst>
                                  <p:childTnLst>
                                    <p:set>
                                      <p:cBhvr>
                                        <p:cTn id="15" dur="1" fill="hold">
                                          <p:stCondLst>
                                            <p:cond delay="0"/>
                                          </p:stCondLst>
                                        </p:cTn>
                                        <p:tgtEl>
                                          <p:spTgt spid="8203"/>
                                        </p:tgtEl>
                                        <p:attrNameLst>
                                          <p:attrName>style.visibility</p:attrName>
                                        </p:attrNameLst>
                                      </p:cBhvr>
                                      <p:to>
                                        <p:strVal val="visible"/>
                                      </p:to>
                                    </p:set>
                                    <p:animEffect transition="in" filter="box(in)">
                                      <p:cBhvr>
                                        <p:cTn id="16" dur="500"/>
                                        <p:tgtEl>
                                          <p:spTgt spid="8203"/>
                                        </p:tgtEl>
                                      </p:cBhvr>
                                    </p:animEffect>
                                  </p:childTnLst>
                                </p:cTn>
                              </p:par>
                              <p:par>
                                <p:cTn id="17" presetID="4" presetClass="entr" presetSubtype="16" fill="hold" nodeType="withEffect">
                                  <p:stCondLst>
                                    <p:cond delay="3000"/>
                                  </p:stCondLst>
                                  <p:childTnLst>
                                    <p:set>
                                      <p:cBhvr>
                                        <p:cTn id="18" dur="1" fill="hold">
                                          <p:stCondLst>
                                            <p:cond delay="0"/>
                                          </p:stCondLst>
                                        </p:cTn>
                                        <p:tgtEl>
                                          <p:spTgt spid="8204"/>
                                        </p:tgtEl>
                                        <p:attrNameLst>
                                          <p:attrName>style.visibility</p:attrName>
                                        </p:attrNameLst>
                                      </p:cBhvr>
                                      <p:to>
                                        <p:strVal val="visible"/>
                                      </p:to>
                                    </p:set>
                                    <p:animEffect transition="in" filter="box(in)">
                                      <p:cBhvr>
                                        <p:cTn id="19" dur="500"/>
                                        <p:tgtEl>
                                          <p:spTgt spid="8204"/>
                                        </p:tgtEl>
                                      </p:cBhvr>
                                    </p:animEffect>
                                  </p:childTnLst>
                                </p:cTn>
                              </p:par>
                              <p:par>
                                <p:cTn id="20" presetID="4" presetClass="entr" presetSubtype="16" fill="hold" nodeType="withEffect">
                                  <p:stCondLst>
                                    <p:cond delay="300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par>
                                <p:cTn id="23" presetID="4" presetClass="entr" presetSubtype="16" fill="hold" nodeType="withEffect">
                                  <p:stCondLst>
                                    <p:cond delay="3000"/>
                                  </p:stCondLst>
                                  <p:childTnLst>
                                    <p:set>
                                      <p:cBhvr>
                                        <p:cTn id="24" dur="1" fill="hold">
                                          <p:stCondLst>
                                            <p:cond delay="0"/>
                                          </p:stCondLst>
                                        </p:cTn>
                                        <p:tgtEl>
                                          <p:spTgt spid="15"/>
                                        </p:tgtEl>
                                        <p:attrNameLst>
                                          <p:attrName>style.visibility</p:attrName>
                                        </p:attrNameLst>
                                      </p:cBhvr>
                                      <p:to>
                                        <p:strVal val="visible"/>
                                      </p:to>
                                    </p:set>
                                    <p:animEffect transition="in" filter="box(in)">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7443" y="387626"/>
            <a:ext cx="7225748" cy="523220"/>
          </a:xfrm>
          <a:prstGeom prst="rect">
            <a:avLst/>
          </a:prstGeom>
          <a:noFill/>
        </p:spPr>
        <p:txBody>
          <a:bodyPr wrap="square" rtlCol="0">
            <a:spAutoFit/>
          </a:bodyPr>
          <a:lstStyle/>
          <a:p>
            <a:r>
              <a:rPr lang="en-US" altLang="zh-CN" sz="2800" dirty="0" err="1">
                <a:latin typeface="+mn-ea"/>
                <a:ea typeface="+mn-ea"/>
              </a:rPr>
              <a:t>InnoDB</a:t>
            </a:r>
            <a:r>
              <a:rPr lang="zh-CN" altLang="en-US" sz="2800" dirty="0">
                <a:latin typeface="+mn-ea"/>
                <a:ea typeface="+mn-ea"/>
              </a:rPr>
              <a:t>的行锁</a:t>
            </a:r>
            <a:endParaRPr lang="zh-CN" altLang="en-US" sz="2800" dirty="0">
              <a:latin typeface="+mn-ea"/>
              <a:ea typeface="+mn-ea"/>
            </a:endParaRPr>
          </a:p>
        </p:txBody>
      </p:sp>
      <p:sp>
        <p:nvSpPr>
          <p:cNvPr id="3" name="Rectangle 1"/>
          <p:cNvSpPr>
            <a:spLocks noChangeArrowheads="1"/>
          </p:cNvSpPr>
          <p:nvPr/>
        </p:nvSpPr>
        <p:spPr bwMode="auto">
          <a:xfrm>
            <a:off x="359410" y="1341120"/>
            <a:ext cx="9232265" cy="45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l"/>
            <a:r>
              <a:rPr lang="zh-CN" altLang="en-US" b="0" i="0" dirty="0">
                <a:solidFill>
                  <a:srgbClr val="333333"/>
                </a:solidFill>
                <a:effectLst/>
                <a:latin typeface="Helvetica" panose="020B0604020202020204" pitchFamily="34" charset="0"/>
              </a:rPr>
              <a:t>行级锁是</a:t>
            </a:r>
            <a:r>
              <a:rPr lang="en-US" altLang="zh-CN" b="0" i="0" dirty="0" err="1">
                <a:solidFill>
                  <a:srgbClr val="333333"/>
                </a:solidFill>
                <a:effectLst/>
                <a:latin typeface="Helvetica" panose="020B0604020202020204" pitchFamily="34" charset="0"/>
              </a:rPr>
              <a:t>Mysql</a:t>
            </a:r>
            <a:r>
              <a:rPr lang="zh-CN" altLang="en-US" b="0" i="0" dirty="0">
                <a:solidFill>
                  <a:srgbClr val="333333"/>
                </a:solidFill>
                <a:effectLst/>
                <a:latin typeface="Helvetica" panose="020B0604020202020204" pitchFamily="34" charset="0"/>
              </a:rPr>
              <a:t>中锁定粒度最细的一种锁，行级锁能大大减少数据库操作的冲突。</a:t>
            </a:r>
            <a:endParaRPr lang="en-US" altLang="zh-CN" dirty="0">
              <a:solidFill>
                <a:srgbClr val="333333"/>
              </a:solidFill>
              <a:latin typeface="Helvetica" panose="020B0604020202020204" pitchFamily="34" charset="0"/>
              <a:ea typeface="微软雅黑" panose="020B0503020204020204" pitchFamily="34" charset="-122"/>
            </a:endParaRPr>
          </a:p>
          <a:p>
            <a:pPr algn="l"/>
            <a:endParaRPr lang="en-US" altLang="zh-CN" b="1" dirty="0">
              <a:solidFill>
                <a:srgbClr val="333333"/>
              </a:solidFill>
              <a:latin typeface="Helvetica" panose="020B0604020202020204" pitchFamily="34" charset="0"/>
              <a:ea typeface="微软雅黑" panose="020B0503020204020204" pitchFamily="34" charset="-122"/>
            </a:endParaRPr>
          </a:p>
          <a:p>
            <a:r>
              <a:rPr lang="zh-CN" altLang="en-US" b="1" dirty="0">
                <a:solidFill>
                  <a:srgbClr val="333333"/>
                </a:solidFill>
                <a:latin typeface="Helvetica" panose="020B0604020202020204" pitchFamily="34" charset="0"/>
              </a:rPr>
              <a:t>用法：</a:t>
            </a:r>
            <a:endParaRPr lang="zh-CN" altLang="en-US" b="1" dirty="0">
              <a:solidFill>
                <a:srgbClr val="333333"/>
              </a:solidFill>
              <a:latin typeface="Helvetica" panose="020B0604020202020204" pitchFamily="34" charset="0"/>
            </a:endParaRPr>
          </a:p>
          <a:p>
            <a:endParaRPr lang="zh-CN" altLang="en-US" dirty="0">
              <a:solidFill>
                <a:srgbClr val="333333"/>
              </a:solidFill>
              <a:latin typeface="Helvetica" panose="020B0604020202020204" pitchFamily="34" charset="0"/>
            </a:endParaRPr>
          </a:p>
          <a:p>
            <a:r>
              <a:rPr lang="en-US" altLang="zh-CN" dirty="0">
                <a:solidFill>
                  <a:srgbClr val="333333"/>
                </a:solidFill>
                <a:latin typeface="Helvetica" panose="020B0604020202020204" pitchFamily="34" charset="0"/>
              </a:rPr>
              <a:t>SELECT ... LOCK IN SHARE MODE;</a:t>
            </a:r>
            <a:endParaRPr lang="en-US" altLang="zh-CN" dirty="0">
              <a:solidFill>
                <a:srgbClr val="333333"/>
              </a:solidFill>
              <a:latin typeface="Helvetica" panose="020B0604020202020204" pitchFamily="34" charset="0"/>
            </a:endParaRPr>
          </a:p>
          <a:p>
            <a:endParaRPr lang="en-US" altLang="zh-CN" b="1" dirty="0">
              <a:solidFill>
                <a:srgbClr val="333333"/>
              </a:solidFill>
              <a:latin typeface="Helvetica" panose="020B0604020202020204" pitchFamily="34" charset="0"/>
            </a:endParaRPr>
          </a:p>
          <a:p>
            <a:r>
              <a:rPr lang="zh-CN" altLang="en-US" dirty="0">
                <a:solidFill>
                  <a:srgbClr val="333333"/>
                </a:solidFill>
                <a:latin typeface="Helvetica" panose="020B0604020202020204" pitchFamily="34" charset="0"/>
              </a:rPr>
              <a:t>在查询语句后面增加</a:t>
            </a:r>
            <a:r>
              <a:rPr lang="en-US" altLang="zh-CN" dirty="0">
                <a:solidFill>
                  <a:srgbClr val="333333"/>
                </a:solidFill>
                <a:latin typeface="Helvetica" panose="020B0604020202020204" pitchFamily="34" charset="0"/>
              </a:rPr>
              <a:t>LOCK IN SHARE MODE</a:t>
            </a:r>
            <a:r>
              <a:rPr lang="zh-CN" altLang="en-US" dirty="0">
                <a:solidFill>
                  <a:srgbClr val="333333"/>
                </a:solidFill>
                <a:latin typeface="Helvetica" panose="020B0604020202020204" pitchFamily="34" charset="0"/>
              </a:rPr>
              <a:t>，</a:t>
            </a:r>
            <a:r>
              <a:rPr lang="en-US" altLang="zh-CN" dirty="0" err="1">
                <a:solidFill>
                  <a:srgbClr val="333333"/>
                </a:solidFill>
                <a:latin typeface="Helvetica" panose="020B0604020202020204" pitchFamily="34" charset="0"/>
              </a:rPr>
              <a:t>Mysql</a:t>
            </a:r>
            <a:r>
              <a:rPr lang="zh-CN" altLang="en-US" dirty="0">
                <a:solidFill>
                  <a:srgbClr val="333333"/>
                </a:solidFill>
                <a:latin typeface="Helvetica" panose="020B0604020202020204" pitchFamily="34" charset="0"/>
              </a:rPr>
              <a:t>会对查询结果中的每行都加共享锁，当没有其他线程对查询结果集中的任何一行使用排他锁时，可以成功申请共享锁，否则会被阻塞。其他线程也可以读取使用了共享锁的表，而且这些线程读取的是同一个版本的数据。</a:t>
            </a:r>
            <a:endParaRPr lang="en-US" altLang="zh-CN" dirty="0">
              <a:solidFill>
                <a:srgbClr val="333333"/>
              </a:solidFill>
              <a:latin typeface="Helvetica" panose="020B0604020202020204" pitchFamily="34" charset="0"/>
            </a:endParaRPr>
          </a:p>
          <a:p>
            <a:endParaRPr lang="en-US" altLang="zh-CN" dirty="0">
              <a:solidFill>
                <a:srgbClr val="333333"/>
              </a:solidFill>
              <a:latin typeface="Helvetica" panose="020B0604020202020204" pitchFamily="34" charset="0"/>
            </a:endParaRPr>
          </a:p>
          <a:p>
            <a:endParaRPr lang="zh-CN" altLang="en-US" dirty="0">
              <a:solidFill>
                <a:srgbClr val="333333"/>
              </a:solidFill>
              <a:latin typeface="Helvetica" panose="020B0604020202020204" pitchFamily="34" charset="0"/>
            </a:endParaRPr>
          </a:p>
          <a:p>
            <a:r>
              <a:rPr lang="en-US" altLang="zh-CN" dirty="0">
                <a:solidFill>
                  <a:srgbClr val="333333"/>
                </a:solidFill>
                <a:latin typeface="Helvetica" panose="020B0604020202020204" pitchFamily="34" charset="0"/>
              </a:rPr>
              <a:t>SELECT ... FOR UPDATE;</a:t>
            </a:r>
            <a:endParaRPr lang="en-US" altLang="zh-CN" dirty="0">
              <a:solidFill>
                <a:srgbClr val="333333"/>
              </a:solidFill>
              <a:latin typeface="Helvetica" panose="020B0604020202020204" pitchFamily="34" charset="0"/>
            </a:endParaRPr>
          </a:p>
          <a:p>
            <a:endParaRPr lang="en-US" altLang="zh-CN" dirty="0">
              <a:solidFill>
                <a:srgbClr val="333333"/>
              </a:solidFill>
              <a:latin typeface="Helvetica" panose="020B0604020202020204" pitchFamily="34" charset="0"/>
            </a:endParaRPr>
          </a:p>
          <a:p>
            <a:r>
              <a:rPr lang="zh-CN" altLang="en-US" dirty="0">
                <a:solidFill>
                  <a:srgbClr val="333333"/>
                </a:solidFill>
                <a:latin typeface="Helvetica" panose="020B0604020202020204" pitchFamily="34" charset="0"/>
              </a:rPr>
              <a:t>在查询语句后面增加</a:t>
            </a:r>
            <a:r>
              <a:rPr lang="en-US" altLang="zh-CN" dirty="0">
                <a:solidFill>
                  <a:srgbClr val="333333"/>
                </a:solidFill>
                <a:latin typeface="Helvetica" panose="020B0604020202020204" pitchFamily="34" charset="0"/>
              </a:rPr>
              <a:t>FOR UPDATE</a:t>
            </a:r>
            <a:r>
              <a:rPr lang="zh-CN" altLang="en-US" dirty="0">
                <a:solidFill>
                  <a:srgbClr val="333333"/>
                </a:solidFill>
                <a:latin typeface="Helvetica" panose="020B0604020202020204" pitchFamily="34" charset="0"/>
              </a:rPr>
              <a:t>，</a:t>
            </a:r>
            <a:r>
              <a:rPr lang="en-US" altLang="zh-CN" dirty="0" err="1">
                <a:solidFill>
                  <a:srgbClr val="333333"/>
                </a:solidFill>
                <a:latin typeface="Helvetica" panose="020B0604020202020204" pitchFamily="34" charset="0"/>
              </a:rPr>
              <a:t>Mysql</a:t>
            </a:r>
            <a:r>
              <a:rPr lang="zh-CN" altLang="en-US" dirty="0">
                <a:solidFill>
                  <a:srgbClr val="333333"/>
                </a:solidFill>
                <a:latin typeface="Helvetica" panose="020B0604020202020204" pitchFamily="34" charset="0"/>
              </a:rPr>
              <a:t>会对查询结果中的每行都加排他锁，当没有其他线程对查询结果集中的任何一行使用排他锁时，可以成功申请排他锁，否则会被阻塞。</a:t>
            </a:r>
            <a:endParaRPr lang="en-US" altLang="zh-CN" dirty="0">
              <a:solidFill>
                <a:srgbClr val="333333"/>
              </a:solidFill>
              <a:latin typeface="Helvetica"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7443" y="387626"/>
            <a:ext cx="7225748" cy="523220"/>
          </a:xfrm>
          <a:prstGeom prst="rect">
            <a:avLst/>
          </a:prstGeom>
          <a:noFill/>
        </p:spPr>
        <p:txBody>
          <a:bodyPr wrap="square" rtlCol="0">
            <a:spAutoFit/>
          </a:bodyPr>
          <a:lstStyle/>
          <a:p>
            <a:r>
              <a:rPr lang="en-US" altLang="zh-CN" sz="2800" dirty="0" err="1">
                <a:latin typeface="+mn-ea"/>
                <a:ea typeface="+mn-ea"/>
              </a:rPr>
              <a:t>InnoDB</a:t>
            </a:r>
            <a:r>
              <a:rPr lang="zh-CN" altLang="en-US" sz="2800" dirty="0">
                <a:latin typeface="+mn-ea"/>
                <a:ea typeface="+mn-ea"/>
              </a:rPr>
              <a:t>的表锁</a:t>
            </a:r>
            <a:endParaRPr lang="zh-CN" altLang="en-US" sz="2800" dirty="0">
              <a:latin typeface="+mn-ea"/>
              <a:ea typeface="+mn-ea"/>
            </a:endParaRPr>
          </a:p>
        </p:txBody>
      </p:sp>
      <p:sp>
        <p:nvSpPr>
          <p:cNvPr id="3" name="Rectangle 1"/>
          <p:cNvSpPr>
            <a:spLocks noChangeArrowheads="1"/>
          </p:cNvSpPr>
          <p:nvPr/>
        </p:nvSpPr>
        <p:spPr bwMode="auto">
          <a:xfrm>
            <a:off x="417443" y="1470850"/>
            <a:ext cx="859339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l"/>
            <a:r>
              <a:rPr lang="en-US" altLang="zh-CN" b="0" i="0" dirty="0" err="1">
                <a:solidFill>
                  <a:srgbClr val="333333"/>
                </a:solidFill>
                <a:effectLst/>
                <a:latin typeface="Helvetica" panose="020B0604020202020204" pitchFamily="34" charset="0"/>
              </a:rPr>
              <a:t>InnoDB</a:t>
            </a:r>
            <a:r>
              <a:rPr lang="zh-CN" altLang="en-US" b="0" i="0" dirty="0">
                <a:solidFill>
                  <a:srgbClr val="333333"/>
                </a:solidFill>
                <a:effectLst/>
                <a:latin typeface="Helvetica" panose="020B0604020202020204" pitchFamily="34" charset="0"/>
              </a:rPr>
              <a:t>还有两个表锁：</a:t>
            </a:r>
            <a:endParaRPr lang="en-US" altLang="zh-CN" b="0" i="0" dirty="0">
              <a:solidFill>
                <a:srgbClr val="333333"/>
              </a:solidFill>
              <a:effectLst/>
              <a:latin typeface="Helvetica" panose="020B0604020202020204" pitchFamily="34" charset="0"/>
            </a:endParaRPr>
          </a:p>
          <a:p>
            <a:pPr algn="l"/>
            <a:endParaRPr lang="zh-CN" altLang="en-US" b="0" i="0" dirty="0">
              <a:solidFill>
                <a:srgbClr val="333333"/>
              </a:solidFill>
              <a:effectLst/>
              <a:latin typeface="Helvetica" panose="020B0604020202020204" pitchFamily="34" charset="0"/>
            </a:endParaRPr>
          </a:p>
          <a:p>
            <a:pPr algn="l"/>
            <a:r>
              <a:rPr lang="zh-CN" altLang="en-US" b="0" i="0" dirty="0">
                <a:solidFill>
                  <a:srgbClr val="333333"/>
                </a:solidFill>
                <a:effectLst/>
                <a:latin typeface="Helvetica" panose="020B0604020202020204" pitchFamily="34" charset="0"/>
              </a:rPr>
              <a:t>意向共享锁（</a:t>
            </a:r>
            <a:r>
              <a:rPr lang="en-US" altLang="zh-CN" b="0" i="0" dirty="0">
                <a:solidFill>
                  <a:srgbClr val="333333"/>
                </a:solidFill>
                <a:effectLst/>
                <a:latin typeface="Helvetica" panose="020B0604020202020204" pitchFamily="34" charset="0"/>
              </a:rPr>
              <a:t>IS</a:t>
            </a:r>
            <a:r>
              <a:rPr lang="zh-CN" altLang="en-US" b="0" i="0" dirty="0">
                <a:solidFill>
                  <a:srgbClr val="333333"/>
                </a:solidFill>
                <a:effectLst/>
                <a:latin typeface="Helvetica" panose="020B0604020202020204" pitchFamily="34" charset="0"/>
              </a:rPr>
              <a:t>）：表示事务准备给数据行加入共享锁，也就是说一个数据行加共享锁前必须先取得该表的</a:t>
            </a:r>
            <a:r>
              <a:rPr lang="en-US" altLang="zh-CN" b="0" i="0" dirty="0">
                <a:solidFill>
                  <a:srgbClr val="333333"/>
                </a:solidFill>
                <a:effectLst/>
                <a:latin typeface="Helvetica" panose="020B0604020202020204" pitchFamily="34" charset="0"/>
              </a:rPr>
              <a:t>IS</a:t>
            </a:r>
            <a:r>
              <a:rPr lang="zh-CN" altLang="en-US" b="0" i="0" dirty="0">
                <a:solidFill>
                  <a:srgbClr val="333333"/>
                </a:solidFill>
                <a:effectLst/>
                <a:latin typeface="Helvetica" panose="020B0604020202020204" pitchFamily="34" charset="0"/>
              </a:rPr>
              <a:t>锁</a:t>
            </a:r>
            <a:endParaRPr lang="zh-CN" altLang="en-US" b="0" i="0" dirty="0">
              <a:solidFill>
                <a:srgbClr val="333333"/>
              </a:solidFill>
              <a:effectLst/>
              <a:latin typeface="Helvetica" panose="020B0604020202020204" pitchFamily="34" charset="0"/>
            </a:endParaRPr>
          </a:p>
          <a:p>
            <a:pPr algn="l"/>
            <a:endParaRPr lang="zh-CN" altLang="en-US" b="0" i="0" dirty="0">
              <a:solidFill>
                <a:srgbClr val="333333"/>
              </a:solidFill>
              <a:effectLst/>
              <a:latin typeface="Helvetica" panose="020B0604020202020204" pitchFamily="34" charset="0"/>
            </a:endParaRPr>
          </a:p>
          <a:p>
            <a:pPr algn="l"/>
            <a:r>
              <a:rPr lang="zh-CN" altLang="en-US" b="0" i="0" dirty="0">
                <a:solidFill>
                  <a:srgbClr val="333333"/>
                </a:solidFill>
                <a:effectLst/>
                <a:latin typeface="Helvetica" panose="020B0604020202020204" pitchFamily="34" charset="0"/>
              </a:rPr>
              <a:t>意向排他锁（</a:t>
            </a:r>
            <a:r>
              <a:rPr lang="en-US" altLang="zh-CN" b="0" i="0" dirty="0">
                <a:solidFill>
                  <a:srgbClr val="333333"/>
                </a:solidFill>
                <a:effectLst/>
                <a:latin typeface="Helvetica" panose="020B0604020202020204" pitchFamily="34" charset="0"/>
              </a:rPr>
              <a:t>IX</a:t>
            </a:r>
            <a:r>
              <a:rPr lang="zh-CN" altLang="en-US" b="0" i="0" dirty="0">
                <a:solidFill>
                  <a:srgbClr val="333333"/>
                </a:solidFill>
                <a:effectLst/>
                <a:latin typeface="Helvetica" panose="020B0604020202020204" pitchFamily="34" charset="0"/>
              </a:rPr>
              <a:t>）：类似上面，表示事务准备给数据行加入排他锁，说明事务在一个数据行加排他锁前必须先取得该表的</a:t>
            </a:r>
            <a:r>
              <a:rPr lang="en-US" altLang="zh-CN" b="0" i="0" dirty="0">
                <a:solidFill>
                  <a:srgbClr val="333333"/>
                </a:solidFill>
                <a:effectLst/>
                <a:latin typeface="Helvetica" panose="020B0604020202020204" pitchFamily="34" charset="0"/>
              </a:rPr>
              <a:t>IX</a:t>
            </a:r>
            <a:r>
              <a:rPr lang="zh-CN" altLang="en-US" b="0" i="0" dirty="0">
                <a:solidFill>
                  <a:srgbClr val="333333"/>
                </a:solidFill>
                <a:effectLst/>
                <a:latin typeface="Helvetica" panose="020B0604020202020204" pitchFamily="34" charset="0"/>
              </a:rPr>
              <a:t>锁。</a:t>
            </a:r>
            <a:endParaRPr lang="zh-CN" altLang="en-US" b="0" i="0" dirty="0">
              <a:solidFill>
                <a:srgbClr val="333333"/>
              </a:solidFill>
              <a:effectLst/>
              <a:latin typeface="Helvetica" panose="020B0604020202020204" pitchFamily="34" charset="0"/>
            </a:endParaRPr>
          </a:p>
          <a:p>
            <a:pPr algn="l"/>
            <a:endParaRPr lang="zh-CN" altLang="en-US" b="0" i="0" dirty="0">
              <a:solidFill>
                <a:srgbClr val="333333"/>
              </a:solidFill>
              <a:effectLst/>
              <a:latin typeface="Helvetica" panose="020B0604020202020204" pitchFamily="34" charset="0"/>
            </a:endParaRPr>
          </a:p>
          <a:p>
            <a:pPr algn="l"/>
            <a:r>
              <a:rPr lang="zh-CN" altLang="en-US" b="0" i="0" dirty="0">
                <a:solidFill>
                  <a:srgbClr val="333333"/>
                </a:solidFill>
                <a:effectLst/>
                <a:latin typeface="Helvetica" panose="020B0604020202020204" pitchFamily="34" charset="0"/>
              </a:rPr>
              <a:t>意向锁是</a:t>
            </a:r>
            <a:r>
              <a:rPr lang="en-US" altLang="zh-CN" b="0" i="0" dirty="0" err="1">
                <a:solidFill>
                  <a:srgbClr val="333333"/>
                </a:solidFill>
                <a:effectLst/>
                <a:latin typeface="Helvetica" panose="020B0604020202020204" pitchFamily="34" charset="0"/>
              </a:rPr>
              <a:t>InnoDB</a:t>
            </a:r>
            <a:r>
              <a:rPr lang="zh-CN" altLang="en-US" b="0" i="0" dirty="0">
                <a:solidFill>
                  <a:srgbClr val="333333"/>
                </a:solidFill>
                <a:effectLst/>
                <a:latin typeface="Helvetica" panose="020B0604020202020204" pitchFamily="34" charset="0"/>
              </a:rPr>
              <a:t>自动加的，不需要用户干预。</a:t>
            </a:r>
            <a:endParaRPr lang="zh-CN" altLang="en-US" b="0" i="0" dirty="0">
              <a:solidFill>
                <a:srgbClr val="333333"/>
              </a:solidFill>
              <a:effectLst/>
              <a:latin typeface="Helvetica" panose="020B0604020202020204" pitchFamily="34" charset="0"/>
            </a:endParaRPr>
          </a:p>
          <a:p>
            <a:pPr algn="l"/>
            <a:endParaRPr lang="zh-CN" altLang="en-US" b="0" i="0" dirty="0">
              <a:solidFill>
                <a:srgbClr val="333333"/>
              </a:solidFill>
              <a:effectLst/>
              <a:latin typeface="Helvetica" panose="020B0604020202020204" pitchFamily="34" charset="0"/>
            </a:endParaRPr>
          </a:p>
          <a:p>
            <a:pPr algn="l"/>
            <a:r>
              <a:rPr lang="zh-CN" altLang="en-US" b="0" i="0" dirty="0">
                <a:solidFill>
                  <a:srgbClr val="333333"/>
                </a:solidFill>
                <a:effectLst/>
                <a:latin typeface="Helvetica" panose="020B0604020202020204" pitchFamily="34" charset="0"/>
              </a:rPr>
              <a:t>对于</a:t>
            </a:r>
            <a:r>
              <a:rPr lang="en-US" altLang="zh-CN" b="0" i="0" dirty="0">
                <a:solidFill>
                  <a:srgbClr val="333333"/>
                </a:solidFill>
                <a:effectLst/>
                <a:latin typeface="Helvetica" panose="020B0604020202020204" pitchFamily="34" charset="0"/>
              </a:rPr>
              <a:t>insert</a:t>
            </a:r>
            <a:r>
              <a:rPr lang="zh-CN" altLang="en-US" b="0" i="0" dirty="0">
                <a:solidFill>
                  <a:srgbClr val="333333"/>
                </a:solidFill>
                <a:effectLst/>
                <a:latin typeface="Helvetica" panose="020B0604020202020204" pitchFamily="34" charset="0"/>
              </a:rPr>
              <a:t>、</a:t>
            </a:r>
            <a:r>
              <a:rPr lang="en-US" altLang="zh-CN" b="0" i="0" dirty="0">
                <a:solidFill>
                  <a:srgbClr val="333333"/>
                </a:solidFill>
                <a:effectLst/>
                <a:latin typeface="Helvetica" panose="020B0604020202020204" pitchFamily="34" charset="0"/>
              </a:rPr>
              <a:t>update</a:t>
            </a:r>
            <a:r>
              <a:rPr lang="zh-CN" altLang="en-US" b="0" i="0" dirty="0">
                <a:solidFill>
                  <a:srgbClr val="333333"/>
                </a:solidFill>
                <a:effectLst/>
                <a:latin typeface="Helvetica" panose="020B0604020202020204" pitchFamily="34" charset="0"/>
              </a:rPr>
              <a:t>、</a:t>
            </a:r>
            <a:r>
              <a:rPr lang="en-US" altLang="zh-CN" b="0" i="0" dirty="0">
                <a:solidFill>
                  <a:srgbClr val="333333"/>
                </a:solidFill>
                <a:effectLst/>
                <a:latin typeface="Helvetica" panose="020B0604020202020204" pitchFamily="34" charset="0"/>
              </a:rPr>
              <a:t>delete</a:t>
            </a:r>
            <a:r>
              <a:rPr lang="zh-CN" altLang="en-US" b="0" i="0" dirty="0">
                <a:solidFill>
                  <a:srgbClr val="333333"/>
                </a:solidFill>
                <a:effectLst/>
                <a:latin typeface="Helvetica" panose="020B0604020202020204" pitchFamily="34" charset="0"/>
              </a:rPr>
              <a:t>，</a:t>
            </a:r>
            <a:r>
              <a:rPr lang="en-US" altLang="zh-CN" b="0" i="0" dirty="0" err="1">
                <a:solidFill>
                  <a:srgbClr val="333333"/>
                </a:solidFill>
                <a:effectLst/>
                <a:latin typeface="Helvetica" panose="020B0604020202020204" pitchFamily="34" charset="0"/>
              </a:rPr>
              <a:t>InnoDB</a:t>
            </a:r>
            <a:r>
              <a:rPr lang="zh-CN" altLang="en-US" b="0" i="0" dirty="0">
                <a:solidFill>
                  <a:srgbClr val="333333"/>
                </a:solidFill>
                <a:effectLst/>
                <a:latin typeface="Helvetica" panose="020B0604020202020204" pitchFamily="34" charset="0"/>
              </a:rPr>
              <a:t>会自动给涉及的数据加排他锁（</a:t>
            </a:r>
            <a:r>
              <a:rPr lang="en-US" altLang="zh-CN" b="0" i="0" dirty="0">
                <a:solidFill>
                  <a:srgbClr val="333333"/>
                </a:solidFill>
                <a:effectLst/>
                <a:latin typeface="Helvetica" panose="020B0604020202020204" pitchFamily="34" charset="0"/>
              </a:rPr>
              <a:t>X</a:t>
            </a:r>
            <a:r>
              <a:rPr lang="zh-CN" altLang="en-US" b="0" i="0" dirty="0">
                <a:solidFill>
                  <a:srgbClr val="333333"/>
                </a:solidFill>
                <a:effectLst/>
                <a:latin typeface="Helvetica" panose="020B0604020202020204" pitchFamily="34" charset="0"/>
              </a:rPr>
              <a:t>）。</a:t>
            </a:r>
            <a:endParaRPr lang="zh-CN" altLang="en-US" b="0" i="0" dirty="0">
              <a:solidFill>
                <a:srgbClr val="333333"/>
              </a:solidFill>
              <a:effectLst/>
              <a:latin typeface="Helvetica" panose="020B0604020202020204" pitchFamily="34" charset="0"/>
            </a:endParaRPr>
          </a:p>
          <a:p>
            <a:pPr algn="l"/>
            <a:endParaRPr lang="zh-CN" altLang="en-US" b="0" i="0" dirty="0">
              <a:solidFill>
                <a:srgbClr val="333333"/>
              </a:solidFill>
              <a:effectLst/>
              <a:latin typeface="Helvetica"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076" y="645078"/>
            <a:ext cx="7225748" cy="523220"/>
          </a:xfrm>
          <a:prstGeom prst="rect">
            <a:avLst/>
          </a:prstGeom>
          <a:noFill/>
        </p:spPr>
        <p:txBody>
          <a:bodyPr wrap="square" rtlCol="0">
            <a:spAutoFit/>
          </a:bodyPr>
          <a:lstStyle/>
          <a:p>
            <a:r>
              <a:rPr lang="zh-CN" altLang="en-US" sz="2800" b="1" dirty="0">
                <a:latin typeface="+mn-ea"/>
                <a:ea typeface="+mn-ea"/>
              </a:rPr>
              <a:t>锁的总结：</a:t>
            </a:r>
            <a:endParaRPr lang="zh-CN" altLang="en-US" sz="2800" b="1" dirty="0">
              <a:latin typeface="+mn-ea"/>
              <a:ea typeface="+mn-ea"/>
            </a:endParaRPr>
          </a:p>
        </p:txBody>
      </p:sp>
      <p:sp>
        <p:nvSpPr>
          <p:cNvPr id="3" name="Rectangle 1"/>
          <p:cNvSpPr>
            <a:spLocks noChangeArrowheads="1"/>
          </p:cNvSpPr>
          <p:nvPr/>
        </p:nvSpPr>
        <p:spPr bwMode="auto">
          <a:xfrm>
            <a:off x="229396" y="1594433"/>
            <a:ext cx="9072240" cy="4246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l"/>
            <a:r>
              <a:rPr lang="zh-CN" altLang="en-US" b="0" i="0" dirty="0">
                <a:solidFill>
                  <a:srgbClr val="333333"/>
                </a:solidFill>
                <a:effectLst/>
                <a:latin typeface="Helvetica" panose="020B0604020202020204" pitchFamily="34" charset="0"/>
              </a:rPr>
              <a:t>不同的存储引擎支持不同的锁机制。</a:t>
            </a:r>
            <a:endParaRPr lang="en-US" altLang="zh-CN" b="0" i="0" dirty="0">
              <a:solidFill>
                <a:srgbClr val="333333"/>
              </a:solidFill>
              <a:effectLst/>
              <a:latin typeface="Helvetica" panose="020B0604020202020204" pitchFamily="34" charset="0"/>
            </a:endParaRPr>
          </a:p>
          <a:p>
            <a:pPr algn="l"/>
            <a:endParaRPr lang="zh-CN" altLang="en-US" b="0" i="0" dirty="0">
              <a:solidFill>
                <a:srgbClr val="333333"/>
              </a:solidFill>
              <a:effectLst/>
              <a:latin typeface="Helvetica" panose="020B0604020202020204" pitchFamily="34" charset="0"/>
            </a:endParaRPr>
          </a:p>
          <a:p>
            <a:pPr algn="l"/>
            <a:r>
              <a:rPr lang="zh-CN" altLang="en-US" dirty="0">
                <a:solidFill>
                  <a:srgbClr val="333333"/>
                </a:solidFill>
                <a:latin typeface="Helvetica" panose="020B0604020202020204" pitchFamily="34" charset="0"/>
              </a:rPr>
              <a:t>数据库中的锁从锁定的粒度上分可以分为行级锁、页级锁和表级锁。</a:t>
            </a:r>
            <a:endParaRPr lang="en-US" altLang="zh-CN" dirty="0">
              <a:solidFill>
                <a:srgbClr val="333333"/>
              </a:solidFill>
              <a:latin typeface="Helvetica" panose="020B0604020202020204" pitchFamily="34" charset="0"/>
            </a:endParaRPr>
          </a:p>
          <a:p>
            <a:pPr algn="l"/>
            <a:endParaRPr lang="zh-CN" altLang="en-US" dirty="0">
              <a:solidFill>
                <a:srgbClr val="333333"/>
              </a:solidFill>
              <a:latin typeface="Helvetica" panose="020B0604020202020204" pitchFamily="34" charset="0"/>
            </a:endParaRPr>
          </a:p>
          <a:p>
            <a:pPr algn="l"/>
            <a:r>
              <a:rPr lang="en-US" altLang="zh-CN" dirty="0">
                <a:solidFill>
                  <a:srgbClr val="333333"/>
                </a:solidFill>
                <a:latin typeface="Helvetica" panose="020B0604020202020204" pitchFamily="34" charset="0"/>
              </a:rPr>
              <a:t>MySQL</a:t>
            </a:r>
            <a:r>
              <a:rPr lang="zh-CN" altLang="en-US" dirty="0">
                <a:solidFill>
                  <a:srgbClr val="333333"/>
                </a:solidFill>
                <a:latin typeface="Helvetica" panose="020B0604020202020204" pitchFamily="34" charset="0"/>
              </a:rPr>
              <a:t>的</a:t>
            </a:r>
            <a:r>
              <a:rPr lang="en-US" altLang="zh-CN" dirty="0" err="1">
                <a:solidFill>
                  <a:srgbClr val="333333"/>
                </a:solidFill>
                <a:latin typeface="Helvetica" panose="020B0604020202020204" pitchFamily="34" charset="0"/>
              </a:rPr>
              <a:t>MyISAM</a:t>
            </a:r>
            <a:r>
              <a:rPr lang="zh-CN" altLang="en-US" dirty="0">
                <a:solidFill>
                  <a:srgbClr val="333333"/>
                </a:solidFill>
                <a:latin typeface="Helvetica" panose="020B0604020202020204" pitchFamily="34" charset="0"/>
              </a:rPr>
              <a:t>引擎支持表级锁。</a:t>
            </a:r>
            <a:endParaRPr lang="en-US" altLang="zh-CN" dirty="0">
              <a:solidFill>
                <a:srgbClr val="333333"/>
              </a:solidFill>
              <a:latin typeface="Helvetica" panose="020B0604020202020204" pitchFamily="34" charset="0"/>
            </a:endParaRPr>
          </a:p>
          <a:p>
            <a:pPr algn="l"/>
            <a:endParaRPr lang="zh-CN" altLang="en-US" dirty="0">
              <a:solidFill>
                <a:srgbClr val="333333"/>
              </a:solidFill>
              <a:latin typeface="Helvetica" panose="020B0604020202020204" pitchFamily="34" charset="0"/>
            </a:endParaRPr>
          </a:p>
          <a:p>
            <a:pPr algn="l"/>
            <a:r>
              <a:rPr lang="zh-CN" altLang="en-US" dirty="0">
                <a:solidFill>
                  <a:srgbClr val="333333"/>
                </a:solidFill>
                <a:latin typeface="Helvetica" panose="020B0604020202020204" pitchFamily="34" charset="0"/>
              </a:rPr>
              <a:t>表级锁分为两种：共享读锁、互斥写锁。这两种锁都是阻塞锁。</a:t>
            </a:r>
            <a:endParaRPr lang="en-US" altLang="zh-CN" dirty="0">
              <a:solidFill>
                <a:srgbClr val="333333"/>
              </a:solidFill>
              <a:latin typeface="Helvetica" panose="020B0604020202020204" pitchFamily="34" charset="0"/>
            </a:endParaRPr>
          </a:p>
          <a:p>
            <a:pPr algn="l"/>
            <a:endParaRPr lang="zh-CN" altLang="en-US" dirty="0">
              <a:solidFill>
                <a:srgbClr val="333333"/>
              </a:solidFill>
              <a:latin typeface="Helvetica" panose="020B0604020202020204" pitchFamily="34" charset="0"/>
            </a:endParaRPr>
          </a:p>
          <a:p>
            <a:pPr algn="l"/>
            <a:r>
              <a:rPr lang="zh-CN" altLang="en-US" dirty="0">
                <a:solidFill>
                  <a:srgbClr val="FF0000"/>
                </a:solidFill>
                <a:latin typeface="Helvetica" panose="020B0604020202020204" pitchFamily="34" charset="0"/>
              </a:rPr>
              <a:t>可以在读锁上增加读锁，不能在读锁上增加写锁。在写锁上不能增加写锁。</a:t>
            </a:r>
            <a:endParaRPr lang="en-US" altLang="zh-CN" dirty="0">
              <a:solidFill>
                <a:srgbClr val="FF0000"/>
              </a:solidFill>
              <a:latin typeface="Helvetica" panose="020B0604020202020204" pitchFamily="34" charset="0"/>
            </a:endParaRPr>
          </a:p>
          <a:p>
            <a:pPr algn="l"/>
            <a:endParaRPr lang="zh-CN" altLang="en-US" dirty="0">
              <a:solidFill>
                <a:srgbClr val="333333"/>
              </a:solidFill>
              <a:latin typeface="Helvetica" panose="020B0604020202020204" pitchFamily="34" charset="0"/>
            </a:endParaRPr>
          </a:p>
          <a:p>
            <a:pPr algn="l"/>
            <a:r>
              <a:rPr lang="zh-CN" altLang="en-US" dirty="0">
                <a:solidFill>
                  <a:srgbClr val="333333"/>
                </a:solidFill>
                <a:latin typeface="Helvetica" panose="020B0604020202020204" pitchFamily="34" charset="0"/>
              </a:rPr>
              <a:t>默认情况下，</a:t>
            </a:r>
            <a:r>
              <a:rPr lang="en-US" altLang="zh-CN" dirty="0" err="1">
                <a:solidFill>
                  <a:srgbClr val="333333"/>
                </a:solidFill>
                <a:latin typeface="Helvetica" panose="020B0604020202020204" pitchFamily="34" charset="0"/>
              </a:rPr>
              <a:t>MySql</a:t>
            </a:r>
            <a:r>
              <a:rPr lang="zh-CN" altLang="en-US" dirty="0">
                <a:solidFill>
                  <a:srgbClr val="333333"/>
                </a:solidFill>
                <a:latin typeface="Helvetica" panose="020B0604020202020204" pitchFamily="34" charset="0"/>
              </a:rPr>
              <a:t>在执行查询语句之前会加读锁，在执行更新语句之前会执行写锁。</a:t>
            </a:r>
            <a:endParaRPr lang="en-US" altLang="zh-CN" dirty="0">
              <a:solidFill>
                <a:srgbClr val="333333"/>
              </a:solidFill>
              <a:latin typeface="Helvetica" panose="020B0604020202020204" pitchFamily="34" charset="0"/>
            </a:endParaRPr>
          </a:p>
          <a:p>
            <a:pPr algn="l"/>
            <a:endParaRPr lang="zh-CN" altLang="en-US" dirty="0">
              <a:solidFill>
                <a:srgbClr val="333333"/>
              </a:solidFill>
              <a:latin typeface="Helvetica" panose="020B0604020202020204" pitchFamily="34" charset="0"/>
            </a:endParaRPr>
          </a:p>
          <a:p>
            <a:pPr algn="l"/>
            <a:r>
              <a:rPr lang="zh-CN" altLang="en-US" dirty="0">
                <a:solidFill>
                  <a:srgbClr val="333333"/>
                </a:solidFill>
                <a:latin typeface="Helvetica" panose="020B0604020202020204" pitchFamily="34" charset="0"/>
              </a:rPr>
              <a:t>如果想要显示的加锁</a:t>
            </a:r>
            <a:r>
              <a:rPr lang="en-US" altLang="zh-CN" dirty="0">
                <a:solidFill>
                  <a:srgbClr val="333333"/>
                </a:solidFill>
                <a:latin typeface="Helvetica" panose="020B0604020202020204" pitchFamily="34" charset="0"/>
              </a:rPr>
              <a:t>/</a:t>
            </a:r>
            <a:r>
              <a:rPr lang="zh-CN" altLang="en-US" dirty="0">
                <a:solidFill>
                  <a:srgbClr val="333333"/>
                </a:solidFill>
                <a:latin typeface="Helvetica" panose="020B0604020202020204" pitchFamily="34" charset="0"/>
              </a:rPr>
              <a:t>解锁的话可以使用</a:t>
            </a:r>
            <a:r>
              <a:rPr lang="en-US" altLang="zh-CN" dirty="0">
                <a:solidFill>
                  <a:srgbClr val="333333"/>
                </a:solidFill>
                <a:latin typeface="Helvetica" panose="020B0604020202020204" pitchFamily="34" charset="0"/>
              </a:rPr>
              <a:t>LOCK TABLES</a:t>
            </a:r>
            <a:r>
              <a:rPr lang="zh-CN" altLang="en-US" dirty="0">
                <a:solidFill>
                  <a:srgbClr val="333333"/>
                </a:solidFill>
                <a:latin typeface="Helvetica" panose="020B0604020202020204" pitchFamily="34" charset="0"/>
              </a:rPr>
              <a:t>和</a:t>
            </a:r>
            <a:r>
              <a:rPr lang="en-US" altLang="zh-CN" dirty="0">
                <a:solidFill>
                  <a:srgbClr val="333333"/>
                </a:solidFill>
                <a:latin typeface="Helvetica" panose="020B0604020202020204" pitchFamily="34" charset="0"/>
              </a:rPr>
              <a:t>UNLOCK</a:t>
            </a:r>
            <a:r>
              <a:rPr lang="zh-CN" altLang="en-US" dirty="0">
                <a:solidFill>
                  <a:srgbClr val="333333"/>
                </a:solidFill>
                <a:latin typeface="Helvetica" panose="020B0604020202020204" pitchFamily="34" charset="0"/>
              </a:rPr>
              <a:t>来进行。</a:t>
            </a:r>
            <a:endParaRPr lang="en-US" altLang="zh-CN" dirty="0">
              <a:solidFill>
                <a:srgbClr val="333333"/>
              </a:solidFill>
              <a:latin typeface="Helvetica" panose="020B0604020202020204" pitchFamily="34" charset="0"/>
            </a:endParaRPr>
          </a:p>
          <a:p>
            <a:pPr algn="l"/>
            <a:endParaRPr lang="zh-CN" altLang="en-US" dirty="0">
              <a:solidFill>
                <a:srgbClr val="333333"/>
              </a:solidFill>
              <a:latin typeface="Helvetica" panose="020B0604020202020204" pitchFamily="34" charset="0"/>
            </a:endParaRPr>
          </a:p>
          <a:p>
            <a:pPr algn="l"/>
            <a:r>
              <a:rPr lang="zh-CN" altLang="en-US" dirty="0">
                <a:solidFill>
                  <a:srgbClr val="333333"/>
                </a:solidFill>
                <a:latin typeface="Helvetica" panose="020B0604020202020204" pitchFamily="34" charset="0"/>
              </a:rPr>
              <a:t>在使用</a:t>
            </a:r>
            <a:r>
              <a:rPr lang="en-US" altLang="zh-CN" dirty="0">
                <a:solidFill>
                  <a:srgbClr val="333333"/>
                </a:solidFill>
                <a:latin typeface="Helvetica" panose="020B0604020202020204" pitchFamily="34" charset="0"/>
              </a:rPr>
              <a:t>LOCK TABLES</a:t>
            </a:r>
            <a:r>
              <a:rPr lang="zh-CN" altLang="en-US" dirty="0">
                <a:solidFill>
                  <a:srgbClr val="333333"/>
                </a:solidFill>
                <a:latin typeface="Helvetica" panose="020B0604020202020204" pitchFamily="34" charset="0"/>
              </a:rPr>
              <a:t>之后，在解锁之前，不能操作未加锁的表。</a:t>
            </a:r>
            <a:endParaRPr lang="en-US" altLang="zh-CN" dirty="0">
              <a:solidFill>
                <a:srgbClr val="333333"/>
              </a:solidFill>
              <a:latin typeface="Helvetica"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45970" y="2495624"/>
            <a:ext cx="2236510" cy="707886"/>
          </a:xfrm>
          <a:prstGeom prst="rect">
            <a:avLst/>
          </a:prstGeom>
        </p:spPr>
        <p:txBody>
          <a:bodyPr wrap="none">
            <a:spAutoFit/>
          </a:bodyPr>
          <a:lstStyle/>
          <a:p>
            <a:r>
              <a:rPr lang="zh-CN" altLang="en-US" sz="4000" dirty="0">
                <a:latin typeface="+mj-ea"/>
                <a:ea typeface="+mj-ea"/>
              </a:rPr>
              <a:t>业务设计</a:t>
            </a:r>
            <a:endParaRPr lang="en-US" altLang="zh-CN" sz="4000" dirty="0">
              <a:latin typeface="+mj-ea"/>
              <a:ea typeface="+mj-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7443" y="387626"/>
            <a:ext cx="7225748" cy="523220"/>
          </a:xfrm>
          <a:prstGeom prst="rect">
            <a:avLst/>
          </a:prstGeom>
          <a:noFill/>
        </p:spPr>
        <p:txBody>
          <a:bodyPr wrap="square" rtlCol="0">
            <a:spAutoFit/>
          </a:bodyPr>
          <a:lstStyle/>
          <a:p>
            <a:r>
              <a:rPr lang="zh-CN" altLang="en-US" sz="2800" dirty="0">
                <a:latin typeface="+mn-ea"/>
                <a:ea typeface="+mn-ea"/>
              </a:rPr>
              <a:t>逻辑设计</a:t>
            </a:r>
            <a:endParaRPr lang="zh-CN" altLang="en-US" sz="2800" dirty="0">
              <a:latin typeface="+mn-ea"/>
              <a:ea typeface="+mn-ea"/>
            </a:endParaRPr>
          </a:p>
        </p:txBody>
      </p:sp>
      <p:sp>
        <p:nvSpPr>
          <p:cNvPr id="3" name="Rectangle 1"/>
          <p:cNvSpPr>
            <a:spLocks noChangeArrowheads="1"/>
          </p:cNvSpPr>
          <p:nvPr/>
        </p:nvSpPr>
        <p:spPr bwMode="auto">
          <a:xfrm>
            <a:off x="750216" y="1108094"/>
            <a:ext cx="699562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2000" dirty="0">
                <a:solidFill>
                  <a:srgbClr val="333333"/>
                </a:solidFill>
                <a:latin typeface="+mn-ea"/>
                <a:ea typeface="+mn-ea"/>
              </a:rPr>
              <a:t>范式设计</a:t>
            </a:r>
            <a:endParaRPr lang="en-US" altLang="zh-CN" sz="2000"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sz="2000" dirty="0">
                <a:solidFill>
                  <a:srgbClr val="333333"/>
                </a:solidFill>
                <a:latin typeface="+mn-ea"/>
                <a:ea typeface="+mn-ea"/>
              </a:rPr>
              <a:t>反范式设计</a:t>
            </a:r>
            <a:endParaRPr lang="en-US" altLang="zh-CN" sz="2000" dirty="0">
              <a:solidFill>
                <a:srgbClr val="333333"/>
              </a:solidFill>
              <a:latin typeface="+mn-ea"/>
              <a:ea typeface="+mn-ea"/>
            </a:endParaRPr>
          </a:p>
        </p:txBody>
      </p:sp>
      <p:sp>
        <p:nvSpPr>
          <p:cNvPr id="5" name="文本框 4"/>
          <p:cNvSpPr txBox="1"/>
          <p:nvPr/>
        </p:nvSpPr>
        <p:spPr>
          <a:xfrm>
            <a:off x="417443" y="2822510"/>
            <a:ext cx="7225748" cy="523220"/>
          </a:xfrm>
          <a:prstGeom prst="rect">
            <a:avLst/>
          </a:prstGeom>
          <a:noFill/>
        </p:spPr>
        <p:txBody>
          <a:bodyPr wrap="square" rtlCol="0">
            <a:spAutoFit/>
          </a:bodyPr>
          <a:lstStyle/>
          <a:p>
            <a:r>
              <a:rPr lang="zh-CN" altLang="en-US" sz="2800" dirty="0">
                <a:latin typeface="+mn-ea"/>
                <a:ea typeface="+mn-ea"/>
              </a:rPr>
              <a:t>物理设计</a:t>
            </a:r>
            <a:endParaRPr lang="zh-CN" altLang="en-US" sz="2800" dirty="0">
              <a:latin typeface="+mn-ea"/>
              <a:ea typeface="+mn-ea"/>
            </a:endParaRPr>
          </a:p>
        </p:txBody>
      </p:sp>
      <p:sp>
        <p:nvSpPr>
          <p:cNvPr id="7" name="Rectangle 1"/>
          <p:cNvSpPr>
            <a:spLocks noChangeArrowheads="1"/>
          </p:cNvSpPr>
          <p:nvPr/>
        </p:nvSpPr>
        <p:spPr bwMode="auto">
          <a:xfrm>
            <a:off x="837302" y="3358383"/>
            <a:ext cx="699562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2000" dirty="0">
                <a:solidFill>
                  <a:srgbClr val="333333"/>
                </a:solidFill>
                <a:latin typeface="+mn-ea"/>
                <a:ea typeface="+mn-ea"/>
              </a:rPr>
              <a:t>命名规范</a:t>
            </a:r>
            <a:endParaRPr lang="en-US" altLang="zh-CN" sz="2000"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sz="2000" dirty="0">
                <a:solidFill>
                  <a:srgbClr val="333333"/>
                </a:solidFill>
                <a:latin typeface="+mn-ea"/>
                <a:ea typeface="+mn-ea"/>
              </a:rPr>
              <a:t>存储引擎选择</a:t>
            </a:r>
            <a:endParaRPr lang="en-US" altLang="zh-CN" sz="2000" dirty="0">
              <a:solidFill>
                <a:srgbClr val="333333"/>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sz="2000" dirty="0">
                <a:solidFill>
                  <a:srgbClr val="333333"/>
                </a:solidFill>
                <a:latin typeface="+mn-ea"/>
                <a:ea typeface="+mn-ea"/>
              </a:rPr>
              <a:t>数据类型选择</a:t>
            </a:r>
            <a:endParaRPr lang="en-US" altLang="zh-CN" sz="2000" dirty="0">
              <a:solidFill>
                <a:srgbClr val="333333"/>
              </a:solidFill>
              <a:latin typeface="+mn-ea"/>
              <a:ea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dirty="0">
                <a:latin typeface="+mj-ea"/>
                <a:ea typeface="+mj-ea"/>
              </a:rPr>
              <a:t>范式设计</a:t>
            </a:r>
            <a:endParaRPr lang="zh-CN" altLang="en-US" sz="2800" dirty="0">
              <a:latin typeface="+mj-ea"/>
              <a:ea typeface="+mj-ea"/>
            </a:endParaRPr>
          </a:p>
        </p:txBody>
      </p:sp>
      <p:sp>
        <p:nvSpPr>
          <p:cNvPr id="5" name="文本框 4"/>
          <p:cNvSpPr txBox="1"/>
          <p:nvPr/>
        </p:nvSpPr>
        <p:spPr>
          <a:xfrm>
            <a:off x="467139" y="1951672"/>
            <a:ext cx="8756374" cy="2031325"/>
          </a:xfrm>
          <a:prstGeom prst="rect">
            <a:avLst/>
          </a:prstGeom>
          <a:noFill/>
        </p:spPr>
        <p:txBody>
          <a:bodyPr wrap="square" rtlCol="0">
            <a:spAutoFit/>
          </a:bodyPr>
          <a:lstStyle/>
          <a:p>
            <a:pPr algn="l">
              <a:lnSpc>
                <a:spcPct val="150000"/>
              </a:lnSpc>
            </a:pPr>
            <a:endParaRPr lang="en-US" altLang="zh-CN" dirty="0">
              <a:solidFill>
                <a:srgbClr val="333333"/>
              </a:solidFill>
              <a:latin typeface="宋体" panose="02010600030101010101" pitchFamily="2" charset="-122"/>
            </a:endParaRPr>
          </a:p>
          <a:p>
            <a:pPr algn="l">
              <a:lnSpc>
                <a:spcPct val="150000"/>
              </a:lnSpc>
            </a:pPr>
            <a:r>
              <a:rPr lang="zh-CN" altLang="en-US" b="0" i="0" dirty="0">
                <a:solidFill>
                  <a:srgbClr val="4B4B4B"/>
                </a:solidFill>
                <a:effectLst/>
                <a:latin typeface="Verdana" panose="020B0604030504040204" pitchFamily="34" charset="0"/>
              </a:rPr>
              <a:t>为了建立冗余较小、结构合理的数据库，设计数据库时必须遵循一定的</a:t>
            </a:r>
            <a:r>
              <a:rPr lang="zh-CN" altLang="en-US" b="0" i="0" dirty="0">
                <a:solidFill>
                  <a:srgbClr val="FF0000"/>
                </a:solidFill>
                <a:effectLst/>
                <a:latin typeface="Verdana" panose="020B0604030504040204" pitchFamily="34" charset="0"/>
              </a:rPr>
              <a:t>规则</a:t>
            </a:r>
            <a:r>
              <a:rPr lang="zh-CN" altLang="en-US" b="0" i="0" dirty="0">
                <a:solidFill>
                  <a:srgbClr val="4B4B4B"/>
                </a:solidFill>
                <a:effectLst/>
                <a:latin typeface="Verdana" panose="020B0604030504040204" pitchFamily="34" charset="0"/>
              </a:rPr>
              <a:t>。在关系型数据库中这种规则就称为范式。范式是符合某一种设计要求的总结。要想设计一个结构合理的关系型数据库，必须满足一定的范式。</a:t>
            </a:r>
            <a:endParaRPr lang="zh-CN" altLang="en-US" b="0" i="0" dirty="0">
              <a:solidFill>
                <a:srgbClr val="333333"/>
              </a:solidFill>
              <a:effectLst/>
              <a:latin typeface="宋体" panose="02010600030101010101" pitchFamily="2" charset="-122"/>
              <a:ea typeface="宋体" panose="02010600030101010101" pitchFamily="2" charset="-122"/>
            </a:endParaRP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dirty="0">
                <a:latin typeface="+mj-ea"/>
                <a:ea typeface="+mj-ea"/>
              </a:rPr>
              <a:t>数据库设计的三大范式</a:t>
            </a:r>
            <a:endParaRPr lang="zh-CN" altLang="en-US" sz="2800" dirty="0">
              <a:latin typeface="+mj-ea"/>
              <a:ea typeface="+mj-ea"/>
            </a:endParaRPr>
          </a:p>
        </p:txBody>
      </p:sp>
      <p:sp>
        <p:nvSpPr>
          <p:cNvPr id="5" name="文本框 4"/>
          <p:cNvSpPr txBox="1"/>
          <p:nvPr/>
        </p:nvSpPr>
        <p:spPr>
          <a:xfrm>
            <a:off x="467123" y="1530441"/>
            <a:ext cx="8756374" cy="3139321"/>
          </a:xfrm>
          <a:prstGeom prst="rect">
            <a:avLst/>
          </a:prstGeom>
          <a:noFill/>
        </p:spPr>
        <p:txBody>
          <a:bodyPr wrap="square" rtlCol="0">
            <a:spAutoFit/>
          </a:bodyPr>
          <a:lstStyle/>
          <a:p>
            <a:pPr algn="l"/>
            <a:r>
              <a:rPr lang="zh-CN" altLang="en-US" b="1" i="0" dirty="0">
                <a:solidFill>
                  <a:srgbClr val="4B4B4B"/>
                </a:solidFill>
                <a:effectLst/>
                <a:latin typeface="Verdana" panose="020B0604030504040204" pitchFamily="34" charset="0"/>
              </a:rPr>
              <a:t>第一范式</a:t>
            </a:r>
            <a:r>
              <a:rPr lang="en-US" altLang="zh-CN" b="1" i="0" dirty="0">
                <a:solidFill>
                  <a:srgbClr val="4B4B4B"/>
                </a:solidFill>
                <a:effectLst/>
                <a:latin typeface="Verdana" panose="020B0604030504040204" pitchFamily="34" charset="0"/>
              </a:rPr>
              <a:t>(</a:t>
            </a:r>
            <a:r>
              <a:rPr lang="zh-CN" altLang="en-US" b="1" i="0" dirty="0">
                <a:solidFill>
                  <a:srgbClr val="4B4B4B"/>
                </a:solidFill>
                <a:effectLst/>
                <a:latin typeface="Verdana" panose="020B0604030504040204" pitchFamily="34" charset="0"/>
              </a:rPr>
              <a:t>确保每列保持原子性</a:t>
            </a:r>
            <a:r>
              <a:rPr lang="en-US" altLang="zh-CN" b="1" i="0" dirty="0">
                <a:solidFill>
                  <a:srgbClr val="4B4B4B"/>
                </a:solidFill>
                <a:effectLst/>
                <a:latin typeface="Verdana" panose="020B0604030504040204" pitchFamily="34" charset="0"/>
              </a:rPr>
              <a:t>)</a:t>
            </a:r>
            <a:endParaRPr lang="en-US" altLang="zh-CN" b="1" i="0" dirty="0">
              <a:solidFill>
                <a:srgbClr val="4B4B4B"/>
              </a:solidFill>
              <a:effectLst/>
              <a:latin typeface="Verdana" panose="020B0604030504040204" pitchFamily="34" charset="0"/>
            </a:endParaRPr>
          </a:p>
          <a:p>
            <a:pPr algn="l"/>
            <a:endParaRPr lang="en-US" altLang="zh-CN" b="1" dirty="0">
              <a:solidFill>
                <a:srgbClr val="4B4B4B"/>
              </a:solidFill>
              <a:latin typeface="Verdana" panose="020B0604030504040204" pitchFamily="34" charset="0"/>
            </a:endParaRPr>
          </a:p>
          <a:p>
            <a:pPr algn="l"/>
            <a:r>
              <a:rPr lang="zh-CN" altLang="en-US" b="0" i="0" dirty="0">
                <a:solidFill>
                  <a:srgbClr val="4B4B4B"/>
                </a:solidFill>
                <a:effectLst/>
                <a:latin typeface="Verdana" panose="020B0604030504040204" pitchFamily="34" charset="0"/>
              </a:rPr>
              <a:t>第一范式是最基本的范式。如果数据库表中的</a:t>
            </a:r>
            <a:r>
              <a:rPr lang="zh-CN" altLang="en-US" b="0" i="0" dirty="0">
                <a:solidFill>
                  <a:srgbClr val="FF0000"/>
                </a:solidFill>
                <a:effectLst/>
                <a:latin typeface="Verdana" panose="020B0604030504040204" pitchFamily="34" charset="0"/>
              </a:rPr>
              <a:t>所有字段值都是不可分解的原子值</a:t>
            </a:r>
            <a:r>
              <a:rPr lang="zh-CN" altLang="en-US" b="0" i="0" dirty="0">
                <a:solidFill>
                  <a:srgbClr val="4B4B4B"/>
                </a:solidFill>
                <a:effectLst/>
                <a:latin typeface="Verdana" panose="020B0604030504040204" pitchFamily="34" charset="0"/>
              </a:rPr>
              <a:t>，就说明该数据库表满足了第一范式。即</a:t>
            </a:r>
            <a:r>
              <a:rPr lang="zh-CN" altLang="en-US" b="0" i="0" dirty="0">
                <a:solidFill>
                  <a:srgbClr val="FF0000"/>
                </a:solidFill>
                <a:effectLst/>
                <a:latin typeface="Verdana" panose="020B0604030504040204" pitchFamily="34" charset="0"/>
              </a:rPr>
              <a:t>每一个字段原子性不可再分</a:t>
            </a:r>
            <a:r>
              <a:rPr lang="zh-CN" altLang="en-US" b="0" i="0" dirty="0">
                <a:solidFill>
                  <a:srgbClr val="4B4B4B"/>
                </a:solidFill>
                <a:effectLst/>
                <a:latin typeface="Verdana" panose="020B0604030504040204" pitchFamily="34" charset="0"/>
              </a:rPr>
              <a:t>。</a:t>
            </a:r>
            <a:endParaRPr lang="en-US" altLang="zh-CN" b="0" i="0" dirty="0">
              <a:solidFill>
                <a:srgbClr val="4B4B4B"/>
              </a:solidFill>
              <a:effectLst/>
              <a:latin typeface="Verdana" panose="020B0604030504040204" pitchFamily="34" charset="0"/>
            </a:endParaRPr>
          </a:p>
          <a:p>
            <a:pPr algn="l"/>
            <a:endParaRPr lang="zh-CN" altLang="en-US" b="0" i="0" dirty="0">
              <a:solidFill>
                <a:srgbClr val="4B4B4B"/>
              </a:solidFill>
              <a:effectLst/>
              <a:latin typeface="Verdana" panose="020B0604030504040204" pitchFamily="34" charset="0"/>
            </a:endParaRPr>
          </a:p>
          <a:p>
            <a:pPr algn="l"/>
            <a:r>
              <a:rPr lang="zh-CN" altLang="en-US" b="0" i="0" dirty="0">
                <a:solidFill>
                  <a:srgbClr val="4B4B4B"/>
                </a:solidFill>
                <a:effectLst/>
                <a:latin typeface="Verdana" panose="020B0604030504040204" pitchFamily="34" charset="0"/>
              </a:rPr>
              <a:t>第一范式的合理遵循需要根据系统的</a:t>
            </a:r>
            <a:r>
              <a:rPr lang="zh-CN" altLang="en-US" b="0" i="0" dirty="0">
                <a:solidFill>
                  <a:srgbClr val="FF0000"/>
                </a:solidFill>
                <a:effectLst/>
                <a:latin typeface="Verdana" panose="020B0604030504040204" pitchFamily="34" charset="0"/>
              </a:rPr>
              <a:t>实际需求</a:t>
            </a:r>
            <a:r>
              <a:rPr lang="zh-CN" altLang="en-US" b="0" i="0" dirty="0">
                <a:solidFill>
                  <a:srgbClr val="4B4B4B"/>
                </a:solidFill>
                <a:effectLst/>
                <a:latin typeface="Verdana" panose="020B0604030504040204" pitchFamily="34" charset="0"/>
              </a:rPr>
              <a:t>来定。比如某些数据库系统中需要用到“地址”这个属性，本来直接将“地址”属性设计成一个数据库表的字段就行。但是如果系统经常会访问“地址”属性中的“城市”部分，那么就非要将“地址”这个属性重新拆分为省份、城市、详细地址等多个部分进行存储，这样在对地址中某一部分操作的时候将非常方便。这样设计才算满足了数据库的第一范式，如下表所示。</a:t>
            </a:r>
            <a:endParaRPr lang="zh-CN" altLang="en-US" b="0" i="0" dirty="0">
              <a:solidFill>
                <a:srgbClr val="4B4B4B"/>
              </a:solidFill>
              <a:effectLst/>
              <a:latin typeface="Verdana" panose="020B0604030504040204" pitchFamily="34" charset="0"/>
            </a:endParaRPr>
          </a:p>
          <a:p>
            <a:pPr algn="l"/>
            <a:endParaRPr lang="zh-CN" altLang="en-US" dirty="0"/>
          </a:p>
        </p:txBody>
      </p:sp>
      <p:graphicFrame>
        <p:nvGraphicFramePr>
          <p:cNvPr id="6" name="表格 6"/>
          <p:cNvGraphicFramePr>
            <a:graphicFrameLocks noGrp="1"/>
          </p:cNvGraphicFramePr>
          <p:nvPr/>
        </p:nvGraphicFramePr>
        <p:xfrm>
          <a:off x="5015706" y="4781459"/>
          <a:ext cx="3367743" cy="1112520"/>
        </p:xfrm>
        <a:graphic>
          <a:graphicData uri="http://schemas.openxmlformats.org/drawingml/2006/table">
            <a:tbl>
              <a:tblPr firstRow="1" bandRow="1">
                <a:tableStyleId>{5C22544A-7EE6-4342-B048-85BDC9FD1C3A}</a:tableStyleId>
              </a:tblPr>
              <a:tblGrid>
                <a:gridCol w="1122581"/>
                <a:gridCol w="1122581"/>
                <a:gridCol w="1122581"/>
              </a:tblGrid>
              <a:tr h="370840">
                <a:tc>
                  <a:txBody>
                    <a:bodyPr/>
                    <a:lstStyle/>
                    <a:p>
                      <a:r>
                        <a:rPr lang="en-US" altLang="zh-CN" dirty="0"/>
                        <a:t>ID</a:t>
                      </a:r>
                      <a:endParaRPr lang="zh-CN" altLang="en-US" dirty="0"/>
                    </a:p>
                  </a:txBody>
                  <a:tcPr/>
                </a:tc>
                <a:tc>
                  <a:txBody>
                    <a:bodyPr/>
                    <a:lstStyle/>
                    <a:p>
                      <a:r>
                        <a:rPr lang="en-US" altLang="zh-CN" dirty="0"/>
                        <a:t>Name</a:t>
                      </a:r>
                      <a:endParaRPr lang="zh-CN" altLang="en-US" dirty="0"/>
                    </a:p>
                  </a:txBody>
                  <a:tcPr/>
                </a:tc>
                <a:tc>
                  <a:txBody>
                    <a:bodyPr/>
                    <a:lstStyle/>
                    <a:p>
                      <a:r>
                        <a:rPr lang="en-US" altLang="zh-CN" dirty="0"/>
                        <a:t>Age</a:t>
                      </a:r>
                      <a:endParaRPr lang="en-US" altLang="zh-CN" dirty="0"/>
                    </a:p>
                  </a:txBody>
                  <a:tcPr/>
                </a:tc>
              </a:tr>
              <a:tr h="370840">
                <a:tc>
                  <a:txBody>
                    <a:bodyPr/>
                    <a:lstStyle/>
                    <a:p>
                      <a:r>
                        <a:rPr lang="en-US" altLang="zh-CN" dirty="0"/>
                        <a:t>1</a:t>
                      </a:r>
                      <a:endParaRPr lang="zh-CN" altLang="en-US" dirty="0"/>
                    </a:p>
                  </a:txBody>
                  <a:tcPr/>
                </a:tc>
                <a:tc>
                  <a:txBody>
                    <a:bodyPr/>
                    <a:lstStyle/>
                    <a:p>
                      <a:r>
                        <a:rPr lang="zh-CN" altLang="en-US" dirty="0"/>
                        <a:t>张三</a:t>
                      </a:r>
                      <a:endParaRPr lang="zh-CN" altLang="en-US" dirty="0"/>
                    </a:p>
                  </a:txBody>
                  <a:tcPr/>
                </a:tc>
                <a:tc>
                  <a:txBody>
                    <a:bodyPr/>
                    <a:lstStyle/>
                    <a:p>
                      <a:r>
                        <a:rPr lang="en-US" altLang="zh-CN" dirty="0"/>
                        <a:t>22</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李四</a:t>
                      </a:r>
                      <a:endParaRPr lang="zh-CN" altLang="en-US" dirty="0"/>
                    </a:p>
                  </a:txBody>
                  <a:tcPr/>
                </a:tc>
                <a:tc>
                  <a:txBody>
                    <a:bodyPr/>
                    <a:lstStyle/>
                    <a:p>
                      <a:r>
                        <a:rPr lang="en-US" altLang="zh-CN" dirty="0"/>
                        <a:t>23</a:t>
                      </a:r>
                      <a:endParaRPr lang="zh-CN" altLang="en-US" dirty="0"/>
                    </a:p>
                  </a:txBody>
                  <a:tcPr/>
                </a:tc>
              </a:tr>
            </a:tbl>
          </a:graphicData>
        </a:graphic>
      </p:graphicFrame>
      <p:graphicFrame>
        <p:nvGraphicFramePr>
          <p:cNvPr id="8" name="表格 6"/>
          <p:cNvGraphicFramePr>
            <a:graphicFrameLocks noGrp="1"/>
          </p:cNvGraphicFramePr>
          <p:nvPr>
            <p:custDataLst>
              <p:tags r:id="rId1"/>
            </p:custDataLst>
          </p:nvPr>
        </p:nvGraphicFramePr>
        <p:xfrm>
          <a:off x="850771" y="4781459"/>
          <a:ext cx="3002772" cy="1112520"/>
        </p:xfrm>
        <a:graphic>
          <a:graphicData uri="http://schemas.openxmlformats.org/drawingml/2006/table">
            <a:tbl>
              <a:tblPr firstRow="1" bandRow="1">
                <a:tableStyleId>{5C22544A-7EE6-4342-B048-85BDC9FD1C3A}</a:tableStyleId>
              </a:tblPr>
              <a:tblGrid>
                <a:gridCol w="1501386"/>
                <a:gridCol w="1501386"/>
              </a:tblGrid>
              <a:tr h="370840">
                <a:tc>
                  <a:txBody>
                    <a:bodyPr/>
                    <a:lstStyle/>
                    <a:p>
                      <a:r>
                        <a:rPr lang="en-US" altLang="zh-CN" dirty="0"/>
                        <a:t>ID</a:t>
                      </a:r>
                      <a:endParaRPr lang="zh-CN" altLang="en-US" dirty="0"/>
                    </a:p>
                  </a:txBody>
                  <a:tcPr/>
                </a:tc>
                <a:tc>
                  <a:txBody>
                    <a:bodyPr/>
                    <a:lstStyle/>
                    <a:p>
                      <a:r>
                        <a:rPr lang="en-US" altLang="zh-CN" dirty="0"/>
                        <a:t>Name-age</a:t>
                      </a:r>
                      <a:endParaRPr lang="zh-CN" altLang="en-US" dirty="0"/>
                    </a:p>
                  </a:txBody>
                  <a:tcPr/>
                </a:tc>
              </a:tr>
              <a:tr h="370840">
                <a:tc>
                  <a:txBody>
                    <a:bodyPr/>
                    <a:lstStyle/>
                    <a:p>
                      <a:r>
                        <a:rPr lang="en-US" altLang="zh-CN" dirty="0"/>
                        <a:t>1</a:t>
                      </a:r>
                      <a:endParaRPr lang="zh-CN" altLang="en-US" dirty="0"/>
                    </a:p>
                  </a:txBody>
                  <a:tcPr/>
                </a:tc>
                <a:tc>
                  <a:txBody>
                    <a:bodyPr/>
                    <a:lstStyle/>
                    <a:p>
                      <a:r>
                        <a:rPr lang="zh-CN" altLang="en-US" dirty="0"/>
                        <a:t>张三</a:t>
                      </a:r>
                      <a:r>
                        <a:rPr lang="en-US" altLang="zh-CN" dirty="0"/>
                        <a:t>-22</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李四</a:t>
                      </a:r>
                      <a:r>
                        <a:rPr lang="en-US" altLang="zh-CN" dirty="0"/>
                        <a:t>-23</a:t>
                      </a:r>
                      <a:endParaRPr lang="zh-CN" altLang="en-US" dirty="0"/>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dirty="0">
                <a:latin typeface="+mj-ea"/>
                <a:ea typeface="+mj-ea"/>
              </a:rPr>
              <a:t>数据库设计的三大范式</a:t>
            </a:r>
            <a:endParaRPr lang="zh-CN" altLang="en-US" sz="2800" dirty="0">
              <a:latin typeface="+mj-ea"/>
              <a:ea typeface="+mj-ea"/>
            </a:endParaRPr>
          </a:p>
        </p:txBody>
      </p:sp>
      <p:sp>
        <p:nvSpPr>
          <p:cNvPr id="5" name="文本框 4"/>
          <p:cNvSpPr txBox="1"/>
          <p:nvPr/>
        </p:nvSpPr>
        <p:spPr>
          <a:xfrm>
            <a:off x="416323" y="1520281"/>
            <a:ext cx="8756374" cy="2585323"/>
          </a:xfrm>
          <a:prstGeom prst="rect">
            <a:avLst/>
          </a:prstGeom>
          <a:noFill/>
        </p:spPr>
        <p:txBody>
          <a:bodyPr wrap="square" rtlCol="0">
            <a:spAutoFit/>
          </a:bodyPr>
          <a:lstStyle/>
          <a:p>
            <a:pPr algn="l"/>
            <a:r>
              <a:rPr lang="zh-CN" altLang="en-US" b="1" i="0" dirty="0">
                <a:solidFill>
                  <a:srgbClr val="4B4B4B"/>
                </a:solidFill>
                <a:effectLst/>
                <a:latin typeface="Verdana" panose="020B0604030504040204" pitchFamily="34" charset="0"/>
              </a:rPr>
              <a:t>第二范式</a:t>
            </a:r>
            <a:r>
              <a:rPr lang="en-US" altLang="zh-CN" b="1" i="0" dirty="0">
                <a:solidFill>
                  <a:srgbClr val="4B4B4B"/>
                </a:solidFill>
                <a:effectLst/>
                <a:latin typeface="Verdana" panose="020B0604030504040204" pitchFamily="34" charset="0"/>
              </a:rPr>
              <a:t>(</a:t>
            </a:r>
            <a:r>
              <a:rPr lang="zh-CN" altLang="en-US" b="1" i="0" dirty="0">
                <a:solidFill>
                  <a:srgbClr val="4B4B4B"/>
                </a:solidFill>
                <a:effectLst/>
                <a:latin typeface="Verdana" panose="020B0604030504040204" pitchFamily="34" charset="0"/>
              </a:rPr>
              <a:t>确保表中的每列都和主键相关</a:t>
            </a:r>
            <a:r>
              <a:rPr lang="en-US" altLang="zh-CN" b="1" i="0" dirty="0">
                <a:solidFill>
                  <a:srgbClr val="4B4B4B"/>
                </a:solidFill>
                <a:effectLst/>
                <a:latin typeface="Verdana" panose="020B0604030504040204" pitchFamily="34" charset="0"/>
              </a:rPr>
              <a:t>)</a:t>
            </a:r>
            <a:endParaRPr lang="en-US" altLang="zh-CN" b="1" i="0" dirty="0">
              <a:solidFill>
                <a:srgbClr val="4B4B4B"/>
              </a:solidFill>
              <a:effectLst/>
              <a:latin typeface="Verdana" panose="020B0604030504040204" pitchFamily="34" charset="0"/>
            </a:endParaRPr>
          </a:p>
          <a:p>
            <a:pPr algn="l"/>
            <a:endParaRPr lang="zh-CN" altLang="en-US" b="0" i="0" dirty="0">
              <a:solidFill>
                <a:srgbClr val="4B4B4B"/>
              </a:solidFill>
              <a:effectLst/>
              <a:latin typeface="Verdana" panose="020B0604030504040204" pitchFamily="34" charset="0"/>
            </a:endParaRPr>
          </a:p>
          <a:p>
            <a:pPr algn="l"/>
            <a:r>
              <a:rPr lang="zh-CN" altLang="en-US" b="0" i="0" dirty="0">
                <a:solidFill>
                  <a:srgbClr val="4B4B4B"/>
                </a:solidFill>
                <a:effectLst/>
                <a:latin typeface="Verdana" panose="020B0604030504040204" pitchFamily="34" charset="0"/>
              </a:rPr>
              <a:t>第二范式在第一范式的基础之上更进一层。第二范式需要确保数据库表中的每一列都和主键相关，而不能只与主键的某一部分相关（主要针对联合主键而言）。</a:t>
            </a:r>
            <a:r>
              <a:rPr lang="zh-CN" altLang="en-US" dirty="0">
                <a:solidFill>
                  <a:srgbClr val="4B4B4B"/>
                </a:solidFill>
                <a:latin typeface="Verdana" panose="020B0604030504040204" pitchFamily="34" charset="0"/>
              </a:rPr>
              <a:t>也就是说在一个数据库表中，一个表中只能保存一种数据，不可以把多种数据保存在同一张数据库表中。</a:t>
            </a:r>
            <a:endParaRPr lang="en-US" altLang="zh-CN" dirty="0">
              <a:solidFill>
                <a:srgbClr val="4B4B4B"/>
              </a:solidFill>
              <a:latin typeface="Verdana" panose="020B0604030504040204" pitchFamily="34" charset="0"/>
            </a:endParaRPr>
          </a:p>
          <a:p>
            <a:pPr algn="l"/>
            <a:endParaRPr lang="en-US" altLang="zh-CN" dirty="0">
              <a:solidFill>
                <a:srgbClr val="FF0000"/>
              </a:solidFill>
              <a:latin typeface="Verdana" panose="020B0604030504040204" pitchFamily="34" charset="0"/>
            </a:endParaRPr>
          </a:p>
          <a:p>
            <a:pPr algn="l"/>
            <a:r>
              <a:rPr lang="zh-CN" altLang="en-US" b="0" i="0" dirty="0">
                <a:solidFill>
                  <a:srgbClr val="FF0000"/>
                </a:solidFill>
                <a:effectLst/>
                <a:latin typeface="Verdana" panose="020B0604030504040204" pitchFamily="34" charset="0"/>
              </a:rPr>
              <a:t>所有非主键字段完全依赖主键，不能产生部分依赖。</a:t>
            </a:r>
            <a:endParaRPr lang="zh-CN" altLang="en-US" b="0" i="0" dirty="0">
              <a:solidFill>
                <a:srgbClr val="FF0000"/>
              </a:solidFill>
              <a:effectLst/>
              <a:latin typeface="Verdana" panose="020B0604030504040204" pitchFamily="34" charset="0"/>
            </a:endParaRPr>
          </a:p>
          <a:p>
            <a:pPr algn="l"/>
            <a:endParaRPr lang="zh-CN" altLang="en-US" dirty="0"/>
          </a:p>
        </p:txBody>
      </p:sp>
      <p:graphicFrame>
        <p:nvGraphicFramePr>
          <p:cNvPr id="3" name="表格 3"/>
          <p:cNvGraphicFramePr>
            <a:graphicFrameLocks noGrp="1"/>
          </p:cNvGraphicFramePr>
          <p:nvPr>
            <p:custDataLst>
              <p:tags r:id="rId1"/>
            </p:custDataLst>
          </p:nvPr>
        </p:nvGraphicFramePr>
        <p:xfrm>
          <a:off x="678852" y="4225199"/>
          <a:ext cx="6201344" cy="2225040"/>
        </p:xfrm>
        <a:graphic>
          <a:graphicData uri="http://schemas.openxmlformats.org/drawingml/2006/table">
            <a:tbl>
              <a:tblPr firstRow="1" bandRow="1">
                <a:tableStyleId>{5C22544A-7EE6-4342-B048-85BDC9FD1C3A}</a:tableStyleId>
              </a:tblPr>
              <a:tblGrid>
                <a:gridCol w="1550336"/>
                <a:gridCol w="1550336"/>
                <a:gridCol w="1550336"/>
                <a:gridCol w="1550336"/>
              </a:tblGrid>
              <a:tr h="370840">
                <a:tc>
                  <a:txBody>
                    <a:bodyPr/>
                    <a:lstStyle/>
                    <a:p>
                      <a:r>
                        <a:rPr lang="en-US" altLang="zh-CN" dirty="0"/>
                        <a:t>S_ID</a:t>
                      </a:r>
                      <a:endParaRPr lang="zh-CN" altLang="en-US" dirty="0"/>
                    </a:p>
                  </a:txBody>
                  <a:tcPr/>
                </a:tc>
                <a:tc>
                  <a:txBody>
                    <a:bodyPr/>
                    <a:lstStyle/>
                    <a:p>
                      <a:r>
                        <a:rPr lang="en-US" altLang="zh-CN" dirty="0"/>
                        <a:t>T_ID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err="1"/>
                        <a:t>S_name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err="1"/>
                        <a:t>T_name</a:t>
                      </a:r>
                      <a:endParaRPr lang="zh-CN" altLang="en-US" dirty="0"/>
                    </a:p>
                  </a:txBody>
                  <a:tcPr/>
                </a:tc>
              </a:tr>
              <a:tr h="370840">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zh-CN" altLang="en-US" dirty="0"/>
                        <a:t>张三</a:t>
                      </a:r>
                      <a:endParaRPr lang="zh-CN" altLang="en-US" dirty="0"/>
                    </a:p>
                  </a:txBody>
                  <a:tcPr/>
                </a:tc>
                <a:tc>
                  <a:txBody>
                    <a:bodyPr/>
                    <a:lstStyle/>
                    <a:p>
                      <a:r>
                        <a:rPr lang="zh-CN" altLang="en-US" dirty="0"/>
                        <a:t>秦老师</a:t>
                      </a:r>
                      <a:endParaRPr lang="zh-CN" altLang="en-US" dirty="0"/>
                    </a:p>
                  </a:txBody>
                  <a:tcPr/>
                </a:tc>
              </a:tr>
              <a:tr h="37084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r>
                        <a:rPr lang="zh-CN" altLang="en-US" dirty="0"/>
                        <a:t>李四</a:t>
                      </a:r>
                      <a:endParaRPr lang="zh-CN" altLang="en-US" dirty="0"/>
                    </a:p>
                  </a:txBody>
                  <a:tcPr/>
                </a:tc>
                <a:tc>
                  <a:txBody>
                    <a:bodyPr/>
                    <a:lstStyle/>
                    <a:p>
                      <a:r>
                        <a:rPr lang="zh-CN" altLang="en-US" dirty="0"/>
                        <a:t>胡老师</a:t>
                      </a:r>
                      <a:endParaRPr lang="zh-CN" altLang="en-US" dirty="0"/>
                    </a:p>
                  </a:txBody>
                  <a:tcPr/>
                </a:tc>
              </a:tr>
              <a:tr h="370840">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zh-CN" altLang="en-US" dirty="0"/>
                        <a:t>王二</a:t>
                      </a:r>
                      <a:endParaRPr lang="zh-CN" altLang="en-US" dirty="0"/>
                    </a:p>
                  </a:txBody>
                  <a:tcPr/>
                </a:tc>
                <a:tc>
                  <a:txBody>
                    <a:bodyPr/>
                    <a:lstStyle/>
                    <a:p>
                      <a:r>
                        <a:rPr lang="zh-CN" altLang="en-US" dirty="0"/>
                        <a:t>马老师</a:t>
                      </a:r>
                      <a:endParaRPr lang="zh-CN" altLang="en-US" dirty="0"/>
                    </a:p>
                  </a:txBody>
                  <a:tcPr/>
                </a:tc>
              </a:tr>
              <a:tr h="37084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张三</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胡老师</a:t>
                      </a:r>
                      <a:endParaRPr lang="zh-CN" altLang="en-US" dirty="0"/>
                    </a:p>
                  </a:txBody>
                  <a:tcPr/>
                </a:tc>
              </a:tr>
              <a:tr h="370840">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王二</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秦老师</a:t>
                      </a:r>
                      <a:endParaRPr lang="zh-CN" altLang="en-US" dirty="0"/>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dirty="0">
                <a:latin typeface="+mj-ea"/>
                <a:ea typeface="+mj-ea"/>
              </a:rPr>
              <a:t>数据库设计的三大范式</a:t>
            </a:r>
            <a:endParaRPr lang="zh-CN" altLang="en-US" sz="2800" dirty="0">
              <a:latin typeface="+mj-ea"/>
              <a:ea typeface="+mj-ea"/>
            </a:endParaRPr>
          </a:p>
        </p:txBody>
      </p:sp>
      <p:sp>
        <p:nvSpPr>
          <p:cNvPr id="5" name="文本框 4"/>
          <p:cNvSpPr txBox="1"/>
          <p:nvPr/>
        </p:nvSpPr>
        <p:spPr>
          <a:xfrm>
            <a:off x="580183" y="1158098"/>
            <a:ext cx="8756374" cy="1477328"/>
          </a:xfrm>
          <a:prstGeom prst="rect">
            <a:avLst/>
          </a:prstGeom>
          <a:noFill/>
        </p:spPr>
        <p:txBody>
          <a:bodyPr wrap="square" rtlCol="0">
            <a:spAutoFit/>
          </a:bodyPr>
          <a:lstStyle/>
          <a:p>
            <a:pPr algn="l"/>
            <a:r>
              <a:rPr lang="zh-CN" altLang="en-US" b="1" i="0" dirty="0">
                <a:solidFill>
                  <a:srgbClr val="4B4B4B"/>
                </a:solidFill>
                <a:effectLst/>
                <a:latin typeface="Verdana" panose="020B0604030504040204" pitchFamily="34" charset="0"/>
              </a:rPr>
              <a:t>第二范式</a:t>
            </a:r>
            <a:r>
              <a:rPr lang="en-US" altLang="zh-CN" b="1" i="0" dirty="0">
                <a:solidFill>
                  <a:srgbClr val="4B4B4B"/>
                </a:solidFill>
                <a:effectLst/>
                <a:latin typeface="Verdana" panose="020B0604030504040204" pitchFamily="34" charset="0"/>
              </a:rPr>
              <a:t>(</a:t>
            </a:r>
            <a:r>
              <a:rPr lang="zh-CN" altLang="en-US" b="1" i="0" dirty="0">
                <a:solidFill>
                  <a:srgbClr val="4B4B4B"/>
                </a:solidFill>
                <a:effectLst/>
                <a:latin typeface="Verdana" panose="020B0604030504040204" pitchFamily="34" charset="0"/>
              </a:rPr>
              <a:t>确保表中的每列都和主键相关</a:t>
            </a:r>
            <a:r>
              <a:rPr lang="en-US" altLang="zh-CN" b="1" i="0" dirty="0">
                <a:solidFill>
                  <a:srgbClr val="4B4B4B"/>
                </a:solidFill>
                <a:effectLst/>
                <a:latin typeface="Verdana" panose="020B0604030504040204" pitchFamily="34" charset="0"/>
              </a:rPr>
              <a:t>)</a:t>
            </a:r>
            <a:endParaRPr lang="en-US" altLang="zh-CN" b="1" i="0" dirty="0">
              <a:solidFill>
                <a:srgbClr val="4B4B4B"/>
              </a:solidFill>
              <a:effectLst/>
              <a:latin typeface="Verdana" panose="020B0604030504040204" pitchFamily="34" charset="0"/>
            </a:endParaRPr>
          </a:p>
          <a:p>
            <a:pPr algn="l"/>
            <a:endParaRPr lang="en-US" altLang="zh-CN" dirty="0">
              <a:solidFill>
                <a:srgbClr val="FF0000"/>
              </a:solidFill>
              <a:latin typeface="Verdana" panose="020B0604030504040204" pitchFamily="34" charset="0"/>
            </a:endParaRPr>
          </a:p>
          <a:p>
            <a:pPr algn="l"/>
            <a:r>
              <a:rPr lang="zh-CN" altLang="en-US" b="0" i="0" dirty="0">
                <a:solidFill>
                  <a:srgbClr val="FF0000"/>
                </a:solidFill>
                <a:effectLst/>
                <a:latin typeface="Verdana" panose="020B0604030504040204" pitchFamily="34" charset="0"/>
              </a:rPr>
              <a:t>所有非主键字段完全依赖主键，不能产生部分依赖。</a:t>
            </a:r>
            <a:endParaRPr lang="en-US" altLang="zh-CN" b="0" i="0" dirty="0">
              <a:solidFill>
                <a:srgbClr val="FF0000"/>
              </a:solidFill>
              <a:effectLst/>
              <a:latin typeface="Verdana" panose="020B0604030504040204" pitchFamily="34" charset="0"/>
            </a:endParaRPr>
          </a:p>
          <a:p>
            <a:pPr algn="l"/>
            <a:r>
              <a:rPr lang="zh-CN" altLang="en-US" b="0" i="0" dirty="0">
                <a:solidFill>
                  <a:srgbClr val="FF0000"/>
                </a:solidFill>
                <a:effectLst/>
                <a:latin typeface="Verdana" panose="020B0604030504040204" pitchFamily="34" charset="0"/>
              </a:rPr>
              <a:t>多对多：三张表，关系表中用外键建立另外两张表的主键间的联系</a:t>
            </a:r>
            <a:endParaRPr lang="zh-CN" altLang="en-US" b="0" i="0" dirty="0">
              <a:solidFill>
                <a:srgbClr val="FF0000"/>
              </a:solidFill>
              <a:effectLst/>
              <a:latin typeface="Verdana" panose="020B0604030504040204" pitchFamily="34" charset="0"/>
            </a:endParaRPr>
          </a:p>
          <a:p>
            <a:pPr algn="l"/>
            <a:endParaRPr lang="zh-CN" altLang="en-US" dirty="0"/>
          </a:p>
        </p:txBody>
      </p:sp>
      <p:graphicFrame>
        <p:nvGraphicFramePr>
          <p:cNvPr id="6" name="表格 6"/>
          <p:cNvGraphicFramePr>
            <a:graphicFrameLocks noGrp="1"/>
          </p:cNvGraphicFramePr>
          <p:nvPr>
            <p:custDataLst>
              <p:tags r:id="rId1"/>
            </p:custDataLst>
          </p:nvPr>
        </p:nvGraphicFramePr>
        <p:xfrm>
          <a:off x="467139" y="4990591"/>
          <a:ext cx="4030215" cy="1483360"/>
        </p:xfrm>
        <a:graphic>
          <a:graphicData uri="http://schemas.openxmlformats.org/drawingml/2006/table">
            <a:tbl>
              <a:tblPr firstRow="1" bandRow="1">
                <a:tableStyleId>{5C22544A-7EE6-4342-B048-85BDC9FD1C3A}</a:tableStyleId>
              </a:tblPr>
              <a:tblGrid>
                <a:gridCol w="1380322"/>
                <a:gridCol w="1306488"/>
                <a:gridCol w="1343405"/>
              </a:tblGrid>
              <a:tr h="370840">
                <a:tc>
                  <a:txBody>
                    <a:bodyPr/>
                    <a:lstStyle/>
                    <a:p>
                      <a:r>
                        <a:rPr lang="en-US" altLang="zh-CN" dirty="0"/>
                        <a:t>T_ID</a:t>
                      </a:r>
                      <a:r>
                        <a:rPr lang="zh-CN" altLang="en-US" dirty="0"/>
                        <a:t>（主键）</a:t>
                      </a:r>
                      <a:endParaRPr lang="zh-CN" altLang="en-US" dirty="0"/>
                    </a:p>
                  </a:txBody>
                  <a:tcPr/>
                </a:tc>
                <a:tc>
                  <a:txBody>
                    <a:bodyPr/>
                    <a:lstStyle/>
                    <a:p>
                      <a:r>
                        <a:rPr lang="en-US" altLang="zh-CN" dirty="0" err="1"/>
                        <a:t>T_Name</a:t>
                      </a:r>
                      <a:endParaRPr lang="zh-CN" altLang="en-US" dirty="0"/>
                    </a:p>
                  </a:txBody>
                  <a:tcPr/>
                </a:tc>
                <a:tc>
                  <a:txBody>
                    <a:bodyPr/>
                    <a:lstStyle/>
                    <a:p>
                      <a:r>
                        <a:rPr lang="en-US" altLang="zh-CN" dirty="0"/>
                        <a:t>Age</a:t>
                      </a:r>
                      <a:endParaRPr lang="en-US" altLang="zh-CN" dirty="0"/>
                    </a:p>
                  </a:txBody>
                  <a:tcPr/>
                </a:tc>
              </a:tr>
              <a:tr h="370840">
                <a:tc>
                  <a:txBody>
                    <a:bodyPr/>
                    <a:lstStyle/>
                    <a:p>
                      <a:r>
                        <a:rPr lang="en-US" altLang="zh-CN" dirty="0"/>
                        <a:t>1</a:t>
                      </a:r>
                      <a:endParaRPr lang="zh-CN" altLang="en-US" dirty="0"/>
                    </a:p>
                  </a:txBody>
                  <a:tcPr/>
                </a:tc>
                <a:tc>
                  <a:txBody>
                    <a:bodyPr/>
                    <a:lstStyle/>
                    <a:p>
                      <a:r>
                        <a:rPr lang="zh-CN" altLang="en-US" dirty="0"/>
                        <a:t>胡老师</a:t>
                      </a:r>
                      <a:endParaRPr lang="zh-CN" altLang="en-US" dirty="0"/>
                    </a:p>
                  </a:txBody>
                  <a:tcPr/>
                </a:tc>
                <a:tc>
                  <a:txBody>
                    <a:bodyPr/>
                    <a:lstStyle/>
                    <a:p>
                      <a:r>
                        <a:rPr lang="en-US" altLang="zh-CN" dirty="0"/>
                        <a:t>32</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秦老师</a:t>
                      </a:r>
                      <a:endParaRPr lang="zh-CN" altLang="en-US" dirty="0"/>
                    </a:p>
                  </a:txBody>
                  <a:tcPr/>
                </a:tc>
                <a:tc>
                  <a:txBody>
                    <a:bodyPr/>
                    <a:lstStyle/>
                    <a:p>
                      <a:r>
                        <a:rPr lang="en-US" altLang="zh-CN" dirty="0"/>
                        <a:t>33</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马老师</a:t>
                      </a:r>
                      <a:endParaRPr lang="zh-CN" altLang="en-US" dirty="0"/>
                    </a:p>
                  </a:txBody>
                  <a:tcPr/>
                </a:tc>
                <a:tc>
                  <a:txBody>
                    <a:bodyPr/>
                    <a:lstStyle/>
                    <a:p>
                      <a:r>
                        <a:rPr lang="en-US" altLang="zh-CN" dirty="0"/>
                        <a:t>30</a:t>
                      </a:r>
                      <a:endParaRPr lang="zh-CN" altLang="en-US" dirty="0"/>
                    </a:p>
                  </a:txBody>
                  <a:tcPr/>
                </a:tc>
              </a:tr>
            </a:tbl>
          </a:graphicData>
        </a:graphic>
      </p:graphicFrame>
      <p:graphicFrame>
        <p:nvGraphicFramePr>
          <p:cNvPr id="8" name="表格 6"/>
          <p:cNvGraphicFramePr>
            <a:graphicFrameLocks noGrp="1"/>
          </p:cNvGraphicFramePr>
          <p:nvPr>
            <p:custDataLst>
              <p:tags r:id="rId2"/>
            </p:custDataLst>
          </p:nvPr>
        </p:nvGraphicFramePr>
        <p:xfrm>
          <a:off x="580183" y="2872740"/>
          <a:ext cx="3135086" cy="1483360"/>
        </p:xfrm>
        <a:graphic>
          <a:graphicData uri="http://schemas.openxmlformats.org/drawingml/2006/table">
            <a:tbl>
              <a:tblPr firstRow="1" bandRow="1">
                <a:tableStyleId>{5C22544A-7EE6-4342-B048-85BDC9FD1C3A}</a:tableStyleId>
              </a:tblPr>
              <a:tblGrid>
                <a:gridCol w="1416568"/>
                <a:gridCol w="1718518"/>
              </a:tblGrid>
              <a:tr h="370840">
                <a:tc>
                  <a:txBody>
                    <a:bodyPr/>
                    <a:lstStyle/>
                    <a:p>
                      <a:r>
                        <a:rPr lang="en-US" altLang="zh-CN" dirty="0"/>
                        <a:t>S_ID</a:t>
                      </a:r>
                      <a:r>
                        <a:rPr lang="zh-CN" altLang="en-US" dirty="0"/>
                        <a:t>（主键）</a:t>
                      </a:r>
                      <a:endParaRPr lang="zh-CN" altLang="en-US" dirty="0"/>
                    </a:p>
                  </a:txBody>
                  <a:tcPr/>
                </a:tc>
                <a:tc>
                  <a:txBody>
                    <a:bodyPr/>
                    <a:lstStyle/>
                    <a:p>
                      <a:r>
                        <a:rPr lang="en-US" altLang="zh-CN" dirty="0" err="1"/>
                        <a:t>S_Name</a:t>
                      </a:r>
                      <a:endParaRPr lang="zh-CN" altLang="en-US" dirty="0"/>
                    </a:p>
                  </a:txBody>
                  <a:tcPr/>
                </a:tc>
              </a:tr>
              <a:tr h="370840">
                <a:tc>
                  <a:txBody>
                    <a:bodyPr/>
                    <a:lstStyle/>
                    <a:p>
                      <a:r>
                        <a:rPr lang="en-US" altLang="zh-CN" dirty="0"/>
                        <a:t>1</a:t>
                      </a:r>
                      <a:endParaRPr lang="zh-CN" altLang="en-US" dirty="0"/>
                    </a:p>
                  </a:txBody>
                  <a:tcPr/>
                </a:tc>
                <a:tc>
                  <a:txBody>
                    <a:bodyPr/>
                    <a:lstStyle/>
                    <a:p>
                      <a:r>
                        <a:rPr lang="zh-CN" altLang="en-US" dirty="0"/>
                        <a:t>张三</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李四</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王二</a:t>
                      </a:r>
                      <a:endParaRPr lang="zh-CN" altLang="en-US" dirty="0"/>
                    </a:p>
                  </a:txBody>
                  <a:tcPr/>
                </a:tc>
              </a:tr>
            </a:tbl>
          </a:graphicData>
        </a:graphic>
      </p:graphicFrame>
      <p:graphicFrame>
        <p:nvGraphicFramePr>
          <p:cNvPr id="3" name="表格 3"/>
          <p:cNvGraphicFramePr>
            <a:graphicFrameLocks noGrp="1"/>
          </p:cNvGraphicFramePr>
          <p:nvPr>
            <p:custDataLst>
              <p:tags r:id="rId3"/>
            </p:custDataLst>
          </p:nvPr>
        </p:nvGraphicFramePr>
        <p:xfrm>
          <a:off x="5142210" y="3371720"/>
          <a:ext cx="4309020" cy="2225040"/>
        </p:xfrm>
        <a:graphic>
          <a:graphicData uri="http://schemas.openxmlformats.org/drawingml/2006/table">
            <a:tbl>
              <a:tblPr firstRow="1" bandRow="1">
                <a:tableStyleId>{5C22544A-7EE6-4342-B048-85BDC9FD1C3A}</a:tableStyleId>
              </a:tblPr>
              <a:tblGrid>
                <a:gridCol w="1436340"/>
                <a:gridCol w="1436340"/>
                <a:gridCol w="1436340"/>
              </a:tblGrid>
              <a:tr h="370840">
                <a:tc>
                  <a:txBody>
                    <a:bodyPr/>
                    <a:lstStyle/>
                    <a:p>
                      <a:r>
                        <a:rPr lang="en-US" altLang="zh-CN" dirty="0"/>
                        <a:t>No</a:t>
                      </a:r>
                      <a:r>
                        <a:rPr lang="zh-CN" altLang="en-US" dirty="0"/>
                        <a:t>（主键）</a:t>
                      </a:r>
                      <a:endParaRPr lang="zh-CN" altLang="en-US" dirty="0"/>
                    </a:p>
                  </a:txBody>
                  <a:tcPr/>
                </a:tc>
                <a:tc>
                  <a:txBody>
                    <a:bodyPr/>
                    <a:lstStyle/>
                    <a:p>
                      <a:r>
                        <a:rPr lang="en-US" altLang="zh-CN" dirty="0"/>
                        <a:t>S_ID</a:t>
                      </a:r>
                      <a:r>
                        <a:rPr lang="zh-CN" altLang="en-US" dirty="0"/>
                        <a:t>（外键）</a:t>
                      </a:r>
                      <a:endParaRPr lang="zh-CN" altLang="en-US" dirty="0"/>
                    </a:p>
                  </a:txBody>
                  <a:tcPr/>
                </a:tc>
                <a:tc>
                  <a:txBody>
                    <a:bodyPr/>
                    <a:lstStyle/>
                    <a:p>
                      <a:r>
                        <a:rPr lang="en-US" altLang="zh-CN" dirty="0"/>
                        <a:t>T_ID</a:t>
                      </a:r>
                      <a:r>
                        <a:rPr lang="zh-CN" altLang="en-US" dirty="0"/>
                        <a:t>（外键）</a:t>
                      </a:r>
                      <a:endParaRPr lang="zh-CN" altLang="en-US" dirty="0"/>
                    </a:p>
                  </a:txBody>
                  <a:tcPr/>
                </a:tc>
              </a:tr>
              <a:tr h="37084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r>
              <a:tr h="370840">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r>
              <a:tr h="370840">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r>
              <a:tr h="370840">
                <a:tc>
                  <a:txBody>
                    <a:bodyPr/>
                    <a:lstStyle/>
                    <a:p>
                      <a:r>
                        <a:rPr lang="en-US" altLang="zh-CN" dirty="0"/>
                        <a:t>4</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r>
              <a:tr h="370840">
                <a:tc>
                  <a:txBody>
                    <a:bodyPr/>
                    <a:lstStyle/>
                    <a:p>
                      <a:r>
                        <a:rPr lang="en-US" altLang="zh-CN" dirty="0"/>
                        <a:t>5</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dirty="0">
                <a:latin typeface="+mj-ea"/>
                <a:ea typeface="+mj-ea"/>
              </a:rPr>
              <a:t>数据库设计的三大范式</a:t>
            </a:r>
            <a:endParaRPr lang="zh-CN" altLang="en-US" sz="2800" dirty="0">
              <a:latin typeface="+mj-ea"/>
              <a:ea typeface="+mj-ea"/>
            </a:endParaRPr>
          </a:p>
        </p:txBody>
      </p:sp>
      <p:sp>
        <p:nvSpPr>
          <p:cNvPr id="5" name="文本框 4"/>
          <p:cNvSpPr txBox="1"/>
          <p:nvPr/>
        </p:nvSpPr>
        <p:spPr>
          <a:xfrm>
            <a:off x="467139" y="1296598"/>
            <a:ext cx="8756374" cy="2031325"/>
          </a:xfrm>
          <a:prstGeom prst="rect">
            <a:avLst/>
          </a:prstGeom>
          <a:noFill/>
        </p:spPr>
        <p:txBody>
          <a:bodyPr wrap="square" rtlCol="0">
            <a:spAutoFit/>
          </a:bodyPr>
          <a:lstStyle/>
          <a:p>
            <a:pPr algn="l"/>
            <a:r>
              <a:rPr lang="zh-CN" altLang="en-US" b="1" i="0" dirty="0">
                <a:solidFill>
                  <a:srgbClr val="4B4B4B"/>
                </a:solidFill>
                <a:effectLst/>
                <a:latin typeface="Verdana" panose="020B0604030504040204" pitchFamily="34" charset="0"/>
              </a:rPr>
              <a:t>第三范式</a:t>
            </a:r>
            <a:r>
              <a:rPr lang="en-US" altLang="zh-CN" b="1" i="0" dirty="0">
                <a:solidFill>
                  <a:srgbClr val="4B4B4B"/>
                </a:solidFill>
                <a:effectLst/>
                <a:latin typeface="Verdana" panose="020B0604030504040204" pitchFamily="34" charset="0"/>
              </a:rPr>
              <a:t>(</a:t>
            </a:r>
            <a:r>
              <a:rPr lang="zh-CN" altLang="en-US" b="1" i="0" dirty="0">
                <a:solidFill>
                  <a:srgbClr val="4B4B4B"/>
                </a:solidFill>
                <a:effectLst/>
                <a:latin typeface="Verdana" panose="020B0604030504040204" pitchFamily="34" charset="0"/>
              </a:rPr>
              <a:t>确保每列都和主键列直接相关</a:t>
            </a:r>
            <a:r>
              <a:rPr lang="en-US" altLang="zh-CN" b="1" i="0" dirty="0">
                <a:solidFill>
                  <a:srgbClr val="4B4B4B"/>
                </a:solidFill>
                <a:effectLst/>
                <a:latin typeface="Verdana" panose="020B0604030504040204" pitchFamily="34" charset="0"/>
              </a:rPr>
              <a:t>,</a:t>
            </a:r>
            <a:r>
              <a:rPr lang="zh-CN" altLang="en-US" b="1" i="0" dirty="0">
                <a:solidFill>
                  <a:srgbClr val="4B4B4B"/>
                </a:solidFill>
                <a:effectLst/>
                <a:latin typeface="Verdana" panose="020B0604030504040204" pitchFamily="34" charset="0"/>
              </a:rPr>
              <a:t>而不是间接相关</a:t>
            </a:r>
            <a:r>
              <a:rPr lang="en-US" altLang="zh-CN" b="1" i="0" dirty="0">
                <a:solidFill>
                  <a:srgbClr val="4B4B4B"/>
                </a:solidFill>
                <a:effectLst/>
                <a:latin typeface="Verdana" panose="020B0604030504040204" pitchFamily="34" charset="0"/>
              </a:rPr>
              <a:t>)</a:t>
            </a:r>
            <a:endParaRPr lang="en-US" altLang="zh-CN" b="1" i="0" dirty="0">
              <a:solidFill>
                <a:srgbClr val="4B4B4B"/>
              </a:solidFill>
              <a:effectLst/>
              <a:latin typeface="Verdana" panose="020B0604030504040204" pitchFamily="34" charset="0"/>
            </a:endParaRPr>
          </a:p>
          <a:p>
            <a:pPr algn="l"/>
            <a:endParaRPr lang="zh-CN" altLang="en-US" b="0" i="0" dirty="0">
              <a:solidFill>
                <a:srgbClr val="4B4B4B"/>
              </a:solidFill>
              <a:effectLst/>
              <a:latin typeface="Verdana" panose="020B0604030504040204" pitchFamily="34" charset="0"/>
            </a:endParaRPr>
          </a:p>
          <a:p>
            <a:r>
              <a:rPr lang="zh-CN" altLang="en-US" b="0" i="0" dirty="0">
                <a:solidFill>
                  <a:srgbClr val="4B4B4B"/>
                </a:solidFill>
                <a:effectLst/>
                <a:latin typeface="Verdana" panose="020B0604030504040204" pitchFamily="34" charset="0"/>
              </a:rPr>
              <a:t>建立在第二范式的基础之上，第三范式需要确保数据表中的</a:t>
            </a:r>
            <a:r>
              <a:rPr lang="zh-CN" altLang="en-US" b="0" i="0" dirty="0">
                <a:solidFill>
                  <a:srgbClr val="FF0000"/>
                </a:solidFill>
                <a:effectLst/>
                <a:latin typeface="Verdana" panose="020B0604030504040204" pitchFamily="34" charset="0"/>
              </a:rPr>
              <a:t>所有非主键字段直接依赖主键，不能产生传递依赖。</a:t>
            </a:r>
            <a:endParaRPr lang="zh-CN" altLang="en-US" b="0" i="0" dirty="0">
              <a:solidFill>
                <a:srgbClr val="FF0000"/>
              </a:solidFill>
              <a:effectLst/>
              <a:latin typeface="Verdana" panose="020B0604030504040204" pitchFamily="34" charset="0"/>
            </a:endParaRPr>
          </a:p>
          <a:p>
            <a:pPr algn="l"/>
            <a:endParaRPr lang="en-US" altLang="zh-CN" b="0" i="0" dirty="0">
              <a:solidFill>
                <a:srgbClr val="4B4B4B"/>
              </a:solidFill>
              <a:effectLst/>
              <a:latin typeface="Verdana" panose="020B0604030504040204" pitchFamily="34" charset="0"/>
            </a:endParaRPr>
          </a:p>
          <a:p>
            <a:pPr algn="l"/>
            <a:endParaRPr lang="en-US" altLang="zh-CN" dirty="0">
              <a:solidFill>
                <a:srgbClr val="4B4B4B"/>
              </a:solidFill>
              <a:latin typeface="Verdana" panose="020B0604030504040204" pitchFamily="34" charset="0"/>
            </a:endParaRPr>
          </a:p>
          <a:p>
            <a:pPr algn="l"/>
            <a:endParaRPr lang="zh-CN" altLang="en-US" dirty="0"/>
          </a:p>
        </p:txBody>
      </p:sp>
      <p:graphicFrame>
        <p:nvGraphicFramePr>
          <p:cNvPr id="7" name="表格 6"/>
          <p:cNvGraphicFramePr>
            <a:graphicFrameLocks noGrp="1"/>
          </p:cNvGraphicFramePr>
          <p:nvPr>
            <p:custDataLst>
              <p:tags r:id="rId1"/>
            </p:custDataLst>
          </p:nvPr>
        </p:nvGraphicFramePr>
        <p:xfrm>
          <a:off x="835902" y="3366135"/>
          <a:ext cx="6801319" cy="2219960"/>
        </p:xfrm>
        <a:graphic>
          <a:graphicData uri="http://schemas.openxmlformats.org/drawingml/2006/table">
            <a:tbl>
              <a:tblPr firstRow="1" bandRow="1">
                <a:tableStyleId>{5C22544A-7EE6-4342-B048-85BDC9FD1C3A}</a:tableStyleId>
              </a:tblPr>
              <a:tblGrid>
                <a:gridCol w="1133553"/>
                <a:gridCol w="1133475"/>
                <a:gridCol w="1133631"/>
                <a:gridCol w="786971"/>
                <a:gridCol w="1064144"/>
                <a:gridCol w="1549545"/>
              </a:tblGrid>
              <a:tr h="370840">
                <a:tc>
                  <a:txBody>
                    <a:bodyPr/>
                    <a:lstStyle/>
                    <a:p>
                      <a:r>
                        <a:rPr lang="zh-CN" altLang="en-US" dirty="0"/>
                        <a:t>订单号</a:t>
                      </a:r>
                      <a:endParaRPr lang="zh-CN" altLang="en-US" dirty="0"/>
                    </a:p>
                  </a:txBody>
                  <a:tcPr/>
                </a:tc>
                <a:tc>
                  <a:txBody>
                    <a:bodyPr/>
                    <a:lstStyle/>
                    <a:p>
                      <a:r>
                        <a:rPr lang="zh-CN" altLang="en-US" dirty="0"/>
                        <a:t>商品信息</a:t>
                      </a:r>
                      <a:endParaRPr lang="zh-CN" altLang="en-US" dirty="0"/>
                    </a:p>
                  </a:txBody>
                  <a:tcPr/>
                </a:tc>
                <a:tc>
                  <a:txBody>
                    <a:bodyPr/>
                    <a:lstStyle/>
                    <a:p>
                      <a:r>
                        <a:rPr lang="zh-CN" altLang="en-US" dirty="0"/>
                        <a:t>客户姓名</a:t>
                      </a:r>
                      <a:endParaRPr lang="zh-CN" altLang="en-US" dirty="0"/>
                    </a:p>
                  </a:txBody>
                  <a:tcPr/>
                </a:tc>
                <a:tc>
                  <a:txBody>
                    <a:bodyPr/>
                    <a:lstStyle/>
                    <a:p>
                      <a:r>
                        <a:rPr lang="zh-CN" altLang="en-US" dirty="0"/>
                        <a:t>年龄</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等级</a:t>
                      </a:r>
                      <a:endParaRPr lang="zh-CN" altLang="en-US" dirty="0"/>
                    </a:p>
                  </a:txBody>
                  <a:tcPr/>
                </a:tc>
                <a:tc>
                  <a:txBody>
                    <a:bodyPr/>
                    <a:lstStyle/>
                    <a:p>
                      <a:r>
                        <a:rPr lang="zh-CN" altLang="en-US" dirty="0"/>
                        <a:t>联系电话</a:t>
                      </a:r>
                      <a:endParaRPr lang="zh-CN" altLang="en-US" dirty="0"/>
                    </a:p>
                  </a:txBody>
                  <a:tcPr/>
                </a:tc>
              </a:tr>
              <a:tr h="370840">
                <a:tc>
                  <a:txBody>
                    <a:bodyPr/>
                    <a:lstStyle/>
                    <a:p>
                      <a:r>
                        <a:rPr lang="en-US" altLang="zh-CN" dirty="0"/>
                        <a:t>1</a:t>
                      </a:r>
                      <a:endParaRPr lang="zh-CN" altLang="en-US" dirty="0"/>
                    </a:p>
                  </a:txBody>
                  <a:tcPr/>
                </a:tc>
                <a:tc>
                  <a:txBody>
                    <a:bodyPr/>
                    <a:lstStyle/>
                    <a:p>
                      <a:r>
                        <a:rPr lang="en-US" altLang="zh-CN" dirty="0"/>
                        <a:t>xxx</a:t>
                      </a:r>
                      <a:endParaRPr lang="zh-CN" altLang="en-US" dirty="0"/>
                    </a:p>
                  </a:txBody>
                  <a:tcPr/>
                </a:tc>
                <a:tc>
                  <a:txBody>
                    <a:bodyPr/>
                    <a:lstStyle/>
                    <a:p>
                      <a:r>
                        <a:rPr lang="zh-CN" altLang="en-US" dirty="0">
                          <a:solidFill>
                            <a:srgbClr val="FF0000"/>
                          </a:solidFill>
                        </a:rPr>
                        <a:t>张三</a:t>
                      </a:r>
                      <a:endParaRPr lang="zh-CN" altLang="en-US" dirty="0">
                        <a:solidFill>
                          <a:srgbClr val="FF0000"/>
                        </a:solidFill>
                      </a:endParaRPr>
                    </a:p>
                  </a:txBody>
                  <a:tcPr/>
                </a:tc>
                <a:tc>
                  <a:txBody>
                    <a:bodyPr/>
                    <a:lstStyle/>
                    <a:p>
                      <a:r>
                        <a:rPr lang="en-US" altLang="zh-CN" dirty="0">
                          <a:solidFill>
                            <a:srgbClr val="FF0000"/>
                          </a:solidFill>
                        </a:rPr>
                        <a:t>26</a:t>
                      </a:r>
                      <a:endParaRPr lang="zh-CN" altLang="en-US" dirty="0">
                        <a:solidFill>
                          <a:srgbClr val="FF0000"/>
                        </a:solidFill>
                      </a:endParaRPr>
                    </a:p>
                  </a:txBody>
                  <a:tcPr/>
                </a:tc>
                <a:tc>
                  <a:txBody>
                    <a:bodyPr/>
                    <a:lstStyle/>
                    <a:p>
                      <a:r>
                        <a:rPr lang="zh-CN" altLang="en-US" dirty="0">
                          <a:solidFill>
                            <a:srgbClr val="FF0000"/>
                          </a:solidFill>
                        </a:rPr>
                        <a:t>*</a:t>
                      </a:r>
                      <a:endParaRPr lang="zh-CN" altLang="en-US" dirty="0">
                        <a:solidFill>
                          <a:srgbClr val="FF0000"/>
                        </a:solidFill>
                      </a:endParaRPr>
                    </a:p>
                  </a:txBody>
                  <a:tcPr/>
                </a:tc>
                <a:tc>
                  <a:txBody>
                    <a:bodyPr/>
                    <a:lstStyle/>
                    <a:p>
                      <a:r>
                        <a:rPr lang="en-US" altLang="zh-CN" dirty="0">
                          <a:solidFill>
                            <a:srgbClr val="FF0000"/>
                          </a:solidFill>
                        </a:rPr>
                        <a:t>xxx</a:t>
                      </a:r>
                      <a:endParaRPr lang="zh-CN" altLang="en-US" dirty="0">
                        <a:solidFill>
                          <a:srgbClr val="FF0000"/>
                        </a:solidFill>
                      </a:endParaRPr>
                    </a:p>
                  </a:txBody>
                  <a:tcPr/>
                </a:tc>
              </a:tr>
              <a:tr h="370840">
                <a:tc>
                  <a:txBody>
                    <a:bodyPr/>
                    <a:lstStyle/>
                    <a:p>
                      <a:r>
                        <a:rPr lang="en-US" altLang="zh-CN" dirty="0"/>
                        <a:t>2</a:t>
                      </a:r>
                      <a:endParaRPr lang="zh-CN" altLang="en-US" dirty="0"/>
                    </a:p>
                  </a:txBody>
                  <a:tcPr/>
                </a:tc>
                <a:tc>
                  <a:txBody>
                    <a:bodyPr/>
                    <a:lstStyle/>
                    <a:p>
                      <a:r>
                        <a:rPr lang="en-US" altLang="zh-CN" dirty="0"/>
                        <a:t>xxx</a:t>
                      </a:r>
                      <a:endParaRPr lang="zh-CN" altLang="en-US" dirty="0"/>
                    </a:p>
                  </a:txBody>
                  <a:tcPr/>
                </a:tc>
                <a:tc>
                  <a:txBody>
                    <a:bodyPr/>
                    <a:lstStyle/>
                    <a:p>
                      <a:r>
                        <a:rPr lang="zh-CN" altLang="en-US" dirty="0"/>
                        <a:t>李四</a:t>
                      </a:r>
                      <a:endParaRPr lang="zh-CN" altLang="en-US" dirty="0"/>
                    </a:p>
                  </a:txBody>
                  <a:tcPr/>
                </a:tc>
                <a:tc>
                  <a:txBody>
                    <a:bodyPr/>
                    <a:lstStyle/>
                    <a:p>
                      <a:r>
                        <a:rPr lang="en-US" altLang="zh-CN" dirty="0"/>
                        <a:t>31</a:t>
                      </a:r>
                      <a:endParaRPr lang="zh-CN" altLang="en-US" dirty="0"/>
                    </a:p>
                  </a:txBody>
                  <a:tcPr/>
                </a:tc>
                <a:tc>
                  <a:txBody>
                    <a:bodyPr/>
                    <a:lstStyle/>
                    <a:p>
                      <a:r>
                        <a:rPr lang="zh-CN" altLang="en-US" dirty="0"/>
                        <a:t>**</a:t>
                      </a:r>
                      <a:endParaRPr lang="zh-CN" altLang="en-US" dirty="0"/>
                    </a:p>
                  </a:txBody>
                  <a:tcPr/>
                </a:tc>
                <a:tc>
                  <a:txBody>
                    <a:bodyPr/>
                    <a:lstStyle/>
                    <a:p>
                      <a:r>
                        <a:rPr lang="en-US" altLang="zh-CN" dirty="0"/>
                        <a:t>xxx</a:t>
                      </a:r>
                      <a:endParaRPr lang="zh-CN" altLang="en-US" dirty="0"/>
                    </a:p>
                  </a:txBody>
                  <a:tcPr/>
                </a:tc>
              </a:tr>
              <a:tr h="370840">
                <a:tc>
                  <a:txBody>
                    <a:bodyPr/>
                    <a:lstStyle/>
                    <a:p>
                      <a:r>
                        <a:rPr lang="en-US" altLang="zh-CN" dirty="0"/>
                        <a:t>3</a:t>
                      </a:r>
                      <a:endParaRPr lang="zh-CN" altLang="en-US" dirty="0"/>
                    </a:p>
                  </a:txBody>
                  <a:tcPr/>
                </a:tc>
                <a:tc>
                  <a:txBody>
                    <a:bodyPr/>
                    <a:lstStyle/>
                    <a:p>
                      <a:r>
                        <a:rPr lang="en-US" altLang="zh-CN" dirty="0"/>
                        <a:t>xxx</a:t>
                      </a:r>
                      <a:endParaRPr lang="zh-CN" altLang="en-US" dirty="0"/>
                    </a:p>
                  </a:txBody>
                  <a:tcPr/>
                </a:tc>
                <a:tc>
                  <a:txBody>
                    <a:bodyPr/>
                    <a:lstStyle/>
                    <a:p>
                      <a:r>
                        <a:rPr lang="zh-CN" altLang="en-US" dirty="0"/>
                        <a:t>王二</a:t>
                      </a:r>
                      <a:endParaRPr lang="zh-CN" altLang="en-US" dirty="0"/>
                    </a:p>
                  </a:txBody>
                  <a:tcPr/>
                </a:tc>
                <a:tc>
                  <a:txBody>
                    <a:bodyPr/>
                    <a:lstStyle/>
                    <a:p>
                      <a:r>
                        <a:rPr lang="en-US" altLang="zh-CN" dirty="0"/>
                        <a:t>29</a:t>
                      </a:r>
                      <a:endParaRPr lang="zh-CN" altLang="en-US" dirty="0"/>
                    </a:p>
                  </a:txBody>
                  <a:tcPr/>
                </a:tc>
                <a:tc>
                  <a:txBody>
                    <a:bodyPr/>
                    <a:lstStyle/>
                    <a:p>
                      <a:r>
                        <a:rPr lang="zh-CN" altLang="en-US" dirty="0"/>
                        <a:t>*</a:t>
                      </a:r>
                      <a:endParaRPr lang="zh-CN" altLang="en-US" dirty="0"/>
                    </a:p>
                  </a:txBody>
                  <a:tcPr/>
                </a:tc>
                <a:tc>
                  <a:txBody>
                    <a:bodyPr/>
                    <a:lstStyle/>
                    <a:p>
                      <a:r>
                        <a:rPr lang="en-US" altLang="zh-CN" dirty="0"/>
                        <a:t>xxx</a:t>
                      </a:r>
                      <a:endParaRPr lang="zh-CN" altLang="en-US" dirty="0"/>
                    </a:p>
                  </a:txBody>
                  <a:tcPr/>
                </a:tc>
              </a:tr>
              <a:tr h="370840">
                <a:tc>
                  <a:txBody>
                    <a:bodyPr/>
                    <a:lstStyle/>
                    <a:p>
                      <a:r>
                        <a:rPr lang="en-US" altLang="zh-CN" dirty="0"/>
                        <a:t>4</a:t>
                      </a:r>
                      <a:endParaRPr lang="zh-CN" altLang="en-US" dirty="0"/>
                    </a:p>
                  </a:txBody>
                  <a:tcPr/>
                </a:tc>
                <a:tc>
                  <a:txBody>
                    <a:bodyPr/>
                    <a:lstStyle/>
                    <a:p>
                      <a:r>
                        <a:rPr lang="en-US" altLang="zh-CN" dirty="0"/>
                        <a:t>xxx</a:t>
                      </a:r>
                      <a:endParaRPr lang="zh-CN" altLang="en-US" dirty="0"/>
                    </a:p>
                  </a:txBody>
                  <a:tcPr/>
                </a:tc>
                <a:tc>
                  <a:txBody>
                    <a:bodyPr/>
                    <a:lstStyle/>
                    <a:p>
                      <a:r>
                        <a:rPr lang="zh-CN" altLang="en-US" dirty="0"/>
                        <a:t>李四</a:t>
                      </a:r>
                      <a:endParaRPr lang="zh-CN" altLang="en-US" dirty="0"/>
                    </a:p>
                  </a:txBody>
                  <a:tcPr/>
                </a:tc>
                <a:tc>
                  <a:txBody>
                    <a:bodyPr/>
                    <a:lstStyle/>
                    <a:p>
                      <a:r>
                        <a:rPr lang="en-US" altLang="zh-CN" dirty="0"/>
                        <a:t>31</a:t>
                      </a:r>
                      <a:endParaRPr lang="zh-CN" altLang="en-US" dirty="0"/>
                    </a:p>
                  </a:txBody>
                  <a:tcPr/>
                </a:tc>
                <a:tc>
                  <a:txBody>
                    <a:bodyPr/>
                    <a:lstStyle/>
                    <a:p>
                      <a:r>
                        <a:rPr lang="zh-CN" altLang="en-US" dirty="0"/>
                        <a:t>**</a:t>
                      </a:r>
                      <a:endParaRPr lang="zh-CN" altLang="en-US" dirty="0"/>
                    </a:p>
                  </a:txBody>
                  <a:tcPr/>
                </a:tc>
                <a:tc>
                  <a:txBody>
                    <a:bodyPr/>
                    <a:lstStyle/>
                    <a:p>
                      <a:r>
                        <a:rPr lang="en-US" altLang="zh-CN" dirty="0"/>
                        <a:t>xxx</a:t>
                      </a:r>
                      <a:endParaRPr lang="zh-CN" altLang="en-US" dirty="0"/>
                    </a:p>
                  </a:txBody>
                  <a:tcPr/>
                </a:tc>
              </a:tr>
              <a:tr h="230992">
                <a:tc>
                  <a:txBody>
                    <a:bodyPr/>
                    <a:lstStyle/>
                    <a:p>
                      <a:r>
                        <a:rPr lang="en-US" altLang="zh-CN" dirty="0"/>
                        <a:t>5</a:t>
                      </a:r>
                      <a:endParaRPr lang="zh-CN" altLang="en-US" dirty="0"/>
                    </a:p>
                  </a:txBody>
                  <a:tcPr/>
                </a:tc>
                <a:tc>
                  <a:txBody>
                    <a:bodyPr/>
                    <a:lstStyle/>
                    <a:p>
                      <a:r>
                        <a:rPr lang="en-US" altLang="zh-CN" dirty="0"/>
                        <a:t>xxx</a:t>
                      </a:r>
                      <a:endParaRPr lang="zh-CN" altLang="en-US" dirty="0"/>
                    </a:p>
                  </a:txBody>
                  <a:tcPr/>
                </a:tc>
                <a:tc>
                  <a:txBody>
                    <a:bodyPr/>
                    <a:lstStyle/>
                    <a:p>
                      <a:r>
                        <a:rPr lang="zh-CN" altLang="en-US" dirty="0">
                          <a:solidFill>
                            <a:srgbClr val="FF0000"/>
                          </a:solidFill>
                        </a:rPr>
                        <a:t>张三</a:t>
                      </a:r>
                      <a:endParaRPr lang="zh-CN" altLang="en-US" dirty="0">
                        <a:solidFill>
                          <a:srgbClr val="FF0000"/>
                        </a:solidFill>
                      </a:endParaRPr>
                    </a:p>
                  </a:txBody>
                  <a:tcPr/>
                </a:tc>
                <a:tc>
                  <a:txBody>
                    <a:bodyPr/>
                    <a:lstStyle/>
                    <a:p>
                      <a:r>
                        <a:rPr lang="en-US" altLang="zh-CN" dirty="0">
                          <a:solidFill>
                            <a:srgbClr val="FF0000"/>
                          </a:solidFill>
                        </a:rPr>
                        <a:t>26</a:t>
                      </a:r>
                      <a:endParaRPr lang="zh-CN" altLang="en-US" dirty="0">
                        <a:solidFill>
                          <a:srgbClr val="FF0000"/>
                        </a:solidFill>
                      </a:endParaRPr>
                    </a:p>
                  </a:txBody>
                  <a:tcPr/>
                </a:tc>
                <a:tc>
                  <a:txBody>
                    <a:bodyPr/>
                    <a:lstStyle/>
                    <a:p>
                      <a:r>
                        <a:rPr lang="zh-CN" altLang="en-US" dirty="0">
                          <a:solidFill>
                            <a:srgbClr val="FF0000"/>
                          </a:solidFill>
                        </a:rPr>
                        <a:t>*</a:t>
                      </a:r>
                      <a:endParaRPr lang="zh-CN" altLang="en-US" dirty="0">
                        <a:solidFill>
                          <a:srgbClr val="FF0000"/>
                        </a:solidFill>
                      </a:endParaRPr>
                    </a:p>
                  </a:txBody>
                  <a:tcPr/>
                </a:tc>
                <a:tc>
                  <a:txBody>
                    <a:bodyPr/>
                    <a:lstStyle/>
                    <a:p>
                      <a:r>
                        <a:rPr lang="en-US" altLang="zh-CN" dirty="0">
                          <a:solidFill>
                            <a:srgbClr val="FF0000"/>
                          </a:solidFill>
                        </a:rPr>
                        <a:t>xxx</a:t>
                      </a:r>
                      <a:endParaRPr lang="zh-CN" altLang="en-US" dirty="0">
                        <a:solidFill>
                          <a:srgbClr val="FF0000"/>
                        </a:solidFill>
                      </a:endParaRPr>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28009" y="2721114"/>
            <a:ext cx="3775393" cy="707886"/>
          </a:xfrm>
          <a:prstGeom prst="rect">
            <a:avLst/>
          </a:prstGeom>
        </p:spPr>
        <p:txBody>
          <a:bodyPr wrap="none">
            <a:spAutoFit/>
          </a:bodyPr>
          <a:lstStyle/>
          <a:p>
            <a:r>
              <a:rPr lang="en-US" altLang="zh-CN" sz="4000" dirty="0">
                <a:latin typeface="+mj-ea"/>
                <a:ea typeface="+mj-ea"/>
              </a:rPr>
              <a:t>MySQL </a:t>
            </a:r>
            <a:r>
              <a:rPr lang="zh-CN" altLang="en-US" sz="4000" dirty="0">
                <a:latin typeface="+mj-ea"/>
                <a:ea typeface="+mj-ea"/>
              </a:rPr>
              <a:t>逻辑架构</a:t>
            </a:r>
            <a:endParaRPr lang="zh-CN" altLang="en-US" sz="4000" dirty="0">
              <a:latin typeface="+mj-ea"/>
              <a:ea typeface="+mj-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dirty="0">
                <a:latin typeface="+mj-ea"/>
                <a:ea typeface="+mj-ea"/>
              </a:rPr>
              <a:t>数据库设计的三大范式</a:t>
            </a:r>
            <a:endParaRPr lang="zh-CN" altLang="en-US" sz="2800" dirty="0">
              <a:latin typeface="+mj-ea"/>
              <a:ea typeface="+mj-ea"/>
            </a:endParaRPr>
          </a:p>
        </p:txBody>
      </p:sp>
      <p:sp>
        <p:nvSpPr>
          <p:cNvPr id="5" name="文本框 4"/>
          <p:cNvSpPr txBox="1"/>
          <p:nvPr/>
        </p:nvSpPr>
        <p:spPr>
          <a:xfrm>
            <a:off x="467139" y="1296598"/>
            <a:ext cx="8756374" cy="1200329"/>
          </a:xfrm>
          <a:prstGeom prst="rect">
            <a:avLst/>
          </a:prstGeom>
          <a:noFill/>
        </p:spPr>
        <p:txBody>
          <a:bodyPr wrap="square" rtlCol="0">
            <a:spAutoFit/>
          </a:bodyPr>
          <a:lstStyle/>
          <a:p>
            <a:r>
              <a:rPr lang="zh-CN" altLang="en-US" b="1" i="0" dirty="0">
                <a:solidFill>
                  <a:srgbClr val="4B4B4B"/>
                </a:solidFill>
                <a:effectLst/>
                <a:latin typeface="Verdana" panose="020B0604030504040204" pitchFamily="34" charset="0"/>
              </a:rPr>
              <a:t>第三范式</a:t>
            </a:r>
            <a:r>
              <a:rPr lang="en-US" altLang="zh-CN" b="1" i="0" dirty="0">
                <a:solidFill>
                  <a:srgbClr val="4B4B4B"/>
                </a:solidFill>
                <a:effectLst/>
                <a:latin typeface="Verdana" panose="020B0604030504040204" pitchFamily="34" charset="0"/>
              </a:rPr>
              <a:t>(</a:t>
            </a:r>
            <a:r>
              <a:rPr lang="zh-CN" altLang="en-US" b="1" i="0" dirty="0">
                <a:solidFill>
                  <a:srgbClr val="4B4B4B"/>
                </a:solidFill>
                <a:effectLst/>
                <a:latin typeface="Verdana" panose="020B0604030504040204" pitchFamily="34" charset="0"/>
              </a:rPr>
              <a:t>确保每列都和主键列直接相关</a:t>
            </a:r>
            <a:r>
              <a:rPr lang="en-US" altLang="zh-CN" b="1" i="0" dirty="0">
                <a:solidFill>
                  <a:srgbClr val="4B4B4B"/>
                </a:solidFill>
                <a:effectLst/>
                <a:latin typeface="Verdana" panose="020B0604030504040204" pitchFamily="34" charset="0"/>
              </a:rPr>
              <a:t>,</a:t>
            </a:r>
            <a:r>
              <a:rPr lang="zh-CN" altLang="en-US" b="1" i="0" dirty="0">
                <a:solidFill>
                  <a:srgbClr val="4B4B4B"/>
                </a:solidFill>
                <a:effectLst/>
                <a:latin typeface="Verdana" panose="020B0604030504040204" pitchFamily="34" charset="0"/>
              </a:rPr>
              <a:t>而不是间接相关</a:t>
            </a:r>
            <a:r>
              <a:rPr lang="en-US" altLang="zh-CN" b="1" i="0" dirty="0">
                <a:solidFill>
                  <a:srgbClr val="4B4B4B"/>
                </a:solidFill>
                <a:effectLst/>
                <a:latin typeface="Verdana" panose="020B0604030504040204" pitchFamily="34" charset="0"/>
              </a:rPr>
              <a:t>)</a:t>
            </a:r>
            <a:endParaRPr lang="en-US" altLang="zh-CN" b="1" i="0" dirty="0">
              <a:solidFill>
                <a:srgbClr val="4B4B4B"/>
              </a:solidFill>
              <a:effectLst/>
              <a:latin typeface="Verdana" panose="020B0604030504040204" pitchFamily="34" charset="0"/>
            </a:endParaRPr>
          </a:p>
          <a:p>
            <a:pPr algn="l"/>
            <a:endParaRPr lang="en-US" altLang="zh-CN" dirty="0">
              <a:solidFill>
                <a:srgbClr val="4B4B4B"/>
              </a:solidFill>
              <a:latin typeface="Verdana" panose="020B0604030504040204" pitchFamily="34" charset="0"/>
            </a:endParaRPr>
          </a:p>
          <a:p>
            <a:pPr algn="l"/>
            <a:r>
              <a:rPr lang="zh-CN" altLang="en-US" b="0" i="0" dirty="0">
                <a:solidFill>
                  <a:srgbClr val="4B4B4B"/>
                </a:solidFill>
                <a:effectLst/>
                <a:latin typeface="Verdana" panose="020B0604030504040204" pitchFamily="34" charset="0"/>
              </a:rPr>
              <a:t>所有非主键字段直接依赖主键，不能产生传递依赖。</a:t>
            </a:r>
            <a:endParaRPr lang="zh-CN" altLang="en-US" b="0" i="0" dirty="0">
              <a:solidFill>
                <a:srgbClr val="4B4B4B"/>
              </a:solidFill>
              <a:effectLst/>
              <a:latin typeface="Verdana" panose="020B0604030504040204" pitchFamily="34" charset="0"/>
            </a:endParaRPr>
          </a:p>
          <a:p>
            <a:pPr algn="l"/>
            <a:endParaRPr lang="zh-CN" altLang="en-US" dirty="0"/>
          </a:p>
        </p:txBody>
      </p:sp>
      <p:graphicFrame>
        <p:nvGraphicFramePr>
          <p:cNvPr id="4" name="表格 6"/>
          <p:cNvGraphicFramePr>
            <a:graphicFrameLocks noGrp="1"/>
          </p:cNvGraphicFramePr>
          <p:nvPr>
            <p:custDataLst>
              <p:tags r:id="rId1"/>
            </p:custDataLst>
          </p:nvPr>
        </p:nvGraphicFramePr>
        <p:xfrm>
          <a:off x="467139" y="2321560"/>
          <a:ext cx="5663073" cy="2214880"/>
        </p:xfrm>
        <a:graphic>
          <a:graphicData uri="http://schemas.openxmlformats.org/drawingml/2006/table">
            <a:tbl>
              <a:tblPr firstRow="1" bandRow="1">
                <a:tableStyleId>{5C22544A-7EE6-4342-B048-85BDC9FD1C3A}</a:tableStyleId>
              </a:tblPr>
              <a:tblGrid>
                <a:gridCol w="1887691"/>
                <a:gridCol w="1887691"/>
                <a:gridCol w="1887691"/>
              </a:tblGrid>
              <a:tr h="289971">
                <a:tc>
                  <a:txBody>
                    <a:bodyPr/>
                    <a:lstStyle/>
                    <a:p>
                      <a:r>
                        <a:rPr lang="zh-CN" altLang="en-US" dirty="0"/>
                        <a:t>订单号（主键）</a:t>
                      </a:r>
                      <a:endParaRPr lang="zh-CN" altLang="en-US" dirty="0"/>
                    </a:p>
                  </a:txBody>
                  <a:tcPr/>
                </a:tc>
                <a:tc>
                  <a:txBody>
                    <a:bodyPr/>
                    <a:lstStyle/>
                    <a:p>
                      <a:r>
                        <a:rPr lang="zh-CN" altLang="en-US" dirty="0"/>
                        <a:t>商品信息</a:t>
                      </a:r>
                      <a:endParaRPr lang="zh-CN" altLang="en-US" dirty="0"/>
                    </a:p>
                  </a:txBody>
                  <a:tcPr/>
                </a:tc>
                <a:tc>
                  <a:txBody>
                    <a:bodyPr/>
                    <a:lstStyle/>
                    <a:p>
                      <a:r>
                        <a:rPr lang="zh-CN" altLang="en-US" dirty="0"/>
                        <a:t>客户</a:t>
                      </a:r>
                      <a:r>
                        <a:rPr lang="en-US" altLang="zh-CN" dirty="0"/>
                        <a:t>ID</a:t>
                      </a:r>
                      <a:r>
                        <a:rPr lang="zh-CN" altLang="en-US" dirty="0"/>
                        <a:t>（外键）</a:t>
                      </a:r>
                      <a:endParaRPr lang="zh-CN" altLang="en-US" dirty="0"/>
                    </a:p>
                  </a:txBody>
                  <a:tcPr/>
                </a:tc>
              </a:tr>
              <a:tr h="370840">
                <a:tc>
                  <a:txBody>
                    <a:bodyPr/>
                    <a:lstStyle/>
                    <a:p>
                      <a:r>
                        <a:rPr lang="en-US" altLang="zh-CN" dirty="0"/>
                        <a:t>1</a:t>
                      </a:r>
                      <a:endParaRPr lang="zh-CN" altLang="en-US" dirty="0"/>
                    </a:p>
                  </a:txBody>
                  <a:tcPr/>
                </a:tc>
                <a:tc>
                  <a:txBody>
                    <a:bodyPr/>
                    <a:lstStyle/>
                    <a:p>
                      <a:r>
                        <a:rPr lang="en-US" altLang="zh-CN" dirty="0"/>
                        <a:t>xxx</a:t>
                      </a:r>
                      <a:endParaRPr lang="zh-CN" altLang="en-US" dirty="0"/>
                    </a:p>
                  </a:txBody>
                  <a:tcPr/>
                </a:tc>
                <a:tc>
                  <a:txBody>
                    <a:bodyPr/>
                    <a:lstStyle/>
                    <a:p>
                      <a:r>
                        <a:rPr lang="en-US" altLang="zh-CN" dirty="0"/>
                        <a:t>3</a:t>
                      </a:r>
                      <a:endParaRPr lang="zh-CN" altLang="en-US" dirty="0"/>
                    </a:p>
                  </a:txBody>
                  <a:tcPr/>
                </a:tc>
              </a:tr>
              <a:tr h="370840">
                <a:tc>
                  <a:txBody>
                    <a:bodyPr/>
                    <a:lstStyle/>
                    <a:p>
                      <a:r>
                        <a:rPr lang="en-US" altLang="zh-CN" dirty="0"/>
                        <a:t>2</a:t>
                      </a:r>
                      <a:endParaRPr lang="zh-CN" altLang="en-US" dirty="0"/>
                    </a:p>
                  </a:txBody>
                  <a:tcPr/>
                </a:tc>
                <a:tc>
                  <a:txBody>
                    <a:bodyPr/>
                    <a:lstStyle/>
                    <a:p>
                      <a:r>
                        <a:rPr lang="en-US" altLang="zh-CN" dirty="0"/>
                        <a:t>xxx</a:t>
                      </a:r>
                      <a:endParaRPr lang="zh-CN" altLang="en-US" dirty="0"/>
                    </a:p>
                  </a:txBody>
                  <a:tcPr/>
                </a:tc>
                <a:tc>
                  <a:txBody>
                    <a:bodyPr/>
                    <a:lstStyle/>
                    <a:p>
                      <a:r>
                        <a:rPr lang="en-US" altLang="zh-CN" dirty="0"/>
                        <a:t>4</a:t>
                      </a:r>
                      <a:endParaRPr lang="zh-CN" altLang="en-US" dirty="0"/>
                    </a:p>
                  </a:txBody>
                  <a:tcPr/>
                </a:tc>
              </a:tr>
              <a:tr h="370840">
                <a:tc>
                  <a:txBody>
                    <a:bodyPr/>
                    <a:lstStyle/>
                    <a:p>
                      <a:r>
                        <a:rPr lang="en-US" altLang="zh-CN" dirty="0"/>
                        <a:t>3</a:t>
                      </a:r>
                      <a:endParaRPr lang="zh-CN" altLang="en-US" dirty="0"/>
                    </a:p>
                  </a:txBody>
                  <a:tcPr/>
                </a:tc>
                <a:tc>
                  <a:txBody>
                    <a:bodyPr/>
                    <a:lstStyle/>
                    <a:p>
                      <a:r>
                        <a:rPr lang="en-US" altLang="zh-CN" dirty="0"/>
                        <a:t>xxx</a:t>
                      </a:r>
                      <a:endParaRPr lang="zh-CN" altLang="en-US" dirty="0"/>
                    </a:p>
                  </a:txBody>
                  <a:tcPr/>
                </a:tc>
                <a:tc>
                  <a:txBody>
                    <a:bodyPr/>
                    <a:lstStyle/>
                    <a:p>
                      <a:r>
                        <a:rPr lang="en-US" altLang="zh-CN" dirty="0"/>
                        <a:t>2</a:t>
                      </a:r>
                      <a:endParaRPr lang="zh-CN" altLang="en-US" dirty="0"/>
                    </a:p>
                  </a:txBody>
                  <a:tcPr/>
                </a:tc>
              </a:tr>
              <a:tr h="370840">
                <a:tc>
                  <a:txBody>
                    <a:bodyPr/>
                    <a:lstStyle/>
                    <a:p>
                      <a:r>
                        <a:rPr lang="en-US" altLang="zh-CN" dirty="0"/>
                        <a:t>4</a:t>
                      </a:r>
                      <a:endParaRPr lang="zh-CN" altLang="en-US" dirty="0"/>
                    </a:p>
                  </a:txBody>
                  <a:tcPr/>
                </a:tc>
                <a:tc>
                  <a:txBody>
                    <a:bodyPr/>
                    <a:lstStyle/>
                    <a:p>
                      <a:r>
                        <a:rPr lang="en-US" altLang="zh-CN" dirty="0"/>
                        <a:t>xxx</a:t>
                      </a:r>
                      <a:endParaRPr lang="zh-CN" altLang="en-US" dirty="0"/>
                    </a:p>
                  </a:txBody>
                  <a:tcPr/>
                </a:tc>
                <a:tc>
                  <a:txBody>
                    <a:bodyPr/>
                    <a:lstStyle/>
                    <a:p>
                      <a:r>
                        <a:rPr lang="en-US" altLang="zh-CN" dirty="0"/>
                        <a:t>4</a:t>
                      </a:r>
                      <a:endParaRPr lang="zh-CN" altLang="en-US" dirty="0"/>
                    </a:p>
                  </a:txBody>
                  <a:tcPr/>
                </a:tc>
              </a:tr>
              <a:tr h="230992">
                <a:tc>
                  <a:txBody>
                    <a:bodyPr/>
                    <a:lstStyle/>
                    <a:p>
                      <a:r>
                        <a:rPr lang="en-US" altLang="zh-CN" dirty="0"/>
                        <a:t>5</a:t>
                      </a:r>
                      <a:endParaRPr lang="zh-CN" altLang="en-US" dirty="0"/>
                    </a:p>
                  </a:txBody>
                  <a:tcPr/>
                </a:tc>
                <a:tc>
                  <a:txBody>
                    <a:bodyPr/>
                    <a:lstStyle/>
                    <a:p>
                      <a:r>
                        <a:rPr lang="en-US" altLang="zh-CN" dirty="0"/>
                        <a:t>xxx</a:t>
                      </a:r>
                      <a:endParaRPr lang="zh-CN" altLang="en-US" dirty="0"/>
                    </a:p>
                  </a:txBody>
                  <a:tcPr/>
                </a:tc>
                <a:tc>
                  <a:txBody>
                    <a:bodyPr/>
                    <a:lstStyle/>
                    <a:p>
                      <a:r>
                        <a:rPr lang="en-US" altLang="zh-CN" dirty="0"/>
                        <a:t>3</a:t>
                      </a:r>
                      <a:endParaRPr lang="zh-CN" altLang="en-US" dirty="0"/>
                    </a:p>
                  </a:txBody>
                  <a:tcPr/>
                </a:tc>
              </a:tr>
            </a:tbl>
          </a:graphicData>
        </a:graphic>
      </p:graphicFrame>
      <p:graphicFrame>
        <p:nvGraphicFramePr>
          <p:cNvPr id="3" name="表格 5"/>
          <p:cNvGraphicFramePr>
            <a:graphicFrameLocks noGrp="1"/>
          </p:cNvGraphicFramePr>
          <p:nvPr>
            <p:custDataLst>
              <p:tags r:id="rId2"/>
            </p:custDataLst>
          </p:nvPr>
        </p:nvGraphicFramePr>
        <p:xfrm>
          <a:off x="467139" y="4798410"/>
          <a:ext cx="8322300" cy="1854200"/>
        </p:xfrm>
        <a:graphic>
          <a:graphicData uri="http://schemas.openxmlformats.org/drawingml/2006/table">
            <a:tbl>
              <a:tblPr firstRow="1" bandRow="1">
                <a:tableStyleId>{5C22544A-7EE6-4342-B048-85BDC9FD1C3A}</a:tableStyleId>
              </a:tblPr>
              <a:tblGrid>
                <a:gridCol w="1664460"/>
                <a:gridCol w="1664460"/>
                <a:gridCol w="1664460"/>
                <a:gridCol w="1664460"/>
                <a:gridCol w="1664460"/>
              </a:tblGrid>
              <a:tr h="370840">
                <a:tc>
                  <a:txBody>
                    <a:bodyPr/>
                    <a:lstStyle/>
                    <a:p>
                      <a:r>
                        <a:rPr lang="zh-CN" altLang="en-US" dirty="0"/>
                        <a:t>客户</a:t>
                      </a:r>
                      <a:r>
                        <a:rPr lang="en-US" altLang="zh-CN" dirty="0"/>
                        <a:t>ID</a:t>
                      </a:r>
                      <a:r>
                        <a:rPr lang="zh-CN" altLang="en-US" dirty="0"/>
                        <a:t>（主键）</a:t>
                      </a:r>
                      <a:endParaRPr lang="zh-CN" altLang="en-US" dirty="0"/>
                    </a:p>
                  </a:txBody>
                  <a:tcPr/>
                </a:tc>
                <a:tc>
                  <a:txBody>
                    <a:bodyPr/>
                    <a:lstStyle/>
                    <a:p>
                      <a:r>
                        <a:rPr lang="zh-CN" altLang="en-US" dirty="0"/>
                        <a:t>客户姓名</a:t>
                      </a:r>
                      <a:endParaRPr lang="zh-CN" altLang="en-US" dirty="0"/>
                    </a:p>
                  </a:txBody>
                  <a:tcPr/>
                </a:tc>
                <a:tc>
                  <a:txBody>
                    <a:bodyPr/>
                    <a:lstStyle/>
                    <a:p>
                      <a:r>
                        <a:rPr lang="zh-CN" altLang="en-US" dirty="0"/>
                        <a:t>年龄</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等级</a:t>
                      </a:r>
                      <a:endParaRPr lang="zh-CN" altLang="en-US" dirty="0"/>
                    </a:p>
                  </a:txBody>
                  <a:tcPr/>
                </a:tc>
                <a:tc>
                  <a:txBody>
                    <a:bodyPr/>
                    <a:lstStyle/>
                    <a:p>
                      <a:r>
                        <a:rPr lang="zh-CN" altLang="en-US" dirty="0"/>
                        <a:t>联系电话</a:t>
                      </a:r>
                      <a:endParaRPr lang="zh-CN" altLang="en-US" dirty="0"/>
                    </a:p>
                  </a:txBody>
                  <a:tcPr/>
                </a:tc>
              </a:tr>
              <a:tr h="370840">
                <a:tc>
                  <a:txBody>
                    <a:bodyPr/>
                    <a:lstStyle/>
                    <a:p>
                      <a:r>
                        <a:rPr lang="en-US" altLang="zh-CN" dirty="0"/>
                        <a:t>1</a:t>
                      </a:r>
                      <a:endParaRPr lang="zh-CN" altLang="en-US" dirty="0"/>
                    </a:p>
                  </a:txBody>
                  <a:tcPr/>
                </a:tc>
                <a:tc>
                  <a:txBody>
                    <a:bodyPr/>
                    <a:lstStyle/>
                    <a:p>
                      <a:r>
                        <a:rPr lang="zh-CN" altLang="en-US" dirty="0"/>
                        <a:t>张天</a:t>
                      </a:r>
                      <a:endParaRPr lang="zh-CN" altLang="en-US" dirty="0"/>
                    </a:p>
                  </a:txBody>
                  <a:tcPr/>
                </a:tc>
                <a:tc>
                  <a:txBody>
                    <a:bodyPr/>
                    <a:lstStyle/>
                    <a:p>
                      <a:r>
                        <a:rPr lang="en-US" altLang="zh-CN" dirty="0"/>
                        <a:t>23</a:t>
                      </a:r>
                      <a:endParaRPr lang="zh-CN" altLang="en-US" dirty="0"/>
                    </a:p>
                  </a:txBody>
                  <a:tcPr/>
                </a:tc>
                <a:tc>
                  <a:txBody>
                    <a:bodyPr/>
                    <a:lstStyle/>
                    <a:p>
                      <a:r>
                        <a:rPr lang="zh-CN" altLang="en-US" dirty="0"/>
                        <a:t>**</a:t>
                      </a:r>
                      <a:endParaRPr lang="zh-CN" altLang="en-US" dirty="0"/>
                    </a:p>
                  </a:txBody>
                  <a:tcPr/>
                </a:tc>
                <a:tc>
                  <a:txBody>
                    <a:bodyPr/>
                    <a:lstStyle/>
                    <a:p>
                      <a:r>
                        <a:rPr lang="en-US" altLang="zh-CN" dirty="0"/>
                        <a:t>xxx</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王二</a:t>
                      </a:r>
                      <a:endParaRPr lang="zh-CN" altLang="en-US" dirty="0"/>
                    </a:p>
                  </a:txBody>
                  <a:tcPr/>
                </a:tc>
                <a:tc>
                  <a:txBody>
                    <a:bodyPr/>
                    <a:lstStyle/>
                    <a:p>
                      <a:r>
                        <a:rPr lang="en-US" altLang="zh-CN" dirty="0"/>
                        <a:t>29</a:t>
                      </a:r>
                      <a:endParaRPr lang="zh-CN" altLang="en-US" dirty="0"/>
                    </a:p>
                  </a:txBody>
                  <a:tcPr/>
                </a:tc>
                <a:tc>
                  <a:txBody>
                    <a:bodyPr/>
                    <a:lstStyle/>
                    <a:p>
                      <a:r>
                        <a:rPr lang="zh-CN" altLang="en-US" dirty="0"/>
                        <a:t>*</a:t>
                      </a:r>
                      <a:endParaRPr lang="zh-CN" altLang="en-US" dirty="0"/>
                    </a:p>
                  </a:txBody>
                  <a:tcPr/>
                </a:tc>
                <a:tc>
                  <a:txBody>
                    <a:bodyPr/>
                    <a:lstStyle/>
                    <a:p>
                      <a:r>
                        <a:rPr lang="en-US" altLang="zh-CN" dirty="0"/>
                        <a:t>xxx</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张三</a:t>
                      </a:r>
                      <a:endParaRPr lang="zh-CN" altLang="en-US" dirty="0"/>
                    </a:p>
                  </a:txBody>
                  <a:tcPr/>
                </a:tc>
                <a:tc>
                  <a:txBody>
                    <a:bodyPr/>
                    <a:lstStyle/>
                    <a:p>
                      <a:r>
                        <a:rPr lang="en-US" altLang="zh-CN" dirty="0"/>
                        <a:t>26</a:t>
                      </a:r>
                      <a:endParaRPr lang="zh-CN" altLang="en-US" dirty="0"/>
                    </a:p>
                  </a:txBody>
                  <a:tcPr/>
                </a:tc>
                <a:tc>
                  <a:txBody>
                    <a:bodyPr/>
                    <a:lstStyle/>
                    <a:p>
                      <a:r>
                        <a:rPr lang="zh-CN" altLang="en-US" dirty="0"/>
                        <a:t>*</a:t>
                      </a:r>
                      <a:endParaRPr lang="zh-CN" altLang="en-US" dirty="0"/>
                    </a:p>
                  </a:txBody>
                  <a:tcPr/>
                </a:tc>
                <a:tc>
                  <a:txBody>
                    <a:bodyPr/>
                    <a:lstStyle/>
                    <a:p>
                      <a:r>
                        <a:rPr lang="en-US" altLang="zh-CN" dirty="0"/>
                        <a:t>xxx</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李四</a:t>
                      </a:r>
                      <a:endParaRPr lang="zh-CN" altLang="en-US" dirty="0"/>
                    </a:p>
                  </a:txBody>
                  <a:tcPr/>
                </a:tc>
                <a:tc>
                  <a:txBody>
                    <a:bodyPr/>
                    <a:lstStyle/>
                    <a:p>
                      <a:r>
                        <a:rPr lang="en-US" altLang="zh-CN" dirty="0"/>
                        <a:t>31</a:t>
                      </a:r>
                      <a:endParaRPr lang="zh-CN" altLang="en-US" dirty="0"/>
                    </a:p>
                  </a:txBody>
                  <a:tcPr/>
                </a:tc>
                <a:tc>
                  <a:txBody>
                    <a:bodyPr/>
                    <a:lstStyle/>
                    <a:p>
                      <a:r>
                        <a:rPr lang="zh-CN" altLang="en-US" dirty="0"/>
                        <a:t>**</a:t>
                      </a:r>
                      <a:endParaRPr lang="zh-CN" altLang="en-US" dirty="0"/>
                    </a:p>
                  </a:txBody>
                  <a:tcPr/>
                </a:tc>
                <a:tc>
                  <a:txBody>
                    <a:bodyPr/>
                    <a:lstStyle/>
                    <a:p>
                      <a:r>
                        <a:rPr lang="en-US" altLang="zh-CN" dirty="0"/>
                        <a:t>xxx</a:t>
                      </a:r>
                      <a:endParaRPr lang="zh-CN" altLang="en-US" dirty="0"/>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9493" y="483061"/>
            <a:ext cx="5059018" cy="523220"/>
          </a:xfrm>
          <a:prstGeom prst="rect">
            <a:avLst/>
          </a:prstGeom>
          <a:noFill/>
        </p:spPr>
        <p:txBody>
          <a:bodyPr wrap="square" rtlCol="0">
            <a:spAutoFit/>
          </a:bodyPr>
          <a:lstStyle/>
          <a:p>
            <a:r>
              <a:rPr lang="zh-CN" altLang="en-US" sz="2800" dirty="0">
                <a:latin typeface="+mj-ea"/>
                <a:ea typeface="+mj-ea"/>
              </a:rPr>
              <a:t>数据库的范式设计</a:t>
            </a:r>
            <a:endParaRPr lang="zh-CN" altLang="en-US" sz="2800" dirty="0">
              <a:latin typeface="+mj-ea"/>
              <a:ea typeface="+mj-ea"/>
            </a:endParaRPr>
          </a:p>
        </p:txBody>
      </p:sp>
      <p:graphicFrame>
        <p:nvGraphicFramePr>
          <p:cNvPr id="4" name="表格 6"/>
          <p:cNvGraphicFramePr>
            <a:graphicFrameLocks noGrp="1"/>
          </p:cNvGraphicFramePr>
          <p:nvPr/>
        </p:nvGraphicFramePr>
        <p:xfrm>
          <a:off x="299493" y="1614997"/>
          <a:ext cx="4328796" cy="2489200"/>
        </p:xfrm>
        <a:graphic>
          <a:graphicData uri="http://schemas.openxmlformats.org/drawingml/2006/table">
            <a:tbl>
              <a:tblPr firstRow="1" bandRow="1">
                <a:tableStyleId>{5C22544A-7EE6-4342-B048-85BDC9FD1C3A}</a:tableStyleId>
              </a:tblPr>
              <a:tblGrid>
                <a:gridCol w="898131"/>
                <a:gridCol w="1207377"/>
                <a:gridCol w="954324"/>
                <a:gridCol w="1268964"/>
              </a:tblGrid>
              <a:tr h="289971">
                <a:tc>
                  <a:txBody>
                    <a:bodyPr/>
                    <a:lstStyle/>
                    <a:p>
                      <a:r>
                        <a:rPr lang="zh-CN" altLang="en-US" dirty="0"/>
                        <a:t>订单号（主键）</a:t>
                      </a:r>
                      <a:endParaRPr lang="zh-CN" altLang="en-US" dirty="0"/>
                    </a:p>
                  </a:txBody>
                  <a:tcPr/>
                </a:tc>
                <a:tc>
                  <a:txBody>
                    <a:bodyPr/>
                    <a:lstStyle/>
                    <a:p>
                      <a:r>
                        <a:rPr lang="zh-CN" altLang="en-US" dirty="0"/>
                        <a:t>商品信息</a:t>
                      </a:r>
                      <a:endParaRPr lang="zh-CN" altLang="en-US" dirty="0"/>
                    </a:p>
                  </a:txBody>
                  <a:tcPr/>
                </a:tc>
                <a:tc>
                  <a:txBody>
                    <a:bodyPr/>
                    <a:lstStyle/>
                    <a:p>
                      <a:r>
                        <a:rPr lang="zh-CN" altLang="en-US" dirty="0"/>
                        <a:t>客户</a:t>
                      </a:r>
                      <a:r>
                        <a:rPr lang="en-US" altLang="zh-CN" dirty="0"/>
                        <a:t>ID</a:t>
                      </a:r>
                      <a:r>
                        <a:rPr lang="zh-CN" altLang="en-US" dirty="0"/>
                        <a:t>（外键）</a:t>
                      </a:r>
                      <a:endParaRPr lang="zh-CN" altLang="en-US" dirty="0"/>
                    </a:p>
                  </a:txBody>
                  <a:tcPr/>
                </a:tc>
                <a:tc>
                  <a:txBody>
                    <a:bodyPr/>
                    <a:lstStyle/>
                    <a:p>
                      <a:r>
                        <a:rPr lang="zh-CN" altLang="en-US" dirty="0"/>
                        <a:t>快递编号</a:t>
                      </a:r>
                      <a:endParaRPr lang="zh-CN" altLang="en-US" dirty="0"/>
                    </a:p>
                  </a:txBody>
                  <a:tcPr/>
                </a:tc>
              </a:tr>
              <a:tr h="370840">
                <a:tc>
                  <a:txBody>
                    <a:bodyPr/>
                    <a:lstStyle/>
                    <a:p>
                      <a:r>
                        <a:rPr lang="en-US" altLang="zh-CN" dirty="0"/>
                        <a:t>1</a:t>
                      </a:r>
                      <a:endParaRPr lang="zh-CN" altLang="en-US" dirty="0"/>
                    </a:p>
                  </a:txBody>
                  <a:tcPr/>
                </a:tc>
                <a:tc>
                  <a:txBody>
                    <a:bodyPr/>
                    <a:lstStyle/>
                    <a:p>
                      <a:r>
                        <a:rPr lang="en-US" altLang="zh-CN" dirty="0"/>
                        <a:t>xxx</a:t>
                      </a:r>
                      <a:endParaRPr lang="zh-CN" altLang="en-US" dirty="0"/>
                    </a:p>
                  </a:txBody>
                  <a:tcPr/>
                </a:tc>
                <a:tc>
                  <a:txBody>
                    <a:bodyPr/>
                    <a:lstStyle/>
                    <a:p>
                      <a:r>
                        <a:rPr lang="en-US" altLang="zh-CN" dirty="0"/>
                        <a:t>3</a:t>
                      </a:r>
                      <a:endParaRPr lang="zh-CN" altLang="en-US" dirty="0"/>
                    </a:p>
                  </a:txBody>
                  <a:tcPr/>
                </a:tc>
                <a:tc>
                  <a:txBody>
                    <a:bodyPr/>
                    <a:lstStyle/>
                    <a:p>
                      <a:r>
                        <a:rPr lang="en-US" altLang="zh-CN" dirty="0"/>
                        <a:t>101</a:t>
                      </a:r>
                      <a:endParaRPr lang="zh-CN" altLang="en-US" dirty="0"/>
                    </a:p>
                  </a:txBody>
                  <a:tcPr/>
                </a:tc>
              </a:tr>
              <a:tr h="370840">
                <a:tc>
                  <a:txBody>
                    <a:bodyPr/>
                    <a:lstStyle/>
                    <a:p>
                      <a:r>
                        <a:rPr lang="en-US" altLang="zh-CN" dirty="0"/>
                        <a:t>2</a:t>
                      </a:r>
                      <a:endParaRPr lang="zh-CN" altLang="en-US" dirty="0"/>
                    </a:p>
                  </a:txBody>
                  <a:tcPr/>
                </a:tc>
                <a:tc>
                  <a:txBody>
                    <a:bodyPr/>
                    <a:lstStyle/>
                    <a:p>
                      <a:r>
                        <a:rPr lang="en-US" altLang="zh-CN" dirty="0"/>
                        <a:t>xxx</a:t>
                      </a:r>
                      <a:endParaRPr lang="zh-CN" altLang="en-US" dirty="0"/>
                    </a:p>
                  </a:txBody>
                  <a:tcPr/>
                </a:tc>
                <a:tc>
                  <a:txBody>
                    <a:bodyPr/>
                    <a:lstStyle/>
                    <a:p>
                      <a:r>
                        <a:rPr lang="en-US" altLang="zh-CN" dirty="0"/>
                        <a:t>4</a:t>
                      </a:r>
                      <a:endParaRPr lang="zh-CN" altLang="en-US" dirty="0"/>
                    </a:p>
                  </a:txBody>
                  <a:tcPr/>
                </a:tc>
                <a:tc>
                  <a:txBody>
                    <a:bodyPr/>
                    <a:lstStyle/>
                    <a:p>
                      <a:r>
                        <a:rPr lang="en-US" altLang="zh-CN" dirty="0"/>
                        <a:t>102</a:t>
                      </a:r>
                      <a:endParaRPr lang="zh-CN" altLang="en-US" dirty="0"/>
                    </a:p>
                  </a:txBody>
                  <a:tcPr/>
                </a:tc>
              </a:tr>
              <a:tr h="370840">
                <a:tc>
                  <a:txBody>
                    <a:bodyPr/>
                    <a:lstStyle/>
                    <a:p>
                      <a:r>
                        <a:rPr lang="en-US" altLang="zh-CN" dirty="0"/>
                        <a:t>3</a:t>
                      </a:r>
                      <a:endParaRPr lang="zh-CN" altLang="en-US" dirty="0"/>
                    </a:p>
                  </a:txBody>
                  <a:tcPr/>
                </a:tc>
                <a:tc>
                  <a:txBody>
                    <a:bodyPr/>
                    <a:lstStyle/>
                    <a:p>
                      <a:r>
                        <a:rPr lang="en-US" altLang="zh-CN" dirty="0"/>
                        <a:t>xxx</a:t>
                      </a:r>
                      <a:endParaRPr lang="zh-CN" altLang="en-US" dirty="0"/>
                    </a:p>
                  </a:txBody>
                  <a:tcPr/>
                </a:tc>
                <a:tc>
                  <a:txBody>
                    <a:bodyPr/>
                    <a:lstStyle/>
                    <a:p>
                      <a:r>
                        <a:rPr lang="en-US" altLang="zh-CN" dirty="0"/>
                        <a:t>2</a:t>
                      </a:r>
                      <a:endParaRPr lang="zh-CN" altLang="en-US" dirty="0"/>
                    </a:p>
                  </a:txBody>
                  <a:tcPr/>
                </a:tc>
                <a:tc>
                  <a:txBody>
                    <a:bodyPr/>
                    <a:lstStyle/>
                    <a:p>
                      <a:r>
                        <a:rPr lang="en-US" altLang="zh-CN" dirty="0"/>
                        <a:t>103</a:t>
                      </a:r>
                      <a:endParaRPr lang="zh-CN" altLang="en-US" dirty="0"/>
                    </a:p>
                  </a:txBody>
                  <a:tcPr/>
                </a:tc>
              </a:tr>
              <a:tr h="370840">
                <a:tc>
                  <a:txBody>
                    <a:bodyPr/>
                    <a:lstStyle/>
                    <a:p>
                      <a:r>
                        <a:rPr lang="en-US" altLang="zh-CN" dirty="0"/>
                        <a:t>4</a:t>
                      </a:r>
                      <a:endParaRPr lang="zh-CN" altLang="en-US" dirty="0"/>
                    </a:p>
                  </a:txBody>
                  <a:tcPr/>
                </a:tc>
                <a:tc>
                  <a:txBody>
                    <a:bodyPr/>
                    <a:lstStyle/>
                    <a:p>
                      <a:r>
                        <a:rPr lang="en-US" altLang="zh-CN" dirty="0"/>
                        <a:t>xxx</a:t>
                      </a:r>
                      <a:endParaRPr lang="zh-CN" altLang="en-US" dirty="0"/>
                    </a:p>
                  </a:txBody>
                  <a:tcPr/>
                </a:tc>
                <a:tc>
                  <a:txBody>
                    <a:bodyPr/>
                    <a:lstStyle/>
                    <a:p>
                      <a:r>
                        <a:rPr lang="en-US" altLang="zh-CN" dirty="0"/>
                        <a:t>4</a:t>
                      </a:r>
                      <a:endParaRPr lang="zh-CN" altLang="en-US" dirty="0"/>
                    </a:p>
                  </a:txBody>
                  <a:tcPr/>
                </a:tc>
                <a:tc>
                  <a:txBody>
                    <a:bodyPr/>
                    <a:lstStyle/>
                    <a:p>
                      <a:r>
                        <a:rPr lang="en-US" altLang="zh-CN" dirty="0"/>
                        <a:t>104</a:t>
                      </a:r>
                      <a:endParaRPr lang="zh-CN" altLang="en-US" dirty="0"/>
                    </a:p>
                  </a:txBody>
                  <a:tcPr/>
                </a:tc>
              </a:tr>
              <a:tr h="230992">
                <a:tc>
                  <a:txBody>
                    <a:bodyPr/>
                    <a:lstStyle/>
                    <a:p>
                      <a:r>
                        <a:rPr lang="en-US" altLang="zh-CN" dirty="0"/>
                        <a:t>5</a:t>
                      </a:r>
                      <a:endParaRPr lang="zh-CN" altLang="en-US" dirty="0"/>
                    </a:p>
                  </a:txBody>
                  <a:tcPr/>
                </a:tc>
                <a:tc>
                  <a:txBody>
                    <a:bodyPr/>
                    <a:lstStyle/>
                    <a:p>
                      <a:r>
                        <a:rPr lang="en-US" altLang="zh-CN" dirty="0"/>
                        <a:t>xxx</a:t>
                      </a:r>
                      <a:endParaRPr lang="zh-CN" altLang="en-US" dirty="0"/>
                    </a:p>
                  </a:txBody>
                  <a:tcPr/>
                </a:tc>
                <a:tc>
                  <a:txBody>
                    <a:bodyPr/>
                    <a:lstStyle/>
                    <a:p>
                      <a:r>
                        <a:rPr lang="en-US" altLang="zh-CN" dirty="0"/>
                        <a:t>3</a:t>
                      </a:r>
                      <a:endParaRPr lang="zh-CN" altLang="en-US" dirty="0"/>
                    </a:p>
                  </a:txBody>
                  <a:tcPr/>
                </a:tc>
                <a:tc>
                  <a:txBody>
                    <a:bodyPr/>
                    <a:lstStyle/>
                    <a:p>
                      <a:r>
                        <a:rPr lang="en-US" altLang="zh-CN" dirty="0"/>
                        <a:t>105</a:t>
                      </a:r>
                      <a:endParaRPr lang="zh-CN" altLang="en-US" dirty="0"/>
                    </a:p>
                  </a:txBody>
                  <a:tcPr/>
                </a:tc>
              </a:tr>
            </a:tbl>
          </a:graphicData>
        </a:graphic>
      </p:graphicFrame>
      <p:graphicFrame>
        <p:nvGraphicFramePr>
          <p:cNvPr id="3" name="表格 5"/>
          <p:cNvGraphicFramePr>
            <a:graphicFrameLocks noGrp="1"/>
          </p:cNvGraphicFramePr>
          <p:nvPr/>
        </p:nvGraphicFramePr>
        <p:xfrm>
          <a:off x="467139" y="4798410"/>
          <a:ext cx="8322300" cy="1854200"/>
        </p:xfrm>
        <a:graphic>
          <a:graphicData uri="http://schemas.openxmlformats.org/drawingml/2006/table">
            <a:tbl>
              <a:tblPr firstRow="1" bandRow="1">
                <a:tableStyleId>{5C22544A-7EE6-4342-B048-85BDC9FD1C3A}</a:tableStyleId>
              </a:tblPr>
              <a:tblGrid>
                <a:gridCol w="1664460"/>
                <a:gridCol w="1664460"/>
                <a:gridCol w="1664460"/>
                <a:gridCol w="1664460"/>
                <a:gridCol w="1664460"/>
              </a:tblGrid>
              <a:tr h="370840">
                <a:tc>
                  <a:txBody>
                    <a:bodyPr/>
                    <a:lstStyle/>
                    <a:p>
                      <a:r>
                        <a:rPr lang="zh-CN" altLang="en-US" dirty="0"/>
                        <a:t>客户</a:t>
                      </a:r>
                      <a:r>
                        <a:rPr lang="en-US" altLang="zh-CN" dirty="0"/>
                        <a:t>ID</a:t>
                      </a:r>
                      <a:r>
                        <a:rPr lang="zh-CN" altLang="en-US" dirty="0"/>
                        <a:t>（主键）</a:t>
                      </a:r>
                      <a:endParaRPr lang="zh-CN" altLang="en-US" dirty="0"/>
                    </a:p>
                  </a:txBody>
                  <a:tcPr/>
                </a:tc>
                <a:tc>
                  <a:txBody>
                    <a:bodyPr/>
                    <a:lstStyle/>
                    <a:p>
                      <a:r>
                        <a:rPr lang="zh-CN" altLang="en-US" dirty="0"/>
                        <a:t>客户姓名</a:t>
                      </a:r>
                      <a:endParaRPr lang="zh-CN" altLang="en-US" dirty="0"/>
                    </a:p>
                  </a:txBody>
                  <a:tcPr/>
                </a:tc>
                <a:tc>
                  <a:txBody>
                    <a:bodyPr/>
                    <a:lstStyle/>
                    <a:p>
                      <a:r>
                        <a:rPr lang="zh-CN" altLang="en-US" dirty="0"/>
                        <a:t>年龄</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等级</a:t>
                      </a:r>
                      <a:endParaRPr lang="zh-CN" altLang="en-US" dirty="0"/>
                    </a:p>
                  </a:txBody>
                  <a:tcPr/>
                </a:tc>
                <a:tc>
                  <a:txBody>
                    <a:bodyPr/>
                    <a:lstStyle/>
                    <a:p>
                      <a:r>
                        <a:rPr lang="zh-CN" altLang="en-US" dirty="0"/>
                        <a:t>联系电话</a:t>
                      </a:r>
                      <a:endParaRPr lang="zh-CN" altLang="en-US" dirty="0"/>
                    </a:p>
                  </a:txBody>
                  <a:tcPr/>
                </a:tc>
              </a:tr>
              <a:tr h="370840">
                <a:tc>
                  <a:txBody>
                    <a:bodyPr/>
                    <a:lstStyle/>
                    <a:p>
                      <a:r>
                        <a:rPr lang="en-US" altLang="zh-CN" dirty="0"/>
                        <a:t>1</a:t>
                      </a:r>
                      <a:endParaRPr lang="zh-CN" altLang="en-US" dirty="0"/>
                    </a:p>
                  </a:txBody>
                  <a:tcPr/>
                </a:tc>
                <a:tc>
                  <a:txBody>
                    <a:bodyPr/>
                    <a:lstStyle/>
                    <a:p>
                      <a:r>
                        <a:rPr lang="zh-CN" altLang="en-US" dirty="0"/>
                        <a:t>张天</a:t>
                      </a:r>
                      <a:endParaRPr lang="zh-CN" altLang="en-US" dirty="0"/>
                    </a:p>
                  </a:txBody>
                  <a:tcPr/>
                </a:tc>
                <a:tc>
                  <a:txBody>
                    <a:bodyPr/>
                    <a:lstStyle/>
                    <a:p>
                      <a:r>
                        <a:rPr lang="en-US" altLang="zh-CN" dirty="0"/>
                        <a:t>23</a:t>
                      </a:r>
                      <a:endParaRPr lang="zh-CN" altLang="en-US" dirty="0"/>
                    </a:p>
                  </a:txBody>
                  <a:tcPr/>
                </a:tc>
                <a:tc>
                  <a:txBody>
                    <a:bodyPr/>
                    <a:lstStyle/>
                    <a:p>
                      <a:r>
                        <a:rPr lang="zh-CN" altLang="en-US" dirty="0"/>
                        <a:t>**</a:t>
                      </a:r>
                      <a:endParaRPr lang="zh-CN" altLang="en-US" dirty="0"/>
                    </a:p>
                  </a:txBody>
                  <a:tcPr/>
                </a:tc>
                <a:tc>
                  <a:txBody>
                    <a:bodyPr/>
                    <a:lstStyle/>
                    <a:p>
                      <a:r>
                        <a:rPr lang="en-US" altLang="zh-CN" dirty="0"/>
                        <a:t>xxx</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王二</a:t>
                      </a:r>
                      <a:endParaRPr lang="zh-CN" altLang="en-US" dirty="0"/>
                    </a:p>
                  </a:txBody>
                  <a:tcPr/>
                </a:tc>
                <a:tc>
                  <a:txBody>
                    <a:bodyPr/>
                    <a:lstStyle/>
                    <a:p>
                      <a:r>
                        <a:rPr lang="en-US" altLang="zh-CN" dirty="0"/>
                        <a:t>29</a:t>
                      </a:r>
                      <a:endParaRPr lang="zh-CN" altLang="en-US" dirty="0"/>
                    </a:p>
                  </a:txBody>
                  <a:tcPr/>
                </a:tc>
                <a:tc>
                  <a:txBody>
                    <a:bodyPr/>
                    <a:lstStyle/>
                    <a:p>
                      <a:r>
                        <a:rPr lang="zh-CN" altLang="en-US" dirty="0"/>
                        <a:t>*</a:t>
                      </a:r>
                      <a:endParaRPr lang="zh-CN" altLang="en-US" dirty="0"/>
                    </a:p>
                  </a:txBody>
                  <a:tcPr/>
                </a:tc>
                <a:tc>
                  <a:txBody>
                    <a:bodyPr/>
                    <a:lstStyle/>
                    <a:p>
                      <a:r>
                        <a:rPr lang="en-US" altLang="zh-CN" dirty="0"/>
                        <a:t>xxx</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张三</a:t>
                      </a:r>
                      <a:endParaRPr lang="zh-CN" altLang="en-US" dirty="0"/>
                    </a:p>
                  </a:txBody>
                  <a:tcPr/>
                </a:tc>
                <a:tc>
                  <a:txBody>
                    <a:bodyPr/>
                    <a:lstStyle/>
                    <a:p>
                      <a:r>
                        <a:rPr lang="en-US" altLang="zh-CN" dirty="0"/>
                        <a:t>26</a:t>
                      </a:r>
                      <a:endParaRPr lang="zh-CN" altLang="en-US" dirty="0"/>
                    </a:p>
                  </a:txBody>
                  <a:tcPr/>
                </a:tc>
                <a:tc>
                  <a:txBody>
                    <a:bodyPr/>
                    <a:lstStyle/>
                    <a:p>
                      <a:r>
                        <a:rPr lang="zh-CN" altLang="en-US" dirty="0"/>
                        <a:t>*</a:t>
                      </a:r>
                      <a:endParaRPr lang="zh-CN" altLang="en-US" dirty="0"/>
                    </a:p>
                  </a:txBody>
                  <a:tcPr/>
                </a:tc>
                <a:tc>
                  <a:txBody>
                    <a:bodyPr/>
                    <a:lstStyle/>
                    <a:p>
                      <a:r>
                        <a:rPr lang="en-US" altLang="zh-CN" dirty="0"/>
                        <a:t>xxx</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李四</a:t>
                      </a:r>
                      <a:endParaRPr lang="zh-CN" altLang="en-US" dirty="0"/>
                    </a:p>
                  </a:txBody>
                  <a:tcPr/>
                </a:tc>
                <a:tc>
                  <a:txBody>
                    <a:bodyPr/>
                    <a:lstStyle/>
                    <a:p>
                      <a:r>
                        <a:rPr lang="en-US" altLang="zh-CN" dirty="0"/>
                        <a:t>31</a:t>
                      </a:r>
                      <a:endParaRPr lang="zh-CN" altLang="en-US" dirty="0"/>
                    </a:p>
                  </a:txBody>
                  <a:tcPr/>
                </a:tc>
                <a:tc>
                  <a:txBody>
                    <a:bodyPr/>
                    <a:lstStyle/>
                    <a:p>
                      <a:r>
                        <a:rPr lang="zh-CN" altLang="en-US" dirty="0"/>
                        <a:t>**</a:t>
                      </a:r>
                      <a:endParaRPr lang="zh-CN" altLang="en-US" dirty="0"/>
                    </a:p>
                  </a:txBody>
                  <a:tcPr/>
                </a:tc>
                <a:tc>
                  <a:txBody>
                    <a:bodyPr/>
                    <a:lstStyle/>
                    <a:p>
                      <a:r>
                        <a:rPr lang="en-US" altLang="zh-CN" dirty="0"/>
                        <a:t>xxx</a:t>
                      </a:r>
                      <a:endParaRPr lang="zh-CN" altLang="en-US" dirty="0"/>
                    </a:p>
                  </a:txBody>
                  <a:tcPr/>
                </a:tc>
              </a:tr>
            </a:tbl>
          </a:graphicData>
        </a:graphic>
      </p:graphicFrame>
      <p:graphicFrame>
        <p:nvGraphicFramePr>
          <p:cNvPr id="6" name="表格 6"/>
          <p:cNvGraphicFramePr>
            <a:graphicFrameLocks noGrp="1"/>
          </p:cNvGraphicFramePr>
          <p:nvPr/>
        </p:nvGraphicFramePr>
        <p:xfrm>
          <a:off x="5096237" y="1614997"/>
          <a:ext cx="4328796" cy="2225040"/>
        </p:xfrm>
        <a:graphic>
          <a:graphicData uri="http://schemas.openxmlformats.org/drawingml/2006/table">
            <a:tbl>
              <a:tblPr firstRow="1" bandRow="1">
                <a:tableStyleId>{5C22544A-7EE6-4342-B048-85BDC9FD1C3A}</a:tableStyleId>
              </a:tblPr>
              <a:tblGrid>
                <a:gridCol w="1442932"/>
                <a:gridCol w="1442932"/>
                <a:gridCol w="1442932"/>
              </a:tblGrid>
              <a:tr h="370840">
                <a:tc>
                  <a:txBody>
                    <a:bodyPr/>
                    <a:lstStyle/>
                    <a:p>
                      <a:r>
                        <a:rPr lang="zh-CN" altLang="en-US" dirty="0"/>
                        <a:t>快递编号</a:t>
                      </a:r>
                      <a:endParaRPr lang="zh-CN" altLang="en-US" dirty="0"/>
                    </a:p>
                  </a:txBody>
                  <a:tcPr/>
                </a:tc>
                <a:tc>
                  <a:txBody>
                    <a:bodyPr/>
                    <a:lstStyle/>
                    <a:p>
                      <a:r>
                        <a:rPr lang="zh-CN" altLang="en-US" dirty="0"/>
                        <a:t>快递公司</a:t>
                      </a:r>
                      <a:endParaRPr lang="zh-CN" altLang="en-US" dirty="0"/>
                    </a:p>
                  </a:txBody>
                  <a:tcPr/>
                </a:tc>
                <a:tc>
                  <a:txBody>
                    <a:bodyPr/>
                    <a:lstStyle/>
                    <a:p>
                      <a:r>
                        <a:rPr lang="zh-CN" altLang="en-US" dirty="0"/>
                        <a:t>快递状态</a:t>
                      </a:r>
                      <a:endParaRPr lang="zh-CN" altLang="en-US" dirty="0"/>
                    </a:p>
                  </a:txBody>
                  <a:tcPr/>
                </a:tc>
              </a:tr>
              <a:tr h="370840">
                <a:tc>
                  <a:txBody>
                    <a:bodyPr/>
                    <a:lstStyle/>
                    <a:p>
                      <a:r>
                        <a:rPr lang="en-US" altLang="zh-CN" dirty="0"/>
                        <a:t>101</a:t>
                      </a:r>
                      <a:endParaRPr lang="zh-CN" altLang="en-US" dirty="0"/>
                    </a:p>
                  </a:txBody>
                  <a:tcPr/>
                </a:tc>
                <a:tc>
                  <a:txBody>
                    <a:bodyPr/>
                    <a:lstStyle/>
                    <a:p>
                      <a:endParaRPr lang="zh-CN" altLang="en-US" dirty="0"/>
                    </a:p>
                  </a:txBody>
                  <a:tcPr/>
                </a:tc>
                <a:tc>
                  <a:txBody>
                    <a:bodyPr/>
                    <a:lstStyle/>
                    <a:p>
                      <a:endParaRPr lang="zh-CN" altLang="en-US"/>
                    </a:p>
                  </a:txBody>
                  <a:tcPr/>
                </a:tc>
              </a:tr>
              <a:tr h="370840">
                <a:tc>
                  <a:txBody>
                    <a:bodyPr/>
                    <a:lstStyle/>
                    <a:p>
                      <a:r>
                        <a:rPr lang="en-US" altLang="zh-CN" dirty="0"/>
                        <a:t>102</a:t>
                      </a:r>
                      <a:endParaRPr lang="zh-CN" altLang="en-US" dirty="0"/>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103</a:t>
                      </a:r>
                      <a:endParaRPr lang="zh-CN" altLang="en-US" dirty="0"/>
                    </a:p>
                  </a:txBody>
                  <a:tcPr/>
                </a:tc>
                <a:tc>
                  <a:txBody>
                    <a:bodyPr/>
                    <a:lstStyle/>
                    <a:p>
                      <a:endParaRPr lang="zh-CN" altLang="en-US" dirty="0"/>
                    </a:p>
                  </a:txBody>
                  <a:tcPr/>
                </a:tc>
                <a:tc>
                  <a:txBody>
                    <a:bodyPr/>
                    <a:lstStyle/>
                    <a:p>
                      <a:endParaRPr lang="zh-CN" altLang="en-US"/>
                    </a:p>
                  </a:txBody>
                  <a:tcPr/>
                </a:tc>
              </a:tr>
              <a:tr h="370840">
                <a:tc>
                  <a:txBody>
                    <a:bodyPr/>
                    <a:lstStyle/>
                    <a:p>
                      <a:r>
                        <a:rPr lang="en-US" altLang="zh-CN" dirty="0"/>
                        <a:t>104</a:t>
                      </a:r>
                      <a:endParaRPr lang="zh-CN" altLang="en-US" dirty="0"/>
                    </a:p>
                  </a:txBody>
                  <a:tcPr/>
                </a:tc>
                <a:tc>
                  <a:txBody>
                    <a:bodyPr/>
                    <a:lstStyle/>
                    <a:p>
                      <a:endParaRPr lang="zh-CN" altLang="en-US" dirty="0"/>
                    </a:p>
                  </a:txBody>
                  <a:tcPr/>
                </a:tc>
                <a:tc>
                  <a:txBody>
                    <a:bodyPr/>
                    <a:lstStyle/>
                    <a:p>
                      <a:endParaRPr lang="zh-CN" altLang="en-US"/>
                    </a:p>
                  </a:txBody>
                  <a:tcPr/>
                </a:tc>
              </a:tr>
              <a:tr h="370840">
                <a:tc>
                  <a:txBody>
                    <a:bodyPr/>
                    <a:lstStyle/>
                    <a:p>
                      <a:r>
                        <a:rPr lang="en-US" altLang="zh-CN" dirty="0"/>
                        <a:t>105</a:t>
                      </a:r>
                      <a:endParaRPr lang="zh-CN" altLang="en-US" dirty="0"/>
                    </a:p>
                  </a:txBody>
                  <a:tcPr/>
                </a:tc>
                <a:tc>
                  <a:txBody>
                    <a:bodyPr/>
                    <a:lstStyle/>
                    <a:p>
                      <a:endParaRPr lang="zh-CN" altLang="en-US"/>
                    </a:p>
                  </a:txBody>
                  <a:tcPr/>
                </a:tc>
                <a:tc>
                  <a:txBody>
                    <a:bodyPr/>
                    <a:lstStyle/>
                    <a:p>
                      <a:endParaRPr lang="zh-CN" altLang="en-US" dirty="0"/>
                    </a:p>
                  </a:txBody>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dirty="0">
                <a:latin typeface="+mj-ea"/>
                <a:ea typeface="+mj-ea"/>
              </a:rPr>
              <a:t>数据库的范式设计</a:t>
            </a:r>
            <a:endParaRPr lang="zh-CN" altLang="en-US" sz="2800" dirty="0">
              <a:latin typeface="+mj-ea"/>
              <a:ea typeface="+mj-ea"/>
            </a:endParaRPr>
          </a:p>
        </p:txBody>
      </p:sp>
      <p:sp>
        <p:nvSpPr>
          <p:cNvPr id="5" name="文本框 4"/>
          <p:cNvSpPr txBox="1"/>
          <p:nvPr/>
        </p:nvSpPr>
        <p:spPr>
          <a:xfrm>
            <a:off x="467139" y="1225689"/>
            <a:ext cx="8756374" cy="4247317"/>
          </a:xfrm>
          <a:prstGeom prst="rect">
            <a:avLst/>
          </a:prstGeom>
          <a:noFill/>
        </p:spPr>
        <p:txBody>
          <a:bodyPr wrap="square" rtlCol="0">
            <a:spAutoFit/>
          </a:bodyPr>
          <a:lstStyle/>
          <a:p>
            <a:pPr algn="l"/>
            <a:r>
              <a:rPr lang="zh-CN" altLang="en-US" b="1" i="0" dirty="0">
                <a:solidFill>
                  <a:srgbClr val="0000FF"/>
                </a:solidFill>
                <a:effectLst/>
                <a:latin typeface="宋体" panose="02010600030101010101" pitchFamily="2" charset="-122"/>
                <a:ea typeface="宋体" panose="02010600030101010101" pitchFamily="2" charset="-122"/>
              </a:rPr>
              <a:t>范式化设计的优缺点：</a:t>
            </a:r>
            <a:endParaRPr lang="en-US" altLang="zh-CN" b="1" i="0" dirty="0">
              <a:solidFill>
                <a:srgbClr val="0000FF"/>
              </a:solidFill>
              <a:effectLst/>
              <a:latin typeface="宋体" panose="02010600030101010101" pitchFamily="2" charset="-122"/>
              <a:ea typeface="宋体" panose="02010600030101010101" pitchFamily="2" charset="-122"/>
            </a:endParaRPr>
          </a:p>
          <a:p>
            <a:pPr algn="l"/>
            <a:endParaRPr lang="en-US" altLang="zh-CN" b="1" i="0" dirty="0">
              <a:solidFill>
                <a:srgbClr val="0000FF"/>
              </a:solidFill>
              <a:effectLst/>
              <a:latin typeface="宋体" panose="02010600030101010101" pitchFamily="2" charset="-122"/>
              <a:ea typeface="宋体" panose="02010600030101010101" pitchFamily="2" charset="-122"/>
            </a:endParaRPr>
          </a:p>
          <a:p>
            <a:pPr algn="l"/>
            <a:r>
              <a:rPr lang="zh-CN" altLang="en-US" b="1" i="0" dirty="0">
                <a:solidFill>
                  <a:srgbClr val="FF0000"/>
                </a:solidFill>
                <a:effectLst/>
                <a:latin typeface="宋体" panose="02010600030101010101" pitchFamily="2" charset="-122"/>
                <a:ea typeface="宋体" panose="02010600030101010101" pitchFamily="2" charset="-122"/>
              </a:rPr>
              <a:t>优点：</a:t>
            </a:r>
            <a:endParaRPr lang="en-US" altLang="zh-CN" b="1" i="0" dirty="0">
              <a:solidFill>
                <a:srgbClr val="FF0000"/>
              </a:solidFill>
              <a:effectLst/>
              <a:latin typeface="宋体" panose="02010600030101010101" pitchFamily="2" charset="-122"/>
              <a:ea typeface="宋体" panose="02010600030101010101" pitchFamily="2" charset="-122"/>
            </a:endParaRPr>
          </a:p>
          <a:p>
            <a:pPr algn="l"/>
            <a:endParaRPr lang="en-US" altLang="zh-CN" b="1" dirty="0">
              <a:solidFill>
                <a:srgbClr val="0000FF"/>
              </a:solidFill>
              <a:latin typeface="宋体" panose="02010600030101010101" pitchFamily="2" charset="-122"/>
            </a:endParaRPr>
          </a:p>
          <a:p>
            <a:pPr algn="l"/>
            <a:r>
              <a:rPr lang="zh-CN" altLang="en-US" dirty="0">
                <a:solidFill>
                  <a:srgbClr val="333333"/>
                </a:solidFill>
                <a:latin typeface="宋体" panose="02010600030101010101" pitchFamily="2" charset="-122"/>
              </a:rPr>
              <a:t> </a:t>
            </a:r>
            <a:r>
              <a:rPr lang="en-US" altLang="zh-CN" dirty="0">
                <a:solidFill>
                  <a:srgbClr val="333333"/>
                </a:solidFill>
                <a:latin typeface="宋体" panose="02010600030101010101" pitchFamily="2" charset="-122"/>
              </a:rPr>
              <a:t>1</a:t>
            </a:r>
            <a:r>
              <a:rPr lang="zh-CN" altLang="en-US" dirty="0">
                <a:solidFill>
                  <a:srgbClr val="333333"/>
                </a:solidFill>
                <a:latin typeface="宋体" panose="02010600030101010101" pitchFamily="2" charset="-122"/>
              </a:rPr>
              <a:t>）可以尽量得减少数据冗余</a:t>
            </a:r>
            <a:endParaRPr lang="zh-CN" altLang="en-US" dirty="0">
              <a:solidFill>
                <a:srgbClr val="333333"/>
              </a:solidFill>
              <a:latin typeface="宋体" panose="02010600030101010101" pitchFamily="2" charset="-122"/>
            </a:endParaRPr>
          </a:p>
          <a:p>
            <a:r>
              <a:rPr lang="zh-CN" altLang="en-US" dirty="0">
                <a:solidFill>
                  <a:srgbClr val="333333"/>
                </a:solidFill>
                <a:latin typeface="宋体" panose="02010600030101010101" pitchFamily="2" charset="-122"/>
              </a:rPr>
              <a:t> </a:t>
            </a:r>
            <a:r>
              <a:rPr lang="en-US" altLang="zh-CN" dirty="0">
                <a:solidFill>
                  <a:srgbClr val="333333"/>
                </a:solidFill>
                <a:latin typeface="宋体" panose="02010600030101010101" pitchFamily="2" charset="-122"/>
              </a:rPr>
              <a:t>2</a:t>
            </a:r>
            <a:r>
              <a:rPr lang="zh-CN" altLang="en-US" dirty="0">
                <a:solidFill>
                  <a:srgbClr val="333333"/>
                </a:solidFill>
                <a:latin typeface="宋体" panose="02010600030101010101" pitchFamily="2" charset="-122"/>
              </a:rPr>
              <a:t>）范式化的表通常比反范式化的表更小</a:t>
            </a:r>
            <a:endParaRPr lang="en-US" altLang="zh-CN" dirty="0">
              <a:solidFill>
                <a:srgbClr val="333333"/>
              </a:solidFill>
              <a:latin typeface="宋体" panose="02010600030101010101" pitchFamily="2" charset="-122"/>
            </a:endParaRPr>
          </a:p>
          <a:p>
            <a:r>
              <a:rPr lang="en-US" altLang="zh-CN" dirty="0">
                <a:solidFill>
                  <a:srgbClr val="333333"/>
                </a:solidFill>
                <a:latin typeface="宋体" panose="02010600030101010101" pitchFamily="2" charset="-122"/>
              </a:rPr>
              <a:t> 3</a:t>
            </a:r>
            <a:r>
              <a:rPr lang="zh-CN" altLang="en-US" dirty="0">
                <a:solidFill>
                  <a:srgbClr val="333333"/>
                </a:solidFill>
                <a:latin typeface="宋体" panose="02010600030101010101" pitchFamily="2" charset="-122"/>
              </a:rPr>
              <a:t>）范式化的数据库更新起来更加快；</a:t>
            </a:r>
            <a:endParaRPr lang="zh-CN" altLang="en-US" dirty="0">
              <a:solidFill>
                <a:srgbClr val="333333"/>
              </a:solidFill>
              <a:latin typeface="宋体" panose="02010600030101010101" pitchFamily="2" charset="-122"/>
            </a:endParaRPr>
          </a:p>
          <a:p>
            <a:endParaRPr lang="en-US" altLang="zh-CN" b="1" i="0" dirty="0">
              <a:solidFill>
                <a:srgbClr val="FF0000"/>
              </a:solidFill>
              <a:effectLst/>
              <a:latin typeface="宋体" panose="02010600030101010101" pitchFamily="2" charset="-122"/>
              <a:ea typeface="宋体" panose="02010600030101010101" pitchFamily="2" charset="-122"/>
            </a:endParaRPr>
          </a:p>
          <a:p>
            <a:r>
              <a:rPr lang="zh-CN" altLang="en-US" b="1" i="0" dirty="0">
                <a:solidFill>
                  <a:srgbClr val="FF0000"/>
                </a:solidFill>
                <a:effectLst/>
                <a:latin typeface="宋体" panose="02010600030101010101" pitchFamily="2" charset="-122"/>
                <a:ea typeface="宋体" panose="02010600030101010101" pitchFamily="2" charset="-122"/>
              </a:rPr>
              <a:t>不足：</a:t>
            </a:r>
            <a:endParaRPr lang="en-US" altLang="zh-CN" dirty="0">
              <a:solidFill>
                <a:srgbClr val="333333"/>
              </a:solidFill>
              <a:latin typeface="宋体" panose="02010600030101010101" pitchFamily="2" charset="-122"/>
            </a:endParaRPr>
          </a:p>
          <a:p>
            <a:pPr algn="l"/>
            <a:r>
              <a:rPr lang="en-US" altLang="zh-CN" dirty="0">
                <a:solidFill>
                  <a:srgbClr val="333333"/>
                </a:solidFill>
                <a:latin typeface="宋体" panose="02010600030101010101" pitchFamily="2" charset="-122"/>
              </a:rPr>
              <a:t>1</a:t>
            </a:r>
            <a:r>
              <a:rPr lang="zh-CN" altLang="en-US" dirty="0">
                <a:solidFill>
                  <a:srgbClr val="333333"/>
                </a:solidFill>
                <a:latin typeface="宋体" panose="02010600030101010101" pitchFamily="2" charset="-122"/>
              </a:rPr>
              <a:t>）范式化的表，在查询的时候经常需要很多</a:t>
            </a:r>
            <a:r>
              <a:rPr lang="en-US" altLang="zh-CN" dirty="0">
                <a:solidFill>
                  <a:srgbClr val="333333"/>
                </a:solidFill>
                <a:latin typeface="宋体" panose="02010600030101010101" pitchFamily="2" charset="-122"/>
              </a:rPr>
              <a:t>join</a:t>
            </a:r>
            <a:r>
              <a:rPr lang="zh-CN" altLang="en-US" dirty="0">
                <a:solidFill>
                  <a:srgbClr val="333333"/>
                </a:solidFill>
                <a:latin typeface="宋体" panose="02010600030101010101" pitchFamily="2" charset="-122"/>
              </a:rPr>
              <a:t>关联</a:t>
            </a:r>
            <a:r>
              <a:rPr lang="en-US" altLang="zh-CN" dirty="0">
                <a:solidFill>
                  <a:srgbClr val="333333"/>
                </a:solidFill>
                <a:latin typeface="宋体" panose="02010600030101010101" pitchFamily="2" charset="-122"/>
              </a:rPr>
              <a:t>,</a:t>
            </a:r>
            <a:r>
              <a:rPr lang="zh-CN" altLang="en-US" dirty="0">
                <a:solidFill>
                  <a:srgbClr val="333333"/>
                </a:solidFill>
                <a:latin typeface="宋体" panose="02010600030101010101" pitchFamily="2" charset="-122"/>
              </a:rPr>
              <a:t>增加让查询的代价。</a:t>
            </a:r>
            <a:endParaRPr lang="en-US" altLang="zh-CN" dirty="0">
              <a:solidFill>
                <a:srgbClr val="333333"/>
              </a:solidFill>
              <a:latin typeface="宋体" panose="02010600030101010101" pitchFamily="2" charset="-122"/>
            </a:endParaRPr>
          </a:p>
          <a:p>
            <a:pPr algn="l"/>
            <a:r>
              <a:rPr lang="en-US" altLang="zh-CN" dirty="0">
                <a:solidFill>
                  <a:srgbClr val="333333"/>
                </a:solidFill>
                <a:latin typeface="宋体" panose="02010600030101010101" pitchFamily="2" charset="-122"/>
              </a:rPr>
              <a:t>2</a:t>
            </a:r>
            <a:r>
              <a:rPr lang="zh-CN" altLang="en-US" dirty="0">
                <a:solidFill>
                  <a:srgbClr val="333333"/>
                </a:solidFill>
                <a:latin typeface="宋体" panose="02010600030101010101" pitchFamily="2" charset="-122"/>
              </a:rPr>
              <a:t>）更难进行索引优化 </a:t>
            </a:r>
            <a:endParaRPr lang="en-US" altLang="zh-CN" dirty="0">
              <a:solidFill>
                <a:srgbClr val="333333"/>
              </a:solidFill>
              <a:latin typeface="宋体" panose="02010600030101010101" pitchFamily="2" charset="-122"/>
            </a:endParaRPr>
          </a:p>
          <a:p>
            <a:pPr algn="l"/>
            <a:endParaRPr lang="en-US" altLang="zh-CN" dirty="0">
              <a:solidFill>
                <a:srgbClr val="333333"/>
              </a:solidFill>
              <a:latin typeface="宋体" panose="02010600030101010101" pitchFamily="2" charset="-122"/>
            </a:endParaRPr>
          </a:p>
          <a:p>
            <a:pPr algn="l"/>
            <a:r>
              <a:rPr lang="zh-CN" altLang="en-US" b="1" i="0" dirty="0">
                <a:solidFill>
                  <a:srgbClr val="0000FF"/>
                </a:solidFill>
                <a:effectLst/>
                <a:latin typeface="宋体" panose="02010600030101010101" pitchFamily="2" charset="-122"/>
                <a:ea typeface="宋体" panose="02010600030101010101" pitchFamily="2" charset="-122"/>
              </a:rPr>
              <a:t>完全符合范式化的设计有时并不能得到良好的</a:t>
            </a:r>
            <a:r>
              <a:rPr lang="en-US" altLang="zh-CN" b="1" i="0" dirty="0">
                <a:solidFill>
                  <a:srgbClr val="0000FF"/>
                </a:solidFill>
                <a:effectLst/>
                <a:latin typeface="宋体" panose="02010600030101010101" pitchFamily="2" charset="-122"/>
                <a:ea typeface="宋体" panose="02010600030101010101" pitchFamily="2" charset="-122"/>
              </a:rPr>
              <a:t>SQL</a:t>
            </a:r>
            <a:r>
              <a:rPr lang="zh-CN" altLang="en-US" b="1" i="0" dirty="0">
                <a:solidFill>
                  <a:srgbClr val="0000FF"/>
                </a:solidFill>
                <a:effectLst/>
                <a:latin typeface="宋体" panose="02010600030101010101" pitchFamily="2" charset="-122"/>
                <a:ea typeface="宋体" panose="02010600030101010101" pitchFamily="2" charset="-122"/>
              </a:rPr>
              <a:t>查询性能。</a:t>
            </a:r>
            <a:endParaRPr lang="en-US" altLang="zh-CN" b="1" dirty="0">
              <a:solidFill>
                <a:srgbClr val="0000FF"/>
              </a:solidFill>
              <a:latin typeface="宋体" panose="02010600030101010101" pitchFamily="2" charset="-122"/>
            </a:endParaRPr>
          </a:p>
          <a:p>
            <a:pPr algn="l"/>
            <a:endParaRPr lang="en-US" altLang="zh-CN" b="1" i="0" dirty="0">
              <a:solidFill>
                <a:srgbClr val="0000FF"/>
              </a:solidFill>
              <a:effectLst/>
              <a:latin typeface="宋体" panose="02010600030101010101" pitchFamily="2" charset="-122"/>
              <a:ea typeface="宋体" panose="02010600030101010101" pitchFamily="2" charset="-122"/>
            </a:endParaRPr>
          </a:p>
          <a:p>
            <a:pPr algn="l"/>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dirty="0">
                <a:latin typeface="+mj-ea"/>
                <a:ea typeface="+mj-ea"/>
              </a:rPr>
              <a:t>反范式化设计</a:t>
            </a:r>
            <a:endParaRPr lang="zh-CN" altLang="en-US" sz="2800" dirty="0">
              <a:latin typeface="+mj-ea"/>
              <a:ea typeface="+mj-ea"/>
            </a:endParaRPr>
          </a:p>
        </p:txBody>
      </p:sp>
      <p:sp>
        <p:nvSpPr>
          <p:cNvPr id="5" name="文本框 4"/>
          <p:cNvSpPr txBox="1"/>
          <p:nvPr/>
        </p:nvSpPr>
        <p:spPr>
          <a:xfrm>
            <a:off x="467139" y="1914349"/>
            <a:ext cx="8756374" cy="2308324"/>
          </a:xfrm>
          <a:prstGeom prst="rect">
            <a:avLst/>
          </a:prstGeom>
          <a:noFill/>
        </p:spPr>
        <p:txBody>
          <a:bodyPr wrap="square" rtlCol="0">
            <a:spAutoFit/>
          </a:bodyPr>
          <a:lstStyle/>
          <a:p>
            <a:pPr algn="l"/>
            <a:endParaRPr lang="en-US" altLang="zh-CN" dirty="0">
              <a:solidFill>
                <a:srgbClr val="333333"/>
              </a:solidFill>
              <a:latin typeface="宋体" panose="02010600030101010101" pitchFamily="2" charset="-122"/>
            </a:endParaRPr>
          </a:p>
          <a:p>
            <a:pPr marL="285750" indent="-285750">
              <a:buFont typeface="Wingdings" panose="05000000000000000000" charset="0"/>
              <a:buChar char="ü"/>
            </a:pPr>
            <a:r>
              <a:rPr lang="zh-CN" altLang="en-US" dirty="0">
                <a:solidFill>
                  <a:schemeClr val="accent4">
                    <a:lumMod val="75000"/>
                  </a:schemeClr>
                </a:solidFill>
                <a:effectLst>
                  <a:outerShdw blurRad="38100" dist="25400" dir="5400000" algn="ctr" rotWithShape="0">
                    <a:srgbClr val="6E747A">
                      <a:alpha val="43000"/>
                    </a:srgbClr>
                  </a:outerShdw>
                </a:effectLst>
              </a:rPr>
              <a:t>反范式化是针对范式化而言得，在前面介绍了数据库设计得范式</a:t>
            </a:r>
            <a:endParaRPr lang="zh-CN" altLang="en-US" dirty="0">
              <a:solidFill>
                <a:schemeClr val="accent4">
                  <a:lumMod val="75000"/>
                </a:schemeClr>
              </a:solidFill>
              <a:effectLst>
                <a:outerShdw blurRad="38100" dist="25400" dir="5400000" algn="ctr" rotWithShape="0">
                  <a:srgbClr val="6E747A">
                    <a:alpha val="43000"/>
                  </a:srgbClr>
                </a:outerShdw>
              </a:effectLst>
            </a:endParaRPr>
          </a:p>
          <a:p>
            <a:pPr marL="285750" indent="-285750">
              <a:buFont typeface="Wingdings" panose="05000000000000000000" charset="0"/>
              <a:buChar char="ü"/>
            </a:pPr>
            <a:endParaRPr lang="zh-CN" altLang="en-US" dirty="0">
              <a:solidFill>
                <a:schemeClr val="accent4">
                  <a:lumMod val="75000"/>
                </a:schemeClr>
              </a:solidFill>
              <a:effectLst>
                <a:outerShdw blurRad="38100" dist="25400" dir="5400000" algn="ctr" rotWithShape="0">
                  <a:srgbClr val="6E747A">
                    <a:alpha val="43000"/>
                  </a:srgbClr>
                </a:outerShdw>
              </a:effectLst>
            </a:endParaRPr>
          </a:p>
          <a:p>
            <a:pPr marL="285750" indent="-285750">
              <a:buFont typeface="Wingdings" panose="05000000000000000000" charset="0"/>
              <a:buChar char="ü"/>
            </a:pPr>
            <a:r>
              <a:rPr lang="zh-CN" altLang="en-US" dirty="0">
                <a:solidFill>
                  <a:schemeClr val="accent4">
                    <a:lumMod val="75000"/>
                  </a:schemeClr>
                </a:solidFill>
                <a:effectLst>
                  <a:outerShdw blurRad="38100" dist="25400" dir="5400000" algn="ctr" rotWithShape="0">
                    <a:srgbClr val="6E747A">
                      <a:alpha val="43000"/>
                    </a:srgbClr>
                  </a:outerShdw>
                </a:effectLst>
              </a:rPr>
              <a:t>所谓得反范式化就是为了性能和读取效率得考虑而适当得对数据库设计范式得要求进行违反</a:t>
            </a:r>
            <a:endParaRPr lang="zh-CN" altLang="en-US" dirty="0">
              <a:solidFill>
                <a:schemeClr val="accent4">
                  <a:lumMod val="75000"/>
                </a:schemeClr>
              </a:solidFill>
              <a:effectLst>
                <a:outerShdw blurRad="38100" dist="25400" dir="5400000" algn="ctr" rotWithShape="0">
                  <a:srgbClr val="6E747A">
                    <a:alpha val="43000"/>
                  </a:srgbClr>
                </a:outerShdw>
              </a:effectLst>
            </a:endParaRPr>
          </a:p>
          <a:p>
            <a:pPr marL="285750" indent="-285750">
              <a:buFont typeface="Wingdings" panose="05000000000000000000" charset="0"/>
              <a:buChar char="ü"/>
            </a:pPr>
            <a:endParaRPr lang="zh-CN" altLang="en-US" dirty="0">
              <a:solidFill>
                <a:schemeClr val="accent4">
                  <a:lumMod val="75000"/>
                </a:schemeClr>
              </a:solidFill>
              <a:effectLst>
                <a:outerShdw blurRad="38100" dist="25400" dir="5400000" algn="ctr" rotWithShape="0">
                  <a:srgbClr val="6E747A">
                    <a:alpha val="43000"/>
                  </a:srgbClr>
                </a:outerShdw>
              </a:effectLst>
            </a:endParaRPr>
          </a:p>
          <a:p>
            <a:pPr marL="285750" indent="-285750">
              <a:buFont typeface="Wingdings" panose="05000000000000000000" charset="0"/>
              <a:buChar char="ü"/>
            </a:pPr>
            <a:r>
              <a:rPr lang="zh-CN" altLang="en-US" dirty="0">
                <a:solidFill>
                  <a:schemeClr val="accent4">
                    <a:lumMod val="75000"/>
                  </a:schemeClr>
                </a:solidFill>
                <a:effectLst>
                  <a:outerShdw blurRad="38100" dist="25400" dir="5400000" algn="ctr" rotWithShape="0">
                    <a:srgbClr val="6E747A">
                      <a:alpha val="43000"/>
                    </a:srgbClr>
                  </a:outerShdw>
                </a:effectLst>
              </a:rPr>
              <a:t>允许存在</a:t>
            </a:r>
            <a:r>
              <a:rPr lang="zh-CN" altLang="en-US" dirty="0">
                <a:solidFill>
                  <a:srgbClr val="FF0000"/>
                </a:solidFill>
                <a:effectLst>
                  <a:outerShdw blurRad="38100" dist="25400" dir="5400000" algn="ctr" rotWithShape="0">
                    <a:srgbClr val="6E747A">
                      <a:alpha val="43000"/>
                    </a:srgbClr>
                  </a:outerShdw>
                </a:effectLst>
              </a:rPr>
              <a:t>少量得冗余</a:t>
            </a:r>
            <a:r>
              <a:rPr lang="zh-CN" altLang="en-US" dirty="0">
                <a:solidFill>
                  <a:schemeClr val="accent4">
                    <a:lumMod val="75000"/>
                  </a:schemeClr>
                </a:solidFill>
                <a:effectLst>
                  <a:outerShdw blurRad="38100" dist="25400" dir="5400000" algn="ctr" rotWithShape="0">
                    <a:srgbClr val="6E747A">
                      <a:alpha val="43000"/>
                    </a:srgbClr>
                  </a:outerShdw>
                </a:effectLst>
              </a:rPr>
              <a:t>，换句话来说反范式化就是</a:t>
            </a:r>
            <a:r>
              <a:rPr lang="zh-CN" altLang="en-US" dirty="0">
                <a:solidFill>
                  <a:srgbClr val="FF0000"/>
                </a:solidFill>
                <a:effectLst>
                  <a:outerShdw blurRad="38100" dist="25400" dir="5400000" algn="ctr" rotWithShape="0">
                    <a:srgbClr val="6E747A">
                      <a:alpha val="43000"/>
                    </a:srgbClr>
                  </a:outerShdw>
                </a:effectLst>
              </a:rPr>
              <a:t>使用空间来换取时间</a:t>
            </a:r>
            <a:endParaRPr lang="zh-CN" altLang="en-US" dirty="0">
              <a:solidFill>
                <a:srgbClr val="FF0000"/>
              </a:solidFill>
              <a:effectLst>
                <a:outerShdw blurRad="38100" dist="25400" dir="5400000" algn="ctr" rotWithShape="0">
                  <a:srgbClr val="6E747A">
                    <a:alpha val="43000"/>
                  </a:srgbClr>
                </a:outerShdw>
              </a:effectLst>
            </a:endParaRPr>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dirty="0">
                <a:latin typeface="+mj-ea"/>
                <a:ea typeface="+mj-ea"/>
              </a:rPr>
              <a:t>数据库的反范式化设计</a:t>
            </a:r>
            <a:endParaRPr lang="zh-CN" altLang="en-US" sz="2800" dirty="0">
              <a:latin typeface="+mj-ea"/>
              <a:ea typeface="+mj-ea"/>
            </a:endParaRPr>
          </a:p>
        </p:txBody>
      </p:sp>
      <p:sp>
        <p:nvSpPr>
          <p:cNvPr id="5" name="文本框 4"/>
          <p:cNvSpPr txBox="1"/>
          <p:nvPr/>
        </p:nvSpPr>
        <p:spPr>
          <a:xfrm>
            <a:off x="467139" y="1296598"/>
            <a:ext cx="8756374" cy="923330"/>
          </a:xfrm>
          <a:prstGeom prst="rect">
            <a:avLst/>
          </a:prstGeom>
          <a:noFill/>
        </p:spPr>
        <p:txBody>
          <a:bodyPr wrap="square" rtlCol="0">
            <a:spAutoFit/>
          </a:bodyPr>
          <a:lstStyle/>
          <a:p>
            <a:r>
              <a:rPr lang="zh-CN" altLang="en-US" b="0" i="0" dirty="0">
                <a:solidFill>
                  <a:srgbClr val="4B4B4B"/>
                </a:solidFill>
                <a:effectLst/>
                <a:latin typeface="Verdana" panose="020B0604030504040204" pitchFamily="34" charset="0"/>
              </a:rPr>
              <a:t>在订单表中增加一列联系电话，这样破坏了范式设计的规范，但是减少了表的关联查询，提高了效率。</a:t>
            </a:r>
            <a:endParaRPr lang="zh-CN" altLang="en-US" b="0" i="0" dirty="0">
              <a:solidFill>
                <a:srgbClr val="4B4B4B"/>
              </a:solidFill>
              <a:effectLst/>
              <a:latin typeface="Verdana" panose="020B0604030504040204" pitchFamily="34" charset="0"/>
            </a:endParaRPr>
          </a:p>
          <a:p>
            <a:pPr algn="l"/>
            <a:endParaRPr lang="zh-CN" altLang="en-US" dirty="0"/>
          </a:p>
        </p:txBody>
      </p:sp>
      <p:graphicFrame>
        <p:nvGraphicFramePr>
          <p:cNvPr id="4" name="表格 6"/>
          <p:cNvGraphicFramePr>
            <a:graphicFrameLocks noGrp="1"/>
          </p:cNvGraphicFramePr>
          <p:nvPr>
            <p:custDataLst>
              <p:tags r:id="rId1"/>
            </p:custDataLst>
          </p:nvPr>
        </p:nvGraphicFramePr>
        <p:xfrm>
          <a:off x="467138" y="2321560"/>
          <a:ext cx="6848060" cy="2214880"/>
        </p:xfrm>
        <a:graphic>
          <a:graphicData uri="http://schemas.openxmlformats.org/drawingml/2006/table">
            <a:tbl>
              <a:tblPr firstRow="1" bandRow="1">
                <a:tableStyleId>{5C22544A-7EE6-4342-B048-85BDC9FD1C3A}</a:tableStyleId>
              </a:tblPr>
              <a:tblGrid>
                <a:gridCol w="1712015"/>
                <a:gridCol w="1712015"/>
                <a:gridCol w="1712015"/>
                <a:gridCol w="1712015"/>
              </a:tblGrid>
              <a:tr h="289971">
                <a:tc>
                  <a:txBody>
                    <a:bodyPr/>
                    <a:lstStyle/>
                    <a:p>
                      <a:r>
                        <a:rPr lang="zh-CN" altLang="en-US" dirty="0"/>
                        <a:t>订单号（主键）</a:t>
                      </a:r>
                      <a:endParaRPr lang="zh-CN" altLang="en-US" dirty="0"/>
                    </a:p>
                  </a:txBody>
                  <a:tcPr/>
                </a:tc>
                <a:tc>
                  <a:txBody>
                    <a:bodyPr/>
                    <a:lstStyle/>
                    <a:p>
                      <a:r>
                        <a:rPr lang="zh-CN" altLang="en-US" dirty="0"/>
                        <a:t>商品信息</a:t>
                      </a:r>
                      <a:endParaRPr lang="zh-CN" altLang="en-US" dirty="0"/>
                    </a:p>
                  </a:txBody>
                  <a:tcPr/>
                </a:tc>
                <a:tc>
                  <a:txBody>
                    <a:bodyPr/>
                    <a:lstStyle/>
                    <a:p>
                      <a:r>
                        <a:rPr lang="zh-CN" altLang="en-US" dirty="0"/>
                        <a:t>客户</a:t>
                      </a:r>
                      <a:r>
                        <a:rPr lang="en-US" altLang="zh-CN" dirty="0"/>
                        <a:t>ID</a:t>
                      </a:r>
                      <a:r>
                        <a:rPr lang="zh-CN" altLang="en-US" dirty="0"/>
                        <a:t>（外键）</a:t>
                      </a:r>
                      <a:endParaRPr lang="zh-CN" altLang="en-US" dirty="0"/>
                    </a:p>
                  </a:txBody>
                  <a:tcPr/>
                </a:tc>
                <a:tc>
                  <a:txBody>
                    <a:bodyPr/>
                    <a:lstStyle/>
                    <a:p>
                      <a:r>
                        <a:rPr lang="zh-CN" altLang="en-US" dirty="0"/>
                        <a:t>联系电话</a:t>
                      </a:r>
                      <a:endParaRPr lang="zh-CN" altLang="en-US" dirty="0"/>
                    </a:p>
                  </a:txBody>
                  <a:tcPr/>
                </a:tc>
              </a:tr>
              <a:tr h="370840">
                <a:tc>
                  <a:txBody>
                    <a:bodyPr/>
                    <a:lstStyle/>
                    <a:p>
                      <a:r>
                        <a:rPr lang="en-US" altLang="zh-CN" dirty="0"/>
                        <a:t>1</a:t>
                      </a:r>
                      <a:endParaRPr lang="zh-CN" altLang="en-US" dirty="0"/>
                    </a:p>
                  </a:txBody>
                  <a:tcPr/>
                </a:tc>
                <a:tc>
                  <a:txBody>
                    <a:bodyPr/>
                    <a:lstStyle/>
                    <a:p>
                      <a:r>
                        <a:rPr lang="en-US" altLang="zh-CN" dirty="0"/>
                        <a:t>xxx</a:t>
                      </a:r>
                      <a:endParaRPr lang="zh-CN" altLang="en-US" dirty="0"/>
                    </a:p>
                  </a:txBody>
                  <a:tcPr/>
                </a:tc>
                <a:tc>
                  <a:txBody>
                    <a:bodyPr/>
                    <a:lstStyle/>
                    <a:p>
                      <a:r>
                        <a:rPr lang="en-US" altLang="zh-CN" dirty="0"/>
                        <a:t>3</a:t>
                      </a:r>
                      <a:endParaRPr lang="zh-CN" altLang="en-US" dirty="0"/>
                    </a:p>
                  </a:txBody>
                  <a:tcPr/>
                </a:tc>
                <a:tc>
                  <a:txBody>
                    <a:bodyPr/>
                    <a:lstStyle/>
                    <a:p>
                      <a:r>
                        <a:rPr lang="en-US" altLang="zh-CN" dirty="0"/>
                        <a:t>xxx</a:t>
                      </a:r>
                      <a:endParaRPr lang="zh-CN" altLang="en-US" dirty="0"/>
                    </a:p>
                  </a:txBody>
                  <a:tcPr/>
                </a:tc>
              </a:tr>
              <a:tr h="370840">
                <a:tc>
                  <a:txBody>
                    <a:bodyPr/>
                    <a:lstStyle/>
                    <a:p>
                      <a:r>
                        <a:rPr lang="en-US" altLang="zh-CN" dirty="0"/>
                        <a:t>2</a:t>
                      </a:r>
                      <a:endParaRPr lang="zh-CN" altLang="en-US" dirty="0"/>
                    </a:p>
                  </a:txBody>
                  <a:tcPr/>
                </a:tc>
                <a:tc>
                  <a:txBody>
                    <a:bodyPr/>
                    <a:lstStyle/>
                    <a:p>
                      <a:r>
                        <a:rPr lang="en-US" altLang="zh-CN" dirty="0"/>
                        <a:t>xxx</a:t>
                      </a:r>
                      <a:endParaRPr lang="zh-CN" altLang="en-US" dirty="0"/>
                    </a:p>
                  </a:txBody>
                  <a:tcPr/>
                </a:tc>
                <a:tc>
                  <a:txBody>
                    <a:bodyPr/>
                    <a:lstStyle/>
                    <a:p>
                      <a:r>
                        <a:rPr lang="en-US" altLang="zh-CN" dirty="0"/>
                        <a:t>4</a:t>
                      </a:r>
                      <a:endParaRPr lang="zh-CN" altLang="en-US" dirty="0"/>
                    </a:p>
                  </a:txBody>
                  <a:tcPr/>
                </a:tc>
                <a:tc>
                  <a:txBody>
                    <a:bodyPr/>
                    <a:lstStyle/>
                    <a:p>
                      <a:r>
                        <a:rPr lang="en-US" altLang="zh-CN" dirty="0"/>
                        <a:t>xxx</a:t>
                      </a:r>
                      <a:endParaRPr lang="zh-CN" altLang="en-US" dirty="0"/>
                    </a:p>
                  </a:txBody>
                  <a:tcPr/>
                </a:tc>
              </a:tr>
              <a:tr h="370840">
                <a:tc>
                  <a:txBody>
                    <a:bodyPr/>
                    <a:lstStyle/>
                    <a:p>
                      <a:r>
                        <a:rPr lang="en-US" altLang="zh-CN" dirty="0"/>
                        <a:t>3</a:t>
                      </a:r>
                      <a:endParaRPr lang="zh-CN" altLang="en-US" dirty="0"/>
                    </a:p>
                  </a:txBody>
                  <a:tcPr/>
                </a:tc>
                <a:tc>
                  <a:txBody>
                    <a:bodyPr/>
                    <a:lstStyle/>
                    <a:p>
                      <a:r>
                        <a:rPr lang="en-US" altLang="zh-CN" dirty="0"/>
                        <a:t>xxx</a:t>
                      </a:r>
                      <a:endParaRPr lang="zh-CN" altLang="en-US" dirty="0"/>
                    </a:p>
                  </a:txBody>
                  <a:tcPr/>
                </a:tc>
                <a:tc>
                  <a:txBody>
                    <a:bodyPr/>
                    <a:lstStyle/>
                    <a:p>
                      <a:r>
                        <a:rPr lang="en-US" altLang="zh-CN" dirty="0"/>
                        <a:t>2</a:t>
                      </a:r>
                      <a:endParaRPr lang="zh-CN" altLang="en-US" dirty="0"/>
                    </a:p>
                  </a:txBody>
                  <a:tcPr/>
                </a:tc>
                <a:tc>
                  <a:txBody>
                    <a:bodyPr/>
                    <a:lstStyle/>
                    <a:p>
                      <a:r>
                        <a:rPr lang="en-US" altLang="zh-CN" dirty="0"/>
                        <a:t>xxx</a:t>
                      </a:r>
                      <a:endParaRPr lang="zh-CN" altLang="en-US" dirty="0"/>
                    </a:p>
                  </a:txBody>
                  <a:tcPr/>
                </a:tc>
              </a:tr>
              <a:tr h="370840">
                <a:tc>
                  <a:txBody>
                    <a:bodyPr/>
                    <a:lstStyle/>
                    <a:p>
                      <a:r>
                        <a:rPr lang="en-US" altLang="zh-CN" dirty="0"/>
                        <a:t>4</a:t>
                      </a:r>
                      <a:endParaRPr lang="zh-CN" altLang="en-US" dirty="0"/>
                    </a:p>
                  </a:txBody>
                  <a:tcPr/>
                </a:tc>
                <a:tc>
                  <a:txBody>
                    <a:bodyPr/>
                    <a:lstStyle/>
                    <a:p>
                      <a:r>
                        <a:rPr lang="en-US" altLang="zh-CN" dirty="0"/>
                        <a:t>xxx</a:t>
                      </a:r>
                      <a:endParaRPr lang="zh-CN" altLang="en-US" dirty="0"/>
                    </a:p>
                  </a:txBody>
                  <a:tcPr/>
                </a:tc>
                <a:tc>
                  <a:txBody>
                    <a:bodyPr/>
                    <a:lstStyle/>
                    <a:p>
                      <a:r>
                        <a:rPr lang="en-US" altLang="zh-CN" dirty="0"/>
                        <a:t>4</a:t>
                      </a:r>
                      <a:endParaRPr lang="zh-CN" altLang="en-US" dirty="0"/>
                    </a:p>
                  </a:txBody>
                  <a:tcPr/>
                </a:tc>
                <a:tc>
                  <a:txBody>
                    <a:bodyPr/>
                    <a:lstStyle/>
                    <a:p>
                      <a:r>
                        <a:rPr lang="en-US" altLang="zh-CN" dirty="0"/>
                        <a:t>xxx</a:t>
                      </a:r>
                      <a:endParaRPr lang="zh-CN" altLang="en-US" dirty="0"/>
                    </a:p>
                  </a:txBody>
                  <a:tcPr/>
                </a:tc>
              </a:tr>
              <a:tr h="230992">
                <a:tc>
                  <a:txBody>
                    <a:bodyPr/>
                    <a:lstStyle/>
                    <a:p>
                      <a:r>
                        <a:rPr lang="en-US" altLang="zh-CN" dirty="0"/>
                        <a:t>5</a:t>
                      </a:r>
                      <a:endParaRPr lang="zh-CN" altLang="en-US" dirty="0"/>
                    </a:p>
                  </a:txBody>
                  <a:tcPr/>
                </a:tc>
                <a:tc>
                  <a:txBody>
                    <a:bodyPr/>
                    <a:lstStyle/>
                    <a:p>
                      <a:r>
                        <a:rPr lang="en-US" altLang="zh-CN" dirty="0"/>
                        <a:t>xxx</a:t>
                      </a:r>
                      <a:endParaRPr lang="zh-CN" altLang="en-US" dirty="0"/>
                    </a:p>
                  </a:txBody>
                  <a:tcPr/>
                </a:tc>
                <a:tc>
                  <a:txBody>
                    <a:bodyPr/>
                    <a:lstStyle/>
                    <a:p>
                      <a:r>
                        <a:rPr lang="en-US" altLang="zh-CN" dirty="0"/>
                        <a:t>3</a:t>
                      </a:r>
                      <a:endParaRPr lang="zh-CN" altLang="en-US" dirty="0"/>
                    </a:p>
                  </a:txBody>
                  <a:tcPr/>
                </a:tc>
                <a:tc>
                  <a:txBody>
                    <a:bodyPr/>
                    <a:lstStyle/>
                    <a:p>
                      <a:r>
                        <a:rPr lang="en-US" altLang="zh-CN" dirty="0"/>
                        <a:t>xxx</a:t>
                      </a:r>
                      <a:endParaRPr lang="zh-CN" altLang="en-US" dirty="0"/>
                    </a:p>
                  </a:txBody>
                  <a:tcPr/>
                </a:tc>
              </a:tr>
            </a:tbl>
          </a:graphicData>
        </a:graphic>
      </p:graphicFrame>
      <p:graphicFrame>
        <p:nvGraphicFramePr>
          <p:cNvPr id="3" name="表格 5"/>
          <p:cNvGraphicFramePr>
            <a:graphicFrameLocks noGrp="1"/>
          </p:cNvGraphicFramePr>
          <p:nvPr>
            <p:custDataLst>
              <p:tags r:id="rId2"/>
            </p:custDataLst>
          </p:nvPr>
        </p:nvGraphicFramePr>
        <p:xfrm>
          <a:off x="467139" y="4798410"/>
          <a:ext cx="8322300" cy="1854200"/>
        </p:xfrm>
        <a:graphic>
          <a:graphicData uri="http://schemas.openxmlformats.org/drawingml/2006/table">
            <a:tbl>
              <a:tblPr firstRow="1" bandRow="1">
                <a:tableStyleId>{5C22544A-7EE6-4342-B048-85BDC9FD1C3A}</a:tableStyleId>
              </a:tblPr>
              <a:tblGrid>
                <a:gridCol w="1664460"/>
                <a:gridCol w="1664460"/>
                <a:gridCol w="1664460"/>
                <a:gridCol w="1664460"/>
                <a:gridCol w="1664460"/>
              </a:tblGrid>
              <a:tr h="370840">
                <a:tc>
                  <a:txBody>
                    <a:bodyPr/>
                    <a:lstStyle/>
                    <a:p>
                      <a:r>
                        <a:rPr lang="zh-CN" altLang="en-US" dirty="0"/>
                        <a:t>客户</a:t>
                      </a:r>
                      <a:r>
                        <a:rPr lang="en-US" altLang="zh-CN" dirty="0"/>
                        <a:t>ID</a:t>
                      </a:r>
                      <a:r>
                        <a:rPr lang="zh-CN" altLang="en-US" dirty="0"/>
                        <a:t>（主键）</a:t>
                      </a:r>
                      <a:endParaRPr lang="zh-CN" altLang="en-US" dirty="0"/>
                    </a:p>
                  </a:txBody>
                  <a:tcPr/>
                </a:tc>
                <a:tc>
                  <a:txBody>
                    <a:bodyPr/>
                    <a:lstStyle/>
                    <a:p>
                      <a:r>
                        <a:rPr lang="zh-CN" altLang="en-US" dirty="0"/>
                        <a:t>客户姓名</a:t>
                      </a:r>
                      <a:endParaRPr lang="zh-CN" altLang="en-US" dirty="0"/>
                    </a:p>
                  </a:txBody>
                  <a:tcPr/>
                </a:tc>
                <a:tc>
                  <a:txBody>
                    <a:bodyPr/>
                    <a:lstStyle/>
                    <a:p>
                      <a:r>
                        <a:rPr lang="zh-CN" altLang="en-US" dirty="0"/>
                        <a:t>年龄</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等级</a:t>
                      </a:r>
                      <a:endParaRPr lang="zh-CN" altLang="en-US" dirty="0"/>
                    </a:p>
                  </a:txBody>
                  <a:tcPr/>
                </a:tc>
                <a:tc>
                  <a:txBody>
                    <a:bodyPr/>
                    <a:lstStyle/>
                    <a:p>
                      <a:r>
                        <a:rPr lang="zh-CN" altLang="en-US" dirty="0"/>
                        <a:t>联系电话</a:t>
                      </a:r>
                      <a:endParaRPr lang="zh-CN" altLang="en-US" dirty="0"/>
                    </a:p>
                  </a:txBody>
                  <a:tcPr/>
                </a:tc>
              </a:tr>
              <a:tr h="370840">
                <a:tc>
                  <a:txBody>
                    <a:bodyPr/>
                    <a:lstStyle/>
                    <a:p>
                      <a:r>
                        <a:rPr lang="en-US" altLang="zh-CN" dirty="0"/>
                        <a:t>1</a:t>
                      </a:r>
                      <a:endParaRPr lang="zh-CN" altLang="en-US" dirty="0"/>
                    </a:p>
                  </a:txBody>
                  <a:tcPr/>
                </a:tc>
                <a:tc>
                  <a:txBody>
                    <a:bodyPr/>
                    <a:lstStyle/>
                    <a:p>
                      <a:r>
                        <a:rPr lang="zh-CN" altLang="en-US" dirty="0"/>
                        <a:t>张天</a:t>
                      </a:r>
                      <a:endParaRPr lang="zh-CN" altLang="en-US" dirty="0"/>
                    </a:p>
                  </a:txBody>
                  <a:tcPr/>
                </a:tc>
                <a:tc>
                  <a:txBody>
                    <a:bodyPr/>
                    <a:lstStyle/>
                    <a:p>
                      <a:r>
                        <a:rPr lang="en-US" altLang="zh-CN" dirty="0"/>
                        <a:t>23</a:t>
                      </a:r>
                      <a:endParaRPr lang="zh-CN" altLang="en-US" dirty="0"/>
                    </a:p>
                  </a:txBody>
                  <a:tcPr/>
                </a:tc>
                <a:tc>
                  <a:txBody>
                    <a:bodyPr/>
                    <a:lstStyle/>
                    <a:p>
                      <a:r>
                        <a:rPr lang="zh-CN" altLang="en-US" dirty="0"/>
                        <a:t>**</a:t>
                      </a:r>
                      <a:endParaRPr lang="zh-CN" altLang="en-US" dirty="0"/>
                    </a:p>
                  </a:txBody>
                  <a:tcPr/>
                </a:tc>
                <a:tc>
                  <a:txBody>
                    <a:bodyPr/>
                    <a:lstStyle/>
                    <a:p>
                      <a:r>
                        <a:rPr lang="en-US" altLang="zh-CN" dirty="0"/>
                        <a:t>xxx</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王二</a:t>
                      </a:r>
                      <a:endParaRPr lang="zh-CN" altLang="en-US" dirty="0"/>
                    </a:p>
                  </a:txBody>
                  <a:tcPr/>
                </a:tc>
                <a:tc>
                  <a:txBody>
                    <a:bodyPr/>
                    <a:lstStyle/>
                    <a:p>
                      <a:r>
                        <a:rPr lang="en-US" altLang="zh-CN" dirty="0"/>
                        <a:t>29</a:t>
                      </a:r>
                      <a:endParaRPr lang="zh-CN" altLang="en-US" dirty="0"/>
                    </a:p>
                  </a:txBody>
                  <a:tcPr/>
                </a:tc>
                <a:tc>
                  <a:txBody>
                    <a:bodyPr/>
                    <a:lstStyle/>
                    <a:p>
                      <a:r>
                        <a:rPr lang="zh-CN" altLang="en-US" dirty="0"/>
                        <a:t>*</a:t>
                      </a:r>
                      <a:endParaRPr lang="zh-CN" altLang="en-US" dirty="0"/>
                    </a:p>
                  </a:txBody>
                  <a:tcPr/>
                </a:tc>
                <a:tc>
                  <a:txBody>
                    <a:bodyPr/>
                    <a:lstStyle/>
                    <a:p>
                      <a:r>
                        <a:rPr lang="en-US" altLang="zh-CN" dirty="0"/>
                        <a:t>xxx</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张三</a:t>
                      </a:r>
                      <a:endParaRPr lang="zh-CN" altLang="en-US" dirty="0"/>
                    </a:p>
                  </a:txBody>
                  <a:tcPr/>
                </a:tc>
                <a:tc>
                  <a:txBody>
                    <a:bodyPr/>
                    <a:lstStyle/>
                    <a:p>
                      <a:r>
                        <a:rPr lang="en-US" altLang="zh-CN" dirty="0"/>
                        <a:t>26</a:t>
                      </a:r>
                      <a:endParaRPr lang="zh-CN" altLang="en-US" dirty="0"/>
                    </a:p>
                  </a:txBody>
                  <a:tcPr/>
                </a:tc>
                <a:tc>
                  <a:txBody>
                    <a:bodyPr/>
                    <a:lstStyle/>
                    <a:p>
                      <a:r>
                        <a:rPr lang="zh-CN" altLang="en-US" dirty="0"/>
                        <a:t>*</a:t>
                      </a:r>
                      <a:endParaRPr lang="zh-CN" altLang="en-US" dirty="0"/>
                    </a:p>
                  </a:txBody>
                  <a:tcPr/>
                </a:tc>
                <a:tc>
                  <a:txBody>
                    <a:bodyPr/>
                    <a:lstStyle/>
                    <a:p>
                      <a:r>
                        <a:rPr lang="en-US" altLang="zh-CN" dirty="0"/>
                        <a:t>xxx</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李四</a:t>
                      </a:r>
                      <a:endParaRPr lang="zh-CN" altLang="en-US" dirty="0"/>
                    </a:p>
                  </a:txBody>
                  <a:tcPr/>
                </a:tc>
                <a:tc>
                  <a:txBody>
                    <a:bodyPr/>
                    <a:lstStyle/>
                    <a:p>
                      <a:r>
                        <a:rPr lang="en-US" altLang="zh-CN" dirty="0"/>
                        <a:t>31</a:t>
                      </a:r>
                      <a:endParaRPr lang="zh-CN" altLang="en-US" dirty="0"/>
                    </a:p>
                  </a:txBody>
                  <a:tcPr/>
                </a:tc>
                <a:tc>
                  <a:txBody>
                    <a:bodyPr/>
                    <a:lstStyle/>
                    <a:p>
                      <a:r>
                        <a:rPr lang="zh-CN" altLang="en-US" dirty="0"/>
                        <a:t>**</a:t>
                      </a:r>
                      <a:endParaRPr lang="zh-CN" altLang="en-US" dirty="0"/>
                    </a:p>
                  </a:txBody>
                  <a:tcPr/>
                </a:tc>
                <a:tc>
                  <a:txBody>
                    <a:bodyPr/>
                    <a:lstStyle/>
                    <a:p>
                      <a:r>
                        <a:rPr lang="en-US" altLang="zh-CN" dirty="0"/>
                        <a:t>xxx</a:t>
                      </a:r>
                      <a:endParaRPr lang="zh-CN" altLang="en-US" dirty="0"/>
                    </a:p>
                  </a:txBody>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dirty="0">
                <a:latin typeface="+mj-ea"/>
                <a:ea typeface="+mj-ea"/>
              </a:rPr>
              <a:t>数据库的反范式化设计</a:t>
            </a:r>
            <a:endParaRPr lang="zh-CN" altLang="en-US" sz="2800" dirty="0">
              <a:latin typeface="+mj-ea"/>
              <a:ea typeface="+mj-ea"/>
            </a:endParaRPr>
          </a:p>
        </p:txBody>
      </p:sp>
      <p:sp>
        <p:nvSpPr>
          <p:cNvPr id="5" name="文本框 4"/>
          <p:cNvSpPr txBox="1"/>
          <p:nvPr/>
        </p:nvSpPr>
        <p:spPr>
          <a:xfrm>
            <a:off x="373833" y="1272342"/>
            <a:ext cx="8756374" cy="4801314"/>
          </a:xfrm>
          <a:prstGeom prst="rect">
            <a:avLst/>
          </a:prstGeom>
          <a:noFill/>
        </p:spPr>
        <p:txBody>
          <a:bodyPr wrap="square" rtlCol="0">
            <a:spAutoFit/>
          </a:bodyPr>
          <a:lstStyle/>
          <a:p>
            <a:pPr algn="l"/>
            <a:r>
              <a:rPr lang="zh-CN" altLang="en-US" b="1" dirty="0">
                <a:solidFill>
                  <a:schemeClr val="accent1"/>
                </a:solidFill>
                <a:effectLst>
                  <a:outerShdw blurRad="38100" dist="25400" dir="5400000" algn="ctr" rotWithShape="0">
                    <a:srgbClr val="6E747A">
                      <a:alpha val="43000"/>
                    </a:srgbClr>
                  </a:outerShdw>
                </a:effectLst>
              </a:rPr>
              <a:t>反范式化设计的优缺点：</a:t>
            </a:r>
            <a:endParaRPr lang="en-US" altLang="zh-CN" b="1" dirty="0">
              <a:solidFill>
                <a:schemeClr val="accent1"/>
              </a:solidFill>
              <a:effectLst>
                <a:outerShdw blurRad="38100" dist="25400" dir="5400000" algn="ctr" rotWithShape="0">
                  <a:srgbClr val="6E747A">
                    <a:alpha val="43000"/>
                  </a:srgbClr>
                </a:outerShdw>
              </a:effectLst>
            </a:endParaRPr>
          </a:p>
          <a:p>
            <a:pPr algn="l"/>
            <a:endParaRPr lang="en-US" altLang="zh-CN" b="1" i="0" dirty="0">
              <a:solidFill>
                <a:srgbClr val="0000FF"/>
              </a:solidFill>
              <a:effectLst/>
              <a:latin typeface="宋体" panose="02010600030101010101" pitchFamily="2" charset="-122"/>
              <a:ea typeface="宋体" panose="02010600030101010101" pitchFamily="2" charset="-122"/>
            </a:endParaRPr>
          </a:p>
          <a:p>
            <a:pPr algn="l"/>
            <a:r>
              <a:rPr lang="zh-CN" altLang="en-US" b="1" dirty="0">
                <a:solidFill>
                  <a:srgbClr val="FF0000"/>
                </a:solidFill>
                <a:effectLst>
                  <a:outerShdw blurRad="38100" dist="25400" dir="5400000" algn="ctr" rotWithShape="0">
                    <a:srgbClr val="6E747A">
                      <a:alpha val="43000"/>
                    </a:srgbClr>
                  </a:outerShdw>
                </a:effectLst>
              </a:rPr>
              <a:t>优点</a:t>
            </a:r>
            <a:r>
              <a:rPr lang="zh-CN" altLang="en-US" b="1" i="0" dirty="0">
                <a:solidFill>
                  <a:srgbClr val="FF0000"/>
                </a:solidFill>
                <a:effectLst/>
                <a:latin typeface="宋体" panose="02010600030101010101" pitchFamily="2" charset="-122"/>
                <a:ea typeface="宋体" panose="02010600030101010101" pitchFamily="2" charset="-122"/>
              </a:rPr>
              <a:t>：</a:t>
            </a:r>
            <a:endParaRPr lang="en-US" altLang="zh-CN" b="1" dirty="0">
              <a:solidFill>
                <a:srgbClr val="0000FF"/>
              </a:solidFill>
              <a:latin typeface="宋体" panose="02010600030101010101" pitchFamily="2" charset="-122"/>
            </a:endParaRPr>
          </a:p>
          <a:p>
            <a:pPr algn="l"/>
            <a:r>
              <a:rPr lang="zh-CN" altLang="en-US" dirty="0">
                <a:solidFill>
                  <a:srgbClr val="333333"/>
                </a:solidFill>
                <a:latin typeface="宋体" panose="02010600030101010101" pitchFamily="2" charset="-122"/>
              </a:rPr>
              <a:t> </a:t>
            </a:r>
            <a:r>
              <a:rPr lang="en-US" altLang="zh-CN" dirty="0">
                <a:solidFill>
                  <a:srgbClr val="333333"/>
                </a:solidFill>
                <a:latin typeface="宋体" panose="02010600030101010101" pitchFamily="2" charset="-122"/>
              </a:rPr>
              <a:t>1</a:t>
            </a:r>
            <a:r>
              <a:rPr lang="zh-CN" altLang="en-US" dirty="0">
                <a:solidFill>
                  <a:srgbClr val="333333"/>
                </a:solidFill>
                <a:latin typeface="宋体" panose="02010600030101010101" pitchFamily="2" charset="-122"/>
              </a:rPr>
              <a:t>）可以减少表的关联</a:t>
            </a:r>
            <a:endParaRPr lang="en-US" altLang="zh-CN" dirty="0">
              <a:solidFill>
                <a:srgbClr val="333333"/>
              </a:solidFill>
              <a:latin typeface="宋体" panose="02010600030101010101" pitchFamily="2" charset="-122"/>
            </a:endParaRPr>
          </a:p>
          <a:p>
            <a:pPr algn="l"/>
            <a:r>
              <a:rPr lang="en-US" altLang="zh-CN" dirty="0">
                <a:solidFill>
                  <a:srgbClr val="333333"/>
                </a:solidFill>
                <a:latin typeface="宋体" panose="02010600030101010101" pitchFamily="2" charset="-122"/>
              </a:rPr>
              <a:t> 2</a:t>
            </a:r>
            <a:r>
              <a:rPr lang="zh-CN" altLang="en-US" dirty="0">
                <a:solidFill>
                  <a:srgbClr val="333333"/>
                </a:solidFill>
                <a:latin typeface="宋体" panose="02010600030101010101" pitchFamily="2" charset="-122"/>
              </a:rPr>
              <a:t>）可以更好的进行索引优化</a:t>
            </a:r>
            <a:endParaRPr lang="en-US" altLang="zh-CN" dirty="0">
              <a:solidFill>
                <a:srgbClr val="333333"/>
              </a:solidFill>
              <a:latin typeface="宋体" panose="02010600030101010101" pitchFamily="2" charset="-122"/>
            </a:endParaRPr>
          </a:p>
          <a:p>
            <a:endParaRPr lang="en-US" altLang="zh-CN" b="1" i="0" dirty="0">
              <a:solidFill>
                <a:srgbClr val="FF0000"/>
              </a:solidFill>
              <a:effectLst/>
              <a:latin typeface="宋体" panose="02010600030101010101" pitchFamily="2" charset="-122"/>
              <a:ea typeface="宋体" panose="02010600030101010101" pitchFamily="2" charset="-122"/>
            </a:endParaRPr>
          </a:p>
          <a:p>
            <a:r>
              <a:rPr lang="zh-CN" altLang="en-US" b="1" dirty="0">
                <a:solidFill>
                  <a:srgbClr val="FF0000"/>
                </a:solidFill>
                <a:effectLst>
                  <a:outerShdw blurRad="38100" dist="25400" dir="5400000" algn="ctr" rotWithShape="0">
                    <a:srgbClr val="6E747A">
                      <a:alpha val="43000"/>
                    </a:srgbClr>
                  </a:outerShdw>
                </a:effectLst>
              </a:rPr>
              <a:t>缺点</a:t>
            </a:r>
            <a:r>
              <a:rPr lang="zh-CN" altLang="en-US" b="1" i="0" dirty="0">
                <a:solidFill>
                  <a:srgbClr val="FF0000"/>
                </a:solidFill>
                <a:effectLst/>
                <a:latin typeface="宋体" panose="02010600030101010101" pitchFamily="2" charset="-122"/>
                <a:ea typeface="宋体" panose="02010600030101010101" pitchFamily="2" charset="-122"/>
              </a:rPr>
              <a:t>：</a:t>
            </a:r>
            <a:endParaRPr lang="en-US" altLang="zh-CN" dirty="0">
              <a:solidFill>
                <a:srgbClr val="333333"/>
              </a:solidFill>
              <a:latin typeface="宋体" panose="02010600030101010101" pitchFamily="2" charset="-122"/>
            </a:endParaRPr>
          </a:p>
          <a:p>
            <a:pPr algn="l"/>
            <a:r>
              <a:rPr lang="en-US" altLang="zh-CN" dirty="0">
                <a:solidFill>
                  <a:srgbClr val="333333"/>
                </a:solidFill>
                <a:latin typeface="宋体" panose="02010600030101010101" pitchFamily="2" charset="-122"/>
              </a:rPr>
              <a:t>1</a:t>
            </a:r>
            <a:r>
              <a:rPr lang="zh-CN" altLang="en-US" dirty="0">
                <a:solidFill>
                  <a:srgbClr val="333333"/>
                </a:solidFill>
                <a:latin typeface="宋体" panose="02010600030101010101" pitchFamily="2" charset="-122"/>
              </a:rPr>
              <a:t>）存在数据冗余及数据维护异常</a:t>
            </a:r>
            <a:endParaRPr lang="en-US" altLang="zh-CN" dirty="0">
              <a:solidFill>
                <a:srgbClr val="333333"/>
              </a:solidFill>
              <a:latin typeface="宋体" panose="02010600030101010101" pitchFamily="2" charset="-122"/>
            </a:endParaRPr>
          </a:p>
          <a:p>
            <a:pPr algn="l"/>
            <a:r>
              <a:rPr lang="en-US" altLang="zh-CN" dirty="0">
                <a:solidFill>
                  <a:srgbClr val="333333"/>
                </a:solidFill>
                <a:latin typeface="宋体" panose="02010600030101010101" pitchFamily="2" charset="-122"/>
              </a:rPr>
              <a:t>2</a:t>
            </a:r>
            <a:r>
              <a:rPr lang="zh-CN" altLang="en-US" dirty="0">
                <a:solidFill>
                  <a:srgbClr val="333333"/>
                </a:solidFill>
                <a:latin typeface="宋体" panose="02010600030101010101" pitchFamily="2" charset="-122"/>
              </a:rPr>
              <a:t>）对数据的修改需要更多的成本</a:t>
            </a:r>
            <a:endParaRPr lang="en-US" altLang="zh-CN" dirty="0">
              <a:solidFill>
                <a:srgbClr val="333333"/>
              </a:solidFill>
              <a:latin typeface="宋体" panose="02010600030101010101" pitchFamily="2" charset="-122"/>
            </a:endParaRPr>
          </a:p>
          <a:p>
            <a:pPr algn="l"/>
            <a:endParaRPr lang="en-US" altLang="zh-CN" b="1" i="0" dirty="0">
              <a:solidFill>
                <a:srgbClr val="0000FF"/>
              </a:solidFill>
              <a:effectLst/>
              <a:latin typeface="宋体" panose="02010600030101010101" pitchFamily="2" charset="-122"/>
              <a:ea typeface="宋体" panose="02010600030101010101" pitchFamily="2" charset="-122"/>
            </a:endParaRPr>
          </a:p>
          <a:p>
            <a:pPr algn="l"/>
            <a:r>
              <a:rPr lang="zh-CN" altLang="en-US" b="1" dirty="0">
                <a:solidFill>
                  <a:schemeClr val="accent1"/>
                </a:solidFill>
                <a:effectLst>
                  <a:outerShdw blurRad="38100" dist="25400" dir="5400000" algn="ctr" rotWithShape="0">
                    <a:srgbClr val="6E747A">
                      <a:alpha val="43000"/>
                    </a:srgbClr>
                  </a:outerShdw>
                </a:effectLst>
              </a:rPr>
              <a:t>最后：</a:t>
            </a:r>
            <a:endParaRPr lang="zh-CN" altLang="en-US" b="1" dirty="0">
              <a:solidFill>
                <a:schemeClr val="accent1"/>
              </a:solidFill>
              <a:effectLst>
                <a:outerShdw blurRad="38100" dist="25400" dir="5400000" algn="ctr" rotWithShape="0">
                  <a:srgbClr val="6E747A">
                    <a:alpha val="43000"/>
                  </a:srgbClr>
                </a:outerShdw>
              </a:effectLst>
            </a:endParaRPr>
          </a:p>
          <a:p>
            <a:pPr algn="l"/>
            <a:r>
              <a:rPr lang="zh-CN" altLang="en-US" b="0" i="0" dirty="0">
                <a:solidFill>
                  <a:srgbClr val="333333"/>
                </a:solidFill>
                <a:effectLst/>
                <a:latin typeface="宋体" panose="02010600030101010101" pitchFamily="2" charset="-122"/>
                <a:ea typeface="宋体" panose="02010600030101010101" pitchFamily="2" charset="-122"/>
              </a:rPr>
              <a:t>三大范式只是一般设计数据库的基本理念，可以建立冗余较小、结构合理的数据库。如果有特殊情况，当然要特殊对待，数据库设计最重要的是看需求跟性能，需求</a:t>
            </a:r>
            <a:r>
              <a:rPr lang="en-US" altLang="zh-CN" b="0" i="0" dirty="0">
                <a:solidFill>
                  <a:srgbClr val="333333"/>
                </a:solidFill>
                <a:effectLst/>
                <a:latin typeface="宋体" panose="02010600030101010101" pitchFamily="2" charset="-122"/>
                <a:ea typeface="宋体" panose="02010600030101010101" pitchFamily="2" charset="-122"/>
              </a:rPr>
              <a:t>&gt;</a:t>
            </a:r>
            <a:r>
              <a:rPr lang="zh-CN" altLang="en-US" b="0" i="0" dirty="0">
                <a:solidFill>
                  <a:srgbClr val="333333"/>
                </a:solidFill>
                <a:effectLst/>
                <a:latin typeface="宋体" panose="02010600030101010101" pitchFamily="2" charset="-122"/>
                <a:ea typeface="宋体" panose="02010600030101010101" pitchFamily="2" charset="-122"/>
              </a:rPr>
              <a:t>性能</a:t>
            </a:r>
            <a:r>
              <a:rPr lang="en-US" altLang="zh-CN" b="0" i="0" dirty="0">
                <a:solidFill>
                  <a:srgbClr val="333333"/>
                </a:solidFill>
                <a:effectLst/>
                <a:latin typeface="宋体" panose="02010600030101010101" pitchFamily="2" charset="-122"/>
                <a:ea typeface="宋体" panose="02010600030101010101" pitchFamily="2" charset="-122"/>
              </a:rPr>
              <a:t>&gt;</a:t>
            </a:r>
            <a:r>
              <a:rPr lang="zh-CN" altLang="en-US" b="0" i="0" dirty="0">
                <a:solidFill>
                  <a:srgbClr val="333333"/>
                </a:solidFill>
                <a:effectLst/>
                <a:latin typeface="宋体" panose="02010600030101010101" pitchFamily="2" charset="-122"/>
                <a:ea typeface="宋体" panose="02010600030101010101" pitchFamily="2" charset="-122"/>
              </a:rPr>
              <a:t>表结构。所以不能一味的去追求范式建立数据库。</a:t>
            </a:r>
            <a:endParaRPr lang="en-US" altLang="zh-CN" b="0" i="0" dirty="0">
              <a:solidFill>
                <a:srgbClr val="333333"/>
              </a:solidFill>
              <a:effectLst/>
              <a:latin typeface="宋体" panose="02010600030101010101" pitchFamily="2" charset="-122"/>
              <a:ea typeface="宋体" panose="02010600030101010101" pitchFamily="2" charset="-122"/>
            </a:endParaRPr>
          </a:p>
          <a:p>
            <a:pPr algn="l"/>
            <a:endParaRPr lang="en-US" altLang="zh-CN" dirty="0">
              <a:solidFill>
                <a:srgbClr val="333333"/>
              </a:solidFill>
              <a:latin typeface="宋体" panose="02010600030101010101" pitchFamily="2" charset="-122"/>
            </a:endParaRPr>
          </a:p>
          <a:p>
            <a:pPr algn="l"/>
            <a:r>
              <a:rPr lang="zh-CN" altLang="en-US" dirty="0"/>
              <a:t>在真实世界中很少会极端地使用。在实际应用中经常需要混用，可能使用部分范式化的技巧。</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物理设计</a:t>
            </a:r>
            <a:endParaRPr lang="zh-CN" altLang="en-US" sz="2800" b="1" dirty="0">
              <a:latin typeface="+mj-ea"/>
              <a:ea typeface="+mj-ea"/>
            </a:endParaRPr>
          </a:p>
        </p:txBody>
      </p:sp>
      <p:sp>
        <p:nvSpPr>
          <p:cNvPr id="5" name="文本框 4"/>
          <p:cNvSpPr txBox="1"/>
          <p:nvPr/>
        </p:nvSpPr>
        <p:spPr>
          <a:xfrm>
            <a:off x="467139" y="1951672"/>
            <a:ext cx="8756374" cy="2862322"/>
          </a:xfrm>
          <a:prstGeom prst="rect">
            <a:avLst/>
          </a:prstGeom>
          <a:noFill/>
        </p:spPr>
        <p:txBody>
          <a:bodyPr wrap="square" rtlCol="0">
            <a:spAutoFit/>
          </a:bodyPr>
          <a:lstStyle/>
          <a:p>
            <a:r>
              <a:rPr lang="zh-CN" altLang="en-US" dirty="0">
                <a:solidFill>
                  <a:schemeClr val="accent1"/>
                </a:solidFill>
                <a:effectLst>
                  <a:outerShdw blurRad="38100" dist="25400" dir="5400000" algn="ctr" rotWithShape="0">
                    <a:srgbClr val="6E747A">
                      <a:alpha val="43000"/>
                    </a:srgbClr>
                  </a:outerShdw>
                </a:effectLst>
              </a:rPr>
              <a:t>根据所选择的关系型数据库的特点对逻辑模型进行存储结构的设计</a:t>
            </a:r>
            <a:endParaRPr lang="zh-CN" altLang="en-US" dirty="0">
              <a:solidFill>
                <a:schemeClr val="accent1"/>
              </a:solidFill>
              <a:effectLst>
                <a:outerShdw blurRad="38100" dist="25400" dir="5400000" algn="ctr" rotWithShape="0">
                  <a:srgbClr val="6E747A">
                    <a:alpha val="43000"/>
                  </a:srgbClr>
                </a:outerShdw>
              </a:effectLst>
            </a:endParaRPr>
          </a:p>
          <a:p>
            <a:pPr algn="l"/>
            <a:endParaRPr lang="en-US" altLang="zh-CN" dirty="0">
              <a:solidFill>
                <a:srgbClr val="333333"/>
              </a:solidFill>
              <a:latin typeface="宋体" panose="02010600030101010101" pitchFamily="2" charset="-122"/>
            </a:endParaRPr>
          </a:p>
          <a:p>
            <a:pPr marL="285750" indent="-285750">
              <a:buFont typeface="Wingdings" panose="05000000000000000000" charset="0"/>
              <a:buChar char="Ø"/>
            </a:pPr>
            <a:r>
              <a:rPr lang="zh-CN" altLang="en-US" b="1" dirty="0">
                <a:solidFill>
                  <a:schemeClr val="accent1"/>
                </a:solidFill>
                <a:effectLst>
                  <a:outerShdw blurRad="38100" dist="25400" dir="5400000" algn="ctr" rotWithShape="0">
                    <a:srgbClr val="6E747A">
                      <a:alpha val="43000"/>
                    </a:srgbClr>
                  </a:outerShdw>
                </a:effectLst>
              </a:rPr>
              <a:t>定义数据库、表及字段的命名规范</a:t>
            </a:r>
            <a:endParaRPr lang="zh-CN" altLang="en-US" b="1"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b="1" dirty="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b="1" dirty="0">
                <a:solidFill>
                  <a:schemeClr val="accent1"/>
                </a:solidFill>
                <a:effectLst>
                  <a:outerShdw blurRad="38100" dist="25400" dir="5400000" algn="ctr" rotWithShape="0">
                    <a:srgbClr val="6E747A">
                      <a:alpha val="43000"/>
                    </a:srgbClr>
                  </a:outerShdw>
                </a:effectLst>
              </a:rPr>
              <a:t>选择合适的存储引擎</a:t>
            </a:r>
            <a:endParaRPr lang="zh-CN" altLang="en-US" b="1"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b="1" dirty="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b="1" dirty="0">
                <a:solidFill>
                  <a:schemeClr val="accent1"/>
                </a:solidFill>
                <a:effectLst>
                  <a:outerShdw blurRad="38100" dist="25400" dir="5400000" algn="ctr" rotWithShape="0">
                    <a:srgbClr val="6E747A">
                      <a:alpha val="43000"/>
                    </a:srgbClr>
                  </a:outerShdw>
                </a:effectLst>
              </a:rPr>
              <a:t>为表中的字段选择合适的数据类型</a:t>
            </a:r>
            <a:endParaRPr lang="zh-CN" altLang="en-US" b="1"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b="1" dirty="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b="1" dirty="0">
                <a:solidFill>
                  <a:schemeClr val="accent1"/>
                </a:solidFill>
                <a:effectLst>
                  <a:outerShdw blurRad="38100" dist="25400" dir="5400000" algn="ctr" rotWithShape="0">
                    <a:srgbClr val="6E747A">
                      <a:alpha val="43000"/>
                    </a:srgbClr>
                  </a:outerShdw>
                </a:effectLst>
              </a:rPr>
              <a:t>建立数据库结构</a:t>
            </a:r>
            <a:endParaRPr lang="zh-CN" altLang="en-US" b="1" dirty="0">
              <a:solidFill>
                <a:schemeClr val="accent1"/>
              </a:solidFill>
              <a:effectLst>
                <a:outerShdw blurRad="38100" dist="25400" dir="5400000" algn="ctr" rotWithShape="0">
                  <a:srgbClr val="6E747A">
                    <a:alpha val="43000"/>
                  </a:srgbClr>
                </a:outerShdw>
              </a:effectLst>
            </a:endParaRPr>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物理设计</a:t>
            </a:r>
            <a:endParaRPr lang="zh-CN" altLang="en-US" sz="2800" b="1" dirty="0">
              <a:latin typeface="+mj-ea"/>
              <a:ea typeface="+mj-ea"/>
            </a:endParaRPr>
          </a:p>
        </p:txBody>
      </p:sp>
      <p:sp>
        <p:nvSpPr>
          <p:cNvPr id="5" name="文本框 4"/>
          <p:cNvSpPr txBox="1"/>
          <p:nvPr/>
        </p:nvSpPr>
        <p:spPr>
          <a:xfrm>
            <a:off x="401825" y="1428452"/>
            <a:ext cx="8756374" cy="4247317"/>
          </a:xfrm>
          <a:prstGeom prst="rect">
            <a:avLst/>
          </a:prstGeom>
          <a:noFill/>
        </p:spPr>
        <p:txBody>
          <a:bodyPr wrap="square" rtlCol="0">
            <a:spAutoFit/>
          </a:bodyPr>
          <a:lstStyle/>
          <a:p>
            <a:pPr marL="285750" indent="-285750">
              <a:buFont typeface="Wingdings" panose="05000000000000000000" charset="0"/>
              <a:buChar char="p"/>
            </a:pPr>
            <a:r>
              <a:rPr lang="zh-CN" altLang="en-US" b="1" dirty="0">
                <a:solidFill>
                  <a:schemeClr val="accent1"/>
                </a:solidFill>
                <a:effectLst>
                  <a:outerShdw blurRad="38100" dist="25400" dir="5400000" algn="ctr" rotWithShape="0">
                    <a:srgbClr val="6E747A">
                      <a:alpha val="43000"/>
                    </a:srgbClr>
                  </a:outerShdw>
                </a:effectLst>
                <a:sym typeface="+mn-ea"/>
              </a:rPr>
              <a:t>定义数据库、表及字段的命名规范</a:t>
            </a:r>
            <a:endParaRPr lang="zh-CN" altLang="en-US" b="1" dirty="0">
              <a:solidFill>
                <a:schemeClr val="accent1"/>
              </a:solidFill>
              <a:effectLst>
                <a:outerShdw blurRad="38100" dist="25400" dir="5400000" algn="ctr" rotWithShape="0">
                  <a:srgbClr val="6E747A">
                    <a:alpha val="43000"/>
                  </a:srgbClr>
                </a:outerShdw>
              </a:effectLst>
            </a:endParaRPr>
          </a:p>
          <a:p>
            <a:pPr algn="l"/>
            <a:endParaRPr lang="en-US" altLang="zh-CN" dirty="0">
              <a:solidFill>
                <a:srgbClr val="333333"/>
              </a:solidFill>
              <a:latin typeface="宋体" panose="02010600030101010101" pitchFamily="2" charset="-122"/>
            </a:endParaRPr>
          </a:p>
          <a:p>
            <a:r>
              <a:rPr lang="en-US" altLang="zh-CN" b="1" dirty="0">
                <a:solidFill>
                  <a:schemeClr val="accent1"/>
                </a:solidFill>
                <a:effectLst>
                  <a:outerShdw blurRad="38100" dist="25400" dir="5400000" algn="ctr" rotWithShape="0">
                    <a:srgbClr val="6E747A">
                      <a:alpha val="43000"/>
                    </a:srgbClr>
                  </a:outerShdw>
                </a:effectLst>
              </a:rPr>
              <a:t>1</a:t>
            </a:r>
            <a:r>
              <a:rPr lang="zh-CN" altLang="en-US" b="1" dirty="0">
                <a:solidFill>
                  <a:schemeClr val="accent1"/>
                </a:solidFill>
                <a:effectLst>
                  <a:outerShdw blurRad="38100" dist="25400" dir="5400000" algn="ctr" rotWithShape="0">
                    <a:srgbClr val="6E747A">
                      <a:alpha val="43000"/>
                    </a:srgbClr>
                  </a:outerShdw>
                </a:effectLst>
              </a:rPr>
              <a:t>、数据库、表、字段的命名要遵守</a:t>
            </a:r>
            <a:r>
              <a:rPr lang="zh-CN" altLang="en-US" b="1" dirty="0">
                <a:solidFill>
                  <a:srgbClr val="FF0000"/>
                </a:solidFill>
                <a:effectLst>
                  <a:outerShdw blurRad="38100" dist="25400" dir="5400000" algn="ctr" rotWithShape="0">
                    <a:srgbClr val="6E747A">
                      <a:alpha val="43000"/>
                    </a:srgbClr>
                  </a:outerShdw>
                </a:effectLst>
              </a:rPr>
              <a:t>可读性原则</a:t>
            </a:r>
            <a:endParaRPr lang="en-US" altLang="zh-CN" b="1" dirty="0">
              <a:solidFill>
                <a:srgbClr val="FF0000"/>
              </a:solidFill>
              <a:effectLst>
                <a:outerShdw blurRad="38100" dist="25400" dir="5400000" algn="ctr" rotWithShape="0">
                  <a:srgbClr val="6E747A">
                    <a:alpha val="43000"/>
                  </a:srgbClr>
                </a:outerShdw>
              </a:effectLst>
            </a:endParaRPr>
          </a:p>
          <a:p>
            <a:r>
              <a:rPr lang="en-US" altLang="zh-CN" b="1" dirty="0">
                <a:solidFill>
                  <a:srgbClr val="FF0000"/>
                </a:solidFill>
                <a:effectLst>
                  <a:outerShdw blurRad="38100" dist="25400" dir="5400000" algn="ctr" rotWithShape="0">
                    <a:srgbClr val="6E747A">
                      <a:alpha val="43000"/>
                    </a:srgbClr>
                  </a:outerShdw>
                </a:effectLst>
              </a:rPr>
              <a:t>      </a:t>
            </a:r>
            <a:r>
              <a:rPr lang="zh-CN" altLang="en-US" b="1" dirty="0">
                <a:solidFill>
                  <a:schemeClr val="accent1"/>
                </a:solidFill>
                <a:effectLst>
                  <a:outerShdw blurRad="38100" dist="25400" dir="5400000" algn="ctr" rotWithShape="0">
                    <a:srgbClr val="6E747A">
                      <a:alpha val="43000"/>
                    </a:srgbClr>
                  </a:outerShdw>
                </a:effectLst>
              </a:rPr>
              <a:t>例如：使用custAddress而不是custaddress来提高可读性。</a:t>
            </a:r>
            <a:endParaRPr lang="zh-CN" altLang="en-US" b="1" dirty="0">
              <a:solidFill>
                <a:srgbClr val="FF0000"/>
              </a:solidFill>
              <a:effectLst>
                <a:outerShdw blurRad="38100" dist="25400" dir="5400000" algn="ctr" rotWithShape="0">
                  <a:srgbClr val="6E747A">
                    <a:alpha val="43000"/>
                  </a:srgbClr>
                </a:outerShdw>
              </a:effectLst>
            </a:endParaRPr>
          </a:p>
          <a:p>
            <a:pPr indent="0">
              <a:buFont typeface="Wingdings" panose="05000000000000000000" charset="0"/>
              <a:buNone/>
            </a:pPr>
            <a:endParaRPr lang="en-US" altLang="zh-CN" b="1"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b="1" dirty="0">
              <a:solidFill>
                <a:schemeClr val="accent1"/>
              </a:solidFill>
              <a:effectLst>
                <a:outerShdw blurRad="38100" dist="25400" dir="5400000" algn="ctr" rotWithShape="0">
                  <a:srgbClr val="6E747A">
                    <a:alpha val="43000"/>
                  </a:srgbClr>
                </a:outerShdw>
              </a:effectLst>
            </a:endParaRPr>
          </a:p>
          <a:p>
            <a:r>
              <a:rPr lang="en-US" altLang="zh-CN" b="1" dirty="0">
                <a:solidFill>
                  <a:schemeClr val="accent1"/>
                </a:solidFill>
                <a:effectLst>
                  <a:outerShdw blurRad="38100" dist="25400" dir="5400000" algn="ctr" rotWithShape="0">
                    <a:srgbClr val="6E747A">
                      <a:alpha val="43000"/>
                    </a:srgbClr>
                  </a:outerShdw>
                </a:effectLst>
              </a:rPr>
              <a:t>2</a:t>
            </a:r>
            <a:r>
              <a:rPr lang="zh-CN" altLang="en-US" b="1" dirty="0">
                <a:solidFill>
                  <a:schemeClr val="accent1"/>
                </a:solidFill>
                <a:effectLst>
                  <a:outerShdw blurRad="38100" dist="25400" dir="5400000" algn="ctr" rotWithShape="0">
                    <a:srgbClr val="6E747A">
                      <a:alpha val="43000"/>
                    </a:srgbClr>
                  </a:outerShdw>
                </a:effectLst>
              </a:rPr>
              <a:t>、数据库、表、字段的命名要遵守</a:t>
            </a:r>
            <a:r>
              <a:rPr lang="zh-CN" altLang="en-US" b="1" dirty="0">
                <a:solidFill>
                  <a:srgbClr val="FF0000"/>
                </a:solidFill>
                <a:effectLst>
                  <a:outerShdw blurRad="38100" dist="25400" dir="5400000" algn="ctr" rotWithShape="0">
                    <a:srgbClr val="6E747A">
                      <a:alpha val="43000"/>
                    </a:srgbClr>
                  </a:outerShdw>
                </a:effectLst>
              </a:rPr>
              <a:t>表意性原则</a:t>
            </a:r>
            <a:endParaRPr lang="zh-CN" altLang="en-US" b="1" dirty="0">
              <a:solidFill>
                <a:srgbClr val="FF0000"/>
              </a:solidFill>
              <a:effectLst>
                <a:outerShdw blurRad="38100" dist="25400" dir="5400000" algn="ctr" rotWithShape="0">
                  <a:srgbClr val="6E747A">
                    <a:alpha val="43000"/>
                  </a:srgbClr>
                </a:outerShdw>
              </a:effectLst>
            </a:endParaRPr>
          </a:p>
          <a:p>
            <a:r>
              <a:rPr lang="zh-CN" altLang="en-US" b="1" dirty="0">
                <a:solidFill>
                  <a:schemeClr val="accent1"/>
                </a:solidFill>
                <a:effectLst>
                  <a:outerShdw blurRad="38100" dist="25400" dir="5400000" algn="ctr" rotWithShape="0">
                    <a:srgbClr val="6E747A">
                      <a:alpha val="43000"/>
                    </a:srgbClr>
                  </a:outerShdw>
                </a:effectLst>
              </a:rPr>
              <a:t>      对象的名字应该能够描述它所表示的对象</a:t>
            </a:r>
            <a:endParaRPr lang="en-US" altLang="zh-CN" b="1" dirty="0">
              <a:solidFill>
                <a:schemeClr val="accent1"/>
              </a:solidFill>
              <a:effectLst>
                <a:outerShdw blurRad="38100" dist="25400" dir="5400000" algn="ctr" rotWithShape="0">
                  <a:srgbClr val="6E747A">
                    <a:alpha val="43000"/>
                  </a:srgbClr>
                </a:outerShdw>
              </a:effectLst>
            </a:endParaRPr>
          </a:p>
          <a:p>
            <a:r>
              <a:rPr lang="en-US" altLang="zh-CN" b="1" dirty="0">
                <a:solidFill>
                  <a:schemeClr val="accent1"/>
                </a:solidFill>
                <a:effectLst>
                  <a:outerShdw blurRad="38100" dist="25400" dir="5400000" algn="ctr" rotWithShape="0">
                    <a:srgbClr val="6E747A">
                      <a:alpha val="43000"/>
                    </a:srgbClr>
                  </a:outerShdw>
                </a:effectLst>
              </a:rPr>
              <a:t>      </a:t>
            </a:r>
            <a:r>
              <a:rPr lang="zh-CN" altLang="en-US" b="1" dirty="0">
                <a:solidFill>
                  <a:schemeClr val="accent1"/>
                </a:solidFill>
                <a:effectLst>
                  <a:outerShdw blurRad="38100" dist="25400" dir="5400000" algn="ctr" rotWithShape="0">
                    <a:srgbClr val="6E747A">
                      <a:alpha val="43000"/>
                    </a:srgbClr>
                  </a:outerShdw>
                </a:effectLst>
              </a:rPr>
              <a:t>例如：</a:t>
            </a:r>
            <a:r>
              <a:rPr lang="en-US" altLang="zh-CN" b="1" dirty="0">
                <a:solidFill>
                  <a:schemeClr val="accent1"/>
                </a:solidFill>
                <a:effectLst>
                  <a:outerShdw blurRad="38100" dist="25400" dir="5400000" algn="ctr" rotWithShape="0">
                    <a:srgbClr val="6E747A">
                      <a:alpha val="43000"/>
                    </a:srgbClr>
                  </a:outerShdw>
                </a:effectLst>
              </a:rPr>
              <a:t>name</a:t>
            </a:r>
            <a:r>
              <a:rPr lang="zh-CN" altLang="en-US" b="1" dirty="0">
                <a:solidFill>
                  <a:schemeClr val="accent1"/>
                </a:solidFill>
                <a:effectLst>
                  <a:outerShdw blurRad="38100" dist="25400" dir="5400000" algn="ctr" rotWithShape="0">
                    <a:srgbClr val="6E747A">
                      <a:alpha val="43000"/>
                    </a:srgbClr>
                  </a:outerShdw>
                </a:effectLst>
              </a:rPr>
              <a:t>表示姓名，</a:t>
            </a:r>
            <a:r>
              <a:rPr lang="en-US" altLang="zh-CN" b="1" dirty="0">
                <a:solidFill>
                  <a:schemeClr val="accent1"/>
                </a:solidFill>
                <a:effectLst>
                  <a:outerShdw blurRad="38100" dist="25400" dir="5400000" algn="ctr" rotWithShape="0">
                    <a:srgbClr val="6E747A">
                      <a:alpha val="43000"/>
                    </a:srgbClr>
                  </a:outerShdw>
                </a:effectLst>
              </a:rPr>
              <a:t>age</a:t>
            </a:r>
            <a:r>
              <a:rPr lang="zh-CN" altLang="en-US" b="1" dirty="0">
                <a:solidFill>
                  <a:schemeClr val="accent1"/>
                </a:solidFill>
                <a:effectLst>
                  <a:outerShdw blurRad="38100" dist="25400" dir="5400000" algn="ctr" rotWithShape="0">
                    <a:srgbClr val="6E747A">
                      <a:alpha val="43000"/>
                    </a:srgbClr>
                  </a:outerShdw>
                </a:effectLst>
              </a:rPr>
              <a:t>表示年龄</a:t>
            </a:r>
            <a:endParaRPr lang="en-US" altLang="zh-CN" b="1" dirty="0">
              <a:solidFill>
                <a:schemeClr val="accent1"/>
              </a:solidFill>
              <a:effectLst>
                <a:outerShdw blurRad="38100" dist="25400" dir="5400000" algn="ctr" rotWithShape="0">
                  <a:srgbClr val="6E747A">
                    <a:alpha val="43000"/>
                  </a:srgbClr>
                </a:outerShdw>
              </a:effectLst>
            </a:endParaRPr>
          </a:p>
          <a:p>
            <a:endParaRPr lang="en-US" altLang="zh-CN" b="1" dirty="0">
              <a:solidFill>
                <a:schemeClr val="accent1"/>
              </a:solidFill>
              <a:effectLst>
                <a:outerShdw blurRad="38100" dist="25400" dir="5400000" algn="ctr" rotWithShape="0">
                  <a:srgbClr val="6E747A">
                    <a:alpha val="43000"/>
                  </a:srgbClr>
                </a:outerShdw>
              </a:effectLst>
            </a:endParaRPr>
          </a:p>
          <a:p>
            <a:endParaRPr lang="en-US" altLang="zh-CN" b="1"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en-US" altLang="zh-CN" b="1" dirty="0">
                <a:solidFill>
                  <a:schemeClr val="accent1"/>
                </a:solidFill>
                <a:effectLst>
                  <a:outerShdw blurRad="38100" dist="25400" dir="5400000" algn="ctr" rotWithShape="0">
                    <a:srgbClr val="6E747A">
                      <a:alpha val="43000"/>
                    </a:srgbClr>
                  </a:outerShdw>
                </a:effectLst>
                <a:sym typeface="+mn-ea"/>
              </a:rPr>
              <a:t>3</a:t>
            </a:r>
            <a:r>
              <a:rPr lang="zh-CN" altLang="en-US" b="1" dirty="0">
                <a:solidFill>
                  <a:schemeClr val="accent1"/>
                </a:solidFill>
                <a:effectLst>
                  <a:outerShdw blurRad="38100" dist="25400" dir="5400000" algn="ctr" rotWithShape="0">
                    <a:srgbClr val="6E747A">
                      <a:alpha val="43000"/>
                    </a:srgbClr>
                  </a:outerShdw>
                </a:effectLst>
                <a:sym typeface="+mn-ea"/>
              </a:rPr>
              <a:t>、数据库、表、字段的命名要遵守</a:t>
            </a:r>
            <a:r>
              <a:rPr lang="zh-CN" altLang="en-US" b="1" dirty="0">
                <a:solidFill>
                  <a:srgbClr val="FF0000"/>
                </a:solidFill>
                <a:effectLst>
                  <a:outerShdw blurRad="38100" dist="25400" dir="5400000" algn="ctr" rotWithShape="0">
                    <a:srgbClr val="6E747A">
                      <a:alpha val="43000"/>
                    </a:srgbClr>
                  </a:outerShdw>
                </a:effectLst>
                <a:sym typeface="+mn-ea"/>
              </a:rPr>
              <a:t>长名原则</a:t>
            </a:r>
            <a:endParaRPr lang="zh-CN" altLang="en-US" b="1" dirty="0">
              <a:solidFill>
                <a:srgbClr val="FF0000"/>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r>
              <a:rPr lang="zh-CN" altLang="en-US" b="1" dirty="0">
                <a:solidFill>
                  <a:schemeClr val="accent1"/>
                </a:solidFill>
                <a:effectLst>
                  <a:outerShdw blurRad="38100" dist="25400" dir="5400000" algn="ctr" rotWithShape="0">
                    <a:srgbClr val="6E747A">
                      <a:alpha val="43000"/>
                    </a:srgbClr>
                  </a:outerShdw>
                </a:effectLst>
                <a:sym typeface="+mn-ea"/>
              </a:rPr>
              <a:t>      尽可能少使用或者不使用缩写</a:t>
            </a:r>
            <a:endParaRPr lang="zh-CN" altLang="en-US" b="1" dirty="0">
              <a:solidFill>
                <a:schemeClr val="accent1"/>
              </a:solidFill>
              <a:effectLst>
                <a:outerShdw blurRad="38100" dist="25400" dir="5400000" algn="ctr" rotWithShape="0">
                  <a:srgbClr val="6E747A">
                    <a:alpha val="43000"/>
                  </a:srgbClr>
                </a:outerShdw>
              </a:effectLst>
              <a:sym typeface="+mn-ea"/>
            </a:endParaRPr>
          </a:p>
          <a:p>
            <a:endParaRPr lang="en-US" altLang="zh-CN" b="1"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b="1" dirty="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7443" y="387626"/>
            <a:ext cx="7225748" cy="523220"/>
          </a:xfrm>
          <a:prstGeom prst="rect">
            <a:avLst/>
          </a:prstGeom>
          <a:noFill/>
        </p:spPr>
        <p:txBody>
          <a:bodyPr wrap="square" rtlCol="0">
            <a:spAutoFit/>
          </a:bodyPr>
          <a:lstStyle/>
          <a:p>
            <a:r>
              <a:rPr lang="zh-CN" altLang="en-US" sz="2800" dirty="0">
                <a:latin typeface="+mn-ea"/>
                <a:ea typeface="+mn-ea"/>
              </a:rPr>
              <a:t>如何选择存储引擎</a:t>
            </a:r>
            <a:endParaRPr lang="zh-CN" altLang="en-US" sz="2800" dirty="0">
              <a:latin typeface="+mn-ea"/>
              <a:ea typeface="+mn-ea"/>
            </a:endParaRPr>
          </a:p>
        </p:txBody>
      </p:sp>
      <p:sp>
        <p:nvSpPr>
          <p:cNvPr id="5" name="Rectangle 1"/>
          <p:cNvSpPr>
            <a:spLocks noChangeArrowheads="1"/>
          </p:cNvSpPr>
          <p:nvPr/>
        </p:nvSpPr>
        <p:spPr bwMode="auto">
          <a:xfrm>
            <a:off x="417443" y="1186723"/>
            <a:ext cx="8497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0" i="0" dirty="0">
                <a:solidFill>
                  <a:srgbClr val="444444"/>
                </a:solidFill>
                <a:effectLst/>
                <a:latin typeface="Helvetica Neue"/>
              </a:rPr>
              <a:t>不同的存储引擎都有各自的特点，以适应不同的需求，如下图所示。</a:t>
            </a:r>
            <a:endParaRPr lang="en-US" altLang="zh-CN" dirty="0">
              <a:solidFill>
                <a:srgbClr val="333333"/>
              </a:solidFill>
              <a:latin typeface="+mn-ea"/>
              <a:ea typeface="+mn-ea"/>
            </a:endParaRPr>
          </a:p>
        </p:txBody>
      </p:sp>
      <p:graphicFrame>
        <p:nvGraphicFramePr>
          <p:cNvPr id="2" name="表格 3"/>
          <p:cNvGraphicFramePr>
            <a:graphicFrameLocks noGrp="1"/>
          </p:cNvGraphicFramePr>
          <p:nvPr>
            <p:custDataLst>
              <p:tags r:id="rId1"/>
            </p:custDataLst>
          </p:nvPr>
        </p:nvGraphicFramePr>
        <p:xfrm>
          <a:off x="479394" y="1721742"/>
          <a:ext cx="6783889" cy="4688606"/>
        </p:xfrm>
        <a:graphic>
          <a:graphicData uri="http://schemas.openxmlformats.org/drawingml/2006/table">
            <a:tbl>
              <a:tblPr firstRow="1" bandRow="1">
                <a:tableStyleId>{5C22544A-7EE6-4342-B048-85BDC9FD1C3A}</a:tableStyleId>
              </a:tblPr>
              <a:tblGrid>
                <a:gridCol w="1729690"/>
                <a:gridCol w="2156074"/>
                <a:gridCol w="2898125"/>
              </a:tblGrid>
              <a:tr h="487714">
                <a:tc>
                  <a:txBody>
                    <a:bodyPr/>
                    <a:lstStyle/>
                    <a:p>
                      <a:endParaRPr lang="zh-CN" altLang="en-US" dirty="0"/>
                    </a:p>
                  </a:txBody>
                  <a:tcPr/>
                </a:tc>
                <a:tc>
                  <a:txBody>
                    <a:bodyPr/>
                    <a:lstStyle/>
                    <a:p>
                      <a:r>
                        <a:rPr lang="en-US" altLang="zh-CN" dirty="0" err="1"/>
                        <a:t>MyISAM</a:t>
                      </a:r>
                      <a:endParaRPr lang="zh-CN" altLang="en-US" dirty="0"/>
                    </a:p>
                  </a:txBody>
                  <a:tcPr/>
                </a:tc>
                <a:tc>
                  <a:txBody>
                    <a:bodyPr/>
                    <a:lstStyle/>
                    <a:p>
                      <a:r>
                        <a:rPr lang="en-US" altLang="zh-CN" dirty="0" err="1"/>
                        <a:t>InnoDB</a:t>
                      </a:r>
                      <a:endParaRPr lang="zh-CN" altLang="en-US" dirty="0"/>
                    </a:p>
                  </a:txBody>
                  <a:tcPr/>
                </a:tc>
              </a:tr>
              <a:tr h="610067">
                <a:tc>
                  <a:txBody>
                    <a:bodyPr/>
                    <a:lstStyle/>
                    <a:p>
                      <a:r>
                        <a:rPr lang="zh-CN" altLang="en-US" dirty="0">
                          <a:solidFill>
                            <a:srgbClr val="FF0000"/>
                          </a:solidFill>
                        </a:rPr>
                        <a:t>是否支持事务</a:t>
                      </a:r>
                      <a:endParaRPr lang="zh-CN" altLang="en-US" dirty="0">
                        <a:solidFill>
                          <a:srgbClr val="FF0000"/>
                        </a:solidFill>
                      </a:endParaRPr>
                    </a:p>
                  </a:txBody>
                  <a:tcPr/>
                </a:tc>
                <a:tc>
                  <a:txBody>
                    <a:bodyPr/>
                    <a:lstStyle/>
                    <a:p>
                      <a:r>
                        <a:rPr lang="zh-CN" altLang="en-US" dirty="0">
                          <a:solidFill>
                            <a:srgbClr val="FF0000"/>
                          </a:solidFill>
                        </a:rPr>
                        <a:t>否</a:t>
                      </a:r>
                      <a:endParaRPr lang="zh-CN" altLang="en-US" dirty="0">
                        <a:solidFill>
                          <a:srgbClr val="FF0000"/>
                        </a:solidFill>
                      </a:endParaRPr>
                    </a:p>
                  </a:txBody>
                  <a:tcPr/>
                </a:tc>
                <a:tc>
                  <a:txBody>
                    <a:bodyPr/>
                    <a:lstStyle/>
                    <a:p>
                      <a:r>
                        <a:rPr lang="zh-CN" altLang="en-US" dirty="0">
                          <a:solidFill>
                            <a:srgbClr val="FF0000"/>
                          </a:solidFill>
                        </a:rPr>
                        <a:t>是</a:t>
                      </a:r>
                      <a:endParaRPr lang="zh-CN" altLang="en-US" dirty="0">
                        <a:solidFill>
                          <a:srgbClr val="FF0000"/>
                        </a:solidFill>
                      </a:endParaRPr>
                    </a:p>
                  </a:txBody>
                  <a:tcPr/>
                </a:tc>
              </a:tr>
              <a:tr h="610067">
                <a:tc>
                  <a:txBody>
                    <a:bodyPr/>
                    <a:lstStyle/>
                    <a:p>
                      <a:r>
                        <a:rPr lang="zh-CN" altLang="en-US" dirty="0"/>
                        <a:t>是否支持外键</a:t>
                      </a:r>
                      <a:endParaRPr lang="zh-CN" altLang="en-US" dirty="0"/>
                    </a:p>
                  </a:txBody>
                  <a:tcPr/>
                </a:tc>
                <a:tc>
                  <a:txBody>
                    <a:bodyPr/>
                    <a:lstStyle/>
                    <a:p>
                      <a:r>
                        <a:rPr lang="zh-CN" altLang="en-US" dirty="0"/>
                        <a:t>否</a:t>
                      </a:r>
                      <a:endParaRPr lang="zh-CN" altLang="en-US" dirty="0"/>
                    </a:p>
                  </a:txBody>
                  <a:tcPr/>
                </a:tc>
                <a:tc>
                  <a:txBody>
                    <a:bodyPr/>
                    <a:lstStyle/>
                    <a:p>
                      <a:r>
                        <a:rPr lang="zh-CN" altLang="en-US" dirty="0"/>
                        <a:t>是</a:t>
                      </a:r>
                      <a:endParaRPr lang="zh-CN" altLang="en-US" dirty="0"/>
                    </a:p>
                  </a:txBody>
                  <a:tcPr/>
                </a:tc>
              </a:tr>
              <a:tr h="1132982">
                <a:tc>
                  <a:txBody>
                    <a:bodyPr/>
                    <a:lstStyle/>
                    <a:p>
                      <a:pPr algn="l"/>
                      <a:r>
                        <a:rPr lang="zh-CN" altLang="en-US" dirty="0">
                          <a:solidFill>
                            <a:srgbClr val="FF0000"/>
                          </a:solidFill>
                        </a:rPr>
                        <a:t>行锁和表锁</a:t>
                      </a:r>
                      <a:endParaRPr lang="zh-CN" altLang="en-US" dirty="0">
                        <a:solidFill>
                          <a:srgbClr val="FF0000"/>
                        </a:solidFill>
                      </a:endParaRPr>
                    </a:p>
                  </a:txBody>
                  <a:tcPr/>
                </a:tc>
                <a:tc>
                  <a:txBody>
                    <a:bodyPr/>
                    <a:lstStyle/>
                    <a:p>
                      <a:r>
                        <a:rPr lang="zh-CN" altLang="en-US" dirty="0">
                          <a:solidFill>
                            <a:srgbClr val="FF0000"/>
                          </a:solidFill>
                        </a:rPr>
                        <a:t>表锁，即使操作一条记录，也会锁住整个表</a:t>
                      </a:r>
                      <a:endParaRPr lang="zh-CN" altLang="en-US" dirty="0">
                        <a:solidFill>
                          <a:srgbClr val="FF0000"/>
                        </a:solidFill>
                      </a:endParaRPr>
                    </a:p>
                  </a:txBody>
                  <a:tcPr/>
                </a:tc>
                <a:tc>
                  <a:txBody>
                    <a:bodyPr/>
                    <a:lstStyle/>
                    <a:p>
                      <a:r>
                        <a:rPr lang="zh-CN" altLang="en-US" dirty="0">
                          <a:solidFill>
                            <a:srgbClr val="FF0000"/>
                          </a:solidFill>
                        </a:rPr>
                        <a:t>行锁和表锁，操作时只锁某一行，不对其他行有影响</a:t>
                      </a:r>
                      <a:endParaRPr lang="zh-CN" altLang="en-US" dirty="0">
                        <a:solidFill>
                          <a:srgbClr val="FF0000"/>
                        </a:solidFill>
                      </a:endParaRPr>
                    </a:p>
                  </a:txBody>
                  <a:tcPr/>
                </a:tc>
              </a:tr>
              <a:tr h="871525">
                <a:tc>
                  <a:txBody>
                    <a:bodyPr/>
                    <a:lstStyle/>
                    <a:p>
                      <a:r>
                        <a:rPr lang="zh-CN" altLang="en-US" dirty="0"/>
                        <a:t>缓存</a:t>
                      </a:r>
                      <a:endParaRPr lang="zh-CN" altLang="en-US" dirty="0"/>
                    </a:p>
                  </a:txBody>
                  <a:tcPr/>
                </a:tc>
                <a:tc>
                  <a:txBody>
                    <a:bodyPr/>
                    <a:lstStyle/>
                    <a:p>
                      <a:r>
                        <a:rPr lang="zh-CN" altLang="en-US" dirty="0"/>
                        <a:t>只缓存索引，不缓存真实数据</a:t>
                      </a:r>
                      <a:endParaRPr lang="zh-CN" altLang="en-US" dirty="0"/>
                    </a:p>
                  </a:txBody>
                  <a:tcPr/>
                </a:tc>
                <a:tc>
                  <a:txBody>
                    <a:bodyPr/>
                    <a:lstStyle/>
                    <a:p>
                      <a:r>
                        <a:rPr lang="zh-CN" altLang="en-US" dirty="0"/>
                        <a:t>不仅缓存索引，还要缓存真实数据</a:t>
                      </a:r>
                      <a:endParaRPr lang="zh-CN" altLang="en-US" dirty="0"/>
                    </a:p>
                  </a:txBody>
                  <a:tcPr/>
                </a:tc>
              </a:tr>
              <a:tr h="524762">
                <a:tc>
                  <a:txBody>
                    <a:bodyPr/>
                    <a:lstStyle/>
                    <a:p>
                      <a:r>
                        <a:rPr lang="zh-CN" altLang="en-US" dirty="0"/>
                        <a:t>表空间</a:t>
                      </a:r>
                      <a:endParaRPr lang="zh-CN" altLang="en-US" dirty="0"/>
                    </a:p>
                  </a:txBody>
                  <a:tcPr/>
                </a:tc>
                <a:tc>
                  <a:txBody>
                    <a:bodyPr/>
                    <a:lstStyle/>
                    <a:p>
                      <a:r>
                        <a:rPr lang="zh-CN" altLang="en-US" dirty="0"/>
                        <a:t>小</a:t>
                      </a:r>
                      <a:endParaRPr lang="zh-CN" altLang="en-US" dirty="0"/>
                    </a:p>
                  </a:txBody>
                  <a:tcPr/>
                </a:tc>
                <a:tc>
                  <a:txBody>
                    <a:bodyPr/>
                    <a:lstStyle/>
                    <a:p>
                      <a:r>
                        <a:rPr lang="zh-CN" altLang="en-US" dirty="0"/>
                        <a:t>大</a:t>
                      </a:r>
                      <a:endParaRPr lang="zh-CN" altLang="en-US" dirty="0"/>
                    </a:p>
                  </a:txBody>
                  <a:tcPr/>
                </a:tc>
              </a:tr>
              <a:tr h="451489">
                <a:tc>
                  <a:txBody>
                    <a:bodyPr/>
                    <a:lstStyle/>
                    <a:p>
                      <a:r>
                        <a:rPr lang="zh-CN" altLang="en-US" dirty="0"/>
                        <a:t>关注点</a:t>
                      </a:r>
                      <a:endParaRPr lang="zh-CN" altLang="en-US" dirty="0"/>
                    </a:p>
                  </a:txBody>
                  <a:tcPr/>
                </a:tc>
                <a:tc>
                  <a:txBody>
                    <a:bodyPr/>
                    <a:lstStyle/>
                    <a:p>
                      <a:r>
                        <a:rPr lang="zh-CN" altLang="en-US" dirty="0"/>
                        <a:t>性能</a:t>
                      </a:r>
                      <a:endParaRPr lang="zh-CN" altLang="en-US" dirty="0"/>
                    </a:p>
                  </a:txBody>
                  <a:tcPr/>
                </a:tc>
                <a:tc>
                  <a:txBody>
                    <a:bodyPr/>
                    <a:lstStyle/>
                    <a:p>
                      <a:r>
                        <a:rPr lang="zh-CN" altLang="en-US" dirty="0"/>
                        <a:t>事务</a:t>
                      </a:r>
                      <a:endParaRPr lang="zh-CN" altLang="en-US" dirty="0"/>
                    </a:p>
                  </a:txBody>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7443" y="387626"/>
            <a:ext cx="7225748" cy="523220"/>
          </a:xfrm>
          <a:prstGeom prst="rect">
            <a:avLst/>
          </a:prstGeom>
          <a:noFill/>
        </p:spPr>
        <p:txBody>
          <a:bodyPr wrap="square" rtlCol="0">
            <a:spAutoFit/>
          </a:bodyPr>
          <a:lstStyle/>
          <a:p>
            <a:r>
              <a:rPr lang="zh-CN" altLang="en-US" sz="2800" dirty="0">
                <a:latin typeface="+mn-ea"/>
                <a:ea typeface="+mn-ea"/>
              </a:rPr>
              <a:t>如何选择存储引擎</a:t>
            </a:r>
            <a:endParaRPr lang="zh-CN" altLang="en-US" sz="2800" dirty="0">
              <a:latin typeface="+mn-ea"/>
              <a:ea typeface="+mn-ea"/>
            </a:endParaRPr>
          </a:p>
        </p:txBody>
      </p:sp>
      <p:sp>
        <p:nvSpPr>
          <p:cNvPr id="5" name="Rectangle 1"/>
          <p:cNvSpPr>
            <a:spLocks noChangeArrowheads="1"/>
          </p:cNvSpPr>
          <p:nvPr/>
        </p:nvSpPr>
        <p:spPr bwMode="auto">
          <a:xfrm>
            <a:off x="492088" y="1377848"/>
            <a:ext cx="8497957"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l">
              <a:buFont typeface="Arial" panose="020B0604020202020204" pitchFamily="34" charset="0"/>
              <a:buChar char="•"/>
            </a:pPr>
            <a:r>
              <a:rPr lang="zh-CN" altLang="en-US" b="1" dirty="0">
                <a:solidFill>
                  <a:schemeClr val="accent1"/>
                </a:solidFill>
                <a:effectLst>
                  <a:outerShdw blurRad="38100" dist="25400" dir="5400000" algn="ctr" rotWithShape="0">
                    <a:srgbClr val="6E747A">
                      <a:alpha val="43000"/>
                    </a:srgbClr>
                  </a:outerShdw>
                </a:effectLst>
              </a:rPr>
              <a:t>可以根据以下的原则来选择 </a:t>
            </a:r>
            <a:r>
              <a:rPr lang="en-US" altLang="zh-CN" b="1" dirty="0">
                <a:solidFill>
                  <a:schemeClr val="accent1"/>
                </a:solidFill>
                <a:effectLst>
                  <a:outerShdw blurRad="38100" dist="25400" dir="5400000" algn="ctr" rotWithShape="0">
                    <a:srgbClr val="6E747A">
                      <a:alpha val="43000"/>
                    </a:srgbClr>
                  </a:outerShdw>
                </a:effectLst>
              </a:rPr>
              <a:t>MySQL </a:t>
            </a:r>
            <a:r>
              <a:rPr lang="zh-CN" altLang="en-US" b="1" dirty="0">
                <a:solidFill>
                  <a:schemeClr val="accent1"/>
                </a:solidFill>
                <a:effectLst>
                  <a:outerShdw blurRad="38100" dist="25400" dir="5400000" algn="ctr" rotWithShape="0">
                    <a:srgbClr val="6E747A">
                      <a:alpha val="43000"/>
                    </a:srgbClr>
                  </a:outerShdw>
                </a:effectLst>
              </a:rPr>
              <a:t>存储引擎：如果要提供提交、回滚和恢复的</a:t>
            </a:r>
            <a:r>
              <a:rPr lang="zh-CN" altLang="en-US" b="1" dirty="0">
                <a:solidFill>
                  <a:srgbClr val="FF0000"/>
                </a:solidFill>
                <a:effectLst>
                  <a:outerShdw blurRad="38100" dist="25400" dir="5400000" algn="ctr" rotWithShape="0">
                    <a:srgbClr val="6E747A">
                      <a:alpha val="43000"/>
                    </a:srgbClr>
                  </a:outerShdw>
                </a:effectLst>
              </a:rPr>
              <a:t>事务安全</a:t>
            </a:r>
            <a:r>
              <a:rPr lang="zh-CN" altLang="en-US" b="1" dirty="0">
                <a:solidFill>
                  <a:schemeClr val="accent1"/>
                </a:solidFill>
                <a:effectLst>
                  <a:outerShdw blurRad="38100" dist="25400" dir="5400000" algn="ctr" rotWithShape="0">
                    <a:srgbClr val="6E747A">
                      <a:alpha val="43000"/>
                    </a:srgbClr>
                  </a:outerShdw>
                </a:effectLst>
              </a:rPr>
              <a:t>（</a:t>
            </a:r>
            <a:r>
              <a:rPr lang="en-US" altLang="zh-CN" b="1" dirty="0">
                <a:solidFill>
                  <a:schemeClr val="accent1"/>
                </a:solidFill>
                <a:effectLst>
                  <a:outerShdw blurRad="38100" dist="25400" dir="5400000" algn="ctr" rotWithShape="0">
                    <a:srgbClr val="6E747A">
                      <a:alpha val="43000"/>
                    </a:srgbClr>
                  </a:outerShdw>
                </a:effectLst>
              </a:rPr>
              <a:t>ACID </a:t>
            </a:r>
            <a:r>
              <a:rPr lang="zh-CN" altLang="en-US" b="1" dirty="0">
                <a:solidFill>
                  <a:schemeClr val="accent1"/>
                </a:solidFill>
                <a:effectLst>
                  <a:outerShdw blurRad="38100" dist="25400" dir="5400000" algn="ctr" rotWithShape="0">
                    <a:srgbClr val="6E747A">
                      <a:alpha val="43000"/>
                    </a:srgbClr>
                  </a:outerShdw>
                </a:effectLst>
              </a:rPr>
              <a:t>兼容）能力，并要求实现</a:t>
            </a:r>
            <a:r>
              <a:rPr lang="zh-CN" altLang="en-US" b="1" dirty="0">
                <a:solidFill>
                  <a:srgbClr val="FF0000"/>
                </a:solidFill>
                <a:effectLst>
                  <a:outerShdw blurRad="38100" dist="25400" dir="5400000" algn="ctr" rotWithShape="0">
                    <a:srgbClr val="6E747A">
                      <a:alpha val="43000"/>
                    </a:srgbClr>
                  </a:outerShdw>
                </a:effectLst>
              </a:rPr>
              <a:t>并发控制</a:t>
            </a:r>
            <a:r>
              <a:rPr lang="zh-CN" altLang="en-US" b="1" dirty="0">
                <a:solidFill>
                  <a:schemeClr val="accent1"/>
                </a:solidFill>
                <a:effectLst>
                  <a:outerShdw blurRad="38100" dist="25400" dir="5400000" algn="ctr" rotWithShape="0">
                    <a:srgbClr val="6E747A">
                      <a:alpha val="43000"/>
                    </a:srgbClr>
                  </a:outerShdw>
                </a:effectLst>
              </a:rPr>
              <a:t>，</a:t>
            </a:r>
            <a:r>
              <a:rPr lang="en-US" altLang="zh-CN" b="1" dirty="0" err="1">
                <a:solidFill>
                  <a:schemeClr val="accent1"/>
                </a:solidFill>
                <a:effectLst>
                  <a:outerShdw blurRad="38100" dist="25400" dir="5400000" algn="ctr" rotWithShape="0">
                    <a:srgbClr val="6E747A">
                      <a:alpha val="43000"/>
                    </a:srgbClr>
                  </a:outerShdw>
                </a:effectLst>
              </a:rPr>
              <a:t>InnoDB</a:t>
            </a:r>
            <a:r>
              <a:rPr lang="en-US" altLang="zh-CN" b="1" dirty="0">
                <a:solidFill>
                  <a:schemeClr val="accent1"/>
                </a:solidFill>
                <a:effectLst>
                  <a:outerShdw blurRad="38100" dist="25400" dir="5400000" algn="ctr" rotWithShape="0">
                    <a:srgbClr val="6E747A">
                      <a:alpha val="43000"/>
                    </a:srgbClr>
                  </a:outerShdw>
                </a:effectLst>
              </a:rPr>
              <a:t> </a:t>
            </a:r>
            <a:r>
              <a:rPr lang="zh-CN" altLang="en-US" b="1" dirty="0">
                <a:solidFill>
                  <a:schemeClr val="accent1"/>
                </a:solidFill>
                <a:effectLst>
                  <a:outerShdw blurRad="38100" dist="25400" dir="5400000" algn="ctr" rotWithShape="0">
                    <a:srgbClr val="6E747A">
                      <a:alpha val="43000"/>
                    </a:srgbClr>
                  </a:outerShdw>
                </a:effectLst>
              </a:rPr>
              <a:t>是一个很好的选择。</a:t>
            </a:r>
            <a:endParaRPr lang="en-US" altLang="zh-CN" b="1" dirty="0">
              <a:solidFill>
                <a:schemeClr val="accent1"/>
              </a:solidFill>
              <a:effectLst>
                <a:outerShdw blurRad="38100" dist="25400" dir="5400000" algn="ctr" rotWithShape="0">
                  <a:srgbClr val="6E747A">
                    <a:alpha val="43000"/>
                  </a:srgbClr>
                </a:outerShdw>
              </a:effectLst>
            </a:endParaRPr>
          </a:p>
          <a:p>
            <a:pPr algn="l">
              <a:buFont typeface="Arial" panose="020B0604020202020204" pitchFamily="34" charset="0"/>
              <a:buChar char="•"/>
            </a:pPr>
            <a:endParaRPr lang="zh-CN" altLang="en-US" b="1" dirty="0">
              <a:solidFill>
                <a:schemeClr val="accent1"/>
              </a:solidFill>
              <a:effectLst>
                <a:outerShdw blurRad="38100" dist="25400" dir="5400000" algn="ctr" rotWithShape="0">
                  <a:srgbClr val="6E747A">
                    <a:alpha val="43000"/>
                  </a:srgbClr>
                </a:outerShdw>
              </a:effectLst>
            </a:endParaRPr>
          </a:p>
          <a:p>
            <a:pPr algn="l">
              <a:buFont typeface="Arial" panose="020B0604020202020204" pitchFamily="34" charset="0"/>
              <a:buChar char="•"/>
            </a:pPr>
            <a:r>
              <a:rPr lang="zh-CN" altLang="en-US" b="1" dirty="0">
                <a:solidFill>
                  <a:schemeClr val="accent1"/>
                </a:solidFill>
                <a:effectLst>
                  <a:outerShdw blurRad="38100" dist="25400" dir="5400000" algn="ctr" rotWithShape="0">
                    <a:srgbClr val="6E747A">
                      <a:alpha val="43000"/>
                    </a:srgbClr>
                  </a:outerShdw>
                </a:effectLst>
              </a:rPr>
              <a:t>如果数据表主要用来插入和查询记录，则 </a:t>
            </a:r>
            <a:r>
              <a:rPr lang="en-US" altLang="zh-CN" b="1" dirty="0" err="1">
                <a:solidFill>
                  <a:schemeClr val="accent1"/>
                </a:solidFill>
                <a:effectLst>
                  <a:outerShdw blurRad="38100" dist="25400" dir="5400000" algn="ctr" rotWithShape="0">
                    <a:srgbClr val="6E747A">
                      <a:alpha val="43000"/>
                    </a:srgbClr>
                  </a:outerShdw>
                </a:effectLst>
              </a:rPr>
              <a:t>MyISAM</a:t>
            </a:r>
            <a:r>
              <a:rPr lang="en-US" altLang="zh-CN" b="1" dirty="0">
                <a:solidFill>
                  <a:schemeClr val="accent1"/>
                </a:solidFill>
                <a:effectLst>
                  <a:outerShdw blurRad="38100" dist="25400" dir="5400000" algn="ctr" rotWithShape="0">
                    <a:srgbClr val="6E747A">
                      <a:alpha val="43000"/>
                    </a:srgbClr>
                  </a:outerShdw>
                </a:effectLst>
              </a:rPr>
              <a:t> </a:t>
            </a:r>
            <a:r>
              <a:rPr lang="zh-CN" altLang="en-US" b="1" dirty="0">
                <a:solidFill>
                  <a:schemeClr val="accent1"/>
                </a:solidFill>
                <a:effectLst>
                  <a:outerShdw blurRad="38100" dist="25400" dir="5400000" algn="ctr" rotWithShape="0">
                    <a:srgbClr val="6E747A">
                      <a:alpha val="43000"/>
                    </a:srgbClr>
                  </a:outerShdw>
                </a:effectLst>
              </a:rPr>
              <a:t>引擎提供较高的处理效率。</a:t>
            </a:r>
            <a:endParaRPr lang="en-US" altLang="zh-CN" b="1" dirty="0">
              <a:solidFill>
                <a:schemeClr val="accent1"/>
              </a:solidFill>
              <a:effectLst>
                <a:outerShdw blurRad="38100" dist="25400" dir="5400000" algn="ctr" rotWithShape="0">
                  <a:srgbClr val="6E747A">
                    <a:alpha val="43000"/>
                  </a:srgbClr>
                </a:outerShdw>
              </a:effectLst>
            </a:endParaRPr>
          </a:p>
          <a:p>
            <a:pPr algn="l">
              <a:buFont typeface="Arial" panose="020B0604020202020204" pitchFamily="34" charset="0"/>
              <a:buChar char="•"/>
            </a:pPr>
            <a:endParaRPr lang="zh-CN" altLang="en-US" b="1" dirty="0">
              <a:solidFill>
                <a:schemeClr val="accent1"/>
              </a:solidFill>
              <a:effectLst>
                <a:outerShdw blurRad="38100" dist="25400" dir="5400000" algn="ctr" rotWithShape="0">
                  <a:srgbClr val="6E747A">
                    <a:alpha val="43000"/>
                  </a:srgbClr>
                </a:outerShdw>
              </a:effectLst>
            </a:endParaRPr>
          </a:p>
          <a:p>
            <a:pPr algn="l">
              <a:buFont typeface="Arial" panose="020B0604020202020204" pitchFamily="34" charset="0"/>
              <a:buChar char="•"/>
            </a:pPr>
            <a:r>
              <a:rPr lang="zh-CN" altLang="en-US" b="1" dirty="0">
                <a:solidFill>
                  <a:schemeClr val="accent1"/>
                </a:solidFill>
                <a:effectLst>
                  <a:outerShdw blurRad="38100" dist="25400" dir="5400000" algn="ctr" rotWithShape="0">
                    <a:srgbClr val="6E747A">
                      <a:alpha val="43000"/>
                    </a:srgbClr>
                  </a:outerShdw>
                </a:effectLst>
              </a:rPr>
              <a:t>如果只是临时存放数据，数据量不大，并且不需要较高的数据安全性，可以选择将数据保存在内存的 </a:t>
            </a:r>
            <a:r>
              <a:rPr lang="en-US" altLang="zh-CN" b="1" dirty="0">
                <a:solidFill>
                  <a:schemeClr val="accent1"/>
                </a:solidFill>
                <a:effectLst>
                  <a:outerShdw blurRad="38100" dist="25400" dir="5400000" algn="ctr" rotWithShape="0">
                    <a:srgbClr val="6E747A">
                      <a:alpha val="43000"/>
                    </a:srgbClr>
                  </a:outerShdw>
                </a:effectLst>
              </a:rPr>
              <a:t>MEMORY </a:t>
            </a:r>
            <a:r>
              <a:rPr lang="zh-CN" altLang="en-US" b="1" dirty="0">
                <a:solidFill>
                  <a:schemeClr val="accent1"/>
                </a:solidFill>
                <a:effectLst>
                  <a:outerShdw blurRad="38100" dist="25400" dir="5400000" algn="ctr" rotWithShape="0">
                    <a:srgbClr val="6E747A">
                      <a:alpha val="43000"/>
                    </a:srgbClr>
                  </a:outerShdw>
                </a:effectLst>
              </a:rPr>
              <a:t>引擎中，</a:t>
            </a:r>
            <a:r>
              <a:rPr lang="en-US" altLang="zh-CN" b="1" dirty="0">
                <a:solidFill>
                  <a:schemeClr val="accent1"/>
                </a:solidFill>
                <a:effectLst>
                  <a:outerShdw blurRad="38100" dist="25400" dir="5400000" algn="ctr" rotWithShape="0">
                    <a:srgbClr val="6E747A">
                      <a:alpha val="43000"/>
                    </a:srgbClr>
                  </a:outerShdw>
                </a:effectLst>
              </a:rPr>
              <a:t>MySQL </a:t>
            </a:r>
            <a:r>
              <a:rPr lang="zh-CN" altLang="en-US" b="1" dirty="0">
                <a:solidFill>
                  <a:schemeClr val="accent1"/>
                </a:solidFill>
                <a:effectLst>
                  <a:outerShdw blurRad="38100" dist="25400" dir="5400000" algn="ctr" rotWithShape="0">
                    <a:srgbClr val="6E747A">
                      <a:alpha val="43000"/>
                    </a:srgbClr>
                  </a:outerShdw>
                </a:effectLst>
              </a:rPr>
              <a:t>中使用该引擎作为临时表，存放查询的中间结果。</a:t>
            </a:r>
            <a:endParaRPr lang="en-US" altLang="zh-CN" b="1" dirty="0">
              <a:solidFill>
                <a:schemeClr val="accent1"/>
              </a:solidFill>
              <a:effectLst>
                <a:outerShdw blurRad="38100" dist="25400" dir="5400000" algn="ctr" rotWithShape="0">
                  <a:srgbClr val="6E747A">
                    <a:alpha val="43000"/>
                  </a:srgbClr>
                </a:outerShdw>
              </a:effectLst>
            </a:endParaRPr>
          </a:p>
          <a:p>
            <a:pPr algn="l">
              <a:buFont typeface="Arial" panose="020B0604020202020204" pitchFamily="34" charset="0"/>
              <a:buChar char="•"/>
            </a:pPr>
            <a:endParaRPr lang="zh-CN" altLang="en-US" b="1" dirty="0">
              <a:solidFill>
                <a:schemeClr val="accent1"/>
              </a:solidFill>
              <a:effectLst>
                <a:outerShdw blurRad="38100" dist="25400" dir="5400000" algn="ctr" rotWithShape="0">
                  <a:srgbClr val="6E747A">
                    <a:alpha val="43000"/>
                  </a:srgbClr>
                </a:outerShdw>
              </a:effectLst>
            </a:endParaRPr>
          </a:p>
          <a:p>
            <a:br>
              <a:rPr lang="zh-CN" altLang="en-US" sz="2000" dirty="0"/>
            </a:br>
            <a:r>
              <a:rPr lang="zh-CN" altLang="en-US" sz="2000" b="0" i="0" dirty="0">
                <a:solidFill>
                  <a:srgbClr val="B22222"/>
                </a:solidFill>
                <a:effectLst/>
                <a:latin typeface="Helvetica Neue"/>
              </a:rPr>
              <a:t>提示：使用哪一种引擎要根据需要灵活选择，一个数据库中多个表可以使用不同的引擎以满足各种性能和实际需求。使用合适的存储引擎将会提高整个数据库的性能。</a:t>
            </a:r>
            <a:endParaRPr lang="en-US" altLang="zh-CN" sz="2000" dirty="0">
              <a:solidFill>
                <a:srgbClr val="333333"/>
              </a:solidFill>
              <a:latin typeface="+mn-ea"/>
              <a:ea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endParaRPr lang="zh-CN" altLang="en-US" sz="1400"/>
          </a:p>
        </p:txBody>
      </p:sp>
      <p:sp>
        <p:nvSpPr>
          <p:cNvPr id="16387" name="Rectangle 2"/>
          <p:cNvSpPr>
            <a:spLocks noGrp="1" noChangeArrowheads="1"/>
          </p:cNvSpPr>
          <p:nvPr>
            <p:ph type="title" idx="4294967295"/>
          </p:nvPr>
        </p:nvSpPr>
        <p:spPr>
          <a:xfrm>
            <a:off x="0" y="90285"/>
            <a:ext cx="10031414" cy="1001398"/>
          </a:xfrm>
          <a:prstGeom prst="rect">
            <a:avLst/>
          </a:prstGeom>
        </p:spPr>
        <p:txBody>
          <a:bodyPr/>
          <a:lstStyle/>
          <a:p>
            <a:pPr eaLnBrk="1" hangingPunct="1"/>
            <a:r>
              <a:rPr lang="en-US" altLang="zh-CN" sz="4000" dirty="0"/>
              <a:t> </a:t>
            </a:r>
            <a:br>
              <a:rPr lang="en-US" altLang="zh-CN" dirty="0"/>
            </a:br>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550" y="594360"/>
            <a:ext cx="9124315" cy="566928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物理设计</a:t>
            </a:r>
            <a:endParaRPr lang="zh-CN" altLang="en-US" sz="2800" b="1" dirty="0">
              <a:latin typeface="+mj-ea"/>
              <a:ea typeface="+mj-ea"/>
            </a:endParaRPr>
          </a:p>
        </p:txBody>
      </p:sp>
      <p:sp>
        <p:nvSpPr>
          <p:cNvPr id="5" name="文本框 4"/>
          <p:cNvSpPr txBox="1"/>
          <p:nvPr/>
        </p:nvSpPr>
        <p:spPr>
          <a:xfrm>
            <a:off x="961662" y="1941637"/>
            <a:ext cx="8756374" cy="2862322"/>
          </a:xfrm>
          <a:prstGeom prst="rect">
            <a:avLst/>
          </a:prstGeom>
          <a:noFill/>
        </p:spPr>
        <p:txBody>
          <a:bodyPr wrap="square" rtlCol="0">
            <a:spAutoFit/>
          </a:bodyPr>
          <a:lstStyle/>
          <a:p>
            <a:pPr marL="285750" indent="-285750">
              <a:buFont typeface="Wingdings" panose="05000000000000000000" charset="0"/>
              <a:buChar char="p"/>
            </a:pPr>
            <a:r>
              <a:rPr lang="zh-CN" altLang="en-US" b="1" dirty="0">
                <a:solidFill>
                  <a:schemeClr val="accent1"/>
                </a:solidFill>
                <a:effectLst>
                  <a:outerShdw blurRad="38100" dist="25400" dir="5400000" algn="ctr" rotWithShape="0">
                    <a:srgbClr val="6E747A">
                      <a:alpha val="43000"/>
                    </a:srgbClr>
                  </a:outerShdw>
                </a:effectLst>
                <a:sym typeface="+mn-ea"/>
              </a:rPr>
              <a:t>为表中的字段选择合适的数据类型</a:t>
            </a:r>
            <a:endParaRPr lang="zh-CN" altLang="en-US" b="1" dirty="0">
              <a:solidFill>
                <a:schemeClr val="accent1"/>
              </a:solidFill>
              <a:effectLst>
                <a:outerShdw blurRad="38100" dist="25400" dir="5400000" algn="ctr" rotWithShape="0">
                  <a:srgbClr val="6E747A">
                    <a:alpha val="43000"/>
                  </a:srgbClr>
                </a:outerShdw>
              </a:effectLst>
            </a:endParaRPr>
          </a:p>
          <a:p>
            <a:endParaRPr lang="zh-CN" altLang="en-US"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dirty="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b="1" dirty="0">
                <a:solidFill>
                  <a:schemeClr val="accent1"/>
                </a:solidFill>
                <a:effectLst>
                  <a:outerShdw blurRad="38100" dist="25400" dir="5400000" algn="ctr" rotWithShape="0">
                    <a:srgbClr val="6E747A">
                      <a:alpha val="43000"/>
                    </a:srgbClr>
                  </a:outerShdw>
                </a:effectLst>
                <a:sym typeface="+mn-ea"/>
              </a:rPr>
              <a:t>当一个列可以选择多种数据类型时</a:t>
            </a:r>
            <a:endParaRPr lang="zh-CN" altLang="en-US" b="1" dirty="0">
              <a:solidFill>
                <a:schemeClr val="accent1"/>
              </a:solidFill>
              <a:effectLst>
                <a:outerShdw blurRad="38100" dist="25400" dir="5400000" algn="ctr" rotWithShape="0">
                  <a:srgbClr val="6E747A">
                    <a:alpha val="43000"/>
                  </a:srgbClr>
                </a:outerShdw>
              </a:effectLst>
              <a:sym typeface="+mn-ea"/>
            </a:endParaRPr>
          </a:p>
          <a:p>
            <a:pPr marL="342900" indent="-342900">
              <a:buFont typeface="Wingdings" panose="05000000000000000000" charset="0"/>
              <a:buAutoNum type="arabicPeriod"/>
            </a:pPr>
            <a:r>
              <a:rPr lang="zh-CN" altLang="en-US" dirty="0">
                <a:sym typeface="+mn-ea"/>
              </a:rPr>
              <a:t>优先考虑数字类型</a:t>
            </a:r>
            <a:endParaRPr lang="zh-CN" altLang="en-US" dirty="0">
              <a:sym typeface="+mn-ea"/>
            </a:endParaRPr>
          </a:p>
          <a:p>
            <a:pPr marL="342900" indent="-342900">
              <a:buFont typeface="Wingdings" panose="05000000000000000000" charset="0"/>
              <a:buAutoNum type="arabicPeriod"/>
            </a:pPr>
            <a:r>
              <a:rPr lang="zh-CN" altLang="en-US" dirty="0">
                <a:sym typeface="+mn-ea"/>
              </a:rPr>
              <a:t>其次是日期、时间类型</a:t>
            </a:r>
            <a:endParaRPr lang="zh-CN" altLang="en-US" dirty="0">
              <a:sym typeface="+mn-ea"/>
            </a:endParaRPr>
          </a:p>
          <a:p>
            <a:pPr marL="342900" indent="-342900">
              <a:buFont typeface="Wingdings" panose="05000000000000000000" charset="0"/>
              <a:buAutoNum type="arabicPeriod"/>
            </a:pPr>
            <a:r>
              <a:rPr lang="zh-CN" altLang="en-US" dirty="0">
                <a:sym typeface="+mn-ea"/>
              </a:rPr>
              <a:t>最后是字符类型</a:t>
            </a:r>
            <a:endParaRPr lang="zh-CN" altLang="en-US" dirty="0">
              <a:sym typeface="+mn-ea"/>
            </a:endParaRPr>
          </a:p>
          <a:p>
            <a:pPr marL="342900" indent="-342900">
              <a:buFont typeface="Wingdings" panose="05000000000000000000" charset="0"/>
              <a:buAutoNum type="arabicPeriod"/>
            </a:pPr>
            <a:r>
              <a:rPr lang="zh-CN" altLang="en-US" dirty="0">
                <a:sym typeface="+mn-ea"/>
              </a:rPr>
              <a:t>对于相同级别的数据类型，应该优先选择占用空间小的数据类型</a:t>
            </a:r>
            <a:endParaRPr lang="zh-CN" altLang="en-US" dirty="0">
              <a:sym typeface="+mn-ea"/>
            </a:endParaRPr>
          </a:p>
          <a:p>
            <a:endParaRPr lang="en-US" altLang="zh-CN" b="1"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b="1" dirty="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物理设计</a:t>
            </a:r>
            <a:endParaRPr lang="zh-CN" altLang="en-US" sz="2800" b="1" dirty="0">
              <a:latin typeface="+mj-ea"/>
              <a:ea typeface="+mj-ea"/>
            </a:endParaRPr>
          </a:p>
        </p:txBody>
      </p:sp>
      <p:sp>
        <p:nvSpPr>
          <p:cNvPr id="5" name="文本框 4"/>
          <p:cNvSpPr txBox="1"/>
          <p:nvPr/>
        </p:nvSpPr>
        <p:spPr>
          <a:xfrm>
            <a:off x="401825" y="1428452"/>
            <a:ext cx="8756374" cy="5632311"/>
          </a:xfrm>
          <a:prstGeom prst="rect">
            <a:avLst/>
          </a:prstGeom>
          <a:noFill/>
        </p:spPr>
        <p:txBody>
          <a:bodyPr wrap="square" rtlCol="0">
            <a:spAutoFit/>
          </a:bodyPr>
          <a:lstStyle/>
          <a:p>
            <a:pPr marL="285750" indent="-285750">
              <a:buFont typeface="Wingdings" panose="05000000000000000000" charset="0"/>
              <a:buChar char="p"/>
            </a:pPr>
            <a:r>
              <a:rPr lang="zh-CN" altLang="en-US" b="1" dirty="0">
                <a:solidFill>
                  <a:schemeClr val="accent1"/>
                </a:solidFill>
                <a:effectLst>
                  <a:outerShdw blurRad="38100" dist="25400" dir="5400000" algn="ctr" rotWithShape="0">
                    <a:srgbClr val="6E747A">
                      <a:alpha val="43000"/>
                    </a:srgbClr>
                  </a:outerShdw>
                </a:effectLst>
                <a:sym typeface="+mn-ea"/>
              </a:rPr>
              <a:t>为表中的字段选择合适的数据类型</a:t>
            </a:r>
            <a:endParaRPr lang="zh-CN" altLang="en-US" b="1" dirty="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endParaRPr lang="zh-CN" altLang="en-US" dirty="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endParaRPr lang="zh-CN" altLang="en-US"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dirty="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b="1" dirty="0">
                <a:solidFill>
                  <a:schemeClr val="accent1"/>
                </a:solidFill>
                <a:effectLst>
                  <a:outerShdw blurRad="38100" dist="25400" dir="5400000" algn="ctr" rotWithShape="0">
                    <a:srgbClr val="6E747A">
                      <a:alpha val="43000"/>
                    </a:srgbClr>
                  </a:outerShdw>
                </a:effectLst>
                <a:sym typeface="+mn-ea"/>
              </a:rPr>
              <a:t>几个简单的原则</a:t>
            </a:r>
            <a:endParaRPr lang="zh-CN" altLang="en-US" b="1" dirty="0">
              <a:solidFill>
                <a:schemeClr val="accent1"/>
              </a:solidFill>
              <a:effectLst>
                <a:outerShdw blurRad="38100" dist="25400" dir="5400000" algn="ctr" rotWithShape="0">
                  <a:srgbClr val="6E747A">
                    <a:alpha val="43000"/>
                  </a:srgbClr>
                </a:outerShdw>
              </a:effectLst>
              <a:sym typeface="+mn-ea"/>
            </a:endParaRPr>
          </a:p>
          <a:p>
            <a:pPr marL="342900" indent="-342900">
              <a:buFont typeface="Wingdings" panose="05000000000000000000" charset="0"/>
              <a:buAutoNum type="arabicPeriod"/>
            </a:pPr>
            <a:r>
              <a:rPr lang="zh-CN" altLang="en-US" dirty="0">
                <a:solidFill>
                  <a:srgbClr val="FF0000"/>
                </a:solidFill>
                <a:sym typeface="+mn-ea"/>
              </a:rPr>
              <a:t>更小的通常更好</a:t>
            </a:r>
            <a:endParaRPr lang="en-US" altLang="zh-CN" dirty="0">
              <a:solidFill>
                <a:srgbClr val="FF0000"/>
              </a:solidFill>
              <a:sym typeface="+mn-ea"/>
            </a:endParaRPr>
          </a:p>
          <a:p>
            <a:pPr marL="800100" lvl="1" indent="-342900">
              <a:buFont typeface="Wingdings" panose="05000000000000000000" charset="0"/>
              <a:buAutoNum type="arabicPeriod"/>
            </a:pPr>
            <a:r>
              <a:rPr lang="zh-CN" altLang="en-US" dirty="0">
                <a:sym typeface="+mn-ea"/>
              </a:rPr>
              <a:t>一般情况下，应该尽量使用可以</a:t>
            </a:r>
            <a:r>
              <a:rPr lang="zh-CN" altLang="en-US" dirty="0">
                <a:solidFill>
                  <a:srgbClr val="FF0000"/>
                </a:solidFill>
                <a:sym typeface="+mn-ea"/>
              </a:rPr>
              <a:t>正确存储数据</a:t>
            </a:r>
            <a:r>
              <a:rPr lang="zh-CN" altLang="en-US" dirty="0">
                <a:sym typeface="+mn-ea"/>
              </a:rPr>
              <a:t>的最小数据类型。</a:t>
            </a:r>
            <a:endParaRPr lang="en-US" altLang="zh-CN" dirty="0">
              <a:sym typeface="+mn-ea"/>
            </a:endParaRPr>
          </a:p>
          <a:p>
            <a:pPr marL="800100" lvl="1" indent="-342900">
              <a:buFont typeface="Wingdings" panose="05000000000000000000" charset="0"/>
              <a:buAutoNum type="arabicPeriod"/>
            </a:pPr>
            <a:r>
              <a:rPr lang="zh-CN" altLang="en-US" dirty="0">
                <a:sym typeface="+mn-ea"/>
              </a:rPr>
              <a:t>更小的数据类型占用更少的空间，速度也更快。</a:t>
            </a:r>
            <a:endParaRPr lang="en-US" altLang="zh-CN" dirty="0">
              <a:sym typeface="+mn-ea"/>
            </a:endParaRPr>
          </a:p>
          <a:p>
            <a:pPr marL="342900" indent="-342900">
              <a:buFont typeface="Wingdings" panose="05000000000000000000" charset="0"/>
              <a:buAutoNum type="arabicPeriod"/>
            </a:pPr>
            <a:r>
              <a:rPr lang="zh-CN" altLang="en-US" dirty="0">
                <a:solidFill>
                  <a:srgbClr val="FF0000"/>
                </a:solidFill>
                <a:sym typeface="+mn-ea"/>
              </a:rPr>
              <a:t>简单就好</a:t>
            </a:r>
            <a:r>
              <a:rPr lang="zh-CN" altLang="en-US" dirty="0">
                <a:sym typeface="+mn-ea"/>
              </a:rPr>
              <a:t>，简单数据类型的操作通常需要更少的</a:t>
            </a:r>
            <a:r>
              <a:rPr lang="en-US" altLang="zh-CN" dirty="0">
                <a:sym typeface="+mn-ea"/>
              </a:rPr>
              <a:t>CPU</a:t>
            </a:r>
            <a:r>
              <a:rPr lang="zh-CN" altLang="en-US" dirty="0">
                <a:sym typeface="+mn-ea"/>
              </a:rPr>
              <a:t>周期</a:t>
            </a:r>
            <a:endParaRPr lang="en-US" altLang="zh-CN" dirty="0">
              <a:sym typeface="+mn-ea"/>
            </a:endParaRPr>
          </a:p>
          <a:p>
            <a:pPr marL="800100" lvl="1" indent="-342900">
              <a:buFont typeface="Wingdings" panose="05000000000000000000" charset="0"/>
              <a:buAutoNum type="arabicPeriod"/>
            </a:pPr>
            <a:r>
              <a:rPr lang="zh-CN" altLang="en-US" dirty="0">
                <a:sym typeface="+mn-ea"/>
              </a:rPr>
              <a:t>比如：整形比字符操作代价更低。</a:t>
            </a:r>
            <a:endParaRPr lang="en-US" altLang="zh-CN" dirty="0">
              <a:sym typeface="+mn-ea"/>
            </a:endParaRPr>
          </a:p>
          <a:p>
            <a:pPr marL="800100" lvl="1" indent="-342900">
              <a:buFont typeface="Wingdings" panose="05000000000000000000" charset="0"/>
              <a:buAutoNum type="arabicPeriod"/>
            </a:pPr>
            <a:r>
              <a:rPr lang="zh-CN" altLang="en-US" dirty="0">
                <a:sym typeface="+mn-ea"/>
              </a:rPr>
              <a:t>用</a:t>
            </a:r>
            <a:r>
              <a:rPr lang="en-US" altLang="zh-CN" dirty="0">
                <a:sym typeface="+mn-ea"/>
              </a:rPr>
              <a:t>MySQL</a:t>
            </a:r>
            <a:r>
              <a:rPr lang="zh-CN" altLang="en-US" dirty="0">
                <a:sym typeface="+mn-ea"/>
              </a:rPr>
              <a:t>内建的类型而不是字符串来存储日期和时间。</a:t>
            </a:r>
            <a:endParaRPr lang="en-US" altLang="zh-CN" dirty="0">
              <a:sym typeface="+mn-ea"/>
            </a:endParaRPr>
          </a:p>
          <a:p>
            <a:pPr marL="342900" indent="-342900">
              <a:buFont typeface="Wingdings" panose="05000000000000000000" charset="0"/>
              <a:buAutoNum type="arabicPeriod"/>
            </a:pPr>
            <a:r>
              <a:rPr lang="zh-CN" altLang="en-US" dirty="0">
                <a:solidFill>
                  <a:srgbClr val="FF0000"/>
                </a:solidFill>
                <a:sym typeface="+mn-ea"/>
              </a:rPr>
              <a:t>尽量避免</a:t>
            </a:r>
            <a:r>
              <a:rPr lang="en-US" altLang="zh-CN" dirty="0">
                <a:solidFill>
                  <a:srgbClr val="FF0000"/>
                </a:solidFill>
                <a:sym typeface="+mn-ea"/>
              </a:rPr>
              <a:t>NULL</a:t>
            </a:r>
            <a:endParaRPr lang="en-US" altLang="zh-CN" dirty="0">
              <a:solidFill>
                <a:srgbClr val="FF0000"/>
              </a:solidFill>
              <a:sym typeface="+mn-ea"/>
            </a:endParaRPr>
          </a:p>
          <a:p>
            <a:pPr marL="800100" lvl="1" indent="-342900">
              <a:buFont typeface="Wingdings" panose="05000000000000000000" charset="0"/>
              <a:buAutoNum type="arabicPeriod"/>
            </a:pPr>
            <a:r>
              <a:rPr lang="zh-CN" altLang="en-US" dirty="0">
                <a:sym typeface="+mn-ea"/>
              </a:rPr>
              <a:t>可以为</a:t>
            </a:r>
            <a:r>
              <a:rPr lang="en-US" altLang="zh-CN" dirty="0">
                <a:sym typeface="+mn-ea"/>
              </a:rPr>
              <a:t>NULL</a:t>
            </a:r>
            <a:r>
              <a:rPr lang="zh-CN" altLang="en-US" dirty="0">
                <a:sym typeface="+mn-ea"/>
              </a:rPr>
              <a:t>是列的默认属性，通常情况下最好指定列为</a:t>
            </a:r>
            <a:r>
              <a:rPr lang="en-US" altLang="zh-CN" dirty="0">
                <a:sym typeface="+mn-ea"/>
              </a:rPr>
              <a:t>NOT NULL</a:t>
            </a:r>
            <a:r>
              <a:rPr lang="zh-CN" altLang="en-US" dirty="0">
                <a:sym typeface="+mn-ea"/>
              </a:rPr>
              <a:t>，除非真的需要存储</a:t>
            </a:r>
            <a:r>
              <a:rPr lang="en-US" altLang="zh-CN" dirty="0">
                <a:sym typeface="+mn-ea"/>
              </a:rPr>
              <a:t>NULL</a:t>
            </a:r>
            <a:r>
              <a:rPr lang="zh-CN" altLang="en-US" dirty="0">
                <a:sym typeface="+mn-ea"/>
              </a:rPr>
              <a:t>值。</a:t>
            </a:r>
            <a:endParaRPr lang="en-US" altLang="zh-CN" dirty="0">
              <a:sym typeface="+mn-ea"/>
            </a:endParaRPr>
          </a:p>
          <a:p>
            <a:pPr marL="800100" lvl="1" indent="-342900">
              <a:buFont typeface="Wingdings" panose="05000000000000000000" charset="0"/>
              <a:buAutoNum type="arabicPeriod"/>
            </a:pPr>
            <a:r>
              <a:rPr lang="zh-CN" altLang="en-US" dirty="0">
                <a:sym typeface="+mn-ea"/>
              </a:rPr>
              <a:t>如果查询中包含可为</a:t>
            </a:r>
            <a:r>
              <a:rPr lang="en-US" altLang="zh-CN" dirty="0">
                <a:sym typeface="+mn-ea"/>
              </a:rPr>
              <a:t>NULL</a:t>
            </a:r>
            <a:r>
              <a:rPr lang="zh-CN" altLang="en-US" dirty="0">
                <a:sym typeface="+mn-ea"/>
              </a:rPr>
              <a:t>的列，对</a:t>
            </a:r>
            <a:r>
              <a:rPr lang="en-US" altLang="zh-CN" dirty="0">
                <a:sym typeface="+mn-ea"/>
              </a:rPr>
              <a:t>MySQL</a:t>
            </a:r>
            <a:r>
              <a:rPr lang="zh-CN" altLang="en-US" dirty="0">
                <a:sym typeface="+mn-ea"/>
              </a:rPr>
              <a:t>来说更难优化，因为可以为</a:t>
            </a:r>
            <a:r>
              <a:rPr lang="en-US" altLang="zh-CN" dirty="0">
                <a:sym typeface="+mn-ea"/>
              </a:rPr>
              <a:t>NULL</a:t>
            </a:r>
            <a:r>
              <a:rPr lang="zh-CN" altLang="en-US" dirty="0">
                <a:sym typeface="+mn-ea"/>
              </a:rPr>
              <a:t>的列使得索引和值比较都更为复杂。</a:t>
            </a:r>
            <a:endParaRPr lang="en-US" altLang="zh-CN" dirty="0">
              <a:sym typeface="+mn-ea"/>
            </a:endParaRPr>
          </a:p>
          <a:p>
            <a:pPr marL="800100" lvl="1" indent="-342900">
              <a:buFont typeface="Wingdings" panose="05000000000000000000" charset="0"/>
              <a:buAutoNum type="arabicPeriod"/>
            </a:pPr>
            <a:r>
              <a:rPr lang="zh-CN" altLang="en-US" dirty="0">
                <a:sym typeface="+mn-ea"/>
              </a:rPr>
              <a:t>可以为</a:t>
            </a:r>
            <a:r>
              <a:rPr lang="en-US" altLang="zh-CN" dirty="0">
                <a:sym typeface="+mn-ea"/>
              </a:rPr>
              <a:t>NULL</a:t>
            </a:r>
            <a:r>
              <a:rPr lang="zh-CN" altLang="en-US" dirty="0">
                <a:sym typeface="+mn-ea"/>
              </a:rPr>
              <a:t>的列会使用更多的存储空间，在</a:t>
            </a:r>
            <a:r>
              <a:rPr lang="en-US" altLang="zh-CN" dirty="0">
                <a:sym typeface="+mn-ea"/>
              </a:rPr>
              <a:t>MySQL</a:t>
            </a:r>
            <a:r>
              <a:rPr lang="zh-CN" altLang="en-US" dirty="0">
                <a:sym typeface="+mn-ea"/>
              </a:rPr>
              <a:t>里也需要特殊处理。</a:t>
            </a:r>
            <a:endParaRPr lang="en-US" altLang="zh-CN" dirty="0">
              <a:sym typeface="+mn-ea"/>
            </a:endParaRPr>
          </a:p>
          <a:p>
            <a:pPr marL="342900" indent="-342900">
              <a:buFont typeface="Wingdings" panose="05000000000000000000" charset="0"/>
              <a:buAutoNum type="arabicPeriod"/>
            </a:pPr>
            <a:endParaRPr lang="en-US" altLang="zh-CN" b="1" dirty="0">
              <a:solidFill>
                <a:schemeClr val="accent1"/>
              </a:solidFill>
              <a:effectLst>
                <a:outerShdw blurRad="38100" dist="25400" dir="5400000" algn="ctr" rotWithShape="0">
                  <a:srgbClr val="6E747A">
                    <a:alpha val="43000"/>
                  </a:srgbClr>
                </a:outerShdw>
              </a:effectLst>
              <a:sym typeface="+mn-ea"/>
            </a:endParaRPr>
          </a:p>
          <a:p>
            <a:pPr marL="800100" lvl="1" indent="-342900">
              <a:buFont typeface="Wingdings" panose="05000000000000000000" charset="0"/>
              <a:buAutoNum type="arabicPeriod"/>
            </a:pPr>
            <a:endParaRPr lang="en-US" altLang="zh-CN" b="1"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b="1" dirty="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36709" y="2721114"/>
            <a:ext cx="1210588" cy="707886"/>
          </a:xfrm>
          <a:prstGeom prst="rect">
            <a:avLst/>
          </a:prstGeom>
        </p:spPr>
        <p:txBody>
          <a:bodyPr wrap="none">
            <a:spAutoFit/>
          </a:bodyPr>
          <a:lstStyle/>
          <a:p>
            <a:r>
              <a:rPr lang="zh-CN" altLang="en-US" sz="4000" dirty="0">
                <a:latin typeface="+mj-ea"/>
                <a:ea typeface="+mj-ea"/>
              </a:rPr>
              <a:t>索引</a:t>
            </a:r>
            <a:endParaRPr lang="zh-CN" altLang="en-US" sz="4000" dirty="0">
              <a:latin typeface="+mj-ea"/>
              <a:ea typeface="+mj-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0433" y="322229"/>
            <a:ext cx="2339102" cy="523220"/>
          </a:xfrm>
          <a:prstGeom prst="rect">
            <a:avLst/>
          </a:prstGeom>
        </p:spPr>
        <p:txBody>
          <a:bodyPr wrap="none">
            <a:spAutoFit/>
          </a:bodyPr>
          <a:lstStyle/>
          <a:p>
            <a:r>
              <a:rPr lang="zh-CN" altLang="en-US" sz="2800" dirty="0">
                <a:latin typeface="+mj-ea"/>
              </a:rPr>
              <a:t>索引是什么？</a:t>
            </a:r>
            <a:endParaRPr lang="zh-CN" altLang="en-US" sz="2800" dirty="0">
              <a:latin typeface="+mj-ea"/>
            </a:endParaRPr>
          </a:p>
        </p:txBody>
      </p:sp>
      <p:sp>
        <p:nvSpPr>
          <p:cNvPr id="3" name="文本框 2"/>
          <p:cNvSpPr txBox="1"/>
          <p:nvPr/>
        </p:nvSpPr>
        <p:spPr>
          <a:xfrm>
            <a:off x="540433" y="1674674"/>
            <a:ext cx="8961376" cy="1754326"/>
          </a:xfrm>
          <a:prstGeom prst="rect">
            <a:avLst/>
          </a:prstGeom>
          <a:noFill/>
        </p:spPr>
        <p:txBody>
          <a:bodyPr wrap="square" rtlCol="0">
            <a:spAutoFit/>
          </a:bodyPr>
          <a:lstStyle/>
          <a:p>
            <a:r>
              <a:rPr lang="zh-CN" altLang="en-US" dirty="0"/>
              <a:t>简单来说，索引的目的就是为了提高数据的查询效率，就像书的目录一样。</a:t>
            </a:r>
            <a:endParaRPr lang="en-US" altLang="zh-CN" dirty="0"/>
          </a:p>
          <a:p>
            <a:endParaRPr lang="en-US" altLang="zh-CN" dirty="0"/>
          </a:p>
          <a:p>
            <a:r>
              <a:rPr lang="zh-CN" altLang="en-US" dirty="0"/>
              <a:t>一本</a:t>
            </a:r>
            <a:r>
              <a:rPr lang="en-US" altLang="zh-CN" dirty="0"/>
              <a:t>800</a:t>
            </a:r>
            <a:r>
              <a:rPr lang="zh-CN" altLang="en-US" dirty="0"/>
              <a:t>页的书，如果想在书中查找某个知识点。在不借助目录的情况下，估计得找好一会儿。同样，对于数据库的表而言，索引就是它的 </a:t>
            </a:r>
            <a:r>
              <a:rPr lang="en-US" altLang="zh-CN" dirty="0"/>
              <a:t>”</a:t>
            </a:r>
            <a:r>
              <a:rPr lang="zh-CN" altLang="en-US" dirty="0"/>
              <a:t>目录</a:t>
            </a:r>
            <a:r>
              <a:rPr lang="en-US" altLang="zh-CN" dirty="0"/>
              <a:t>”</a:t>
            </a:r>
            <a:r>
              <a:rPr lang="zh-CN" altLang="en-US" dirty="0"/>
              <a:t>。</a:t>
            </a:r>
            <a:endParaRPr lang="en-US" altLang="zh-CN" dirty="0"/>
          </a:p>
          <a:p>
            <a:endParaRPr lang="en-US" altLang="zh-CN" dirty="0"/>
          </a:p>
          <a:p>
            <a:r>
              <a:rPr lang="zh-CN" altLang="en-US" b="1" dirty="0"/>
              <a:t>索引：</a:t>
            </a:r>
            <a:r>
              <a:rPr lang="zh-CN" altLang="en-US" dirty="0"/>
              <a:t>在 </a:t>
            </a:r>
            <a:r>
              <a:rPr lang="en-US" altLang="zh-CN" dirty="0"/>
              <a:t>MySQL </a:t>
            </a:r>
            <a:r>
              <a:rPr lang="zh-CN" altLang="en-US" dirty="0"/>
              <a:t>中也叫做键 </a:t>
            </a:r>
            <a:r>
              <a:rPr lang="en-US" altLang="zh-CN" dirty="0"/>
              <a:t>(key)</a:t>
            </a:r>
            <a:r>
              <a:rPr lang="zh-CN" altLang="en-US" dirty="0"/>
              <a:t>，是存储引擎用于快速找到记录的一种数据结构。</a:t>
            </a:r>
            <a:endParaRPr lang="zh-CN" altLang="en-US"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626166"/>
            <a:ext cx="5456583" cy="523220"/>
          </a:xfrm>
          <a:prstGeom prst="rect">
            <a:avLst/>
          </a:prstGeom>
          <a:noFill/>
        </p:spPr>
        <p:txBody>
          <a:bodyPr wrap="square" rtlCol="0">
            <a:spAutoFit/>
          </a:bodyPr>
          <a:lstStyle/>
          <a:p>
            <a:r>
              <a:rPr lang="zh-CN" altLang="en-US" sz="2800" dirty="0"/>
              <a:t>哪些数据结构可以作为索引？</a:t>
            </a:r>
            <a:endParaRPr lang="zh-CN" altLang="en-US" sz="2800" dirty="0"/>
          </a:p>
        </p:txBody>
      </p:sp>
      <p:sp>
        <p:nvSpPr>
          <p:cNvPr id="4" name="文本框 3"/>
          <p:cNvSpPr txBox="1"/>
          <p:nvPr/>
        </p:nvSpPr>
        <p:spPr>
          <a:xfrm>
            <a:off x="467139" y="1858617"/>
            <a:ext cx="7593495" cy="2585323"/>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a:t>有序数组 </a:t>
            </a:r>
            <a:endParaRPr lang="en-US" altLang="zh-CN" dirty="0"/>
          </a:p>
          <a:p>
            <a:endParaRPr lang="en-US" altLang="zh-CN" dirty="0"/>
          </a:p>
          <a:p>
            <a:pPr marL="285750" indent="-285750">
              <a:buFont typeface="Wingdings" panose="05000000000000000000" pitchFamily="2" charset="2"/>
              <a:buChar char="u"/>
            </a:pPr>
            <a:r>
              <a:rPr lang="zh-CN" altLang="en-US" dirty="0"/>
              <a:t>哈希表 </a:t>
            </a:r>
            <a:endParaRPr lang="en-US" altLang="zh-CN" dirty="0"/>
          </a:p>
          <a:p>
            <a:endParaRPr lang="en-US" altLang="zh-CN" dirty="0"/>
          </a:p>
          <a:p>
            <a:pPr marL="285750" indent="-285750">
              <a:buFont typeface="Wingdings" panose="05000000000000000000" pitchFamily="2" charset="2"/>
              <a:buChar char="u"/>
            </a:pPr>
            <a:r>
              <a:rPr lang="zh-CN" altLang="en-US" dirty="0"/>
              <a:t>平衡二叉树</a:t>
            </a:r>
            <a:endParaRPr lang="en-US" altLang="zh-CN" dirty="0"/>
          </a:p>
          <a:p>
            <a:endParaRPr lang="en-US" altLang="zh-CN" dirty="0"/>
          </a:p>
          <a:p>
            <a:pPr marL="285750" indent="-285750">
              <a:buFont typeface="Wingdings" panose="05000000000000000000" pitchFamily="2" charset="2"/>
              <a:buChar char="u"/>
            </a:pPr>
            <a:r>
              <a:rPr lang="en-US" altLang="zh-CN" dirty="0"/>
              <a:t>B</a:t>
            </a:r>
            <a:r>
              <a:rPr lang="zh-CN" altLang="en-US" dirty="0"/>
              <a:t>树</a:t>
            </a:r>
            <a:endParaRPr lang="en-US" altLang="zh-CN" dirty="0"/>
          </a:p>
          <a:p>
            <a:endParaRPr lang="en-US" altLang="zh-CN" dirty="0"/>
          </a:p>
          <a:p>
            <a:pPr marL="285750" indent="-285750">
              <a:buFont typeface="Wingdings" panose="05000000000000000000" pitchFamily="2" charset="2"/>
              <a:buChar char="u"/>
            </a:pPr>
            <a:r>
              <a:rPr lang="en-US" altLang="zh-CN" dirty="0"/>
              <a:t>B+</a:t>
            </a:r>
            <a:r>
              <a:rPr lang="zh-CN" altLang="en-US" dirty="0"/>
              <a:t>树</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08508" y="1462948"/>
            <a:ext cx="5014395" cy="2103302"/>
          </a:xfrm>
          <a:prstGeom prst="rect">
            <a:avLst/>
          </a:prstGeom>
        </p:spPr>
      </p:pic>
      <p:sp>
        <p:nvSpPr>
          <p:cNvPr id="4" name="文本框 3"/>
          <p:cNvSpPr txBox="1"/>
          <p:nvPr/>
        </p:nvSpPr>
        <p:spPr>
          <a:xfrm>
            <a:off x="508000" y="395111"/>
            <a:ext cx="3499556" cy="523220"/>
          </a:xfrm>
          <a:prstGeom prst="rect">
            <a:avLst/>
          </a:prstGeom>
          <a:noFill/>
        </p:spPr>
        <p:txBody>
          <a:bodyPr wrap="square" rtlCol="0">
            <a:spAutoFit/>
          </a:bodyPr>
          <a:lstStyle/>
          <a:p>
            <a:r>
              <a:rPr lang="zh-CN" altLang="en-US" sz="2800" dirty="0"/>
              <a:t>平衡二叉树索引</a:t>
            </a:r>
            <a:endParaRPr lang="zh-CN" altLang="en-US" sz="2800" dirty="0"/>
          </a:p>
        </p:txBody>
      </p:sp>
      <p:sp>
        <p:nvSpPr>
          <p:cNvPr id="5" name="文本框 4"/>
          <p:cNvSpPr txBox="1"/>
          <p:nvPr/>
        </p:nvSpPr>
        <p:spPr>
          <a:xfrm>
            <a:off x="857956" y="4368800"/>
            <a:ext cx="9053688" cy="1477328"/>
          </a:xfrm>
          <a:prstGeom prst="rect">
            <a:avLst/>
          </a:prstGeom>
          <a:noFill/>
        </p:spPr>
        <p:txBody>
          <a:bodyPr wrap="square" rtlCol="0">
            <a:spAutoFit/>
          </a:bodyPr>
          <a:lstStyle/>
          <a:p>
            <a:r>
              <a:rPr lang="zh-CN" altLang="en-US" dirty="0"/>
              <a:t>不管是，增加，删除，还是等值查找，时间复杂度都是</a:t>
            </a:r>
            <a:r>
              <a:rPr lang="en-US" altLang="zh-CN" dirty="0"/>
              <a:t>O(</a:t>
            </a:r>
            <a:r>
              <a:rPr lang="en-US" altLang="zh-CN" dirty="0" err="1"/>
              <a:t>logn</a:t>
            </a:r>
            <a:r>
              <a:rPr lang="en-US" altLang="zh-CN" dirty="0"/>
              <a:t>)</a:t>
            </a:r>
            <a:r>
              <a:rPr lang="zh-CN" altLang="en-US" dirty="0"/>
              <a:t>，</a:t>
            </a:r>
            <a:r>
              <a:rPr lang="en-US" altLang="zh-CN" dirty="0"/>
              <a:t>n </a:t>
            </a:r>
            <a:r>
              <a:rPr lang="zh-CN" altLang="en-US" dirty="0"/>
              <a:t>是数据页的数目。</a:t>
            </a:r>
            <a:endParaRPr lang="en-US" altLang="zh-CN" dirty="0"/>
          </a:p>
          <a:p>
            <a:r>
              <a:rPr lang="zh-CN" altLang="en-US" dirty="0"/>
              <a:t>并且支持范围查找。</a:t>
            </a:r>
            <a:endParaRPr lang="en-US" altLang="zh-CN" dirty="0"/>
          </a:p>
          <a:p>
            <a:endParaRPr lang="en-US" altLang="zh-CN" dirty="0"/>
          </a:p>
          <a:p>
            <a:r>
              <a:rPr lang="zh-CN" altLang="en-US" dirty="0"/>
              <a:t>但是当数据量比较大，页的数目很多时，二叉树的高度会比较高。</a:t>
            </a:r>
            <a:r>
              <a:rPr lang="en-US" altLang="zh-CN" dirty="0"/>
              <a:t>IO </a:t>
            </a:r>
            <a:r>
              <a:rPr lang="zh-CN" altLang="en-US" dirty="0"/>
              <a:t>的次数会比较多。</a:t>
            </a:r>
            <a:endParaRPr lang="en-US" altLang="zh-CN" dirty="0"/>
          </a:p>
          <a:p>
            <a:r>
              <a:rPr lang="zh-CN" altLang="en-US" dirty="0"/>
              <a:t>查找效率低。</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8000" y="395111"/>
            <a:ext cx="3499556" cy="523220"/>
          </a:xfrm>
          <a:prstGeom prst="rect">
            <a:avLst/>
          </a:prstGeom>
          <a:noFill/>
        </p:spPr>
        <p:txBody>
          <a:bodyPr wrap="square" rtlCol="0">
            <a:spAutoFit/>
          </a:bodyPr>
          <a:lstStyle/>
          <a:p>
            <a:r>
              <a:rPr lang="en-US" altLang="zh-CN" sz="2800" dirty="0"/>
              <a:t>B</a:t>
            </a:r>
            <a:r>
              <a:rPr lang="zh-CN" altLang="en-US" sz="2800" dirty="0"/>
              <a:t>树索引</a:t>
            </a:r>
            <a:endParaRPr lang="zh-CN" altLang="en-US" sz="2800" dirty="0"/>
          </a:p>
        </p:txBody>
      </p:sp>
      <p:sp>
        <p:nvSpPr>
          <p:cNvPr id="2" name="文本框 1"/>
          <p:cNvSpPr txBox="1"/>
          <p:nvPr/>
        </p:nvSpPr>
        <p:spPr>
          <a:xfrm>
            <a:off x="508000" y="1354667"/>
            <a:ext cx="9144000" cy="3693319"/>
          </a:xfrm>
          <a:prstGeom prst="rect">
            <a:avLst/>
          </a:prstGeom>
          <a:noFill/>
        </p:spPr>
        <p:txBody>
          <a:bodyPr wrap="square" rtlCol="0">
            <a:spAutoFit/>
          </a:bodyPr>
          <a:lstStyle/>
          <a:p>
            <a:endParaRPr lang="en-US" altLang="zh-CN" dirty="0">
              <a:latin typeface="+mn-ea"/>
              <a:ea typeface="+mn-ea"/>
            </a:endParaRPr>
          </a:p>
          <a:p>
            <a:r>
              <a:rPr lang="en-US" altLang="zh-CN" dirty="0">
                <a:latin typeface="+mn-ea"/>
                <a:ea typeface="+mn-ea"/>
              </a:rPr>
              <a:t>B </a:t>
            </a:r>
            <a:r>
              <a:rPr lang="zh-CN" altLang="en-US" dirty="0">
                <a:latin typeface="+mn-ea"/>
                <a:ea typeface="+mn-ea"/>
              </a:rPr>
              <a:t>树</a:t>
            </a:r>
            <a:r>
              <a:rPr lang="en-US" altLang="zh-CN" dirty="0">
                <a:latin typeface="+mn-ea"/>
                <a:ea typeface="+mn-ea"/>
              </a:rPr>
              <a:t>,</a:t>
            </a:r>
            <a:r>
              <a:rPr lang="zh-CN" altLang="en-US" dirty="0">
                <a:latin typeface="+mn-ea"/>
                <a:ea typeface="+mn-ea"/>
              </a:rPr>
              <a:t>它是一颗多路平衡查找树。我们描述一颗 </a:t>
            </a:r>
            <a:r>
              <a:rPr lang="en-US" altLang="zh-CN" dirty="0">
                <a:latin typeface="+mn-ea"/>
                <a:ea typeface="+mn-ea"/>
              </a:rPr>
              <a:t>B </a:t>
            </a:r>
            <a:r>
              <a:rPr lang="zh-CN" altLang="en-US" dirty="0">
                <a:latin typeface="+mn-ea"/>
                <a:ea typeface="+mn-ea"/>
              </a:rPr>
              <a:t>树时需要指定它的阶数，阶数表示了一个结点最多有多少个孩子，一般用字母</a:t>
            </a:r>
            <a:r>
              <a:rPr lang="en-US" altLang="zh-CN" dirty="0">
                <a:latin typeface="+mn-ea"/>
                <a:ea typeface="+mn-ea"/>
              </a:rPr>
              <a:t>m</a:t>
            </a:r>
            <a:r>
              <a:rPr lang="zh-CN" altLang="en-US" dirty="0">
                <a:latin typeface="+mn-ea"/>
                <a:ea typeface="+mn-ea"/>
              </a:rPr>
              <a:t>表示。一颗</a:t>
            </a:r>
            <a:r>
              <a:rPr lang="en-US" altLang="zh-CN" dirty="0">
                <a:latin typeface="+mn-ea"/>
                <a:ea typeface="+mn-ea"/>
              </a:rPr>
              <a:t>m</a:t>
            </a:r>
            <a:r>
              <a:rPr lang="zh-CN" altLang="en-US" dirty="0">
                <a:latin typeface="+mn-ea"/>
                <a:ea typeface="+mn-ea"/>
              </a:rPr>
              <a:t>阶的</a:t>
            </a:r>
            <a:r>
              <a:rPr lang="en-US" altLang="zh-CN" dirty="0">
                <a:latin typeface="+mn-ea"/>
                <a:ea typeface="+mn-ea"/>
              </a:rPr>
              <a:t>B</a:t>
            </a:r>
            <a:r>
              <a:rPr lang="zh-CN" altLang="en-US" dirty="0">
                <a:latin typeface="+mn-ea"/>
                <a:ea typeface="+mn-ea"/>
              </a:rPr>
              <a:t>树定义如下：</a:t>
            </a:r>
            <a:endParaRPr lang="en-US" altLang="zh-CN" dirty="0">
              <a:latin typeface="+mn-ea"/>
              <a:ea typeface="+mn-ea"/>
            </a:endParaRPr>
          </a:p>
          <a:p>
            <a:endParaRPr lang="zh-CN" altLang="en-US" dirty="0">
              <a:latin typeface="+mn-ea"/>
              <a:ea typeface="+mn-ea"/>
            </a:endParaRPr>
          </a:p>
          <a:p>
            <a:r>
              <a:rPr lang="en-US" altLang="zh-CN" dirty="0">
                <a:latin typeface="+mn-ea"/>
                <a:ea typeface="+mn-ea"/>
              </a:rPr>
              <a:t>1</a:t>
            </a:r>
            <a:r>
              <a:rPr lang="zh-CN" altLang="en-US" dirty="0">
                <a:latin typeface="+mn-ea"/>
                <a:ea typeface="+mn-ea"/>
              </a:rPr>
              <a:t>）除根结点外，每个结点最多有</a:t>
            </a:r>
            <a:r>
              <a:rPr lang="en-US" altLang="zh-CN" dirty="0">
                <a:latin typeface="+mn-ea"/>
                <a:ea typeface="+mn-ea"/>
              </a:rPr>
              <a:t>m-1</a:t>
            </a:r>
            <a:r>
              <a:rPr lang="zh-CN" altLang="en-US" dirty="0">
                <a:latin typeface="+mn-ea"/>
                <a:ea typeface="+mn-ea"/>
              </a:rPr>
              <a:t>个关键字， 至少有 </a:t>
            </a:r>
            <a:r>
              <a:rPr lang="en-US" altLang="zh-CN" dirty="0">
                <a:latin typeface="+mn-ea"/>
                <a:ea typeface="+mn-ea"/>
              </a:rPr>
              <a:t>ceil(m/2) – 1</a:t>
            </a:r>
            <a:r>
              <a:rPr lang="zh-CN" altLang="en-US" dirty="0">
                <a:latin typeface="+mn-ea"/>
                <a:ea typeface="+mn-ea"/>
              </a:rPr>
              <a:t>个关键字。</a:t>
            </a:r>
            <a:endParaRPr lang="en-US" altLang="zh-CN" dirty="0">
              <a:latin typeface="+mn-ea"/>
              <a:ea typeface="+mn-ea"/>
            </a:endParaRPr>
          </a:p>
          <a:p>
            <a:endParaRPr lang="zh-CN" altLang="en-US" dirty="0">
              <a:latin typeface="+mn-ea"/>
              <a:ea typeface="+mn-ea"/>
            </a:endParaRPr>
          </a:p>
          <a:p>
            <a:r>
              <a:rPr lang="en-US" altLang="zh-CN" dirty="0">
                <a:latin typeface="+mn-ea"/>
                <a:ea typeface="+mn-ea"/>
              </a:rPr>
              <a:t>2</a:t>
            </a:r>
            <a:r>
              <a:rPr lang="zh-CN" altLang="en-US" dirty="0">
                <a:latin typeface="+mn-ea"/>
                <a:ea typeface="+mn-ea"/>
              </a:rPr>
              <a:t>）根结点可以只有</a:t>
            </a:r>
            <a:r>
              <a:rPr lang="en-US" altLang="zh-CN" dirty="0">
                <a:latin typeface="+mn-ea"/>
                <a:ea typeface="+mn-ea"/>
              </a:rPr>
              <a:t>1</a:t>
            </a:r>
            <a:r>
              <a:rPr lang="zh-CN" altLang="en-US" dirty="0">
                <a:latin typeface="+mn-ea"/>
                <a:ea typeface="+mn-ea"/>
              </a:rPr>
              <a:t>个关键字，最多只有 </a:t>
            </a:r>
            <a:r>
              <a:rPr lang="en-US" altLang="zh-CN" dirty="0">
                <a:latin typeface="+mn-ea"/>
                <a:ea typeface="+mn-ea"/>
              </a:rPr>
              <a:t>m-1 </a:t>
            </a:r>
            <a:r>
              <a:rPr lang="zh-CN" altLang="en-US" dirty="0">
                <a:latin typeface="+mn-ea"/>
                <a:ea typeface="+mn-ea"/>
              </a:rPr>
              <a:t>关键字。</a:t>
            </a:r>
            <a:endParaRPr lang="en-US" altLang="zh-CN" dirty="0">
              <a:latin typeface="+mn-ea"/>
              <a:ea typeface="+mn-ea"/>
            </a:endParaRPr>
          </a:p>
          <a:p>
            <a:endParaRPr lang="zh-CN" altLang="en-US" dirty="0">
              <a:latin typeface="+mn-ea"/>
              <a:ea typeface="+mn-ea"/>
            </a:endParaRPr>
          </a:p>
          <a:p>
            <a:r>
              <a:rPr lang="en-US" altLang="zh-CN" dirty="0">
                <a:latin typeface="+mn-ea"/>
                <a:ea typeface="+mn-ea"/>
              </a:rPr>
              <a:t>3</a:t>
            </a:r>
            <a:r>
              <a:rPr lang="zh-CN" altLang="en-US" dirty="0">
                <a:latin typeface="+mn-ea"/>
                <a:ea typeface="+mn-ea"/>
              </a:rPr>
              <a:t>）每个结点中的关键字都按照从小到大的顺序排列，每个关键字的左子树中的所有关键字都小于它，而右子树中的所有关键字都大于它。</a:t>
            </a:r>
            <a:endParaRPr lang="en-US" altLang="zh-CN" dirty="0">
              <a:latin typeface="+mn-ea"/>
              <a:ea typeface="+mn-ea"/>
            </a:endParaRPr>
          </a:p>
          <a:p>
            <a:endParaRPr lang="zh-CN" altLang="en-US" dirty="0">
              <a:latin typeface="+mn-ea"/>
              <a:ea typeface="+mn-ea"/>
            </a:endParaRPr>
          </a:p>
          <a:p>
            <a:r>
              <a:rPr lang="en-US" altLang="zh-CN" dirty="0">
                <a:latin typeface="+mn-ea"/>
                <a:ea typeface="+mn-ea"/>
              </a:rPr>
              <a:t>4</a:t>
            </a:r>
            <a:r>
              <a:rPr lang="zh-CN" altLang="en-US" dirty="0">
                <a:latin typeface="+mn-ea"/>
                <a:ea typeface="+mn-ea"/>
              </a:rPr>
              <a:t>）所有叶子结点都位于同一层，或者说根结点到每个叶子结点的路径长度都相同。</a:t>
            </a:r>
            <a:endParaRPr lang="zh-CN" altLang="en-US" dirty="0">
              <a:latin typeface="+mn-ea"/>
              <a:ea typeface="+mn-ea"/>
            </a:endParaRPr>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76436" y="785305"/>
            <a:ext cx="6904318" cy="2758679"/>
          </a:xfrm>
          <a:prstGeom prst="rect">
            <a:avLst/>
          </a:prstGeom>
        </p:spPr>
      </p:pic>
      <p:sp>
        <p:nvSpPr>
          <p:cNvPr id="4" name="文本框 3"/>
          <p:cNvSpPr txBox="1"/>
          <p:nvPr/>
        </p:nvSpPr>
        <p:spPr>
          <a:xfrm>
            <a:off x="790221" y="4014801"/>
            <a:ext cx="8936392" cy="923330"/>
          </a:xfrm>
          <a:prstGeom prst="rect">
            <a:avLst/>
          </a:prstGeom>
          <a:noFill/>
        </p:spPr>
        <p:txBody>
          <a:bodyPr wrap="square" rtlCol="0">
            <a:spAutoFit/>
          </a:bodyPr>
          <a:lstStyle/>
          <a:p>
            <a:r>
              <a:rPr lang="zh-CN" altLang="en-US" dirty="0"/>
              <a:t>这是一棵</a:t>
            </a:r>
            <a:r>
              <a:rPr lang="en-US" altLang="zh-CN" dirty="0"/>
              <a:t>4</a:t>
            </a:r>
            <a:r>
              <a:rPr lang="zh-CN" altLang="en-US" dirty="0"/>
              <a:t>阶</a:t>
            </a:r>
            <a:r>
              <a:rPr lang="en-US" altLang="zh-CN" dirty="0"/>
              <a:t>B</a:t>
            </a:r>
            <a:r>
              <a:rPr lang="zh-CN" altLang="en-US" dirty="0"/>
              <a:t>树，从图中我们可以看出</a:t>
            </a:r>
            <a:r>
              <a:rPr lang="en-US" altLang="zh-CN" dirty="0"/>
              <a:t>: </a:t>
            </a:r>
            <a:r>
              <a:rPr lang="zh-CN" altLang="en-US" b="1" dirty="0">
                <a:solidFill>
                  <a:srgbClr val="FF0000"/>
                </a:solidFill>
              </a:rPr>
              <a:t>索引和数据是一起存放的。</a:t>
            </a:r>
            <a:endParaRPr lang="en-US" altLang="zh-CN" b="1" dirty="0">
              <a:solidFill>
                <a:srgbClr val="FF0000"/>
              </a:solidFill>
            </a:endParaRPr>
          </a:p>
          <a:p>
            <a:endParaRPr lang="en-US" altLang="zh-CN" dirty="0"/>
          </a:p>
          <a:p>
            <a:r>
              <a:rPr lang="en-US" altLang="zh-CN" dirty="0"/>
              <a:t>B</a:t>
            </a:r>
            <a:r>
              <a:rPr lang="zh-CN" altLang="en-US" dirty="0"/>
              <a:t>树结构大大减少了树的高度，也就是减少了查找</a:t>
            </a:r>
            <a:r>
              <a:rPr lang="en-US" altLang="zh-CN" dirty="0"/>
              <a:t>IO</a:t>
            </a:r>
            <a:r>
              <a:rPr lang="zh-CN" altLang="en-US" dirty="0"/>
              <a:t>的次数。</a:t>
            </a:r>
            <a:endParaRPr lang="en-US" altLang="zh-CN" dirty="0"/>
          </a:p>
        </p:txBody>
      </p:sp>
      <p:sp>
        <p:nvSpPr>
          <p:cNvPr id="5" name="文本框 4"/>
          <p:cNvSpPr txBox="1"/>
          <p:nvPr/>
        </p:nvSpPr>
        <p:spPr>
          <a:xfrm>
            <a:off x="790221" y="5904089"/>
            <a:ext cx="9381067" cy="369332"/>
          </a:xfrm>
          <a:prstGeom prst="rect">
            <a:avLst/>
          </a:prstGeom>
          <a:noFill/>
        </p:spPr>
        <p:txBody>
          <a:bodyPr wrap="square" rtlCol="0">
            <a:spAutoFit/>
          </a:bodyPr>
          <a:lstStyle/>
          <a:p>
            <a:r>
              <a:rPr lang="zh-CN" altLang="en-US" dirty="0"/>
              <a:t>那么，它有什么缺点吗？</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3822" y="395111"/>
            <a:ext cx="6457245" cy="523220"/>
          </a:xfrm>
          <a:prstGeom prst="rect">
            <a:avLst/>
          </a:prstGeom>
          <a:noFill/>
        </p:spPr>
        <p:txBody>
          <a:bodyPr wrap="square" rtlCol="0">
            <a:spAutoFit/>
          </a:bodyPr>
          <a:lstStyle/>
          <a:p>
            <a:r>
              <a:rPr lang="en-US" altLang="zh-CN" sz="2800" dirty="0">
                <a:latin typeface="+mj-ea"/>
                <a:ea typeface="+mj-ea"/>
              </a:rPr>
              <a:t>B+</a:t>
            </a:r>
            <a:r>
              <a:rPr lang="zh-CN" altLang="en-US" sz="2800" dirty="0">
                <a:latin typeface="+mj-ea"/>
                <a:ea typeface="+mj-ea"/>
              </a:rPr>
              <a:t>树索引</a:t>
            </a:r>
            <a:endParaRPr lang="zh-CN" altLang="en-US" sz="2800" dirty="0">
              <a:latin typeface="+mj-ea"/>
              <a:ea typeface="+mj-ea"/>
            </a:endParaRPr>
          </a:p>
        </p:txBody>
      </p:sp>
      <p:sp>
        <p:nvSpPr>
          <p:cNvPr id="3" name="文本框 2"/>
          <p:cNvSpPr txBox="1"/>
          <p:nvPr/>
        </p:nvSpPr>
        <p:spPr>
          <a:xfrm>
            <a:off x="383822" y="1305341"/>
            <a:ext cx="9471378" cy="4247317"/>
          </a:xfrm>
          <a:prstGeom prst="rect">
            <a:avLst/>
          </a:prstGeom>
          <a:noFill/>
        </p:spPr>
        <p:txBody>
          <a:bodyPr wrap="square" rtlCol="0">
            <a:spAutoFit/>
          </a:bodyPr>
          <a:lstStyle/>
          <a:p>
            <a:r>
              <a:rPr lang="en-US" altLang="zh-CN" dirty="0"/>
              <a:t>B+ </a:t>
            </a:r>
            <a:r>
              <a:rPr lang="zh-CN" altLang="en-US" dirty="0"/>
              <a:t>树是在</a:t>
            </a:r>
            <a:r>
              <a:rPr lang="en-US" altLang="zh-CN" dirty="0"/>
              <a:t>B</a:t>
            </a:r>
            <a:r>
              <a:rPr lang="zh-CN" altLang="en-US" dirty="0"/>
              <a:t>树上做了些改进。一棵 </a:t>
            </a:r>
            <a:r>
              <a:rPr lang="en-US" altLang="zh-CN" dirty="0"/>
              <a:t>m </a:t>
            </a:r>
            <a:r>
              <a:rPr lang="zh-CN" altLang="en-US" dirty="0"/>
              <a:t>阶的 </a:t>
            </a:r>
            <a:r>
              <a:rPr lang="en-US" altLang="zh-CN" dirty="0"/>
              <a:t>B+ </a:t>
            </a:r>
            <a:r>
              <a:rPr lang="zh-CN" altLang="en-US" dirty="0"/>
              <a:t>树定义如下：</a:t>
            </a:r>
            <a:endParaRPr lang="en-US" altLang="zh-CN" dirty="0"/>
          </a:p>
          <a:p>
            <a:endParaRPr lang="en-US" altLang="zh-CN" dirty="0"/>
          </a:p>
          <a:p>
            <a:r>
              <a:rPr lang="en-US" altLang="zh-CN" dirty="0"/>
              <a:t>1</a:t>
            </a:r>
            <a:r>
              <a:rPr lang="zh-CN" altLang="en-US" dirty="0"/>
              <a:t>）</a:t>
            </a:r>
            <a:r>
              <a:rPr lang="en-US" altLang="zh-CN" dirty="0"/>
              <a:t>B+</a:t>
            </a:r>
            <a:r>
              <a:rPr lang="zh-CN" altLang="en-US" dirty="0"/>
              <a:t>树包含</a:t>
            </a:r>
            <a:r>
              <a:rPr lang="en-US" altLang="zh-CN" dirty="0"/>
              <a:t>2</a:t>
            </a:r>
            <a:r>
              <a:rPr lang="zh-CN" altLang="en-US" dirty="0"/>
              <a:t>种类型的结点：内部结点 </a:t>
            </a:r>
            <a:r>
              <a:rPr lang="en-US" altLang="zh-CN" dirty="0"/>
              <a:t>(</a:t>
            </a:r>
            <a:r>
              <a:rPr lang="zh-CN" altLang="en-US" dirty="0"/>
              <a:t>也称索引结点</a:t>
            </a:r>
            <a:r>
              <a:rPr lang="en-US" altLang="zh-CN" dirty="0"/>
              <a:t>) </a:t>
            </a:r>
            <a:r>
              <a:rPr lang="zh-CN" altLang="en-US" dirty="0"/>
              <a:t>和叶子结点。根结点即可以是内部结点，也可以是叶子结点。根结点的关键字个数可以只有</a:t>
            </a:r>
            <a:r>
              <a:rPr lang="en-US" altLang="zh-CN" dirty="0"/>
              <a:t>1</a:t>
            </a:r>
            <a:r>
              <a:rPr lang="zh-CN" altLang="en-US" dirty="0"/>
              <a:t>个。</a:t>
            </a:r>
            <a:endParaRPr lang="en-US" altLang="zh-CN" dirty="0"/>
          </a:p>
          <a:p>
            <a:endParaRPr lang="zh-CN" altLang="en-US" dirty="0"/>
          </a:p>
          <a:p>
            <a:r>
              <a:rPr lang="en-US" altLang="zh-CN" dirty="0"/>
              <a:t>2</a:t>
            </a:r>
            <a:r>
              <a:rPr lang="zh-CN" altLang="en-US" dirty="0"/>
              <a:t>）</a:t>
            </a:r>
            <a:r>
              <a:rPr lang="en-US" altLang="zh-CN" dirty="0"/>
              <a:t>B+</a:t>
            </a:r>
            <a:r>
              <a:rPr lang="zh-CN" altLang="en-US" dirty="0"/>
              <a:t>树与</a:t>
            </a:r>
            <a:r>
              <a:rPr lang="en-US" altLang="zh-CN" dirty="0"/>
              <a:t>B</a:t>
            </a:r>
            <a:r>
              <a:rPr lang="zh-CN" altLang="en-US" dirty="0"/>
              <a:t>树最大的不同是内部结点不保存数据，只保存索引，所有数据 </a:t>
            </a:r>
            <a:r>
              <a:rPr lang="en-US" altLang="zh-CN" dirty="0"/>
              <a:t>(</a:t>
            </a:r>
            <a:r>
              <a:rPr lang="zh-CN" altLang="en-US" dirty="0"/>
              <a:t>记录</a:t>
            </a:r>
            <a:r>
              <a:rPr lang="en-US" altLang="zh-CN" dirty="0"/>
              <a:t>)</a:t>
            </a:r>
            <a:r>
              <a:rPr lang="zh-CN" altLang="en-US" dirty="0"/>
              <a:t> 都保存在叶子结点中。</a:t>
            </a:r>
            <a:endParaRPr lang="en-US" altLang="zh-CN" dirty="0"/>
          </a:p>
          <a:p>
            <a:endParaRPr lang="zh-CN" altLang="en-US" dirty="0"/>
          </a:p>
          <a:p>
            <a:r>
              <a:rPr lang="en-US" altLang="zh-CN" dirty="0"/>
              <a:t>3</a:t>
            </a:r>
            <a:r>
              <a:rPr lang="zh-CN" altLang="en-US" dirty="0"/>
              <a:t>） </a:t>
            </a:r>
            <a:r>
              <a:rPr lang="en-US" altLang="zh-CN" dirty="0"/>
              <a:t>m</a:t>
            </a:r>
            <a:r>
              <a:rPr lang="zh-CN" altLang="en-US" dirty="0"/>
              <a:t>阶</a:t>
            </a:r>
            <a:r>
              <a:rPr lang="en-US" altLang="zh-CN" dirty="0"/>
              <a:t>B+</a:t>
            </a:r>
            <a:r>
              <a:rPr lang="zh-CN" altLang="en-US" dirty="0"/>
              <a:t>树表示了内部结点最多有</a:t>
            </a:r>
            <a:r>
              <a:rPr lang="en-US" altLang="zh-CN" dirty="0"/>
              <a:t>m-1</a:t>
            </a:r>
            <a:r>
              <a:rPr lang="zh-CN" altLang="en-US" dirty="0"/>
              <a:t>个关键字。至少有 </a:t>
            </a:r>
            <a:r>
              <a:rPr lang="en-US" altLang="zh-CN" dirty="0"/>
              <a:t>ceil(m/2) – 1</a:t>
            </a:r>
            <a:r>
              <a:rPr lang="zh-CN" altLang="en-US" dirty="0"/>
              <a:t>个关键字。</a:t>
            </a:r>
            <a:endParaRPr lang="en-US" altLang="zh-CN" dirty="0"/>
          </a:p>
          <a:p>
            <a:endParaRPr lang="zh-CN" altLang="en-US" dirty="0"/>
          </a:p>
          <a:p>
            <a:r>
              <a:rPr lang="en-US" altLang="zh-CN" dirty="0"/>
              <a:t>4</a:t>
            </a:r>
            <a:r>
              <a:rPr lang="zh-CN" altLang="en-US" dirty="0"/>
              <a:t>）内部结点中的</a:t>
            </a:r>
            <a:r>
              <a:rPr lang="en-US" altLang="zh-CN" dirty="0"/>
              <a:t>key</a:t>
            </a:r>
            <a:r>
              <a:rPr lang="zh-CN" altLang="en-US" dirty="0"/>
              <a:t>都按照从小到大的顺序排列，对于内部结点中的一个</a:t>
            </a:r>
            <a:r>
              <a:rPr lang="en-US" altLang="zh-CN" dirty="0"/>
              <a:t>key</a:t>
            </a:r>
            <a:r>
              <a:rPr lang="zh-CN" altLang="en-US" dirty="0"/>
              <a:t>，左树中的所有</a:t>
            </a:r>
            <a:r>
              <a:rPr lang="en-US" altLang="zh-CN" dirty="0"/>
              <a:t>key</a:t>
            </a:r>
            <a:r>
              <a:rPr lang="zh-CN" altLang="en-US" dirty="0"/>
              <a:t>都</a:t>
            </a:r>
            <a:r>
              <a:rPr lang="zh-CN" altLang="en-US" b="1" dirty="0"/>
              <a:t>小于</a:t>
            </a:r>
            <a:r>
              <a:rPr lang="zh-CN" altLang="en-US" dirty="0"/>
              <a:t>它，右子树中的</a:t>
            </a:r>
            <a:r>
              <a:rPr lang="en-US" altLang="zh-CN" dirty="0"/>
              <a:t>key</a:t>
            </a:r>
            <a:r>
              <a:rPr lang="zh-CN" altLang="en-US" dirty="0"/>
              <a:t>都</a:t>
            </a:r>
            <a:r>
              <a:rPr lang="zh-CN" altLang="en-US" b="1" dirty="0"/>
              <a:t>大于等于</a:t>
            </a:r>
            <a:r>
              <a:rPr lang="zh-CN" altLang="en-US" dirty="0"/>
              <a:t>它。叶子结点中的记录也按照</a:t>
            </a:r>
            <a:r>
              <a:rPr lang="en-US" altLang="zh-CN" dirty="0"/>
              <a:t>key</a:t>
            </a:r>
            <a:r>
              <a:rPr lang="zh-CN" altLang="en-US" dirty="0"/>
              <a:t>的大小排列。</a:t>
            </a:r>
            <a:endParaRPr lang="en-US" altLang="zh-CN" dirty="0"/>
          </a:p>
          <a:p>
            <a:endParaRPr lang="zh-CN" altLang="en-US" dirty="0"/>
          </a:p>
          <a:p>
            <a:r>
              <a:rPr lang="en-US" altLang="zh-CN" dirty="0"/>
              <a:t>5</a:t>
            </a:r>
            <a:r>
              <a:rPr lang="zh-CN" altLang="en-US" dirty="0"/>
              <a:t>）每个叶子结点都存有相邻叶子结点的指针，叶子结点依关键字大小依次链接。</a:t>
            </a:r>
            <a:endParaRPr lang="zh-CN" altLang="en-US" dirty="0"/>
          </a:p>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32979" y="810450"/>
            <a:ext cx="7765453" cy="1569856"/>
          </a:xfrm>
          <a:prstGeom prst="rect">
            <a:avLst/>
          </a:prstGeom>
        </p:spPr>
      </p:pic>
      <p:sp>
        <p:nvSpPr>
          <p:cNvPr id="4" name="文本框 3"/>
          <p:cNvSpPr txBox="1"/>
          <p:nvPr/>
        </p:nvSpPr>
        <p:spPr>
          <a:xfrm>
            <a:off x="1081528" y="3064290"/>
            <a:ext cx="8319911" cy="2862322"/>
          </a:xfrm>
          <a:prstGeom prst="rect">
            <a:avLst/>
          </a:prstGeom>
          <a:noFill/>
        </p:spPr>
        <p:txBody>
          <a:bodyPr wrap="square" rtlCol="0">
            <a:spAutoFit/>
          </a:bodyPr>
          <a:lstStyle/>
          <a:p>
            <a:r>
              <a:rPr lang="zh-CN" altLang="en-US" dirty="0"/>
              <a:t>这是一棵 </a:t>
            </a:r>
            <a:r>
              <a:rPr lang="en-US" altLang="zh-CN" dirty="0"/>
              <a:t>5 </a:t>
            </a:r>
            <a:r>
              <a:rPr lang="zh-CN" altLang="en-US" dirty="0"/>
              <a:t>阶的 </a:t>
            </a:r>
            <a:r>
              <a:rPr lang="en-US" altLang="zh-CN" dirty="0"/>
              <a:t>B+ </a:t>
            </a:r>
            <a:r>
              <a:rPr lang="zh-CN" altLang="en-US" dirty="0"/>
              <a:t>树。由于内部节点只存储索引，因而每个节点可以有很多很多关键字。这样不管一行记录的数据大小，都可以保证树的高度很低。</a:t>
            </a:r>
            <a:endParaRPr lang="en-US" altLang="zh-CN" dirty="0"/>
          </a:p>
          <a:p>
            <a:endParaRPr lang="en-US" altLang="zh-CN" dirty="0"/>
          </a:p>
          <a:p>
            <a:r>
              <a:rPr lang="zh-CN" altLang="en-US" dirty="0"/>
              <a:t>假设一页可以存储</a:t>
            </a:r>
            <a:r>
              <a:rPr lang="en-US" altLang="zh-CN" dirty="0"/>
              <a:t>20</a:t>
            </a:r>
            <a:r>
              <a:rPr lang="zh-CN" altLang="en-US" dirty="0"/>
              <a:t>条记录</a:t>
            </a:r>
            <a:r>
              <a:rPr lang="en-US" altLang="zh-CN" dirty="0"/>
              <a:t>, 1000</a:t>
            </a:r>
            <a:r>
              <a:rPr lang="zh-CN" altLang="en-US" dirty="0"/>
              <a:t>个索引。那么：</a:t>
            </a:r>
            <a:endParaRPr lang="en-US" altLang="zh-CN" dirty="0"/>
          </a:p>
          <a:p>
            <a:r>
              <a:rPr lang="en-US" altLang="zh-CN" dirty="0"/>
              <a:t>1</a:t>
            </a:r>
            <a:r>
              <a:rPr lang="zh-CN" altLang="en-US" dirty="0"/>
              <a:t>层：</a:t>
            </a:r>
            <a:r>
              <a:rPr lang="en-US" altLang="zh-CN" dirty="0"/>
              <a:t>20</a:t>
            </a:r>
            <a:endParaRPr lang="en-US" altLang="zh-CN" dirty="0"/>
          </a:p>
          <a:p>
            <a:r>
              <a:rPr lang="en-US" altLang="zh-CN" dirty="0"/>
              <a:t>2</a:t>
            </a:r>
            <a:r>
              <a:rPr lang="zh-CN" altLang="en-US" dirty="0"/>
              <a:t>层：</a:t>
            </a:r>
            <a:r>
              <a:rPr lang="en-US" altLang="zh-CN" dirty="0"/>
              <a:t>1000 </a:t>
            </a:r>
            <a:r>
              <a:rPr lang="zh-CN" altLang="en-US" dirty="0"/>
              <a:t>* </a:t>
            </a:r>
            <a:r>
              <a:rPr lang="en-US" altLang="zh-CN" dirty="0"/>
              <a:t>20</a:t>
            </a:r>
            <a:endParaRPr lang="en-US" altLang="zh-CN" dirty="0"/>
          </a:p>
          <a:p>
            <a:r>
              <a:rPr lang="en-US" altLang="zh-CN" dirty="0"/>
              <a:t>3</a:t>
            </a:r>
            <a:r>
              <a:rPr lang="zh-CN" altLang="en-US" dirty="0"/>
              <a:t>层：</a:t>
            </a:r>
            <a:r>
              <a:rPr lang="en-US" altLang="zh-CN" dirty="0"/>
              <a:t>1000 </a:t>
            </a:r>
            <a:r>
              <a:rPr lang="zh-CN" altLang="en-US" dirty="0"/>
              <a:t>* </a:t>
            </a:r>
            <a:r>
              <a:rPr lang="en-US" altLang="zh-CN" dirty="0"/>
              <a:t>1000 </a:t>
            </a:r>
            <a:r>
              <a:rPr lang="zh-CN" altLang="en-US" dirty="0"/>
              <a:t>* </a:t>
            </a:r>
            <a:r>
              <a:rPr lang="en-US" altLang="zh-CN" dirty="0"/>
              <a:t>20</a:t>
            </a:r>
            <a:endParaRPr lang="en-US" altLang="zh-CN" dirty="0"/>
          </a:p>
          <a:p>
            <a:endParaRPr lang="en-US" altLang="zh-CN" dirty="0"/>
          </a:p>
          <a:p>
            <a:r>
              <a:rPr lang="zh-CN" altLang="en-US" dirty="0"/>
              <a:t>而且由于叶子节点是由链表按大小依次连接的 </a:t>
            </a:r>
            <a:r>
              <a:rPr lang="en-US" altLang="zh-CN" dirty="0"/>
              <a:t>(</a:t>
            </a:r>
            <a:r>
              <a:rPr lang="zh-CN" altLang="en-US" dirty="0"/>
              <a:t>在</a:t>
            </a:r>
            <a:r>
              <a:rPr lang="en-US" altLang="zh-CN" dirty="0" err="1"/>
              <a:t>InnoDB</a:t>
            </a:r>
            <a:r>
              <a:rPr lang="en-US" altLang="zh-CN" dirty="0"/>
              <a:t> </a:t>
            </a:r>
            <a:r>
              <a:rPr lang="zh-CN" altLang="en-US" dirty="0"/>
              <a:t>中是双链表</a:t>
            </a:r>
            <a:r>
              <a:rPr lang="en-US" altLang="zh-CN" dirty="0"/>
              <a:t>)</a:t>
            </a:r>
            <a:r>
              <a:rPr lang="zh-CN" altLang="en-US" dirty="0"/>
              <a:t>。范围查找的时候，也可以避免过多的</a:t>
            </a:r>
            <a:r>
              <a:rPr lang="en-US" altLang="zh-CN" dirty="0"/>
              <a:t>IO</a:t>
            </a:r>
            <a:r>
              <a:rPr lang="zh-CN" altLang="en-US" dirty="0"/>
              <a:t>次数。</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99390" y="466725"/>
            <a:ext cx="9841865" cy="502475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267" y="451556"/>
            <a:ext cx="9392355" cy="523220"/>
          </a:xfrm>
          <a:prstGeom prst="rect">
            <a:avLst/>
          </a:prstGeom>
          <a:noFill/>
        </p:spPr>
        <p:txBody>
          <a:bodyPr wrap="square" rtlCol="0">
            <a:spAutoFit/>
          </a:bodyPr>
          <a:lstStyle/>
          <a:p>
            <a:r>
              <a:rPr lang="zh-CN" altLang="en-US" sz="2800" dirty="0"/>
              <a:t>索引的好处和坏处</a:t>
            </a:r>
            <a:endParaRPr lang="zh-CN" altLang="en-US" sz="2800" dirty="0"/>
          </a:p>
        </p:txBody>
      </p:sp>
      <p:sp>
        <p:nvSpPr>
          <p:cNvPr id="3" name="文本框 2"/>
          <p:cNvSpPr txBox="1"/>
          <p:nvPr/>
        </p:nvSpPr>
        <p:spPr>
          <a:xfrm>
            <a:off x="534017" y="1365956"/>
            <a:ext cx="8963378" cy="3416320"/>
          </a:xfrm>
          <a:prstGeom prst="rect">
            <a:avLst/>
          </a:prstGeom>
          <a:noFill/>
        </p:spPr>
        <p:txBody>
          <a:bodyPr wrap="square" rtlCol="0">
            <a:spAutoFit/>
          </a:bodyPr>
          <a:lstStyle/>
          <a:p>
            <a:r>
              <a:rPr lang="zh-CN" altLang="en-US" b="1" dirty="0"/>
              <a:t>好处</a:t>
            </a:r>
            <a:endParaRPr lang="en-US" altLang="zh-CN" b="1" dirty="0"/>
          </a:p>
          <a:p>
            <a:r>
              <a:rPr lang="en-US" altLang="zh-CN" b="1" dirty="0"/>
              <a:t>      </a:t>
            </a:r>
            <a:r>
              <a:rPr lang="zh-CN" altLang="en-US" dirty="0"/>
              <a:t>提高数据检索的效率，降低数据库的</a:t>
            </a:r>
            <a:r>
              <a:rPr lang="en-US" altLang="zh-CN" dirty="0"/>
              <a:t>IO</a:t>
            </a:r>
            <a:r>
              <a:rPr lang="zh-CN" altLang="en-US" dirty="0"/>
              <a:t>成本。</a:t>
            </a:r>
            <a:endParaRPr lang="en-US" altLang="zh-CN" dirty="0"/>
          </a:p>
          <a:p>
            <a:r>
              <a:rPr lang="en-US" altLang="zh-CN" b="1" dirty="0"/>
              <a:t>       </a:t>
            </a:r>
            <a:r>
              <a:rPr lang="en-US" altLang="zh-CN" dirty="0"/>
              <a:t>a. </a:t>
            </a:r>
            <a:r>
              <a:rPr lang="zh-CN" altLang="en-US" dirty="0"/>
              <a:t>查找</a:t>
            </a:r>
            <a:endParaRPr lang="en-US" altLang="zh-CN" dirty="0"/>
          </a:p>
          <a:p>
            <a:r>
              <a:rPr lang="en-US" altLang="zh-CN" b="1" dirty="0"/>
              <a:t>       </a:t>
            </a:r>
            <a:r>
              <a:rPr lang="en-US" altLang="zh-CN" dirty="0"/>
              <a:t>b. </a:t>
            </a:r>
            <a:r>
              <a:rPr lang="zh-CN" altLang="en-US" dirty="0"/>
              <a:t>排序</a:t>
            </a:r>
            <a:endParaRPr lang="en-US" altLang="zh-CN" b="1" dirty="0"/>
          </a:p>
          <a:p>
            <a:r>
              <a:rPr lang="en-US" altLang="zh-CN" b="1" dirty="0"/>
              <a:t>       </a:t>
            </a:r>
            <a:r>
              <a:rPr lang="en-US" altLang="zh-CN" dirty="0"/>
              <a:t>c. </a:t>
            </a:r>
            <a:r>
              <a:rPr lang="zh-CN" altLang="en-US" dirty="0"/>
              <a:t>分组</a:t>
            </a:r>
            <a:endParaRPr lang="en-US" altLang="zh-CN" b="1" dirty="0"/>
          </a:p>
          <a:p>
            <a:r>
              <a:rPr lang="en-US" altLang="zh-CN" b="1" dirty="0"/>
              <a:t>       </a:t>
            </a:r>
            <a:r>
              <a:rPr lang="en-US" altLang="zh-CN" dirty="0"/>
              <a:t>d. </a:t>
            </a:r>
            <a:r>
              <a:rPr lang="zh-CN" altLang="en-US" dirty="0"/>
              <a:t>表的连接</a:t>
            </a:r>
            <a:endParaRPr lang="en-US" altLang="zh-CN" b="1" dirty="0"/>
          </a:p>
          <a:p>
            <a:r>
              <a:rPr lang="en-US" altLang="zh-CN" b="1" dirty="0"/>
              <a:t> </a:t>
            </a:r>
            <a:endParaRPr lang="en-US" altLang="zh-CN" b="1" dirty="0"/>
          </a:p>
          <a:p>
            <a:r>
              <a:rPr lang="zh-CN" altLang="en-US" b="1" dirty="0"/>
              <a:t>坏处</a:t>
            </a:r>
            <a:endParaRPr lang="en-US" altLang="zh-CN" b="1" dirty="0"/>
          </a:p>
          <a:p>
            <a:r>
              <a:rPr lang="en-US" altLang="zh-CN" b="1" dirty="0"/>
              <a:t>       </a:t>
            </a:r>
            <a:r>
              <a:rPr lang="en-US" altLang="zh-CN" dirty="0"/>
              <a:t>a. </a:t>
            </a:r>
            <a:r>
              <a:rPr lang="zh-CN" altLang="en-US" dirty="0"/>
              <a:t>占用额外的空间。有时候索引占用的空间甚至比数据占用的空间还多。</a:t>
            </a:r>
            <a:endParaRPr lang="en-US" altLang="zh-CN" dirty="0"/>
          </a:p>
          <a:p>
            <a:r>
              <a:rPr lang="en-US" altLang="zh-CN" b="1" dirty="0"/>
              <a:t>       </a:t>
            </a:r>
            <a:r>
              <a:rPr lang="en-US" altLang="zh-CN" dirty="0"/>
              <a:t>b. </a:t>
            </a:r>
            <a:r>
              <a:rPr lang="zh-CN" altLang="en-US" dirty="0"/>
              <a:t>虽然索引大大提高了查询的速度，但同时也降低了更新表的速度。因为数据库不仅仅要更新数据，还要更新对应的索引信息。</a:t>
            </a:r>
            <a:endParaRPr lang="en-US" altLang="zh-CN" dirty="0"/>
          </a:p>
          <a:p>
            <a:endParaRPr lang="en-US" altLang="zh-CN" b="1" dirty="0"/>
          </a:p>
        </p:txBody>
      </p:sp>
      <p:sp>
        <p:nvSpPr>
          <p:cNvPr id="5" name="文本框 4"/>
          <p:cNvSpPr txBox="1"/>
          <p:nvPr/>
        </p:nvSpPr>
        <p:spPr>
          <a:xfrm>
            <a:off x="733778" y="5068711"/>
            <a:ext cx="8455378" cy="646331"/>
          </a:xfrm>
          <a:prstGeom prst="rect">
            <a:avLst/>
          </a:prstGeom>
          <a:noFill/>
        </p:spPr>
        <p:txBody>
          <a:bodyPr wrap="square" rtlCol="0">
            <a:spAutoFit/>
          </a:bodyPr>
          <a:lstStyle/>
          <a:p>
            <a:r>
              <a:rPr lang="zh-CN" altLang="en-US" dirty="0">
                <a:solidFill>
                  <a:srgbClr val="C00000"/>
                </a:solidFill>
              </a:rPr>
              <a:t>索引不是越多越好！索引太多，应用程序的性能可能会受到影响</a:t>
            </a:r>
            <a:r>
              <a:rPr lang="en-US" altLang="zh-CN" dirty="0">
                <a:solidFill>
                  <a:srgbClr val="C00000"/>
                </a:solidFill>
              </a:rPr>
              <a:t>; </a:t>
            </a:r>
            <a:r>
              <a:rPr lang="zh-CN" altLang="en-US" dirty="0">
                <a:solidFill>
                  <a:srgbClr val="C00000"/>
                </a:solidFill>
              </a:rPr>
              <a:t>索引太少，查询速度会变慢。我们应该建立合适的索引，找到一个平衡点！</a:t>
            </a:r>
            <a:endParaRPr lang="zh-CN" altLang="en-US" dirty="0">
              <a:solidFill>
                <a:srgbClr val="C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8000" y="440267"/>
            <a:ext cx="9934222" cy="523220"/>
          </a:xfrm>
          <a:prstGeom prst="rect">
            <a:avLst/>
          </a:prstGeom>
          <a:noFill/>
        </p:spPr>
        <p:txBody>
          <a:bodyPr wrap="square" rtlCol="0">
            <a:spAutoFit/>
          </a:bodyPr>
          <a:lstStyle/>
          <a:p>
            <a:r>
              <a:rPr lang="en-US" altLang="zh-CN" sz="2800" dirty="0" err="1">
                <a:latin typeface="+mj-ea"/>
                <a:ea typeface="+mj-ea"/>
              </a:rPr>
              <a:t>InnoDB</a:t>
            </a:r>
            <a:r>
              <a:rPr lang="zh-CN" altLang="en-US" sz="2800" dirty="0">
                <a:latin typeface="+mj-ea"/>
                <a:ea typeface="+mj-ea"/>
              </a:rPr>
              <a:t>索引介绍</a:t>
            </a:r>
            <a:endParaRPr lang="zh-CN" altLang="en-US" sz="2800" dirty="0">
              <a:latin typeface="+mj-ea"/>
              <a:ea typeface="+mj-ea"/>
            </a:endParaRPr>
          </a:p>
        </p:txBody>
      </p:sp>
      <p:sp>
        <p:nvSpPr>
          <p:cNvPr id="3" name="文本框 2"/>
          <p:cNvSpPr txBox="1"/>
          <p:nvPr/>
        </p:nvSpPr>
        <p:spPr>
          <a:xfrm>
            <a:off x="677333" y="1478844"/>
            <a:ext cx="8918223" cy="2031325"/>
          </a:xfrm>
          <a:prstGeom prst="rect">
            <a:avLst/>
          </a:prstGeom>
          <a:noFill/>
        </p:spPr>
        <p:txBody>
          <a:bodyPr wrap="square" rtlCol="0">
            <a:spAutoFit/>
          </a:bodyPr>
          <a:lstStyle/>
          <a:p>
            <a:r>
              <a:rPr lang="en-US" altLang="zh-CN" dirty="0" err="1"/>
              <a:t>InnoDB</a:t>
            </a:r>
            <a:r>
              <a:rPr lang="en-US" altLang="zh-CN" dirty="0"/>
              <a:t> </a:t>
            </a:r>
            <a:r>
              <a:rPr lang="zh-CN" altLang="en-US" dirty="0"/>
              <a:t>支持以下三种索引：</a:t>
            </a:r>
            <a:endParaRPr lang="en-US" altLang="zh-CN" dirty="0"/>
          </a:p>
          <a:p>
            <a:endParaRPr lang="en-US" altLang="zh-CN" dirty="0"/>
          </a:p>
          <a:p>
            <a:pPr marL="285750" indent="-285750">
              <a:buFont typeface="Wingdings" panose="05000000000000000000" pitchFamily="2" charset="2"/>
              <a:buChar char="u"/>
            </a:pPr>
            <a:r>
              <a:rPr lang="en-US" altLang="zh-CN" dirty="0">
                <a:solidFill>
                  <a:srgbClr val="C00000"/>
                </a:solidFill>
              </a:rPr>
              <a:t>B+ </a:t>
            </a:r>
            <a:r>
              <a:rPr lang="zh-CN" altLang="en-US" dirty="0">
                <a:solidFill>
                  <a:srgbClr val="C00000"/>
                </a:solidFill>
              </a:rPr>
              <a:t>树索引</a:t>
            </a:r>
            <a:endParaRPr lang="en-US" altLang="zh-CN" dirty="0">
              <a:solidFill>
                <a:srgbClr val="C00000"/>
              </a:solidFill>
            </a:endParaRPr>
          </a:p>
          <a:p>
            <a:pPr marL="285750" indent="-285750">
              <a:buFont typeface="Wingdings" panose="05000000000000000000" pitchFamily="2" charset="2"/>
              <a:buChar char="u"/>
            </a:pPr>
            <a:endParaRPr lang="en-US" altLang="zh-CN" dirty="0">
              <a:solidFill>
                <a:srgbClr val="C00000"/>
              </a:solidFill>
            </a:endParaRPr>
          </a:p>
          <a:p>
            <a:pPr marL="285750" indent="-285750">
              <a:buFont typeface="Wingdings" panose="05000000000000000000" pitchFamily="2" charset="2"/>
              <a:buChar char="u"/>
            </a:pPr>
            <a:r>
              <a:rPr lang="zh-CN" altLang="en-US" dirty="0">
                <a:solidFill>
                  <a:schemeClr val="accent3">
                    <a:lumMod val="65000"/>
                  </a:schemeClr>
                </a:solidFill>
              </a:rPr>
              <a:t>全文索引</a:t>
            </a:r>
            <a:endParaRPr lang="en-US" altLang="zh-CN" dirty="0">
              <a:solidFill>
                <a:schemeClr val="accent3">
                  <a:lumMod val="65000"/>
                </a:schemeClr>
              </a:solidFill>
            </a:endParaRPr>
          </a:p>
          <a:p>
            <a:pPr marL="285750" indent="-285750">
              <a:buFont typeface="Wingdings" panose="05000000000000000000" pitchFamily="2" charset="2"/>
              <a:buChar char="u"/>
            </a:pPr>
            <a:endParaRPr lang="en-US" altLang="zh-CN" dirty="0">
              <a:solidFill>
                <a:schemeClr val="accent3">
                  <a:lumMod val="65000"/>
                </a:schemeClr>
              </a:solidFill>
            </a:endParaRPr>
          </a:p>
          <a:p>
            <a:pPr marL="285750" indent="-285750">
              <a:buFont typeface="Wingdings" panose="05000000000000000000" pitchFamily="2" charset="2"/>
              <a:buChar char="u"/>
            </a:pPr>
            <a:r>
              <a:rPr lang="zh-CN" altLang="en-US" dirty="0">
                <a:solidFill>
                  <a:schemeClr val="accent3">
                    <a:lumMod val="65000"/>
                  </a:schemeClr>
                </a:solidFill>
              </a:rPr>
              <a:t>哈希索引</a:t>
            </a:r>
            <a:endParaRPr lang="zh-CN" altLang="en-US" dirty="0">
              <a:solidFill>
                <a:schemeClr val="accent3">
                  <a:lumMod val="65000"/>
                </a:schemeClr>
              </a:solidFill>
            </a:endParaRPr>
          </a:p>
        </p:txBody>
      </p:sp>
      <p:sp>
        <p:nvSpPr>
          <p:cNvPr id="4" name="文本框 3"/>
          <p:cNvSpPr txBox="1"/>
          <p:nvPr/>
        </p:nvSpPr>
        <p:spPr>
          <a:xfrm>
            <a:off x="677333" y="4064000"/>
            <a:ext cx="8636000" cy="1477328"/>
          </a:xfrm>
          <a:prstGeom prst="rect">
            <a:avLst/>
          </a:prstGeom>
          <a:noFill/>
        </p:spPr>
        <p:txBody>
          <a:bodyPr wrap="square" rtlCol="0">
            <a:spAutoFit/>
          </a:bodyPr>
          <a:lstStyle/>
          <a:p>
            <a:r>
              <a:rPr lang="en-US" altLang="zh-CN" dirty="0" err="1"/>
              <a:t>InnoDB</a:t>
            </a:r>
            <a:r>
              <a:rPr lang="en-US" altLang="zh-CN" dirty="0"/>
              <a:t> </a:t>
            </a:r>
            <a:r>
              <a:rPr lang="zh-CN" altLang="en-US" dirty="0"/>
              <a:t>中的 </a:t>
            </a:r>
            <a:r>
              <a:rPr lang="en-US" altLang="zh-CN" dirty="0"/>
              <a:t>B+ </a:t>
            </a:r>
            <a:r>
              <a:rPr lang="zh-CN" altLang="en-US" dirty="0"/>
              <a:t>树索引又可以分为聚集索引 </a:t>
            </a:r>
            <a:r>
              <a:rPr lang="en-US" altLang="zh-CN" dirty="0"/>
              <a:t>(clustered index) </a:t>
            </a:r>
            <a:r>
              <a:rPr lang="zh-CN" altLang="en-US" dirty="0"/>
              <a:t>和 辅助索引 </a:t>
            </a:r>
            <a:r>
              <a:rPr lang="en-US" altLang="zh-CN" dirty="0"/>
              <a:t>(secondary index)</a:t>
            </a:r>
            <a:r>
              <a:rPr lang="zh-CN" altLang="en-US" dirty="0"/>
              <a:t>。它们之间的不同在于，聚集索引的叶子节点存储的是一整行记录的信息，而辅助索引的叶子节点只存放部分信息 </a:t>
            </a:r>
            <a:r>
              <a:rPr lang="en-US" altLang="zh-CN" dirty="0"/>
              <a:t>(</a:t>
            </a:r>
            <a:r>
              <a:rPr lang="zh-CN" altLang="en-US" dirty="0"/>
              <a:t>关键字和主键</a:t>
            </a:r>
            <a:r>
              <a:rPr lang="en-US" altLang="zh-CN" dirty="0"/>
              <a:t>)</a:t>
            </a:r>
            <a:r>
              <a:rPr lang="zh-CN" altLang="en-US" dirty="0"/>
              <a:t>。</a:t>
            </a:r>
            <a:endParaRPr lang="en-US" altLang="zh-CN" dirty="0"/>
          </a:p>
          <a:p>
            <a:endParaRPr lang="en-US" altLang="zh-CN" dirty="0"/>
          </a:p>
          <a:p>
            <a:r>
              <a:rPr lang="en-US" altLang="zh-CN" dirty="0">
                <a:solidFill>
                  <a:srgbClr val="FF0000"/>
                </a:solidFill>
              </a:rPr>
              <a:t>MySQL5.6</a:t>
            </a:r>
            <a:r>
              <a:rPr lang="zh-CN" altLang="en-US" dirty="0">
                <a:solidFill>
                  <a:srgbClr val="FF0000"/>
                </a:solidFill>
              </a:rPr>
              <a:t>及以后的版本，</a:t>
            </a:r>
            <a:r>
              <a:rPr lang="en-US" altLang="zh-CN" dirty="0" err="1">
                <a:solidFill>
                  <a:srgbClr val="FF0000"/>
                </a:solidFill>
              </a:rPr>
              <a:t>InnoDB</a:t>
            </a:r>
            <a:r>
              <a:rPr lang="zh-CN" altLang="en-US" dirty="0">
                <a:solidFill>
                  <a:srgbClr val="FF0000"/>
                </a:solidFill>
              </a:rPr>
              <a:t>也支持全文索引。</a:t>
            </a:r>
            <a:endParaRPr lang="zh-CN" altLang="en-US" dirty="0">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5502" y="636222"/>
            <a:ext cx="2058987" cy="523220"/>
          </a:xfrm>
          <a:prstGeom prst="rect">
            <a:avLst/>
          </a:prstGeom>
          <a:noFill/>
        </p:spPr>
        <p:txBody>
          <a:bodyPr wrap="square" rtlCol="0">
            <a:spAutoFit/>
          </a:bodyPr>
          <a:lstStyle/>
          <a:p>
            <a:r>
              <a:rPr lang="zh-CN" altLang="en-US" sz="2800" dirty="0">
                <a:latin typeface="+mj-ea"/>
                <a:ea typeface="+mj-ea"/>
              </a:rPr>
              <a:t>聚集索引</a:t>
            </a:r>
            <a:endParaRPr lang="zh-CN" altLang="en-US" sz="2800" dirty="0">
              <a:latin typeface="+mj-ea"/>
              <a:ea typeface="+mj-ea"/>
            </a:endParaRPr>
          </a:p>
        </p:txBody>
      </p:sp>
      <p:sp>
        <p:nvSpPr>
          <p:cNvPr id="3" name="文本框 2"/>
          <p:cNvSpPr txBox="1"/>
          <p:nvPr/>
        </p:nvSpPr>
        <p:spPr>
          <a:xfrm>
            <a:off x="695502" y="1659467"/>
            <a:ext cx="8545688" cy="2031325"/>
          </a:xfrm>
          <a:prstGeom prst="rect">
            <a:avLst/>
          </a:prstGeom>
          <a:noFill/>
        </p:spPr>
        <p:txBody>
          <a:bodyPr wrap="square" rtlCol="0">
            <a:spAutoFit/>
          </a:bodyPr>
          <a:lstStyle/>
          <a:p>
            <a:r>
              <a:rPr lang="zh-CN" altLang="en-US" dirty="0"/>
              <a:t>聚集索引就是按照每张表的主键构建一棵 </a:t>
            </a:r>
            <a:r>
              <a:rPr lang="en-US" altLang="zh-CN" dirty="0"/>
              <a:t>B+ </a:t>
            </a:r>
            <a:r>
              <a:rPr lang="zh-CN" altLang="en-US" dirty="0"/>
              <a:t>树，同时叶子节点中存放的是整张表的行记录数据。</a:t>
            </a:r>
            <a:endParaRPr lang="en-US" altLang="zh-CN" dirty="0"/>
          </a:p>
          <a:p>
            <a:endParaRPr lang="en-US" altLang="zh-CN" dirty="0"/>
          </a:p>
          <a:p>
            <a:r>
              <a:rPr lang="zh-CN" altLang="en-US" dirty="0"/>
              <a:t>聚集索引的叶子节点其实就是我们前面讲过的数据页。</a:t>
            </a:r>
            <a:endParaRPr lang="en-US" altLang="zh-CN" dirty="0"/>
          </a:p>
          <a:p>
            <a:endParaRPr lang="en-US" altLang="zh-CN" dirty="0"/>
          </a:p>
          <a:p>
            <a:r>
              <a:rPr lang="zh-CN" altLang="en-US" dirty="0"/>
              <a:t>在</a:t>
            </a:r>
            <a:r>
              <a:rPr lang="en-US" altLang="zh-CN" dirty="0" err="1"/>
              <a:t>InnoDB</a:t>
            </a:r>
            <a:r>
              <a:rPr lang="zh-CN" altLang="en-US" dirty="0"/>
              <a:t>中</a:t>
            </a:r>
            <a:r>
              <a:rPr lang="en-US" altLang="zh-CN" dirty="0"/>
              <a:t>, </a:t>
            </a:r>
            <a:r>
              <a:rPr lang="zh-CN" altLang="en-US" dirty="0"/>
              <a:t>记录只能存放在聚集索引中，所以每张表有且只有一个聚集索引。在大多数情况下，查询优化器倾向于采用聚集索引。</a:t>
            </a:r>
            <a:endParaRPr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52930" y="3834130"/>
            <a:ext cx="6231255" cy="258762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8934" y="485422"/>
            <a:ext cx="5633155" cy="523220"/>
          </a:xfrm>
          <a:prstGeom prst="rect">
            <a:avLst/>
          </a:prstGeom>
          <a:noFill/>
        </p:spPr>
        <p:txBody>
          <a:bodyPr wrap="square" rtlCol="0">
            <a:spAutoFit/>
          </a:bodyPr>
          <a:lstStyle/>
          <a:p>
            <a:r>
              <a:rPr lang="zh-CN" altLang="en-US" sz="2800" dirty="0">
                <a:latin typeface="+mj-ea"/>
                <a:ea typeface="+mj-ea"/>
              </a:rPr>
              <a:t>辅助索引</a:t>
            </a:r>
            <a:endParaRPr lang="zh-CN" altLang="en-US" sz="2800" dirty="0">
              <a:latin typeface="+mj-ea"/>
              <a:ea typeface="+mj-ea"/>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2970" y="3315970"/>
            <a:ext cx="7597775" cy="2962910"/>
          </a:xfrm>
          <a:prstGeom prst="rect">
            <a:avLst/>
          </a:prstGeom>
        </p:spPr>
      </p:pic>
      <p:sp>
        <p:nvSpPr>
          <p:cNvPr id="5" name="文本框 4"/>
          <p:cNvSpPr txBox="1"/>
          <p:nvPr/>
        </p:nvSpPr>
        <p:spPr>
          <a:xfrm>
            <a:off x="903111" y="1501422"/>
            <a:ext cx="9403645" cy="646331"/>
          </a:xfrm>
          <a:prstGeom prst="rect">
            <a:avLst/>
          </a:prstGeom>
          <a:noFill/>
        </p:spPr>
        <p:txBody>
          <a:bodyPr wrap="square" rtlCol="0">
            <a:spAutoFit/>
          </a:bodyPr>
          <a:lstStyle/>
          <a:p>
            <a:r>
              <a:rPr lang="zh-CN" altLang="en-US" dirty="0"/>
              <a:t>对于辅助索引，叶子节点不包含行记录的全部数据，叶子节点除了包含键以外，</a:t>
            </a:r>
            <a:endParaRPr lang="en-US" altLang="zh-CN" dirty="0"/>
          </a:p>
          <a:p>
            <a:r>
              <a:rPr lang="zh-CN" altLang="en-US" dirty="0"/>
              <a:t>还包含聚集索引的键，也就是主键的信息。</a:t>
            </a:r>
            <a:endParaRPr lang="zh-CN" altLang="en-US" dirty="0"/>
          </a:p>
        </p:txBody>
      </p:sp>
      <p:sp>
        <p:nvSpPr>
          <p:cNvPr id="6" name="文本框 5"/>
          <p:cNvSpPr txBox="1"/>
          <p:nvPr/>
        </p:nvSpPr>
        <p:spPr>
          <a:xfrm>
            <a:off x="779286" y="2424289"/>
            <a:ext cx="8992835" cy="369332"/>
          </a:xfrm>
          <a:prstGeom prst="rect">
            <a:avLst/>
          </a:prstGeom>
          <a:noFill/>
        </p:spPr>
        <p:txBody>
          <a:bodyPr wrap="square" rtlCol="0">
            <a:spAutoFit/>
          </a:bodyPr>
          <a:lstStyle/>
          <a:p>
            <a:r>
              <a:rPr lang="zh-CN" altLang="en-US" dirty="0"/>
              <a:t>辅助索引的存在并不影响数据在聚集索引中的组织，因此每张表可以有多个辅助索引。</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5733" y="474133"/>
            <a:ext cx="8974667" cy="523220"/>
          </a:xfrm>
          <a:prstGeom prst="rect">
            <a:avLst/>
          </a:prstGeom>
          <a:noFill/>
        </p:spPr>
        <p:txBody>
          <a:bodyPr wrap="square" rtlCol="0">
            <a:spAutoFit/>
          </a:bodyPr>
          <a:lstStyle/>
          <a:p>
            <a:r>
              <a:rPr lang="zh-CN" altLang="en-US" sz="2800" dirty="0"/>
              <a:t>语法</a:t>
            </a:r>
            <a:endParaRPr lang="zh-CN" altLang="en-US" sz="2800" dirty="0"/>
          </a:p>
        </p:txBody>
      </p:sp>
      <p:sp>
        <p:nvSpPr>
          <p:cNvPr id="3" name="文本框 2"/>
          <p:cNvSpPr txBox="1"/>
          <p:nvPr/>
        </p:nvSpPr>
        <p:spPr>
          <a:xfrm>
            <a:off x="575733" y="1490133"/>
            <a:ext cx="8794044" cy="3416320"/>
          </a:xfrm>
          <a:prstGeom prst="rect">
            <a:avLst/>
          </a:prstGeom>
          <a:noFill/>
        </p:spPr>
        <p:txBody>
          <a:bodyPr wrap="square" rtlCol="0">
            <a:spAutoFit/>
          </a:bodyPr>
          <a:lstStyle/>
          <a:p>
            <a:r>
              <a:rPr lang="zh-CN" altLang="en-US" b="1" dirty="0"/>
              <a:t>创建：</a:t>
            </a:r>
            <a:endParaRPr lang="en-US" altLang="zh-CN" b="1" dirty="0"/>
          </a:p>
          <a:p>
            <a:r>
              <a:rPr lang="en-US" altLang="zh-CN" b="1" dirty="0"/>
              <a:t>         </a:t>
            </a:r>
            <a:r>
              <a:rPr lang="en-US" altLang="zh-CN" dirty="0"/>
              <a:t>1) </a:t>
            </a:r>
            <a:r>
              <a:rPr lang="zh-CN" altLang="en-US" dirty="0"/>
              <a:t>创建表的时候指定。会自动给 </a:t>
            </a:r>
            <a:r>
              <a:rPr lang="en-US" altLang="zh-CN" dirty="0"/>
              <a:t>primary key </a:t>
            </a:r>
            <a:r>
              <a:rPr lang="zh-CN" altLang="en-US" dirty="0"/>
              <a:t>和 </a:t>
            </a:r>
            <a:r>
              <a:rPr lang="en-US" altLang="zh-CN" dirty="0"/>
              <a:t>unique </a:t>
            </a:r>
            <a:r>
              <a:rPr lang="zh-CN" altLang="en-US" dirty="0"/>
              <a:t>创建索引。</a:t>
            </a:r>
            <a:r>
              <a:rPr lang="en-US" altLang="zh-CN" b="1" dirty="0"/>
              <a:t>	        </a:t>
            </a:r>
            <a:endParaRPr lang="en-US" altLang="zh-CN" b="1" dirty="0"/>
          </a:p>
          <a:p>
            <a:endParaRPr lang="en-US" altLang="zh-CN" b="1" dirty="0"/>
          </a:p>
          <a:p>
            <a:r>
              <a:rPr lang="en-US" altLang="zh-CN" dirty="0"/>
              <a:t>         2)</a:t>
            </a:r>
            <a:r>
              <a:rPr lang="zh-CN" altLang="en-US" dirty="0"/>
              <a:t> </a:t>
            </a:r>
            <a:r>
              <a:rPr lang="en-US" altLang="zh-CN" dirty="0"/>
              <a:t>CREATE [UNIQUE] INDEX </a:t>
            </a:r>
            <a:r>
              <a:rPr lang="zh-CN" altLang="en-US" dirty="0"/>
              <a:t>索引名 </a:t>
            </a:r>
            <a:r>
              <a:rPr lang="en-US" altLang="zh-CN" dirty="0"/>
              <a:t>ON </a:t>
            </a:r>
            <a:r>
              <a:rPr lang="zh-CN" altLang="en-US" dirty="0"/>
              <a:t>表名</a:t>
            </a:r>
            <a:r>
              <a:rPr lang="en-US" altLang="zh-CN" dirty="0"/>
              <a:t>(</a:t>
            </a:r>
            <a:r>
              <a:rPr lang="zh-CN" altLang="en-US" dirty="0"/>
              <a:t>字段列表</a:t>
            </a:r>
            <a:r>
              <a:rPr lang="en-US" altLang="zh-CN" dirty="0"/>
              <a:t>);</a:t>
            </a:r>
            <a:endParaRPr lang="en-US" altLang="zh-CN" dirty="0"/>
          </a:p>
          <a:p>
            <a:r>
              <a:rPr lang="en-US" altLang="zh-CN" dirty="0"/>
              <a:t>        </a:t>
            </a:r>
            <a:endParaRPr lang="en-US" altLang="zh-CN" dirty="0"/>
          </a:p>
          <a:p>
            <a:r>
              <a:rPr lang="en-US" altLang="zh-CN" dirty="0"/>
              <a:t>         3) ALTER </a:t>
            </a:r>
            <a:r>
              <a:rPr lang="zh-CN" altLang="en-US" dirty="0"/>
              <a:t>表名 </a:t>
            </a:r>
            <a:r>
              <a:rPr lang="en-US" altLang="zh-CN" dirty="0"/>
              <a:t>ADD [UNIQUE] INDEX </a:t>
            </a:r>
            <a:r>
              <a:rPr lang="zh-CN" altLang="en-US" dirty="0"/>
              <a:t>索引名</a:t>
            </a:r>
            <a:r>
              <a:rPr lang="en-US" altLang="zh-CN" dirty="0"/>
              <a:t> (</a:t>
            </a:r>
            <a:r>
              <a:rPr lang="zh-CN" altLang="en-US" dirty="0"/>
              <a:t>字段列表</a:t>
            </a:r>
            <a:r>
              <a:rPr lang="en-US" altLang="zh-CN" dirty="0"/>
              <a:t>);</a:t>
            </a:r>
            <a:endParaRPr lang="en-US" altLang="zh-CN" dirty="0"/>
          </a:p>
          <a:p>
            <a:endParaRPr lang="en-US" altLang="zh-CN" b="1" dirty="0"/>
          </a:p>
          <a:p>
            <a:r>
              <a:rPr lang="zh-CN" altLang="en-US" b="1" dirty="0"/>
              <a:t>删除：</a:t>
            </a:r>
            <a:endParaRPr lang="en-US" altLang="zh-CN" b="1" dirty="0"/>
          </a:p>
          <a:p>
            <a:r>
              <a:rPr lang="en-US" altLang="zh-CN" dirty="0"/>
              <a:t>        DROP INDEX </a:t>
            </a:r>
            <a:r>
              <a:rPr lang="zh-CN" altLang="en-US" dirty="0"/>
              <a:t>索引名 </a:t>
            </a:r>
            <a:r>
              <a:rPr lang="en-US" altLang="zh-CN" dirty="0"/>
              <a:t>ON </a:t>
            </a:r>
            <a:r>
              <a:rPr lang="zh-CN" altLang="en-US" dirty="0"/>
              <a:t>表名</a:t>
            </a:r>
            <a:r>
              <a:rPr lang="en-US" altLang="zh-CN" dirty="0"/>
              <a:t>;</a:t>
            </a:r>
            <a:endParaRPr lang="en-US" altLang="zh-CN" dirty="0"/>
          </a:p>
          <a:p>
            <a:endParaRPr lang="en-US" altLang="zh-CN" dirty="0"/>
          </a:p>
          <a:p>
            <a:r>
              <a:rPr lang="zh-CN" altLang="en-US" b="1" dirty="0"/>
              <a:t>查看：</a:t>
            </a:r>
            <a:endParaRPr lang="en-US" altLang="zh-CN" b="1" dirty="0"/>
          </a:p>
          <a:p>
            <a:r>
              <a:rPr lang="en-US" altLang="zh-CN" dirty="0"/>
              <a:t>        SHOW INDEX FROM </a:t>
            </a:r>
            <a:r>
              <a:rPr lang="zh-CN" altLang="en-US" dirty="0"/>
              <a:t>表名</a:t>
            </a:r>
            <a:r>
              <a:rPr lang="en-US" altLang="zh-CN" dirty="0"/>
              <a:t>;</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3578" y="502417"/>
            <a:ext cx="7556360" cy="523220"/>
          </a:xfrm>
          <a:prstGeom prst="rect">
            <a:avLst/>
          </a:prstGeom>
          <a:noFill/>
        </p:spPr>
        <p:txBody>
          <a:bodyPr wrap="square" rtlCol="0">
            <a:spAutoFit/>
          </a:bodyPr>
          <a:lstStyle/>
          <a:p>
            <a:r>
              <a:rPr lang="zh-CN" altLang="en-US" sz="2800" dirty="0"/>
              <a:t>回表</a:t>
            </a:r>
            <a:endParaRPr lang="zh-CN" altLang="en-US" sz="2800" dirty="0"/>
          </a:p>
        </p:txBody>
      </p:sp>
      <p:sp>
        <p:nvSpPr>
          <p:cNvPr id="5" name="文本框 4"/>
          <p:cNvSpPr txBox="1"/>
          <p:nvPr/>
        </p:nvSpPr>
        <p:spPr>
          <a:xfrm>
            <a:off x="894303" y="1457011"/>
            <a:ext cx="8691824" cy="2306955"/>
          </a:xfrm>
          <a:prstGeom prst="rect">
            <a:avLst/>
          </a:prstGeom>
          <a:noFill/>
        </p:spPr>
        <p:txBody>
          <a:bodyPr wrap="square" rtlCol="0">
            <a:spAutoFit/>
          </a:bodyPr>
          <a:lstStyle/>
          <a:p>
            <a:r>
              <a:rPr lang="zh-CN" altLang="en-US" dirty="0"/>
              <a:t>思考下面</a:t>
            </a:r>
            <a:r>
              <a:rPr lang="en-US" altLang="zh-CN" dirty="0"/>
              <a:t>SQL</a:t>
            </a:r>
            <a:r>
              <a:rPr lang="zh-CN" altLang="en-US" dirty="0"/>
              <a:t>语句的执行过程：</a:t>
            </a:r>
            <a:endParaRPr lang="en-US" altLang="zh-CN" dirty="0"/>
          </a:p>
          <a:p>
            <a:endParaRPr lang="en-US" altLang="zh-CN" dirty="0"/>
          </a:p>
          <a:p>
            <a:pPr marL="342900" indent="-342900">
              <a:buAutoNum type="arabicParenR"/>
            </a:pPr>
            <a:r>
              <a:rPr lang="en-US" altLang="zh-CN" dirty="0"/>
              <a:t>select  id from citizen where id =1;</a:t>
            </a:r>
            <a:endParaRPr lang="en-US" altLang="zh-CN" dirty="0"/>
          </a:p>
          <a:p>
            <a:pPr marL="342900" indent="-342900">
              <a:buAutoNum type="arabicParenR"/>
            </a:pPr>
            <a:r>
              <a:rPr lang="en-US" altLang="zh-CN" dirty="0"/>
              <a:t>select  </a:t>
            </a:r>
            <a:r>
              <a:rPr lang="en-US" altLang="zh-CN" dirty="0" err="1"/>
              <a:t>id_card</a:t>
            </a:r>
            <a:r>
              <a:rPr lang="en-US" altLang="zh-CN" dirty="0"/>
              <a:t> from citizen where </a:t>
            </a:r>
            <a:r>
              <a:rPr lang="en-US" altLang="zh-CN" dirty="0" err="1"/>
              <a:t>id_card</a:t>
            </a:r>
            <a:r>
              <a:rPr lang="en-US" altLang="zh-CN" dirty="0"/>
              <a:t> = ‘’;//</a:t>
            </a:r>
            <a:r>
              <a:rPr lang="zh-CN" altLang="en-US" dirty="0"/>
              <a:t>不需要回表，该数据直接可以找到</a:t>
            </a:r>
            <a:endParaRPr lang="en-US" altLang="zh-CN" dirty="0"/>
          </a:p>
          <a:p>
            <a:pPr marL="342900" indent="-342900">
              <a:buAutoNum type="arabicParenR"/>
            </a:pPr>
            <a:r>
              <a:rPr lang="en-US" altLang="zh-CN" dirty="0"/>
              <a:t>select name from citizen where id = 1;</a:t>
            </a:r>
            <a:endParaRPr lang="en-US" altLang="zh-CN" dirty="0"/>
          </a:p>
          <a:p>
            <a:pPr marL="342900" indent="-342900">
              <a:buAutoNum type="arabicParenR"/>
            </a:pPr>
            <a:r>
              <a:rPr lang="en-US" altLang="zh-CN" dirty="0"/>
              <a:t>select name from citizen where </a:t>
            </a:r>
            <a:r>
              <a:rPr lang="en-US" altLang="zh-CN" dirty="0" err="1"/>
              <a:t>id_card</a:t>
            </a:r>
            <a:r>
              <a:rPr lang="en-US" altLang="zh-CN" dirty="0"/>
              <a:t> = ‘’;//</a:t>
            </a:r>
            <a:r>
              <a:rPr lang="zh-CN" altLang="en-US" dirty="0"/>
              <a:t>回表</a:t>
            </a:r>
            <a:endParaRPr lang="en-US" altLang="zh-CN" dirty="0"/>
          </a:p>
          <a:p>
            <a:pPr marL="342900" indent="-342900">
              <a:buAutoNum type="arabicParenR"/>
            </a:pPr>
            <a:r>
              <a:rPr lang="en-US" altLang="zh-CN" dirty="0"/>
              <a:t>select  * from citizen where id = 1;</a:t>
            </a:r>
            <a:endParaRPr lang="en-US" altLang="zh-CN" dirty="0"/>
          </a:p>
          <a:p>
            <a:pPr marL="342900" indent="-342900">
              <a:buAutoNum type="arabicParenR"/>
            </a:pPr>
            <a:r>
              <a:rPr lang="en-US" altLang="zh-CN" dirty="0"/>
              <a:t>select * from citizen where </a:t>
            </a:r>
            <a:r>
              <a:rPr lang="en-US" altLang="zh-CN" dirty="0" err="1"/>
              <a:t>id_card</a:t>
            </a:r>
            <a:r>
              <a:rPr lang="en-US" altLang="zh-CN" dirty="0"/>
              <a:t> = ‘’;</a:t>
            </a:r>
            <a:r>
              <a:rPr lang="en-US" altLang="zh-CN" dirty="0">
                <a:sym typeface="+mn-ea"/>
              </a:rPr>
              <a:t>//</a:t>
            </a:r>
            <a:r>
              <a:rPr lang="zh-CN" altLang="en-US" dirty="0">
                <a:sym typeface="+mn-ea"/>
              </a:rPr>
              <a:t>回表</a:t>
            </a:r>
            <a:endParaRPr lang="zh-CN" altLang="en-US" dirty="0"/>
          </a:p>
        </p:txBody>
      </p:sp>
      <p:sp>
        <p:nvSpPr>
          <p:cNvPr id="6" name="文本框 5"/>
          <p:cNvSpPr txBox="1"/>
          <p:nvPr/>
        </p:nvSpPr>
        <p:spPr>
          <a:xfrm>
            <a:off x="894303" y="4196709"/>
            <a:ext cx="8149213" cy="1753235"/>
          </a:xfrm>
          <a:prstGeom prst="rect">
            <a:avLst/>
          </a:prstGeom>
          <a:noFill/>
        </p:spPr>
        <p:txBody>
          <a:bodyPr wrap="square" rtlCol="0">
            <a:spAutoFit/>
          </a:bodyPr>
          <a:lstStyle/>
          <a:p>
            <a:r>
              <a:rPr lang="zh-CN" altLang="en-US" dirty="0"/>
              <a:t>当通过</a:t>
            </a:r>
            <a:r>
              <a:rPr lang="zh-CN" altLang="en-US" dirty="0">
                <a:solidFill>
                  <a:srgbClr val="FF0000"/>
                </a:solidFill>
              </a:rPr>
              <a:t>辅助索引</a:t>
            </a:r>
            <a:r>
              <a:rPr lang="zh-CN" altLang="en-US" dirty="0"/>
              <a:t>来寻找数据的时候，</a:t>
            </a:r>
            <a:r>
              <a:rPr lang="en-US" altLang="zh-CN" dirty="0" err="1"/>
              <a:t>InnoDB</a:t>
            </a:r>
            <a:r>
              <a:rPr lang="zh-CN" altLang="en-US" dirty="0"/>
              <a:t>会遍历辅助索引，并通过辅助索引的叶子节点，获取主键。然后再通过</a:t>
            </a:r>
            <a:r>
              <a:rPr lang="zh-CN" altLang="en-US" dirty="0">
                <a:sym typeface="+mn-ea"/>
              </a:rPr>
              <a:t>主键索引</a:t>
            </a:r>
            <a:r>
              <a:rPr lang="zh-CN" altLang="en-US" dirty="0"/>
              <a:t>来找到一个完整的行记录。这个过程我们称之为</a:t>
            </a:r>
            <a:r>
              <a:rPr lang="zh-CN" altLang="en-US" dirty="0">
                <a:solidFill>
                  <a:srgbClr val="FF0000"/>
                </a:solidFill>
              </a:rPr>
              <a:t>回表</a:t>
            </a:r>
            <a:r>
              <a:rPr lang="zh-CN" altLang="en-US" dirty="0"/>
              <a:t>。</a:t>
            </a:r>
            <a:endParaRPr lang="en-US" altLang="zh-CN" dirty="0"/>
          </a:p>
          <a:p>
            <a:endParaRPr lang="en-US" altLang="zh-CN" dirty="0"/>
          </a:p>
          <a:p>
            <a:r>
              <a:rPr lang="zh-CN" altLang="en-US" dirty="0"/>
              <a:t>如果一个辅助索引的高度为</a:t>
            </a:r>
            <a:r>
              <a:rPr lang="en-US" altLang="zh-CN" dirty="0"/>
              <a:t>3</a:t>
            </a:r>
            <a:r>
              <a:rPr lang="zh-CN" altLang="en-US" dirty="0"/>
              <a:t>，主键索引的高度为</a:t>
            </a:r>
            <a:r>
              <a:rPr lang="en-US" altLang="zh-CN" dirty="0"/>
              <a:t>3</a:t>
            </a:r>
            <a:r>
              <a:rPr lang="zh-CN" altLang="en-US" dirty="0"/>
              <a:t>。那么我们需要</a:t>
            </a:r>
            <a:r>
              <a:rPr lang="en-US" altLang="zh-CN" dirty="0"/>
              <a:t>6</a:t>
            </a:r>
            <a:r>
              <a:rPr lang="zh-CN" altLang="en-US" dirty="0"/>
              <a:t>次</a:t>
            </a:r>
            <a:r>
              <a:rPr lang="en-US" altLang="zh-CN" dirty="0"/>
              <a:t>IO</a:t>
            </a:r>
            <a:r>
              <a:rPr lang="zh-CN" altLang="en-US" dirty="0"/>
              <a:t>操作，才可以访问最终的数据。</a:t>
            </a:r>
            <a:endParaRPr lang="en-US" altLang="zh-CN" dirty="0"/>
          </a:p>
        </p:txBody>
      </p:sp>
      <p:sp>
        <p:nvSpPr>
          <p:cNvPr id="9" name="文本框 8"/>
          <p:cNvSpPr txBox="1"/>
          <p:nvPr/>
        </p:nvSpPr>
        <p:spPr>
          <a:xfrm>
            <a:off x="3637503" y="6250075"/>
            <a:ext cx="4732773" cy="369332"/>
          </a:xfrm>
          <a:prstGeom prst="rect">
            <a:avLst/>
          </a:prstGeom>
          <a:noFill/>
        </p:spPr>
        <p:txBody>
          <a:bodyPr wrap="square" rtlCol="0">
            <a:spAutoFit/>
          </a:bodyPr>
          <a:lstStyle/>
          <a:p>
            <a:r>
              <a:rPr lang="zh-CN" altLang="en-US" dirty="0">
                <a:solidFill>
                  <a:srgbClr val="C00000"/>
                </a:solidFill>
              </a:rPr>
              <a:t>应该尽量避免回表！</a:t>
            </a:r>
            <a:endParaRPr lang="zh-CN" altLang="en-US" dirty="0">
              <a:solidFill>
                <a:srgbClr val="C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3143" y="532563"/>
            <a:ext cx="7114233" cy="521970"/>
          </a:xfrm>
          <a:prstGeom prst="rect">
            <a:avLst/>
          </a:prstGeom>
          <a:noFill/>
        </p:spPr>
        <p:txBody>
          <a:bodyPr wrap="square" rtlCol="0">
            <a:spAutoFit/>
          </a:bodyPr>
          <a:lstStyle/>
          <a:p>
            <a:r>
              <a:rPr lang="zh-CN" altLang="en-US" sz="2800" dirty="0"/>
              <a:t>联合索引（组合索引）</a:t>
            </a:r>
            <a:endParaRPr lang="zh-CN" altLang="en-US" sz="2800" dirty="0"/>
          </a:p>
        </p:txBody>
      </p:sp>
      <p:sp>
        <p:nvSpPr>
          <p:cNvPr id="3" name="文本框 2"/>
          <p:cNvSpPr txBox="1"/>
          <p:nvPr/>
        </p:nvSpPr>
        <p:spPr>
          <a:xfrm>
            <a:off x="653143" y="1406769"/>
            <a:ext cx="9083710" cy="646331"/>
          </a:xfrm>
          <a:prstGeom prst="rect">
            <a:avLst/>
          </a:prstGeom>
          <a:noFill/>
        </p:spPr>
        <p:txBody>
          <a:bodyPr wrap="square" rtlCol="0">
            <a:spAutoFit/>
          </a:bodyPr>
          <a:lstStyle/>
          <a:p>
            <a:r>
              <a:rPr lang="zh-CN" altLang="en-US" dirty="0"/>
              <a:t>联合索引是指对表的多个列进行索引。前面的讨论的都是只对表上的一个列进行索引。</a:t>
            </a:r>
            <a:endParaRPr lang="en-US" altLang="zh-CN" dirty="0"/>
          </a:p>
          <a:p>
            <a:r>
              <a:rPr lang="zh-CN" altLang="en-US" dirty="0"/>
              <a:t>联合索引的创建方法和单个索引创建的方法一样，不同之处仅在于有多个索引列。</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0280" y="2050415"/>
            <a:ext cx="6061075" cy="2417445"/>
          </a:xfrm>
          <a:prstGeom prst="rect">
            <a:avLst/>
          </a:prstGeom>
        </p:spPr>
      </p:pic>
      <p:sp>
        <p:nvSpPr>
          <p:cNvPr id="6" name="文本框 5"/>
          <p:cNvSpPr txBox="1"/>
          <p:nvPr/>
        </p:nvSpPr>
        <p:spPr>
          <a:xfrm>
            <a:off x="827903" y="5106613"/>
            <a:ext cx="9835978" cy="923330"/>
          </a:xfrm>
          <a:prstGeom prst="rect">
            <a:avLst/>
          </a:prstGeom>
          <a:noFill/>
        </p:spPr>
        <p:txBody>
          <a:bodyPr wrap="square" rtlCol="0">
            <a:spAutoFit/>
          </a:bodyPr>
          <a:lstStyle/>
          <a:p>
            <a:r>
              <a:rPr lang="zh-CN" altLang="en-US" dirty="0"/>
              <a:t>联合索引的键 </a:t>
            </a:r>
            <a:r>
              <a:rPr lang="en-US" altLang="zh-CN" dirty="0"/>
              <a:t>(1, 1), (1, 2), (2, 1), (2, 4), (3, 1), (3, 2) </a:t>
            </a:r>
            <a:r>
              <a:rPr lang="zh-CN" altLang="en-US" dirty="0"/>
              <a:t>是按照 </a:t>
            </a:r>
            <a:r>
              <a:rPr lang="en-US" altLang="zh-CN" dirty="0"/>
              <a:t>(a, b) </a:t>
            </a:r>
            <a:r>
              <a:rPr lang="zh-CN" altLang="en-US" dirty="0"/>
              <a:t>的顺序进行存放的。</a:t>
            </a:r>
            <a:endParaRPr lang="en-US" altLang="zh-CN" dirty="0"/>
          </a:p>
          <a:p>
            <a:endParaRPr lang="en-US" altLang="zh-CN" dirty="0"/>
          </a:p>
          <a:p>
            <a:r>
              <a:rPr lang="zh-CN" altLang="en-US" dirty="0"/>
              <a:t>那联合索引有什么好处呢？</a:t>
            </a:r>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2852" y="3917580"/>
            <a:ext cx="7611763" cy="3416320"/>
          </a:xfrm>
          <a:prstGeom prst="rect">
            <a:avLst/>
          </a:prstGeom>
          <a:noFill/>
        </p:spPr>
        <p:txBody>
          <a:bodyPr wrap="square" rtlCol="0">
            <a:spAutoFit/>
          </a:bodyPr>
          <a:lstStyle/>
          <a:p>
            <a:r>
              <a:rPr lang="zh-CN" altLang="en-US" dirty="0"/>
              <a:t>练习：下面哪些 </a:t>
            </a:r>
            <a:r>
              <a:rPr lang="en-US" altLang="zh-CN" dirty="0"/>
              <a:t>SQL </a:t>
            </a:r>
            <a:r>
              <a:rPr lang="zh-CN" altLang="en-US" dirty="0"/>
              <a:t>语句可以使用联合索引？</a:t>
            </a:r>
            <a:endParaRPr lang="en-US" altLang="zh-CN" dirty="0"/>
          </a:p>
          <a:p>
            <a:endParaRPr lang="en-US" altLang="zh-CN" dirty="0"/>
          </a:p>
          <a:p>
            <a:r>
              <a:rPr lang="en-US" altLang="zh-CN" dirty="0"/>
              <a:t>     1)  select * from t where a = 1 and b = 2;</a:t>
            </a:r>
            <a:endParaRPr lang="en-US" altLang="zh-CN" dirty="0"/>
          </a:p>
          <a:p>
            <a:r>
              <a:rPr lang="en-US" altLang="zh-CN" dirty="0"/>
              <a:t>     2)  select * from t where a = 1;</a:t>
            </a:r>
            <a:endParaRPr lang="en-US" altLang="zh-CN" dirty="0"/>
          </a:p>
          <a:p>
            <a:r>
              <a:rPr lang="en-US" altLang="zh-CN" dirty="0"/>
              <a:t>     3)  select * from t where b = 2;</a:t>
            </a:r>
            <a:endParaRPr lang="en-US" altLang="zh-CN" dirty="0"/>
          </a:p>
          <a:p>
            <a:endParaRPr lang="en-US" altLang="zh-CN" dirty="0"/>
          </a:p>
          <a:p>
            <a:endParaRPr lang="en-US" altLang="zh-CN" dirty="0"/>
          </a:p>
          <a:p>
            <a:r>
              <a:rPr lang="zh-CN" altLang="en-US" dirty="0"/>
              <a:t>我们发现叶子节点上 </a:t>
            </a:r>
            <a:r>
              <a:rPr lang="en-US" altLang="zh-CN" dirty="0"/>
              <a:t>b </a:t>
            </a:r>
            <a:r>
              <a:rPr lang="zh-CN" altLang="en-US" dirty="0"/>
              <a:t>的值为 </a:t>
            </a:r>
            <a:r>
              <a:rPr lang="en-US" altLang="zh-CN" dirty="0"/>
              <a:t>1, 2, 1, 4, 1, 2</a:t>
            </a:r>
            <a:r>
              <a:rPr lang="zh-CN" altLang="en-US" dirty="0"/>
              <a:t>，显然不是有序的。</a:t>
            </a:r>
            <a:endParaRPr lang="en-US" altLang="zh-CN" dirty="0"/>
          </a:p>
          <a:p>
            <a:r>
              <a:rPr lang="zh-CN" altLang="en-US" dirty="0"/>
              <a:t>因此对 </a:t>
            </a:r>
            <a:r>
              <a:rPr lang="en-US" altLang="zh-CN" dirty="0"/>
              <a:t>b </a:t>
            </a:r>
            <a:r>
              <a:rPr lang="zh-CN" altLang="en-US" dirty="0"/>
              <a:t>列的查询使用不到 </a:t>
            </a:r>
            <a:r>
              <a:rPr lang="en-US" altLang="zh-CN" dirty="0"/>
              <a:t>(a, b) </a:t>
            </a:r>
            <a:r>
              <a:rPr lang="zh-CN" altLang="en-US" dirty="0"/>
              <a:t>联合索引。</a:t>
            </a:r>
            <a:endParaRPr lang="en-US" altLang="zh-CN" dirty="0"/>
          </a:p>
          <a:p>
            <a:endParaRPr lang="en-US" altLang="zh-CN" dirty="0"/>
          </a:p>
          <a:p>
            <a:endParaRPr lang="en-US" altLang="zh-CN" dirty="0"/>
          </a:p>
          <a:p>
            <a:r>
              <a:rPr lang="zh-CN" altLang="en-US" dirty="0"/>
              <a:t> </a:t>
            </a:r>
            <a:endParaRPr lang="zh-CN" altLang="en-US" dirty="0"/>
          </a:p>
        </p:txBody>
      </p:sp>
      <p:sp>
        <p:nvSpPr>
          <p:cNvPr id="3" name="文本框 2"/>
          <p:cNvSpPr txBox="1"/>
          <p:nvPr/>
        </p:nvSpPr>
        <p:spPr>
          <a:xfrm>
            <a:off x="842852" y="248355"/>
            <a:ext cx="5704704" cy="523220"/>
          </a:xfrm>
          <a:prstGeom prst="rect">
            <a:avLst/>
          </a:prstGeom>
          <a:noFill/>
        </p:spPr>
        <p:txBody>
          <a:bodyPr wrap="square" rtlCol="0">
            <a:spAutoFit/>
          </a:bodyPr>
          <a:lstStyle/>
          <a:p>
            <a:r>
              <a:rPr lang="zh-CN" altLang="en-US" sz="2800" dirty="0"/>
              <a:t>最左前缀法则</a:t>
            </a:r>
            <a:endParaRPr lang="zh-CN" altLang="en-US" sz="2800" dirty="0"/>
          </a:p>
        </p:txBody>
      </p:sp>
      <p:sp>
        <p:nvSpPr>
          <p:cNvPr id="4" name="文本框 3"/>
          <p:cNvSpPr txBox="1"/>
          <p:nvPr/>
        </p:nvSpPr>
        <p:spPr>
          <a:xfrm>
            <a:off x="842852" y="778866"/>
            <a:ext cx="7902222" cy="3138170"/>
          </a:xfrm>
          <a:prstGeom prst="rect">
            <a:avLst/>
          </a:prstGeom>
          <a:noFill/>
        </p:spPr>
        <p:txBody>
          <a:bodyPr wrap="square" rtlCol="0">
            <a:spAutoFit/>
          </a:bodyPr>
          <a:lstStyle/>
          <a:p>
            <a:r>
              <a:rPr lang="en-US" altLang="zh-CN" dirty="0"/>
              <a:t>B+ </a:t>
            </a:r>
            <a:r>
              <a:rPr lang="zh-CN" altLang="en-US" dirty="0"/>
              <a:t>树这种数据结构，可以利用索引的 </a:t>
            </a:r>
            <a:r>
              <a:rPr lang="en-US" altLang="zh-CN" dirty="0"/>
              <a:t>”</a:t>
            </a:r>
            <a:r>
              <a:rPr lang="zh-CN" altLang="en-US" dirty="0"/>
              <a:t>最左前缀</a:t>
            </a:r>
            <a:r>
              <a:rPr lang="en-US" altLang="zh-CN" dirty="0"/>
              <a:t>” </a:t>
            </a:r>
            <a:r>
              <a:rPr lang="zh-CN" altLang="en-US" dirty="0"/>
              <a:t>来定位记录。</a:t>
            </a:r>
            <a:endParaRPr lang="en-US" altLang="zh-CN" dirty="0"/>
          </a:p>
          <a:p>
            <a:endParaRPr lang="en-US" altLang="zh-CN" dirty="0"/>
          </a:p>
          <a:p>
            <a:r>
              <a:rPr lang="zh-CN" altLang="en-US" dirty="0"/>
              <a:t>我们利用一张公民表来分析这个问题。建立 </a:t>
            </a:r>
            <a:r>
              <a:rPr lang="en-US" altLang="zh-CN" dirty="0"/>
              <a:t>(</a:t>
            </a:r>
            <a:r>
              <a:rPr lang="en-US" altLang="zh-CN" dirty="0">
                <a:solidFill>
                  <a:srgbClr val="FF0000"/>
                </a:solidFill>
              </a:rPr>
              <a:t>name, age</a:t>
            </a:r>
            <a:r>
              <a:rPr lang="en-US" altLang="zh-CN" dirty="0"/>
              <a:t>) </a:t>
            </a:r>
            <a:r>
              <a:rPr lang="zh-CN" altLang="en-US" dirty="0"/>
              <a:t>来分析这个问题。</a:t>
            </a:r>
            <a:endParaRPr lang="en-US" altLang="zh-CN" dirty="0"/>
          </a:p>
          <a:p>
            <a:endParaRPr lang="en-US" altLang="zh-CN" dirty="0"/>
          </a:p>
          <a:p>
            <a:pPr marL="342900" indent="-342900">
              <a:buAutoNum type="arabicParenR"/>
            </a:pPr>
            <a:r>
              <a:rPr lang="en-US" altLang="zh-CN" dirty="0"/>
              <a:t>select * from citizen where name = xxx and age =xxx;</a:t>
            </a:r>
            <a:endParaRPr lang="en-US" altLang="zh-CN" dirty="0"/>
          </a:p>
          <a:p>
            <a:pPr marL="342900" indent="-342900">
              <a:buAutoNum type="arabicParenR"/>
            </a:pPr>
            <a:r>
              <a:rPr lang="en-US" altLang="zh-CN" dirty="0"/>
              <a:t>select * from citizen where name = xxx;</a:t>
            </a:r>
            <a:endParaRPr lang="en-US" altLang="zh-CN" dirty="0"/>
          </a:p>
          <a:p>
            <a:pPr marL="342900" indent="-342900">
              <a:buAutoNum type="arabicParenR"/>
            </a:pPr>
            <a:r>
              <a:rPr lang="en-US" altLang="zh-CN" dirty="0"/>
              <a:t>select * from citizen where age = xxx;</a:t>
            </a:r>
            <a:endParaRPr lang="en-US" altLang="zh-CN" dirty="0"/>
          </a:p>
          <a:p>
            <a:pPr marL="342900" indent="-342900">
              <a:buAutoNum type="arabicParenR"/>
            </a:pPr>
            <a:r>
              <a:rPr lang="en-US" altLang="zh-CN" dirty="0"/>
              <a:t>select * from citizen where name like ‘ab%’;</a:t>
            </a:r>
            <a:endParaRPr lang="en-US" altLang="zh-CN" dirty="0"/>
          </a:p>
          <a:p>
            <a:pPr marL="342900" indent="-342900">
              <a:buAutoNum type="arabicParenR"/>
            </a:pPr>
            <a:r>
              <a:rPr lang="en-US" altLang="zh-CN" dirty="0"/>
              <a:t>select * from citizen where name like ‘%ab’; #</a:t>
            </a:r>
            <a:r>
              <a:rPr lang="zh-CN" altLang="en-US" dirty="0"/>
              <a:t>不满足最左前缀</a:t>
            </a:r>
            <a:endParaRPr lang="en-US" altLang="zh-CN" dirty="0"/>
          </a:p>
          <a:p>
            <a:pPr marL="342900" indent="-342900">
              <a:buAutoNum type="arabicParenR"/>
            </a:pPr>
            <a:r>
              <a:rPr lang="en-US" altLang="zh-CN" dirty="0">
                <a:sym typeface="+mn-ea"/>
              </a:rPr>
              <a:t>select * from citizen where age = xxx and name =xxx;//</a:t>
            </a:r>
            <a:r>
              <a:rPr lang="zh-CN" altLang="en-US" dirty="0">
                <a:sym typeface="+mn-ea"/>
              </a:rPr>
              <a:t>符合最左前缀</a:t>
            </a:r>
            <a:endParaRPr lang="en-US" altLang="zh-CN" dirty="0"/>
          </a:p>
          <a:p>
            <a:pPr marL="342900" indent="-342900">
              <a:buAutoNum type="arabicParenR"/>
            </a:pP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5546" y="679622"/>
            <a:ext cx="8155459" cy="1754326"/>
          </a:xfrm>
          <a:prstGeom prst="rect">
            <a:avLst/>
          </a:prstGeom>
          <a:noFill/>
        </p:spPr>
        <p:txBody>
          <a:bodyPr wrap="square" rtlCol="0">
            <a:spAutoFit/>
          </a:bodyPr>
          <a:lstStyle/>
          <a:p>
            <a:r>
              <a:rPr lang="zh-CN" altLang="en-US" dirty="0"/>
              <a:t>联合索引的第二个好处是：键是已经排好序的。</a:t>
            </a:r>
            <a:endParaRPr lang="en-US" altLang="zh-CN" dirty="0"/>
          </a:p>
          <a:p>
            <a:endParaRPr lang="en-US" altLang="zh-CN" dirty="0"/>
          </a:p>
          <a:p>
            <a:r>
              <a:rPr lang="zh-CN" altLang="en-US" dirty="0"/>
              <a:t>我们来考察这样一个例子：</a:t>
            </a:r>
            <a:endParaRPr lang="en-US" altLang="zh-CN" dirty="0"/>
          </a:p>
          <a:p>
            <a:r>
              <a:rPr lang="zh-CN" altLang="en-US" dirty="0"/>
              <a:t>        很多情况下，我们需要查询某个用户的购物情况，并按照时间进行排序，取出最近 </a:t>
            </a:r>
            <a:r>
              <a:rPr lang="en-US" altLang="zh-CN" dirty="0"/>
              <a:t>3 </a:t>
            </a:r>
            <a:r>
              <a:rPr lang="zh-CN" altLang="en-US" dirty="0"/>
              <a:t>次的购买记录。</a:t>
            </a:r>
            <a:endParaRPr lang="en-US" altLang="zh-CN" dirty="0"/>
          </a:p>
          <a:p>
            <a:endParaRPr lang="en-US" altLang="zh-CN" dirty="0"/>
          </a:p>
        </p:txBody>
      </p:sp>
      <p:sp>
        <p:nvSpPr>
          <p:cNvPr id="3" name="文本框 2"/>
          <p:cNvSpPr txBox="1"/>
          <p:nvPr/>
        </p:nvSpPr>
        <p:spPr>
          <a:xfrm>
            <a:off x="883507" y="2842054"/>
            <a:ext cx="8019535" cy="1477328"/>
          </a:xfrm>
          <a:prstGeom prst="rect">
            <a:avLst/>
          </a:prstGeom>
          <a:noFill/>
        </p:spPr>
        <p:txBody>
          <a:bodyPr wrap="square" rtlCol="0">
            <a:spAutoFit/>
          </a:bodyPr>
          <a:lstStyle/>
          <a:p>
            <a:r>
              <a:rPr lang="zh-CN" altLang="en-US" dirty="0"/>
              <a:t>下面两条 </a:t>
            </a:r>
            <a:r>
              <a:rPr lang="en-US" altLang="zh-CN" dirty="0"/>
              <a:t>SQL </a:t>
            </a:r>
            <a:r>
              <a:rPr lang="zh-CN" altLang="en-US" dirty="0"/>
              <a:t>语句分别会用到什么索引呢？</a:t>
            </a:r>
            <a:endParaRPr lang="en-US" altLang="zh-CN" dirty="0"/>
          </a:p>
          <a:p>
            <a:endParaRPr lang="en-US" altLang="zh-CN" dirty="0"/>
          </a:p>
          <a:p>
            <a:r>
              <a:rPr lang="en-US" altLang="zh-CN" dirty="0"/>
              <a:t>        1) select * from </a:t>
            </a:r>
            <a:r>
              <a:rPr lang="en-US" altLang="zh-CN" dirty="0" err="1"/>
              <a:t>buy_record</a:t>
            </a:r>
            <a:r>
              <a:rPr lang="en-US" altLang="zh-CN" dirty="0"/>
              <a:t> where </a:t>
            </a:r>
            <a:r>
              <a:rPr lang="en-US" altLang="zh-CN" dirty="0" err="1"/>
              <a:t>user_id</a:t>
            </a:r>
            <a:r>
              <a:rPr lang="en-US" altLang="zh-CN" dirty="0"/>
              <a:t> = 1;</a:t>
            </a:r>
            <a:endParaRPr lang="en-US" altLang="zh-CN" dirty="0"/>
          </a:p>
          <a:p>
            <a:r>
              <a:rPr lang="en-US" altLang="zh-CN" dirty="0"/>
              <a:t>        2) select * from </a:t>
            </a:r>
            <a:r>
              <a:rPr lang="en-US" altLang="zh-CN" dirty="0" err="1"/>
              <a:t>buy_record</a:t>
            </a:r>
            <a:r>
              <a:rPr lang="en-US" altLang="zh-CN" dirty="0"/>
              <a:t> where </a:t>
            </a:r>
            <a:r>
              <a:rPr lang="en-US" altLang="zh-CN" dirty="0" err="1"/>
              <a:t>user_id</a:t>
            </a:r>
            <a:r>
              <a:rPr lang="en-US" altLang="zh-CN" dirty="0"/>
              <a:t> = 1 order by </a:t>
            </a:r>
            <a:r>
              <a:rPr lang="en-US" altLang="zh-CN" dirty="0" err="1"/>
              <a:t>buy_date</a:t>
            </a:r>
            <a:r>
              <a:rPr lang="en-US" altLang="zh-CN" dirty="0"/>
              <a:t> desc limit 3;</a:t>
            </a:r>
            <a:endParaRPr lang="en-US" altLang="zh-CN" dirty="0"/>
          </a:p>
          <a:p>
            <a:r>
              <a:rPr lang="en-US" altLang="zh-CN" dirty="0"/>
              <a:t> </a:t>
            </a:r>
            <a:endParaRPr lang="zh-CN" altLang="en-US" dirty="0"/>
          </a:p>
        </p:txBody>
      </p:sp>
      <p:sp>
        <p:nvSpPr>
          <p:cNvPr id="4" name="文本框 3"/>
          <p:cNvSpPr txBox="1"/>
          <p:nvPr/>
        </p:nvSpPr>
        <p:spPr>
          <a:xfrm>
            <a:off x="815546" y="4607179"/>
            <a:ext cx="8155459" cy="646331"/>
          </a:xfrm>
          <a:prstGeom prst="rect">
            <a:avLst/>
          </a:prstGeom>
          <a:noFill/>
        </p:spPr>
        <p:txBody>
          <a:bodyPr wrap="square" rtlCol="0">
            <a:spAutoFit/>
          </a:bodyPr>
          <a:lstStyle/>
          <a:p>
            <a:r>
              <a:rPr lang="zh-CN" altLang="en-US" dirty="0"/>
              <a:t>你会发现第二条语句使用了联合索引，因为根据联合索引取出数据，已经是有序的了，无序再排序。若强制使用 </a:t>
            </a:r>
            <a:r>
              <a:rPr lang="en-US" altLang="zh-CN" dirty="0" err="1"/>
              <a:t>user_id</a:t>
            </a:r>
            <a:r>
              <a:rPr lang="en-US" altLang="zh-CN" dirty="0"/>
              <a:t> </a:t>
            </a:r>
            <a:r>
              <a:rPr lang="zh-CN" altLang="en-US" dirty="0"/>
              <a:t>索引，则需要一次额外的排序操作。</a:t>
            </a:r>
            <a:endParaRPr lang="zh-CN" altLang="en-US" dirty="0"/>
          </a:p>
        </p:txBody>
      </p:sp>
      <p:sp>
        <p:nvSpPr>
          <p:cNvPr id="6" name="文本框 5"/>
          <p:cNvSpPr txBox="1"/>
          <p:nvPr/>
        </p:nvSpPr>
        <p:spPr>
          <a:xfrm>
            <a:off x="883507" y="5541307"/>
            <a:ext cx="8260493" cy="646331"/>
          </a:xfrm>
          <a:prstGeom prst="rect">
            <a:avLst/>
          </a:prstGeom>
          <a:noFill/>
        </p:spPr>
        <p:txBody>
          <a:bodyPr wrap="square" rtlCol="0">
            <a:spAutoFit/>
          </a:bodyPr>
          <a:lstStyle/>
          <a:p>
            <a:r>
              <a:rPr lang="en-US" altLang="zh-CN" dirty="0"/>
              <a:t>select * from </a:t>
            </a:r>
            <a:r>
              <a:rPr lang="en-US" altLang="zh-CN" dirty="0" err="1"/>
              <a:t>buy_record</a:t>
            </a:r>
            <a:r>
              <a:rPr lang="en-US" altLang="zh-CN" dirty="0"/>
              <a:t> force index(</a:t>
            </a:r>
            <a:r>
              <a:rPr lang="en-US" altLang="zh-CN" dirty="0" err="1"/>
              <a:t>idx_uid</a:t>
            </a:r>
            <a:r>
              <a:rPr lang="en-US" altLang="zh-CN" dirty="0"/>
              <a:t>) where </a:t>
            </a:r>
            <a:r>
              <a:rPr lang="en-US" altLang="zh-CN" dirty="0" err="1"/>
              <a:t>user_id</a:t>
            </a:r>
            <a:r>
              <a:rPr lang="en-US" altLang="zh-CN" dirty="0"/>
              <a:t> = 1 order by </a:t>
            </a:r>
            <a:r>
              <a:rPr lang="en-US" altLang="zh-CN" dirty="0" err="1"/>
              <a:t>buy_date</a:t>
            </a:r>
            <a:r>
              <a:rPr lang="en-US" altLang="zh-CN" dirty="0"/>
              <a:t> desc limit 3;</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9114" y="1717590"/>
            <a:ext cx="8266670" cy="2585323"/>
          </a:xfrm>
          <a:prstGeom prst="rect">
            <a:avLst/>
          </a:prstGeom>
          <a:noFill/>
        </p:spPr>
        <p:txBody>
          <a:bodyPr wrap="square" rtlCol="0">
            <a:spAutoFit/>
          </a:bodyPr>
          <a:lstStyle/>
          <a:p>
            <a:r>
              <a:rPr lang="zh-CN" altLang="en-US" dirty="0"/>
              <a:t>练习：</a:t>
            </a:r>
            <a:endParaRPr lang="en-US" altLang="zh-CN" dirty="0"/>
          </a:p>
          <a:p>
            <a:endParaRPr lang="en-US" altLang="zh-CN" dirty="0"/>
          </a:p>
          <a:p>
            <a:r>
              <a:rPr lang="zh-CN" altLang="en-US" dirty="0"/>
              <a:t>对于联合索引 </a:t>
            </a:r>
            <a:r>
              <a:rPr lang="en-US" altLang="zh-CN" dirty="0"/>
              <a:t>(a, b, c) </a:t>
            </a:r>
            <a:r>
              <a:rPr lang="zh-CN" altLang="en-US" dirty="0"/>
              <a:t>下面哪些 </a:t>
            </a:r>
            <a:r>
              <a:rPr lang="en-US" altLang="zh-CN" dirty="0"/>
              <a:t>SQL </a:t>
            </a:r>
            <a:r>
              <a:rPr lang="zh-CN" altLang="en-US" dirty="0"/>
              <a:t>可以利用联合索引直接得到结果，而不需要额外的排序操作？</a:t>
            </a:r>
            <a:endParaRPr lang="en-US" altLang="zh-CN" dirty="0"/>
          </a:p>
          <a:p>
            <a:endParaRPr lang="en-US" altLang="zh-CN" dirty="0"/>
          </a:p>
          <a:p>
            <a:r>
              <a:rPr lang="en-US" altLang="zh-CN" dirty="0"/>
              <a:t>      1)</a:t>
            </a:r>
            <a:r>
              <a:rPr lang="zh-CN" altLang="en-US" dirty="0"/>
              <a:t> </a:t>
            </a:r>
            <a:r>
              <a:rPr lang="en-US" altLang="zh-CN" dirty="0"/>
              <a:t>select</a:t>
            </a:r>
            <a:r>
              <a:rPr lang="zh-CN" altLang="en-US" dirty="0"/>
              <a:t> </a:t>
            </a:r>
            <a:r>
              <a:rPr lang="en-US" altLang="zh-CN" dirty="0"/>
              <a:t>…</a:t>
            </a:r>
            <a:r>
              <a:rPr lang="zh-CN" altLang="en-US" dirty="0"/>
              <a:t> </a:t>
            </a:r>
            <a:r>
              <a:rPr lang="en-US" altLang="zh-CN" dirty="0"/>
              <a:t>from</a:t>
            </a:r>
            <a:r>
              <a:rPr lang="zh-CN" altLang="en-US" dirty="0"/>
              <a:t> </a:t>
            </a:r>
            <a:r>
              <a:rPr lang="en-US" altLang="zh-CN" dirty="0"/>
              <a:t>t where a = xxx order by b;</a:t>
            </a:r>
            <a:endParaRPr lang="en-US" altLang="zh-CN" dirty="0"/>
          </a:p>
          <a:p>
            <a:r>
              <a:rPr lang="en-US" altLang="zh-CN" dirty="0"/>
              <a:t>      2) select … from t where a = xxx and b = xxx order by c;</a:t>
            </a:r>
            <a:endParaRPr lang="en-US" altLang="zh-CN" dirty="0"/>
          </a:p>
          <a:p>
            <a:r>
              <a:rPr lang="en-US" altLang="zh-CN" dirty="0"/>
              <a:t>      3) select … from t where a = xxx</a:t>
            </a:r>
            <a:r>
              <a:rPr lang="zh-CN" altLang="en-US" dirty="0"/>
              <a:t> </a:t>
            </a:r>
            <a:r>
              <a:rPr lang="en-US" altLang="zh-CN" dirty="0"/>
              <a:t>order by c;</a:t>
            </a:r>
            <a:endParaRPr lang="en-US" altLang="zh-CN" dirty="0"/>
          </a:p>
          <a:p>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34440" y="327660"/>
            <a:ext cx="6739255" cy="3440430"/>
          </a:xfrm>
          <a:prstGeom prst="rect">
            <a:avLst/>
          </a:prstGeom>
        </p:spPr>
      </p:pic>
      <p:sp>
        <p:nvSpPr>
          <p:cNvPr id="13" name="文本框 12"/>
          <p:cNvSpPr txBox="1"/>
          <p:nvPr/>
        </p:nvSpPr>
        <p:spPr>
          <a:xfrm>
            <a:off x="529936" y="4042064"/>
            <a:ext cx="9289473" cy="2030095"/>
          </a:xfrm>
          <a:prstGeom prst="rect">
            <a:avLst/>
          </a:prstGeom>
          <a:noFill/>
        </p:spPr>
        <p:txBody>
          <a:bodyPr wrap="square" rtlCol="0">
            <a:spAutoFit/>
          </a:bodyPr>
          <a:lstStyle/>
          <a:p>
            <a:r>
              <a:rPr lang="zh-CN" altLang="en-US" dirty="0"/>
              <a:t>大体来说，</a:t>
            </a:r>
            <a:r>
              <a:rPr lang="en-US" altLang="zh-CN" dirty="0"/>
              <a:t>MySQL</a:t>
            </a:r>
            <a:r>
              <a:rPr lang="zh-CN" altLang="en-US" dirty="0"/>
              <a:t>可以分为 </a:t>
            </a:r>
            <a:r>
              <a:rPr lang="en-US" altLang="zh-CN" dirty="0"/>
              <a:t>Server </a:t>
            </a:r>
            <a:r>
              <a:rPr lang="zh-CN" altLang="en-US" dirty="0"/>
              <a:t>层和存储引擎层。</a:t>
            </a:r>
            <a:endParaRPr lang="en-US" altLang="zh-CN" dirty="0"/>
          </a:p>
          <a:p>
            <a:endParaRPr lang="en-US" altLang="zh-CN" dirty="0"/>
          </a:p>
          <a:p>
            <a:r>
              <a:rPr lang="en-US" altLang="zh-CN" dirty="0"/>
              <a:t>Server </a:t>
            </a:r>
            <a:r>
              <a:rPr lang="zh-CN" altLang="en-US" dirty="0"/>
              <a:t>层包括连接器、查询缓存、解析器、优化器和执行器等，涵盖了 </a:t>
            </a:r>
            <a:r>
              <a:rPr lang="en-US" altLang="zh-CN" dirty="0"/>
              <a:t>MySQL </a:t>
            </a:r>
            <a:r>
              <a:rPr lang="zh-CN" altLang="en-US" dirty="0"/>
              <a:t>大多数核心服务功能。</a:t>
            </a:r>
            <a:endParaRPr lang="en-US" altLang="zh-CN" dirty="0"/>
          </a:p>
          <a:p>
            <a:endParaRPr lang="en-US" altLang="zh-CN" dirty="0"/>
          </a:p>
          <a:p>
            <a:r>
              <a:rPr lang="zh-CN" altLang="en-US" dirty="0"/>
              <a:t>存储引擎层负责数据的存储和提取。其架构模式是插件式的，支持 </a:t>
            </a:r>
            <a:r>
              <a:rPr lang="en-US" altLang="zh-CN" dirty="0" err="1"/>
              <a:t>InnoDB</a:t>
            </a:r>
            <a:r>
              <a:rPr lang="zh-CN" altLang="en-US" dirty="0"/>
              <a:t>、</a:t>
            </a:r>
            <a:r>
              <a:rPr lang="en-US" altLang="zh-CN" dirty="0" err="1"/>
              <a:t>MyISAM</a:t>
            </a:r>
            <a:r>
              <a:rPr lang="zh-CN" altLang="en-US" dirty="0"/>
              <a:t>、</a:t>
            </a:r>
            <a:r>
              <a:rPr lang="en-US" altLang="zh-CN" dirty="0" err="1"/>
              <a:t>Memory</a:t>
            </a:r>
            <a:r>
              <a:rPr lang="en-US" altLang="zh-CN" dirty="0"/>
              <a:t>  </a:t>
            </a:r>
            <a:r>
              <a:rPr lang="zh-CN" altLang="en-US" dirty="0"/>
              <a:t>等多个存储引擎。</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6119" y="642551"/>
            <a:ext cx="7525265" cy="521970"/>
          </a:xfrm>
          <a:prstGeom prst="rect">
            <a:avLst/>
          </a:prstGeom>
          <a:noFill/>
        </p:spPr>
        <p:txBody>
          <a:bodyPr wrap="square" rtlCol="0">
            <a:spAutoFit/>
          </a:bodyPr>
          <a:lstStyle/>
          <a:p>
            <a:r>
              <a:rPr lang="zh-CN" altLang="en-US" sz="2800" dirty="0"/>
              <a:t>覆盖索引（索引覆盖）</a:t>
            </a:r>
            <a:endParaRPr lang="zh-CN" altLang="en-US" sz="2800" dirty="0"/>
          </a:p>
        </p:txBody>
      </p:sp>
      <p:sp>
        <p:nvSpPr>
          <p:cNvPr id="3" name="文本框 2"/>
          <p:cNvSpPr txBox="1"/>
          <p:nvPr/>
        </p:nvSpPr>
        <p:spPr>
          <a:xfrm>
            <a:off x="902043" y="1643448"/>
            <a:ext cx="8513805" cy="646331"/>
          </a:xfrm>
          <a:prstGeom prst="rect">
            <a:avLst/>
          </a:prstGeom>
          <a:noFill/>
        </p:spPr>
        <p:txBody>
          <a:bodyPr wrap="square" rtlCol="0">
            <a:spAutoFit/>
          </a:bodyPr>
          <a:lstStyle/>
          <a:p>
            <a:r>
              <a:rPr lang="en-US" altLang="zh-CN" dirty="0" err="1"/>
              <a:t>InnoDB</a:t>
            </a:r>
            <a:r>
              <a:rPr lang="en-US" altLang="zh-CN" dirty="0"/>
              <a:t> </a:t>
            </a:r>
            <a:r>
              <a:rPr lang="zh-CN" altLang="en-US" dirty="0"/>
              <a:t>存储引擎支持覆盖索引 </a:t>
            </a:r>
            <a:r>
              <a:rPr lang="en-US" altLang="zh-CN" dirty="0"/>
              <a:t>(covering index), </a:t>
            </a:r>
            <a:r>
              <a:rPr lang="zh-CN" altLang="en-US" dirty="0"/>
              <a:t>即从辅助索引中就可以得到要查询的信息，而不需要回表。</a:t>
            </a:r>
            <a:endParaRPr lang="zh-CN" altLang="en-US" dirty="0"/>
          </a:p>
        </p:txBody>
      </p:sp>
      <p:sp>
        <p:nvSpPr>
          <p:cNvPr id="4" name="文本框 3"/>
          <p:cNvSpPr txBox="1"/>
          <p:nvPr/>
        </p:nvSpPr>
        <p:spPr>
          <a:xfrm>
            <a:off x="902043" y="2804984"/>
            <a:ext cx="8377881" cy="1477328"/>
          </a:xfrm>
          <a:prstGeom prst="rect">
            <a:avLst/>
          </a:prstGeom>
          <a:noFill/>
        </p:spPr>
        <p:txBody>
          <a:bodyPr wrap="square" rtlCol="0">
            <a:spAutoFit/>
          </a:bodyPr>
          <a:lstStyle/>
          <a:p>
            <a:r>
              <a:rPr lang="zh-CN" altLang="en-US" dirty="0"/>
              <a:t>使用覆盖索引的好处是，覆盖索引不包含整行记录的信息，故其大小远小于聚集索引，因此可以减少大量的 </a:t>
            </a:r>
            <a:r>
              <a:rPr lang="en-US" altLang="zh-CN" dirty="0"/>
              <a:t>IO </a:t>
            </a:r>
            <a:r>
              <a:rPr lang="zh-CN" altLang="en-US" dirty="0"/>
              <a:t>操作。</a:t>
            </a:r>
            <a:endParaRPr lang="en-US" altLang="zh-CN" dirty="0"/>
          </a:p>
          <a:p>
            <a:endParaRPr lang="en-US" altLang="zh-CN" dirty="0"/>
          </a:p>
          <a:p>
            <a:endParaRPr lang="en-US" altLang="zh-CN" dirty="0"/>
          </a:p>
          <a:p>
            <a:r>
              <a:rPr lang="zh-CN" altLang="en-US" dirty="0"/>
              <a:t>对于辅助索引而言，其叶子节点包含主键信息。</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2104" y="1598795"/>
            <a:ext cx="8007178" cy="2585323"/>
          </a:xfrm>
          <a:prstGeom prst="rect">
            <a:avLst/>
          </a:prstGeom>
          <a:noFill/>
        </p:spPr>
        <p:txBody>
          <a:bodyPr wrap="square" rtlCol="0">
            <a:spAutoFit/>
          </a:bodyPr>
          <a:lstStyle/>
          <a:p>
            <a:r>
              <a:rPr lang="zh-CN" altLang="en-US" dirty="0"/>
              <a:t>思考：若主键为 </a:t>
            </a:r>
            <a:r>
              <a:rPr lang="en-US" altLang="zh-CN" dirty="0"/>
              <a:t>(id1, id2), </a:t>
            </a:r>
            <a:r>
              <a:rPr lang="zh-CN" altLang="en-US" dirty="0"/>
              <a:t>辅助索引为 </a:t>
            </a:r>
            <a:r>
              <a:rPr lang="en-US" altLang="zh-CN" dirty="0"/>
              <a:t>(a, b)</a:t>
            </a:r>
            <a:r>
              <a:rPr lang="zh-CN" altLang="en-US" dirty="0"/>
              <a:t>。</a:t>
            </a:r>
            <a:endParaRPr lang="en-US" altLang="zh-CN" dirty="0"/>
          </a:p>
          <a:p>
            <a:r>
              <a:rPr lang="zh-CN" altLang="en-US" dirty="0"/>
              <a:t>判断下面哪些 </a:t>
            </a:r>
            <a:r>
              <a:rPr lang="en-US" altLang="zh-CN" dirty="0"/>
              <a:t>SQL </a:t>
            </a:r>
            <a:r>
              <a:rPr lang="zh-CN" altLang="en-US" dirty="0"/>
              <a:t>语句需要回表？</a:t>
            </a:r>
            <a:endParaRPr lang="en-US" altLang="zh-CN" dirty="0"/>
          </a:p>
          <a:p>
            <a:endParaRPr lang="en-US" altLang="zh-CN" dirty="0"/>
          </a:p>
          <a:p>
            <a:r>
              <a:rPr lang="en-US" altLang="zh-CN" dirty="0"/>
              <a:t>     1) select b from t where a = xxx;</a:t>
            </a:r>
            <a:endParaRPr lang="en-US" altLang="zh-CN" dirty="0"/>
          </a:p>
          <a:p>
            <a:r>
              <a:rPr lang="en-US" altLang="zh-CN" dirty="0"/>
              <a:t>     2) select a from t where b = xxx;</a:t>
            </a:r>
            <a:endParaRPr lang="en-US" altLang="zh-CN" dirty="0"/>
          </a:p>
          <a:p>
            <a:r>
              <a:rPr lang="en-US" altLang="zh-CN" dirty="0"/>
              <a:t>     3) select id2, b from t where a = xxx;</a:t>
            </a:r>
            <a:endParaRPr lang="en-US" altLang="zh-CN" dirty="0"/>
          </a:p>
          <a:p>
            <a:r>
              <a:rPr lang="en-US" altLang="zh-CN" dirty="0"/>
              <a:t>     4) select id1, a from t where b = xxx;</a:t>
            </a:r>
            <a:endParaRPr lang="en-US" altLang="zh-CN" dirty="0"/>
          </a:p>
          <a:p>
            <a:endParaRPr lang="en-US" altLang="zh-CN" dirty="0"/>
          </a:p>
          <a:p>
            <a:endParaRPr lang="en-US" alt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4236" y="1012664"/>
            <a:ext cx="9387177" cy="4524315"/>
          </a:xfrm>
          <a:prstGeom prst="rect">
            <a:avLst/>
          </a:prstGeom>
          <a:noFill/>
        </p:spPr>
        <p:txBody>
          <a:bodyPr wrap="square" rtlCol="0">
            <a:spAutoFit/>
          </a:bodyPr>
          <a:lstStyle/>
          <a:p>
            <a:r>
              <a:rPr lang="zh-CN" altLang="en-US" dirty="0"/>
              <a:t>覆盖索引的另一个好处是对某些统计问题而言的。</a:t>
            </a:r>
            <a:endParaRPr lang="en-US" altLang="zh-CN" dirty="0"/>
          </a:p>
          <a:p>
            <a:endParaRPr lang="en-US" altLang="zh-CN" dirty="0"/>
          </a:p>
          <a:p>
            <a:r>
              <a:rPr lang="zh-CN" altLang="en-US" dirty="0"/>
              <a:t>例子：还是对于用户购买记录表 </a:t>
            </a:r>
            <a:r>
              <a:rPr lang="en-US" altLang="zh-CN" dirty="0" err="1"/>
              <a:t>buy_record</a:t>
            </a:r>
            <a:r>
              <a:rPr lang="en-US" altLang="zh-CN" dirty="0"/>
              <a:t> , </a:t>
            </a:r>
            <a:r>
              <a:rPr lang="zh-CN" altLang="en-US" dirty="0"/>
              <a:t>执行如下查询：</a:t>
            </a:r>
            <a:endParaRPr lang="en-US" altLang="zh-CN" dirty="0"/>
          </a:p>
          <a:p>
            <a:r>
              <a:rPr lang="en-US" altLang="zh-CN" dirty="0"/>
              <a:t>	select count(*) from </a:t>
            </a:r>
            <a:r>
              <a:rPr lang="en-US" altLang="zh-CN" dirty="0" err="1"/>
              <a:t>buy_record</a:t>
            </a:r>
            <a:r>
              <a:rPr lang="en-US" altLang="zh-CN" dirty="0"/>
              <a:t>;</a:t>
            </a:r>
            <a:endParaRPr lang="en-US" altLang="zh-CN" dirty="0"/>
          </a:p>
          <a:p>
            <a:endParaRPr lang="en-US" altLang="zh-CN" dirty="0"/>
          </a:p>
          <a:p>
            <a:r>
              <a:rPr lang="zh-CN" altLang="en-US" dirty="0"/>
              <a:t>你会发现 </a:t>
            </a:r>
            <a:r>
              <a:rPr lang="en-US" altLang="zh-CN" dirty="0" err="1"/>
              <a:t>InnoDB</a:t>
            </a:r>
            <a:r>
              <a:rPr lang="en-US" altLang="zh-CN" dirty="0"/>
              <a:t> </a:t>
            </a:r>
            <a:r>
              <a:rPr lang="zh-CN" altLang="en-US" dirty="0"/>
              <a:t>不会选择通过查询聚集索引来进行统计。原因是辅助索引小于</a:t>
            </a:r>
            <a:endParaRPr lang="en-US" altLang="zh-CN" dirty="0"/>
          </a:p>
          <a:p>
            <a:r>
              <a:rPr lang="zh-CN" altLang="en-US" dirty="0"/>
              <a:t>聚集索引，这样可以减少 </a:t>
            </a:r>
            <a:r>
              <a:rPr lang="en-US" altLang="zh-CN" dirty="0"/>
              <a:t>IO </a:t>
            </a:r>
            <a:r>
              <a:rPr lang="zh-CN" altLang="en-US" dirty="0"/>
              <a:t>的操作。</a:t>
            </a:r>
            <a:endParaRPr lang="en-US" altLang="zh-CN" dirty="0"/>
          </a:p>
          <a:p>
            <a:endParaRPr lang="en-US" altLang="zh-CN" dirty="0"/>
          </a:p>
          <a:p>
            <a:endParaRPr lang="en-US" altLang="zh-CN" dirty="0"/>
          </a:p>
          <a:p>
            <a:r>
              <a:rPr lang="zh-CN" altLang="en-US" dirty="0"/>
              <a:t>思考：下面 </a:t>
            </a:r>
            <a:r>
              <a:rPr lang="en-US" altLang="zh-CN" dirty="0"/>
              <a:t>SQL </a:t>
            </a:r>
            <a:r>
              <a:rPr lang="zh-CN" altLang="en-US" dirty="0"/>
              <a:t>哪些会使用全文扫描？哪些会用到索引？哪个索引？哪些会用到 </a:t>
            </a:r>
            <a:r>
              <a:rPr lang="en-US" altLang="zh-CN" dirty="0" err="1"/>
              <a:t>file_sort</a:t>
            </a:r>
            <a:r>
              <a:rPr lang="en-US" altLang="zh-CN" dirty="0"/>
              <a:t> ?</a:t>
            </a:r>
            <a:endParaRPr lang="en-US" altLang="zh-CN" dirty="0"/>
          </a:p>
          <a:p>
            <a:endParaRPr lang="en-US" altLang="zh-CN" dirty="0"/>
          </a:p>
          <a:p>
            <a:r>
              <a:rPr lang="en-US" altLang="zh-CN" dirty="0"/>
              <a:t> 1) select count(*) from t1 group by a;</a:t>
            </a:r>
            <a:endParaRPr lang="en-US" altLang="zh-CN" dirty="0"/>
          </a:p>
          <a:p>
            <a:r>
              <a:rPr lang="en-US" altLang="zh-CN" dirty="0"/>
              <a:t> 2) select count(*) from t1 group by b;</a:t>
            </a:r>
            <a:endParaRPr lang="en-US" altLang="zh-CN" dirty="0"/>
          </a:p>
          <a:p>
            <a:r>
              <a:rPr lang="en-US" altLang="zh-CN" dirty="0"/>
              <a:t> 3) select count(*) from t1 group by id1;</a:t>
            </a:r>
            <a:endParaRPr lang="en-US" altLang="zh-CN" dirty="0"/>
          </a:p>
          <a:p>
            <a:r>
              <a:rPr lang="en-US" altLang="zh-CN" dirty="0"/>
              <a:t> 4) select count(*) from t1 group by id2;</a:t>
            </a:r>
            <a:endParaRPr lang="en-US" altLang="zh-CN" dirty="0"/>
          </a:p>
          <a:p>
            <a:r>
              <a:rPr lang="en-US" altLang="zh-CN" dirty="0"/>
              <a:t> 5) select count(*) from t1 group by c;</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269" name="Picture 5" descr="PPT-5-3"/>
          <p:cNvPicPr>
            <a:picLocks noChangeAspect="1" noChangeArrowheads="1"/>
          </p:cNvPicPr>
          <p:nvPr/>
        </p:nvPicPr>
        <p:blipFill>
          <a:blip r:embed="rId1" cstate="print"/>
          <a:srcRect/>
          <a:stretch>
            <a:fillRect/>
          </a:stretch>
        </p:blipFill>
        <p:spPr bwMode="auto">
          <a:xfrm>
            <a:off x="3704308" y="2733676"/>
            <a:ext cx="2578387" cy="796925"/>
          </a:xfrm>
          <a:prstGeom prst="rect">
            <a:avLst/>
          </a:prstGeom>
          <a:noFill/>
          <a:ln w="9525">
            <a:noFill/>
            <a:miter lim="800000"/>
            <a:headEnd/>
            <a:tailEnd/>
          </a:ln>
        </p:spPr>
      </p:pic>
      <p:pic>
        <p:nvPicPr>
          <p:cNvPr id="11270" name="Picture 6" descr="PPT-5-4"/>
          <p:cNvPicPr>
            <a:picLocks noChangeAspect="1" noChangeArrowheads="1"/>
          </p:cNvPicPr>
          <p:nvPr/>
        </p:nvPicPr>
        <p:blipFill>
          <a:blip r:embed="rId2" cstate="print"/>
          <a:srcRect/>
          <a:stretch>
            <a:fillRect/>
          </a:stretch>
        </p:blipFill>
        <p:spPr bwMode="auto">
          <a:xfrm>
            <a:off x="3001587" y="3022601"/>
            <a:ext cx="3721289" cy="1152525"/>
          </a:xfrm>
          <a:prstGeom prst="rect">
            <a:avLst/>
          </a:prstGeom>
          <a:noFill/>
          <a:ln w="9525">
            <a:noFill/>
            <a:miter lim="800000"/>
            <a:headEnd/>
            <a:tailEnd/>
          </a:ln>
        </p:spPr>
      </p:pic>
      <p:pic>
        <p:nvPicPr>
          <p:cNvPr id="18437" name="Picture 7" descr="PPT-5-6"/>
          <p:cNvPicPr>
            <a:picLocks noChangeAspect="1" noChangeArrowheads="1"/>
          </p:cNvPicPr>
          <p:nvPr/>
        </p:nvPicPr>
        <p:blipFill>
          <a:blip r:embed="rId3" cstate="print"/>
          <a:srcRect/>
          <a:stretch>
            <a:fillRect/>
          </a:stretch>
        </p:blipFill>
        <p:spPr bwMode="auto">
          <a:xfrm>
            <a:off x="1" y="6454776"/>
            <a:ext cx="10030107" cy="403225"/>
          </a:xfrm>
          <a:prstGeom prst="rect">
            <a:avLst/>
          </a:prstGeom>
          <a:noFill/>
          <a:ln w="9525">
            <a:noFill/>
            <a:miter lim="800000"/>
            <a:headEnd/>
            <a:tailEnd/>
          </a:ln>
        </p:spPr>
      </p:pic>
      <p:sp>
        <p:nvSpPr>
          <p:cNvPr id="8" name="矩形 7"/>
          <p:cNvSpPr/>
          <p:nvPr/>
        </p:nvSpPr>
        <p:spPr>
          <a:xfrm>
            <a:off x="5844114" y="6482191"/>
            <a:ext cx="5367139" cy="344325"/>
          </a:xfrm>
          <a:prstGeom prst="rect">
            <a:avLst/>
          </a:prstGeom>
        </p:spPr>
        <p:txBody>
          <a:bodyPr wrap="square">
            <a:spAutoFit/>
          </a:bodyPr>
          <a:lstStyle/>
          <a:p>
            <a:pPr marL="342900" indent="-342900" eaLnBrk="1" hangingPunct="1">
              <a:lnSpc>
                <a:spcPct val="110000"/>
              </a:lnSpc>
              <a:defRPr/>
            </a:pPr>
            <a:r>
              <a:rPr lang="zh-CN" altLang="en-US"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王道码农训练营</a:t>
            </a:r>
            <a:r>
              <a:rPr lang="en-US" altLang="zh-CN"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-WWW.CSKAOYAN.COM</a:t>
            </a:r>
            <a:endParaRPr lang="en-US" altLang="zh-CN"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1270"/>
                                        </p:tgtEl>
                                        <p:attrNameLst>
                                          <p:attrName>style.visibility</p:attrName>
                                        </p:attrNameLst>
                                      </p:cBhvr>
                                      <p:to>
                                        <p:strVal val="visible"/>
                                      </p:to>
                                    </p:set>
                                    <p:animEffect transition="in" filter="fade">
                                      <p:cBhvr>
                                        <p:cTn id="7" dur="2000"/>
                                        <p:tgtEl>
                                          <p:spTgt spid="11270"/>
                                        </p:tgtEl>
                                      </p:cBhvr>
                                    </p:animEffect>
                                  </p:childTnLst>
                                </p:cTn>
                              </p:par>
                              <p:par>
                                <p:cTn id="8" presetID="47" presetClass="entr" presetSubtype="0" fill="hold" nodeType="withEffect">
                                  <p:stCondLst>
                                    <p:cond delay="1000"/>
                                  </p:stCondLst>
                                  <p:childTnLst>
                                    <p:set>
                                      <p:cBhvr>
                                        <p:cTn id="9" dur="1" fill="hold">
                                          <p:stCondLst>
                                            <p:cond delay="0"/>
                                          </p:stCondLst>
                                        </p:cTn>
                                        <p:tgtEl>
                                          <p:spTgt spid="11269"/>
                                        </p:tgtEl>
                                        <p:attrNameLst>
                                          <p:attrName>style.visibility</p:attrName>
                                        </p:attrNameLst>
                                      </p:cBhvr>
                                      <p:to>
                                        <p:strVal val="visible"/>
                                      </p:to>
                                    </p:set>
                                    <p:animEffect transition="in" filter="fade">
                                      <p:cBhvr>
                                        <p:cTn id="10" dur="1000"/>
                                        <p:tgtEl>
                                          <p:spTgt spid="11269"/>
                                        </p:tgtEl>
                                      </p:cBhvr>
                                    </p:animEffect>
                                    <p:anim calcmode="lin" valueType="num">
                                      <p:cBhvr>
                                        <p:cTn id="11" dur="1000" fill="hold"/>
                                        <p:tgtEl>
                                          <p:spTgt spid="11269"/>
                                        </p:tgtEl>
                                        <p:attrNameLst>
                                          <p:attrName>ppt_x</p:attrName>
                                        </p:attrNameLst>
                                      </p:cBhvr>
                                      <p:tavLst>
                                        <p:tav tm="0">
                                          <p:val>
                                            <p:strVal val="#ppt_x"/>
                                          </p:val>
                                        </p:tav>
                                        <p:tav tm="100000">
                                          <p:val>
                                            <p:strVal val="#ppt_x"/>
                                          </p:val>
                                        </p:tav>
                                      </p:tavLst>
                                    </p:anim>
                                    <p:anim calcmode="lin" valueType="num">
                                      <p:cBhvr>
                                        <p:cTn id="12" dur="1000" fill="hold"/>
                                        <p:tgtEl>
                                          <p:spTgt spid="11269"/>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8"/>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8235" y="178904"/>
            <a:ext cx="4727471" cy="523220"/>
          </a:xfrm>
          <a:prstGeom prst="rect">
            <a:avLst/>
          </a:prstGeom>
          <a:noFill/>
        </p:spPr>
        <p:txBody>
          <a:bodyPr wrap="square" rtlCol="0">
            <a:spAutoFit/>
          </a:bodyPr>
          <a:lstStyle/>
          <a:p>
            <a:r>
              <a:rPr lang="en-US" altLang="zh-CN" sz="2800" dirty="0"/>
              <a:t>MySQL </a:t>
            </a:r>
            <a:r>
              <a:rPr lang="zh-CN" altLang="en-US" sz="2800" dirty="0"/>
              <a:t>是如何工作的？</a:t>
            </a:r>
            <a:endParaRPr lang="zh-CN" altLang="en-US" sz="2800" dirty="0"/>
          </a:p>
        </p:txBody>
      </p:sp>
      <p:sp>
        <p:nvSpPr>
          <p:cNvPr id="4" name="文本框 3"/>
          <p:cNvSpPr txBox="1"/>
          <p:nvPr/>
        </p:nvSpPr>
        <p:spPr>
          <a:xfrm>
            <a:off x="370250" y="1018707"/>
            <a:ext cx="8816009" cy="5324535"/>
          </a:xfrm>
          <a:prstGeom prst="rect">
            <a:avLst/>
          </a:prstGeom>
          <a:noFill/>
        </p:spPr>
        <p:txBody>
          <a:bodyPr wrap="square" rtlCol="0">
            <a:spAutoFit/>
          </a:bodyPr>
          <a:lstStyle/>
          <a:p>
            <a:r>
              <a:rPr lang="zh-CN" altLang="en-US" b="1" dirty="0"/>
              <a:t>连接器</a:t>
            </a:r>
            <a:endParaRPr lang="en-US" altLang="zh-CN" b="1" dirty="0"/>
          </a:p>
          <a:p>
            <a:r>
              <a:rPr lang="en-US" altLang="zh-CN" dirty="0"/>
              <a:t>      </a:t>
            </a:r>
            <a:r>
              <a:rPr lang="zh-CN" altLang="en-US" sz="1400" dirty="0"/>
              <a:t>当你在客户端输入 </a:t>
            </a:r>
            <a:r>
              <a:rPr lang="en-US" altLang="zh-CN" sz="1400" dirty="0" err="1"/>
              <a:t>mysql</a:t>
            </a:r>
            <a:r>
              <a:rPr lang="en-US" altLang="zh-CN" sz="1400" dirty="0"/>
              <a:t> –u $user –p $</a:t>
            </a:r>
            <a:r>
              <a:rPr lang="en-US" altLang="zh-CN" sz="1400" dirty="0" err="1"/>
              <a:t>pwd</a:t>
            </a:r>
            <a:r>
              <a:rPr lang="en-US" altLang="zh-CN" sz="1400" dirty="0"/>
              <a:t> </a:t>
            </a:r>
            <a:r>
              <a:rPr lang="zh-CN" altLang="en-US" sz="1400" dirty="0"/>
              <a:t>连接 </a:t>
            </a:r>
            <a:r>
              <a:rPr lang="en-US" altLang="zh-CN" sz="1400" dirty="0" err="1"/>
              <a:t>mysql</a:t>
            </a:r>
            <a:r>
              <a:rPr lang="en-US" altLang="zh-CN" sz="1400" dirty="0"/>
              <a:t> </a:t>
            </a:r>
            <a:r>
              <a:rPr lang="zh-CN" altLang="en-US" sz="1400" dirty="0"/>
              <a:t>的时候，接待你的就是连接器。连接器的作用就是和客户端建立连接、获取权限、维持和管理连接。</a:t>
            </a:r>
            <a:endParaRPr lang="en-US" altLang="zh-CN" dirty="0"/>
          </a:p>
          <a:p>
            <a:endParaRPr lang="en-US" altLang="zh-CN" dirty="0"/>
          </a:p>
          <a:p>
            <a:r>
              <a:rPr lang="zh-CN" altLang="en-US" b="1" dirty="0"/>
              <a:t>查询缓存</a:t>
            </a:r>
            <a:endParaRPr lang="en-US" altLang="zh-CN" b="1" dirty="0"/>
          </a:p>
          <a:p>
            <a:r>
              <a:rPr lang="en-US" altLang="zh-CN" b="1" dirty="0"/>
              <a:t>      </a:t>
            </a:r>
            <a:r>
              <a:rPr lang="zh-CN" altLang="en-US" sz="1400" dirty="0">
                <a:latin typeface="+mn-ea"/>
                <a:ea typeface="+mn-ea"/>
              </a:rPr>
              <a:t>建立连接后，就可以执行</a:t>
            </a:r>
            <a:r>
              <a:rPr lang="en-US" altLang="zh-CN" sz="1400" dirty="0">
                <a:latin typeface="+mn-ea"/>
                <a:ea typeface="+mn-ea"/>
              </a:rPr>
              <a:t>select</a:t>
            </a:r>
            <a:r>
              <a:rPr lang="zh-CN" altLang="en-US" sz="1400" dirty="0">
                <a:latin typeface="+mn-ea"/>
                <a:ea typeface="+mn-ea"/>
              </a:rPr>
              <a:t>语句了。首先</a:t>
            </a:r>
            <a:r>
              <a:rPr lang="en-US" altLang="zh-CN" sz="1400" dirty="0">
                <a:latin typeface="+mn-ea"/>
                <a:ea typeface="+mn-ea"/>
              </a:rPr>
              <a:t>MySQL</a:t>
            </a:r>
            <a:r>
              <a:rPr lang="zh-CN" altLang="en-US" sz="1400" dirty="0">
                <a:latin typeface="+mn-ea"/>
                <a:ea typeface="+mn-ea"/>
              </a:rPr>
              <a:t>会去查看查询缓存，看下之前是否已经执行过这条查询语句。如果命中缓存，就直接返回。否则就扔给解析器。</a:t>
            </a:r>
            <a:endParaRPr lang="en-US" altLang="zh-CN" dirty="0"/>
          </a:p>
          <a:p>
            <a:endParaRPr lang="en-US" altLang="zh-CN" dirty="0"/>
          </a:p>
          <a:p>
            <a:r>
              <a:rPr lang="zh-CN" altLang="en-US" b="1" dirty="0"/>
              <a:t>解析器</a:t>
            </a:r>
            <a:endParaRPr lang="en-US" altLang="zh-CN" b="1" dirty="0"/>
          </a:p>
          <a:p>
            <a:r>
              <a:rPr lang="en-US" altLang="zh-CN" dirty="0"/>
              <a:t>      </a:t>
            </a:r>
            <a:r>
              <a:rPr lang="en-US" altLang="zh-CN" sz="1400" dirty="0">
                <a:latin typeface="+mn-ea"/>
                <a:ea typeface="+mn-ea"/>
              </a:rPr>
              <a:t>MySQL</a:t>
            </a:r>
            <a:r>
              <a:rPr lang="zh-CN" altLang="en-US" sz="1400" dirty="0">
                <a:latin typeface="+mn-ea"/>
                <a:ea typeface="+mn-ea"/>
              </a:rPr>
              <a:t>需要知道你想做什么，因此我们就来到了解析器。解析器会做词法分析和语法分析。词法分析主要是分析每个词的含义，语法分析会判断你写的 </a:t>
            </a:r>
            <a:r>
              <a:rPr lang="en-US" altLang="zh-CN" sz="1400" dirty="0">
                <a:latin typeface="+mn-ea"/>
                <a:ea typeface="+mn-ea"/>
              </a:rPr>
              <a:t>SQL </a:t>
            </a:r>
            <a:r>
              <a:rPr lang="zh-CN" altLang="en-US" sz="1400" dirty="0">
                <a:latin typeface="+mn-ea"/>
                <a:ea typeface="+mn-ea"/>
              </a:rPr>
              <a:t>语句是否满足 </a:t>
            </a:r>
            <a:r>
              <a:rPr lang="en-US" altLang="zh-CN" sz="1400" dirty="0">
                <a:latin typeface="+mn-ea"/>
                <a:ea typeface="+mn-ea"/>
              </a:rPr>
              <a:t>SQL </a:t>
            </a:r>
            <a:r>
              <a:rPr lang="zh-CN" altLang="en-US" sz="1400" dirty="0">
                <a:latin typeface="+mn-ea"/>
                <a:ea typeface="+mn-ea"/>
              </a:rPr>
              <a:t>语法。</a:t>
            </a:r>
            <a:endParaRPr lang="en-US" altLang="zh-CN" dirty="0"/>
          </a:p>
          <a:p>
            <a:endParaRPr lang="en-US" altLang="zh-CN" dirty="0"/>
          </a:p>
          <a:p>
            <a:r>
              <a:rPr lang="zh-CN" altLang="en-US" b="1" dirty="0"/>
              <a:t>优化器</a:t>
            </a:r>
            <a:endParaRPr lang="en-US" altLang="zh-CN" b="1" dirty="0"/>
          </a:p>
          <a:p>
            <a:r>
              <a:rPr lang="en-US" altLang="zh-CN" dirty="0"/>
              <a:t>      </a:t>
            </a:r>
            <a:r>
              <a:rPr lang="zh-CN" altLang="en-US" sz="1400" dirty="0"/>
              <a:t>经过解析器，</a:t>
            </a:r>
            <a:r>
              <a:rPr lang="en-US" altLang="zh-CN" sz="1400" dirty="0"/>
              <a:t>MySQL</a:t>
            </a:r>
            <a:r>
              <a:rPr lang="zh-CN" altLang="en-US" sz="1400" dirty="0"/>
              <a:t>就知道你想做什么了。但是在开始执行之前，还需要经过优化器的处理。优化器会优化你的</a:t>
            </a:r>
            <a:r>
              <a:rPr lang="en-US" altLang="zh-CN" sz="1400" dirty="0"/>
              <a:t>SQL</a:t>
            </a:r>
            <a:r>
              <a:rPr lang="zh-CN" altLang="en-US" sz="1400" dirty="0"/>
              <a:t>语句。生成最终的执行方案 </a:t>
            </a:r>
            <a:r>
              <a:rPr lang="en-US" altLang="zh-CN" sz="1400" dirty="0"/>
              <a:t>(execution plan)</a:t>
            </a:r>
            <a:r>
              <a:rPr lang="zh-CN" altLang="en-US" sz="1400" dirty="0"/>
              <a:t>。然后进入执行器阶段。</a:t>
            </a:r>
            <a:endParaRPr lang="en-US" altLang="zh-CN" dirty="0"/>
          </a:p>
          <a:p>
            <a:endParaRPr lang="en-US" altLang="zh-CN" dirty="0"/>
          </a:p>
          <a:p>
            <a:r>
              <a:rPr lang="zh-CN" altLang="en-US" b="1" dirty="0"/>
              <a:t>执行器</a:t>
            </a:r>
            <a:endParaRPr lang="en-US" altLang="zh-CN" b="1" dirty="0"/>
          </a:p>
          <a:p>
            <a:r>
              <a:rPr lang="en-US" altLang="zh-CN" b="1" dirty="0"/>
              <a:t>      </a:t>
            </a:r>
            <a:r>
              <a:rPr lang="zh-CN" altLang="en-US" sz="1400" dirty="0">
                <a:latin typeface="+mn-ea"/>
                <a:ea typeface="+mn-ea"/>
              </a:rPr>
              <a:t>执行器首先会判断你对这张表有没有相应的权限。如果没有，就报错。如果有，就调用相应的存储引擎接口，执行语句。然后将结果集返回给客户端。</a:t>
            </a:r>
            <a:endParaRPr lang="en-US"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03870" y="2721114"/>
            <a:ext cx="2236510" cy="707886"/>
          </a:xfrm>
          <a:prstGeom prst="rect">
            <a:avLst/>
          </a:prstGeom>
        </p:spPr>
        <p:txBody>
          <a:bodyPr wrap="none">
            <a:spAutoFit/>
          </a:bodyPr>
          <a:lstStyle/>
          <a:p>
            <a:r>
              <a:rPr lang="zh-CN" altLang="en-US" sz="4000" dirty="0">
                <a:latin typeface="+mj-ea"/>
                <a:ea typeface="+mj-ea"/>
              </a:rPr>
              <a:t>存储引擎</a:t>
            </a:r>
            <a:endParaRPr lang="zh-CN" altLang="en-US" sz="4000" dirty="0">
              <a:latin typeface="+mj-ea"/>
              <a:ea typeface="+mj-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83401" y="934278"/>
            <a:ext cx="9064487" cy="1477328"/>
          </a:xfrm>
          <a:prstGeom prst="rect">
            <a:avLst/>
          </a:prstGeom>
          <a:noFill/>
        </p:spPr>
        <p:txBody>
          <a:bodyPr wrap="square" rtlCol="0">
            <a:spAutoFit/>
          </a:bodyPr>
          <a:lstStyle/>
          <a:p>
            <a:r>
              <a:rPr lang="zh-CN" altLang="en-US" dirty="0"/>
              <a:t>数据的</a:t>
            </a:r>
            <a:r>
              <a:rPr lang="zh-CN" altLang="en-US" dirty="0">
                <a:solidFill>
                  <a:srgbClr val="FF0000"/>
                </a:solidFill>
              </a:rPr>
              <a:t>存储和提取</a:t>
            </a:r>
            <a:r>
              <a:rPr lang="zh-CN" altLang="en-US" dirty="0"/>
              <a:t>是由存储引擎负责的，它负责和文件系统打交道。</a:t>
            </a:r>
            <a:endParaRPr lang="en-US" altLang="zh-CN" dirty="0"/>
          </a:p>
          <a:p>
            <a:endParaRPr lang="en-US" altLang="zh-CN" dirty="0"/>
          </a:p>
          <a:p>
            <a:r>
              <a:rPr lang="en-US" altLang="zh-CN" dirty="0"/>
              <a:t>MySQL </a:t>
            </a:r>
            <a:r>
              <a:rPr lang="zh-CN" altLang="en-US" dirty="0"/>
              <a:t>的存储引擎是</a:t>
            </a:r>
            <a:r>
              <a:rPr lang="zh-CN" altLang="en-US" dirty="0">
                <a:solidFill>
                  <a:srgbClr val="FF0000"/>
                </a:solidFill>
              </a:rPr>
              <a:t>插件式</a:t>
            </a:r>
            <a:r>
              <a:rPr lang="zh-CN" altLang="en-US" dirty="0"/>
              <a:t>的。不同的存储引擎支持不同的特性。</a:t>
            </a:r>
            <a:endParaRPr lang="en-US" altLang="zh-CN" dirty="0"/>
          </a:p>
          <a:p>
            <a:endParaRPr lang="en-US" altLang="zh-CN" dirty="0"/>
          </a:p>
          <a:p>
            <a:r>
              <a:rPr lang="zh-CN" altLang="en-US" dirty="0"/>
              <a:t>选择合适的存储引擎对应用非常重要 。</a:t>
            </a:r>
            <a:endParaRPr lang="zh-CN" altLang="en-US" dirty="0"/>
          </a:p>
        </p:txBody>
      </p:sp>
      <p:sp>
        <p:nvSpPr>
          <p:cNvPr id="4" name="文本框 3"/>
          <p:cNvSpPr txBox="1"/>
          <p:nvPr/>
        </p:nvSpPr>
        <p:spPr>
          <a:xfrm>
            <a:off x="558006" y="2783749"/>
            <a:ext cx="8915400" cy="2862322"/>
          </a:xfrm>
          <a:prstGeom prst="rect">
            <a:avLst/>
          </a:prstGeom>
          <a:noFill/>
        </p:spPr>
        <p:txBody>
          <a:bodyPr wrap="square" rtlCol="0">
            <a:spAutoFit/>
          </a:bodyPr>
          <a:lstStyle/>
          <a:p>
            <a:r>
              <a:rPr lang="en-US" altLang="zh-CN" dirty="0"/>
              <a:t># </a:t>
            </a:r>
            <a:r>
              <a:rPr lang="zh-CN" altLang="en-US" dirty="0"/>
              <a:t>查看</a:t>
            </a:r>
            <a:r>
              <a:rPr lang="en-US" altLang="zh-CN" dirty="0"/>
              <a:t>MySQL</a:t>
            </a:r>
            <a:r>
              <a:rPr lang="zh-CN" altLang="en-US" dirty="0"/>
              <a:t>支持哪些存储引擎</a:t>
            </a:r>
            <a:endParaRPr lang="en-US" altLang="zh-CN" dirty="0"/>
          </a:p>
          <a:p>
            <a:r>
              <a:rPr lang="en-US" altLang="zh-CN" dirty="0"/>
              <a:t>SHOW ENGINES;</a:t>
            </a:r>
            <a:endParaRPr lang="en-US" altLang="zh-CN" dirty="0"/>
          </a:p>
          <a:p>
            <a:endParaRPr lang="en-US" altLang="zh-CN" dirty="0"/>
          </a:p>
          <a:p>
            <a:r>
              <a:rPr lang="en-US" altLang="zh-CN" dirty="0"/>
              <a:t># </a:t>
            </a:r>
            <a:r>
              <a:rPr lang="zh-CN" altLang="en-US" dirty="0"/>
              <a:t>查看默认存储引擎</a:t>
            </a:r>
            <a:endParaRPr lang="en-US" altLang="zh-CN" dirty="0"/>
          </a:p>
          <a:p>
            <a:r>
              <a:rPr lang="en-US" altLang="zh-CN" dirty="0"/>
              <a:t>SHOW VARIABLES LIKE ‘%</a:t>
            </a:r>
            <a:r>
              <a:rPr lang="en-US" altLang="zh-CN" dirty="0" err="1"/>
              <a:t>storage_engine</a:t>
            </a:r>
            <a:r>
              <a:rPr lang="en-US" altLang="zh-CN" dirty="0"/>
              <a:t>%’;</a:t>
            </a:r>
            <a:endParaRPr lang="en-US" altLang="zh-CN" dirty="0"/>
          </a:p>
          <a:p>
            <a:endParaRPr lang="en-US" altLang="zh-CN" dirty="0"/>
          </a:p>
          <a:p>
            <a:r>
              <a:rPr lang="en-US" altLang="zh-CN" dirty="0"/>
              <a:t># </a:t>
            </a:r>
            <a:r>
              <a:rPr lang="zh-CN" altLang="en-US" dirty="0"/>
              <a:t>查看某张表的存储引擎</a:t>
            </a:r>
            <a:endParaRPr lang="en-US" altLang="zh-CN" dirty="0"/>
          </a:p>
          <a:p>
            <a:r>
              <a:rPr lang="en-US" altLang="zh-CN" dirty="0"/>
              <a:t>SELECT ENGINE FROM </a:t>
            </a:r>
            <a:r>
              <a:rPr lang="en-US" altLang="zh-CN" dirty="0" err="1"/>
              <a:t>information_schema.TABLES</a:t>
            </a:r>
            <a:endParaRPr lang="en-US" altLang="zh-CN" dirty="0"/>
          </a:p>
          <a:p>
            <a:r>
              <a:rPr lang="en-US" altLang="zh-CN" dirty="0"/>
              <a:t>WHERE TABLE_SCHEMA='$</a:t>
            </a:r>
            <a:r>
              <a:rPr lang="en-US" altLang="zh-CN" dirty="0" err="1"/>
              <a:t>db</a:t>
            </a:r>
            <a:r>
              <a:rPr lang="en-US" altLang="zh-CN" dirty="0"/>
              <a:t>'</a:t>
            </a:r>
            <a:endParaRPr lang="en-US" altLang="zh-CN" dirty="0"/>
          </a:p>
          <a:p>
            <a:r>
              <a:rPr lang="en-US" altLang="zh-CN" dirty="0"/>
              <a:t>AND TABLE_NAME='$table';</a:t>
            </a:r>
            <a:endParaRPr lang="zh-CN" altLang="en-US" dirty="0"/>
          </a:p>
        </p:txBody>
      </p:sp>
    </p:spTree>
  </p:cSld>
  <p:clrMapOvr>
    <a:masterClrMapping/>
  </p:clrMapOvr>
</p:sld>
</file>

<file path=ppt/tags/tag1.xml><?xml version="1.0" encoding="utf-8"?>
<p:tagLst xmlns:p="http://schemas.openxmlformats.org/presentationml/2006/main">
  <p:tag name="KSO_WM_UNIT_PLACING_PICTURE_USER_VIEWPORT" val="{&quot;height&quot;:5418,&quot;width&quot;:10613}"/>
</p:tagLst>
</file>

<file path=ppt/tags/tag10.xml><?xml version="1.0" encoding="utf-8"?>
<p:tagLst xmlns:p="http://schemas.openxmlformats.org/presentationml/2006/main">
  <p:tag name="KSO_WM_UNIT_TABLE_BEAUTIFY" val="smartTable{1eb4e675-ad5e-4e31-97a6-03b3dcab9d32}"/>
</p:tagLst>
</file>

<file path=ppt/tags/tag11.xml><?xml version="1.0" encoding="utf-8"?>
<p:tagLst xmlns:p="http://schemas.openxmlformats.org/presentationml/2006/main">
  <p:tag name="KSO_WM_UNIT_TABLE_BEAUTIFY" val="smartTable{a0f9df8e-7f0d-4085-a918-dd4c1534f093}"/>
</p:tagLst>
</file>

<file path=ppt/tags/tag12.xml><?xml version="1.0" encoding="utf-8"?>
<p:tagLst xmlns:p="http://schemas.openxmlformats.org/presentationml/2006/main">
  <p:tag name="KSO_WM_UNIT_TABLE_BEAUTIFY" val="smartTable{eaffa00f-eb57-4698-b1d4-1c7be910c8e0}"/>
</p:tagLst>
</file>

<file path=ppt/tags/tag13.xml><?xml version="1.0" encoding="utf-8"?>
<p:tagLst xmlns:p="http://schemas.openxmlformats.org/presentationml/2006/main">
  <p:tag name="KSO_WM_DOC_GUID" val="{f57114ff-9d8d-4678-9f00-9af727314616}"/>
  <p:tag name="COMMONDATA" val="eyJoZGlkIjoiMGRlMjEyNWVmZjNjZDU2ZTQ2N2U1NGY0MWQ2ODFhZTYifQ=="/>
</p:tagLst>
</file>

<file path=ppt/tags/tag2.xml><?xml version="1.0" encoding="utf-8"?>
<p:tagLst xmlns:p="http://schemas.openxmlformats.org/presentationml/2006/main">
  <p:tag name="KSO_WM_UNIT_TABLE_BEAUTIFY" val="smartTable{3990246e-4418-47e2-9414-6e24c77c5a57}"/>
</p:tagLst>
</file>

<file path=ppt/tags/tag3.xml><?xml version="1.0" encoding="utf-8"?>
<p:tagLst xmlns:p="http://schemas.openxmlformats.org/presentationml/2006/main">
  <p:tag name="KSO_WM_UNIT_TABLE_BEAUTIFY" val="smartTable{bb834a78-aa54-4dec-bb33-6a0042b6f153}"/>
</p:tagLst>
</file>

<file path=ppt/tags/tag4.xml><?xml version="1.0" encoding="utf-8"?>
<p:tagLst xmlns:p="http://schemas.openxmlformats.org/presentationml/2006/main">
  <p:tag name="KSO_WM_UNIT_TABLE_BEAUTIFY" val="smartTable{e0d36652-0167-4ec7-af3b-f1cf430fad07}"/>
</p:tagLst>
</file>

<file path=ppt/tags/tag5.xml><?xml version="1.0" encoding="utf-8"?>
<p:tagLst xmlns:p="http://schemas.openxmlformats.org/presentationml/2006/main">
  <p:tag name="KSO_WM_UNIT_TABLE_BEAUTIFY" val="smartTable{25028c8f-b0aa-4581-97d4-bb0c651ec848}"/>
</p:tagLst>
</file>

<file path=ppt/tags/tag6.xml><?xml version="1.0" encoding="utf-8"?>
<p:tagLst xmlns:p="http://schemas.openxmlformats.org/presentationml/2006/main">
  <p:tag name="KSO_WM_UNIT_TABLE_BEAUTIFY" val="smartTable{39c27312-4e33-4d16-ac37-789f4ee23afc}"/>
</p:tagLst>
</file>

<file path=ppt/tags/tag7.xml><?xml version="1.0" encoding="utf-8"?>
<p:tagLst xmlns:p="http://schemas.openxmlformats.org/presentationml/2006/main">
  <p:tag name="KSO_WM_UNIT_TABLE_BEAUTIFY" val="smartTable{9694f34a-4ea6-4735-b11e-63b4ef18c5ea}"/>
</p:tagLst>
</file>

<file path=ppt/tags/tag8.xml><?xml version="1.0" encoding="utf-8"?>
<p:tagLst xmlns:p="http://schemas.openxmlformats.org/presentationml/2006/main">
  <p:tag name="KSO_WM_UNIT_TABLE_BEAUTIFY" val="smartTable{00939b4f-3d70-47de-852b-20a494ca22c4}"/>
</p:tagLst>
</file>

<file path=ppt/tags/tag9.xml><?xml version="1.0" encoding="utf-8"?>
<p:tagLst xmlns:p="http://schemas.openxmlformats.org/presentationml/2006/main">
  <p:tag name="KSO_WM_UNIT_TABLE_BEAUTIFY" val="smartTable{369c3367-d833-4064-91c0-d381020fdf46}"/>
</p:tagLst>
</file>

<file path=ppt/theme/theme1.xml><?xml version="1.0" encoding="utf-8"?>
<a:theme xmlns:a="http://schemas.openxmlformats.org/drawingml/2006/main" name="Office Theme">
  <a:themeElements>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11926</Words>
  <Application>WPS 演示</Application>
  <PresentationFormat>自定义</PresentationFormat>
  <Paragraphs>1251</Paragraphs>
  <Slides>63</Slides>
  <Notes>39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63</vt:i4>
      </vt:variant>
    </vt:vector>
  </HeadingPairs>
  <TitlesOfParts>
    <vt:vector size="77" baseType="lpstr">
      <vt:lpstr>Arial</vt:lpstr>
      <vt:lpstr>宋体</vt:lpstr>
      <vt:lpstr>Wingdings</vt:lpstr>
      <vt:lpstr>Calibri</vt:lpstr>
      <vt:lpstr>Calibri Light</vt:lpstr>
      <vt:lpstr>微软雅黑</vt:lpstr>
      <vt:lpstr>Calibri</vt:lpstr>
      <vt:lpstr>Times New Roman</vt:lpstr>
      <vt:lpstr>Arial Unicode MS</vt:lpstr>
      <vt:lpstr>Helvetica Neue</vt:lpstr>
      <vt:lpstr>Helvetica</vt:lpstr>
      <vt:lpstr>Verdana</vt:lpstr>
      <vt:lpstr>Wingdings</vt:lpstr>
      <vt:lpstr>Office Theme</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zuazua W</dc:creator>
  <cp:lastModifiedBy>boldness</cp:lastModifiedBy>
  <cp:revision>782</cp:revision>
  <dcterms:created xsi:type="dcterms:W3CDTF">2012-09-21T09:29:00Z</dcterms:created>
  <dcterms:modified xsi:type="dcterms:W3CDTF">2022-06-13T03:30:15Z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702DC5B8DED743568602C36E77E066CE</vt:lpwstr>
  </property>
</Properties>
</file>