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76" r:id="rId6"/>
    <p:sldId id="454" r:id="rId7"/>
    <p:sldId id="447" r:id="rId8"/>
    <p:sldId id="455" r:id="rId9"/>
    <p:sldId id="449" r:id="rId10"/>
    <p:sldId id="502" r:id="rId11"/>
    <p:sldId id="450" r:id="rId12"/>
    <p:sldId id="451" r:id="rId13"/>
    <p:sldId id="503" r:id="rId14"/>
    <p:sldId id="452" r:id="rId15"/>
    <p:sldId id="456" r:id="rId16"/>
    <p:sldId id="457" r:id="rId17"/>
    <p:sldId id="410" r:id="rId18"/>
    <p:sldId id="416" r:id="rId19"/>
    <p:sldId id="411" r:id="rId20"/>
    <p:sldId id="412" r:id="rId21"/>
    <p:sldId id="458" r:id="rId22"/>
    <p:sldId id="459" r:id="rId23"/>
    <p:sldId id="464" r:id="rId24"/>
    <p:sldId id="465" r:id="rId25"/>
    <p:sldId id="460" r:id="rId26"/>
    <p:sldId id="463" r:id="rId27"/>
    <p:sldId id="466" r:id="rId28"/>
    <p:sldId id="461" r:id="rId29"/>
    <p:sldId id="467" r:id="rId30"/>
    <p:sldId id="462" r:id="rId31"/>
    <p:sldId id="468" r:id="rId32"/>
    <p:sldId id="469" r:id="rId33"/>
    <p:sldId id="470" r:id="rId34"/>
    <p:sldId id="471" r:id="rId35"/>
    <p:sldId id="472" r:id="rId36"/>
    <p:sldId id="476" r:id="rId37"/>
    <p:sldId id="473" r:id="rId38"/>
    <p:sldId id="474" r:id="rId39"/>
    <p:sldId id="475" r:id="rId40"/>
    <p:sldId id="477" r:id="rId41"/>
    <p:sldId id="478" r:id="rId42"/>
    <p:sldId id="479" r:id="rId43"/>
    <p:sldId id="480" r:id="rId44"/>
    <p:sldId id="481" r:id="rId45"/>
    <p:sldId id="482" r:id="rId46"/>
    <p:sldId id="483" r:id="rId47"/>
    <p:sldId id="484" r:id="rId48"/>
    <p:sldId id="485" r:id="rId49"/>
    <p:sldId id="486" r:id="rId50"/>
    <p:sldId id="493" r:id="rId51"/>
    <p:sldId id="494" r:id="rId52"/>
    <p:sldId id="495" r:id="rId53"/>
    <p:sldId id="487" r:id="rId54"/>
    <p:sldId id="488" r:id="rId55"/>
    <p:sldId id="489" r:id="rId56"/>
    <p:sldId id="490" r:id="rId57"/>
    <p:sldId id="406" r:id="rId58"/>
    <p:sldId id="407" r:id="rId59"/>
    <p:sldId id="408" r:id="rId60"/>
    <p:sldId id="409" r:id="rId61"/>
    <p:sldId id="498" r:id="rId62"/>
    <p:sldId id="499" r:id="rId63"/>
    <p:sldId id="500" r:id="rId64"/>
    <p:sldId id="501" r:id="rId65"/>
    <p:sldId id="492" r:id="rId66"/>
    <p:sldId id="260" r:id="rId67"/>
  </p:sldIdLst>
  <p:sldSz cx="10031095" cy="6858000"/>
  <p:notesSz cx="6858000" cy="9144000"/>
  <p:custDataLst>
    <p:tags r:id="rId71"/>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CE5C4"/>
    <a:srgbClr val="777777"/>
    <a:srgbClr val="CDCDCD"/>
    <a:srgbClr val="FF9B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5244" autoAdjust="0"/>
  </p:normalViewPr>
  <p:slideViewPr>
    <p:cSldViewPr snapToGrid="0">
      <p:cViewPr varScale="1">
        <p:scale>
          <a:sx n="86" d="100"/>
          <a:sy n="86" d="100"/>
        </p:scale>
        <p:origin x="1133" y="62"/>
      </p:cViewPr>
      <p:guideLst>
        <p:guide orient="horz" pos="2140"/>
        <p:guide pos="3159"/>
      </p:guideLst>
    </p:cSldViewPr>
  </p:slideViewPr>
  <p:notesTextViewPr>
    <p:cViewPr>
      <p:scale>
        <a:sx n="100" d="100"/>
        <a:sy n="100" d="100"/>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gs" Target="tags/tag7.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p:cNvSpPr>
          <p:nvPr>
            <p:ph type="sldImg" idx="2"/>
          </p:nvPr>
        </p:nvSpPr>
        <p:spPr bwMode="auto">
          <a:xfrm>
            <a:off x="928688" y="754063"/>
            <a:ext cx="4816475" cy="3294062"/>
          </a:xfrm>
          <a:prstGeom prst="rect">
            <a:avLst/>
          </a:prstGeom>
          <a:noFill/>
          <a:ln w="9525">
            <a:noFill/>
            <a:miter lim="800000"/>
          </a:ln>
        </p:spPr>
      </p:sp>
      <p:sp>
        <p:nvSpPr>
          <p:cNvPr id="4099"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noProof="0"/>
              <a:t>单击此处编辑母版文本样式</a:t>
            </a:r>
            <a:endParaRPr lang="zh-CN" altLang="zh-CN" noProof="0"/>
          </a:p>
          <a:p>
            <a:pPr lvl="1"/>
            <a:r>
              <a:rPr lang="zh-CN" altLang="zh-CN" noProof="0"/>
              <a:t>第二级</a:t>
            </a:r>
            <a:endParaRPr lang="zh-CN" altLang="zh-CN" noProof="0"/>
          </a:p>
          <a:p>
            <a:pPr lvl="2"/>
            <a:r>
              <a:rPr lang="zh-CN" altLang="zh-CN" noProof="0"/>
              <a:t>第三级</a:t>
            </a:r>
            <a:endParaRPr lang="zh-CN" altLang="zh-CN" noProof="0"/>
          </a:p>
          <a:p>
            <a:pPr lvl="3"/>
            <a:r>
              <a:rPr lang="zh-CN" altLang="zh-CN" noProof="0"/>
              <a:t>第四级</a:t>
            </a:r>
            <a:endParaRPr lang="zh-CN" altLang="zh-CN" noProof="0"/>
          </a:p>
          <a:p>
            <a:pPr lvl="4"/>
            <a:r>
              <a:rPr lang="zh-CN" altLang="zh-CN" noProof="0"/>
              <a:t>第五级</a:t>
            </a:r>
            <a:endParaRPr lang="zh-CN" altLang="zh-CN" noProof="0"/>
          </a:p>
        </p:txBody>
      </p:sp>
      <p:sp>
        <p:nvSpPr>
          <p:cNvPr id="4100"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4101" name="Rectangle 5"/>
          <p:cNvSpPr>
            <a:spLocks noGrp="1" noChangeArrowheads="1"/>
          </p:cNvSpPr>
          <p:nvPr>
            <p:ph type="dt" idx="1"/>
          </p:nvPr>
        </p:nvSpPr>
        <p:spPr bwMode="auto">
          <a:xfrm>
            <a:off x="3884613" y="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360BA55F-39AC-40F7-9769-1DE084D88763}" type="datetimeFigureOut">
              <a:rPr lang="zh-CN" altLang="en-US"/>
            </a:fld>
            <a:endParaRPr lang="zh-CN" altLang="en-US"/>
          </a:p>
        </p:txBody>
      </p:sp>
      <p:sp>
        <p:nvSpPr>
          <p:cNvPr id="4102"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4103" name="Rectangle 7"/>
          <p:cNvSpPr>
            <a:spLocks noGrp="1" noChangeArrowheads="1"/>
          </p:cNvSpPr>
          <p:nvPr>
            <p:ph type="sldNum" sz="quarter" idx="5"/>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646BCEA9-26AB-4B91-A876-E633D3E888F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Select * from t1 inner join t2 on t1.id = t2.id;</a:t>
            </a:r>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6BCEA9-26AB-4B91-A876-E633D3E888F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262626"/>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xfrm>
            <a:off x="689660" y="6356351"/>
            <a:ext cx="2695942" cy="365125"/>
          </a:xfrm>
          <a:prstGeom prst="rect">
            <a:avLst/>
          </a:prstGeom>
        </p:spPr>
        <p:txBody>
          <a:bodyPr/>
          <a:lstStyle>
            <a:lvl1pPr>
              <a:defRPr>
                <a:ea typeface="宋体" panose="02010600030101010101" pitchFamily="2" charset="-122"/>
              </a:defRPr>
            </a:lvl1pPr>
          </a:lstStyle>
          <a:p>
            <a:pPr>
              <a:defRPr/>
            </a:pPr>
            <a:fld id="{83E662F2-C863-455C-A64A-AE0988EA079C}" type="datetimeFigureOut">
              <a:rPr lang="zh-CN" altLang="en-US"/>
            </a:fld>
            <a:endParaRPr lang="zh-CN" altLang="en-US"/>
          </a:p>
        </p:txBody>
      </p:sp>
      <p:sp>
        <p:nvSpPr>
          <p:cNvPr id="3" name="Footer Placeholder 4"/>
          <p:cNvSpPr>
            <a:spLocks noGrp="1" noChangeArrowheads="1"/>
          </p:cNvSpPr>
          <p:nvPr>
            <p:ph type="ftr" sz="quarter" idx="11"/>
          </p:nvPr>
        </p:nvSpPr>
        <p:spPr>
          <a:xfrm>
            <a:off x="3824476" y="6356351"/>
            <a:ext cx="2382461" cy="365125"/>
          </a:xfrm>
          <a:prstGeom prst="rect">
            <a:avLst/>
          </a:prstGeom>
        </p:spPr>
        <p:txBody>
          <a:bodyPr/>
          <a:lstStyle>
            <a:lvl1pPr>
              <a:defRPr>
                <a:ea typeface="宋体" panose="02010600030101010101" pitchFamily="2" charset="-122"/>
              </a:defRPr>
            </a:lvl1pPr>
          </a:lstStyle>
          <a:p>
            <a:pPr>
              <a:defRPr/>
            </a:pPr>
            <a:endParaRPr lang="zh-CN" altLang="en-US"/>
          </a:p>
        </p:txBody>
      </p:sp>
      <p:sp>
        <p:nvSpPr>
          <p:cNvPr id="4" name="Slide Number Placeholder 5"/>
          <p:cNvSpPr>
            <a:spLocks noGrp="1" noChangeArrowheads="1"/>
          </p:cNvSpPr>
          <p:nvPr>
            <p:ph type="sldNum" sz="quarter" idx="12"/>
          </p:nvPr>
        </p:nvSpPr>
        <p:spPr>
          <a:xfrm>
            <a:off x="6645811" y="6356351"/>
            <a:ext cx="2695942" cy="365125"/>
          </a:xfrm>
          <a:prstGeom prst="rect">
            <a:avLst/>
          </a:prstGeom>
        </p:spPr>
        <p:txBody>
          <a:bodyPr/>
          <a:lstStyle>
            <a:lvl1pPr>
              <a:defRPr>
                <a:ea typeface="宋体" panose="02010600030101010101" pitchFamily="2" charset="-122"/>
              </a:defRPr>
            </a:lvl1pPr>
          </a:lstStyle>
          <a:p>
            <a:pPr>
              <a:defRPr/>
            </a:pPr>
            <a:fld id="{457C312F-A26C-470D-A5E9-C38871207CA1}" type="slidenum">
              <a:rPr lang="zh-CN" altLang="en-US"/>
            </a:fld>
            <a:endParaRPr lang="zh-CN" altLang="en-US"/>
          </a:p>
        </p:txBody>
      </p:sp>
      <p:pic>
        <p:nvPicPr>
          <p:cNvPr id="5" name="Picture 12" descr="PPT-4-11"/>
          <p:cNvPicPr>
            <a:picLocks noChangeAspect="1" noChangeArrowheads="1"/>
          </p:cNvPicPr>
          <p:nvPr userDrawn="1"/>
        </p:nvPicPr>
        <p:blipFill>
          <a:blip r:embed="rId2" cstate="print"/>
          <a:srcRect/>
          <a:stretch>
            <a:fillRect/>
          </a:stretch>
        </p:blipFill>
        <p:spPr bwMode="auto">
          <a:xfrm>
            <a:off x="1" y="6454776"/>
            <a:ext cx="10030107" cy="403225"/>
          </a:xfrm>
          <a:prstGeom prst="rect">
            <a:avLst/>
          </a:prstGeom>
          <a:noFill/>
          <a:ln w="9525">
            <a:noFill/>
            <a:miter lim="800000"/>
            <a:headEnd/>
            <a:tailEnd/>
          </a:ln>
        </p:spPr>
      </p:pic>
      <p:sp>
        <p:nvSpPr>
          <p:cNvPr id="6" name="矩形 5"/>
          <p:cNvSpPr/>
          <p:nvPr userDrawn="1"/>
        </p:nvSpPr>
        <p:spPr>
          <a:xfrm>
            <a:off x="5844114" y="6482191"/>
            <a:ext cx="5367139" cy="344325"/>
          </a:xfrm>
          <a:prstGeom prst="rect">
            <a:avLst/>
          </a:prstGeom>
        </p:spPr>
        <p:txBody>
          <a:bodyPr wrap="square">
            <a:spAutoFit/>
          </a:bodyPr>
          <a:lstStyle/>
          <a:p>
            <a:pPr marL="342900" indent="-342900" eaLnBrk="1" hangingPunct="1">
              <a:lnSpc>
                <a:spcPct val="110000"/>
              </a:lnSpc>
              <a:defRPr/>
            </a:pPr>
            <a:r>
              <a:rPr lang="zh-CN" altLang="en-US"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王道码农训练营</a:t>
            </a:r>
            <a:r>
              <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-WWW.CSKAOYAN.COM</a:t>
            </a:r>
            <a:endPar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7" name="Picture 3" descr="PPT-4-1"/>
          <p:cNvPicPr>
            <a:picLocks noChangeAspect="1" noChangeArrowheads="1"/>
          </p:cNvPicPr>
          <p:nvPr userDrawn="1"/>
        </p:nvPicPr>
        <p:blipFill>
          <a:blip r:embed="rId3" cstate="print"/>
          <a:srcRect/>
          <a:stretch>
            <a:fillRect/>
          </a:stretch>
        </p:blipFill>
        <p:spPr bwMode="auto">
          <a:xfrm>
            <a:off x="360504" y="955046"/>
            <a:ext cx="9314324" cy="250825"/>
          </a:xfrm>
          <a:prstGeom prst="rect">
            <a:avLst/>
          </a:prstGeom>
          <a:noFill/>
          <a:ln w="9525">
            <a:noFill/>
            <a:miter lim="800000"/>
            <a:headEnd/>
            <a:tailEnd/>
          </a:ln>
        </p:spPr>
      </p:pic>
      <p:sp>
        <p:nvSpPr>
          <p:cNvPr id="9" name="文本占位符 8"/>
          <p:cNvSpPr>
            <a:spLocks noGrp="1"/>
          </p:cNvSpPr>
          <p:nvPr>
            <p:ph type="body" sz="quarter" idx="13"/>
          </p:nvPr>
        </p:nvSpPr>
        <p:spPr>
          <a:xfrm>
            <a:off x="826226" y="1585817"/>
            <a:ext cx="6896597" cy="914400"/>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内容占位符 10"/>
          <p:cNvSpPr>
            <a:spLocks noGrp="1"/>
          </p:cNvSpPr>
          <p:nvPr>
            <p:ph sz="quarter" idx="14"/>
          </p:nvPr>
        </p:nvSpPr>
        <p:spPr>
          <a:xfrm>
            <a:off x="1840449" y="363577"/>
            <a:ext cx="7083214" cy="914400"/>
          </a:xfrm>
          <a:prstGeom prst="rect">
            <a:avLst/>
          </a:prstGeom>
        </p:spPr>
        <p:txBody>
          <a:bodyPr/>
          <a:lstStyle>
            <a:lvl1pPr>
              <a:defRPr sz="4000"/>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r>
              <a:rPr lang="zh-CN" altLang="en-US"/>
              <a:t>  </a:t>
            </a:r>
            <a:endParaRPr lang="zh-CN" altLang="en-US"/>
          </a:p>
        </p:txBody>
      </p:sp>
      <p:sp>
        <p:nvSpPr>
          <p:cNvPr id="4" name="Rectangle 6"/>
          <p:cNvSpPr>
            <a:spLocks noGrp="1" noChangeArrowheads="1"/>
          </p:cNvSpPr>
          <p:nvPr>
            <p:ph type="sldNum" sz="quarter" idx="12"/>
          </p:nvPr>
        </p:nvSpPr>
        <p:spPr/>
        <p:txBody>
          <a:bodyPr/>
          <a:lstStyle>
            <a:lvl1pPr>
              <a:defRPr/>
            </a:lvl1pPr>
          </a:lstStyle>
          <a:p>
            <a:pPr>
              <a:defRPr/>
            </a:pPr>
            <a:fld id="{38A0964F-1272-4B09-AF96-2B2BEB5BE974}"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D9D9D9"/>
        </a:solidFill>
        <a:effectLst/>
      </p:bgPr>
    </p:bg>
    <p:spTree>
      <p:nvGrpSpPr>
        <p:cNvPr id="1" name=""/>
        <p:cNvGrpSpPr/>
        <p:nvPr/>
      </p:nvGrpSpPr>
      <p:grpSpPr>
        <a:xfrm>
          <a:off x="0" y="0"/>
          <a:ext cx="0" cy="0"/>
          <a:chOff x="0" y="0"/>
          <a:chExt cx="0" cy="0"/>
        </a:xfrm>
      </p:grpSpPr>
      <p:sp>
        <p:nvSpPr>
          <p:cNvPr id="2" name="Date Placeholder 3"/>
          <p:cNvSpPr>
            <a:spLocks noGrp="1" noChangeArrowheads="1"/>
          </p:cNvSpPr>
          <p:nvPr>
            <p:ph type="dt" sz="half" idx="2"/>
          </p:nvPr>
        </p:nvSpPr>
        <p:spPr>
          <a:xfrm>
            <a:off x="689660" y="6356351"/>
            <a:ext cx="2695942" cy="365125"/>
          </a:xfrm>
          <a:prstGeom prst="rect">
            <a:avLst/>
          </a:prstGeom>
        </p:spPr>
        <p:txBody>
          <a:bodyPr/>
          <a:lstStyle>
            <a:lvl1pPr>
              <a:defRPr>
                <a:ea typeface="宋体" panose="02010600030101010101" pitchFamily="2" charset="-122"/>
              </a:defRPr>
            </a:lvl1pPr>
          </a:lstStyle>
          <a:p>
            <a:pPr>
              <a:defRPr/>
            </a:pPr>
            <a:fld id="{83E662F2-C863-455C-A64A-AE0988EA079C}" type="datetimeFigureOut">
              <a:rPr lang="zh-CN" altLang="en-US"/>
            </a:fld>
            <a:endParaRPr lang="zh-CN" altLang="en-US"/>
          </a:p>
        </p:txBody>
      </p:sp>
      <p:sp>
        <p:nvSpPr>
          <p:cNvPr id="3" name="Footer Placeholder 4"/>
          <p:cNvSpPr>
            <a:spLocks noGrp="1" noChangeArrowheads="1"/>
          </p:cNvSpPr>
          <p:nvPr>
            <p:ph type="ftr" sz="quarter" idx="3"/>
          </p:nvPr>
        </p:nvSpPr>
        <p:spPr>
          <a:xfrm>
            <a:off x="3824476" y="6356351"/>
            <a:ext cx="2382461" cy="365125"/>
          </a:xfrm>
          <a:prstGeom prst="rect">
            <a:avLst/>
          </a:prstGeom>
        </p:spPr>
        <p:txBody>
          <a:bodyPr/>
          <a:lstStyle>
            <a:lvl1pPr>
              <a:defRPr>
                <a:ea typeface="宋体" panose="02010600030101010101" pitchFamily="2" charset="-122"/>
              </a:defRPr>
            </a:lvl1pPr>
          </a:lstStyle>
          <a:p>
            <a:pPr>
              <a:defRPr/>
            </a:pPr>
            <a:endParaRPr lang="zh-CN" altLang="en-US"/>
          </a:p>
        </p:txBody>
      </p:sp>
      <p:sp>
        <p:nvSpPr>
          <p:cNvPr id="4" name="Slide Number Placeholder 5"/>
          <p:cNvSpPr>
            <a:spLocks noGrp="1" noChangeArrowheads="1"/>
          </p:cNvSpPr>
          <p:nvPr>
            <p:ph type="sldNum" sz="quarter" idx="4"/>
          </p:nvPr>
        </p:nvSpPr>
        <p:spPr>
          <a:xfrm>
            <a:off x="6645811" y="6356351"/>
            <a:ext cx="2695942" cy="365125"/>
          </a:xfrm>
          <a:prstGeom prst="rect">
            <a:avLst/>
          </a:prstGeom>
        </p:spPr>
        <p:txBody>
          <a:bodyPr/>
          <a:lstStyle>
            <a:lvl1pPr>
              <a:defRPr>
                <a:ea typeface="宋体" panose="02010600030101010101" pitchFamily="2" charset="-122"/>
              </a:defRPr>
            </a:lvl1pPr>
          </a:lstStyle>
          <a:p>
            <a:pPr>
              <a:defRPr/>
            </a:pPr>
            <a:fld id="{457C312F-A26C-470D-A5E9-C38871207CA1}"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1" Type="http://schemas.openxmlformats.org/officeDocument/2006/relationships/notesSlide" Target="../notesSlides/notesSlide1.xml"/><Relationship Id="rId20" Type="http://schemas.openxmlformats.org/officeDocument/2006/relationships/slideLayout" Target="../slideLayouts/slideLayout1.xml"/><Relationship Id="rId2" Type="http://schemas.openxmlformats.org/officeDocument/2006/relationships/hyperlink" Target="http://www.1ppt.com/hangye/" TargetMode="External"/><Relationship Id="rId19" Type="http://schemas.openxmlformats.org/officeDocument/2006/relationships/audio" Target="../media/audio1.wav"/><Relationship Id="rId18" Type="http://schemas.openxmlformats.org/officeDocument/2006/relationships/image" Target="../media/image5.png"/><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hyperlink" Target="https://dev.mysql.com/doc/refman/5.7/en/explain-output.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3.xml"/><Relationship Id="rId2" Type="http://schemas.openxmlformats.org/officeDocument/2006/relationships/image" Target="../media/image28.emf"/><Relationship Id="rId1" Type="http://schemas.openxmlformats.org/officeDocument/2006/relationships/image" Target="../media/image27.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3.xml"/><Relationship Id="rId2" Type="http://schemas.openxmlformats.org/officeDocument/2006/relationships/image" Target="../media/image30.png"/><Relationship Id="rId1" Type="http://schemas.openxmlformats.org/officeDocument/2006/relationships/image" Target="../media/image2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3.xml"/><Relationship Id="rId2" Type="http://schemas.openxmlformats.org/officeDocument/2006/relationships/image" Target="../media/image32.png"/><Relationship Id="rId1" Type="http://schemas.openxmlformats.org/officeDocument/2006/relationships/image" Target="../media/image3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3.xml"/><Relationship Id="rId2" Type="http://schemas.openxmlformats.org/officeDocument/2006/relationships/image" Target="../media/image34.png"/><Relationship Id="rId1" Type="http://schemas.openxmlformats.org/officeDocument/2006/relationships/image" Target="../media/image3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2.wav"/><Relationship Id="rId3" Type="http://schemas.openxmlformats.org/officeDocument/2006/relationships/image" Target="../media/image1.png"/><Relationship Id="rId2" Type="http://schemas.openxmlformats.org/officeDocument/2006/relationships/image" Target="../media/image36.png"/><Relationship Id="rId1" Type="http://schemas.openxmlformats.org/officeDocument/2006/relationships/image" Target="../media/image3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矩形 13"/>
          <p:cNvSpPr/>
          <p:nvPr/>
        </p:nvSpPr>
        <p:spPr>
          <a:xfrm>
            <a:off x="9431880" y="71439"/>
            <a:ext cx="532919" cy="142875"/>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模板下载：</a:t>
            </a:r>
            <a:r>
              <a:rPr lang="en-US" altLang="zh-CN" sz="100" kern="0" dirty="0">
                <a:solidFill>
                  <a:srgbClr val="EEECE1">
                    <a:lumMod val="25000"/>
                  </a:srgbClr>
                </a:solidFill>
                <a:latin typeface="Calibri" panose="020F0502020204030204"/>
                <a:ea typeface="宋体" panose="02010600030101010101" pitchFamily="2" charset="-122"/>
                <a:hlinkClick r:id="rId1"/>
              </a:rPr>
              <a:t>www.1ppt.com/moban/</a:t>
            </a:r>
            <a:r>
              <a:rPr lang="en-US" altLang="zh-CN" sz="100" kern="0" dirty="0">
                <a:solidFill>
                  <a:srgbClr val="EEECE1">
                    <a:lumMod val="25000"/>
                  </a:srgbClr>
                </a:solidFill>
                <a:latin typeface="Calibri" panose="020F0502020204030204"/>
                <a:ea typeface="宋体" panose="02010600030101010101" pitchFamily="2" charset="-122"/>
              </a:rPr>
              <a:t>     </a:t>
            </a:r>
            <a:r>
              <a:rPr lang="zh-CN" altLang="en-US" sz="100" kern="0" dirty="0">
                <a:solidFill>
                  <a:srgbClr val="EEECE1">
                    <a:lumMod val="25000"/>
                  </a:srgbClr>
                </a:solidFill>
                <a:latin typeface="Calibri" panose="020F0502020204030204"/>
                <a:ea typeface="宋体" panose="02010600030101010101" pitchFamily="2" charset="-122"/>
              </a:rPr>
              <a:t>行业</a:t>
            </a: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模板：</a:t>
            </a:r>
            <a:r>
              <a:rPr lang="en-US" altLang="zh-CN" sz="100" kern="0" dirty="0">
                <a:solidFill>
                  <a:srgbClr val="EEECE1">
                    <a:lumMod val="25000"/>
                  </a:srgbClr>
                </a:solidFill>
                <a:latin typeface="Calibri" panose="020F0502020204030204"/>
                <a:ea typeface="宋体" panose="02010600030101010101" pitchFamily="2" charset="-122"/>
                <a:hlinkClick r:id="rId2"/>
              </a:rPr>
              <a:t>www.1ppt.com/hangye/</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节日</a:t>
            </a: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模板：</a:t>
            </a:r>
            <a:r>
              <a:rPr lang="en-US" altLang="zh-CN" sz="100" kern="0" dirty="0">
                <a:solidFill>
                  <a:srgbClr val="EEECE1">
                    <a:lumMod val="25000"/>
                  </a:srgbClr>
                </a:solidFill>
                <a:latin typeface="Calibri" panose="020F0502020204030204"/>
                <a:ea typeface="宋体" panose="02010600030101010101" pitchFamily="2" charset="-122"/>
                <a:hlinkClick r:id="rId3"/>
              </a:rPr>
              <a:t>www.1ppt.com/jieri/</a:t>
            </a:r>
            <a:r>
              <a:rPr lang="en-US" altLang="zh-CN" sz="100" kern="0" dirty="0">
                <a:solidFill>
                  <a:srgbClr val="EEECE1">
                    <a:lumMod val="25000"/>
                  </a:srgbClr>
                </a:solidFill>
                <a:latin typeface="Calibri" panose="020F0502020204030204"/>
                <a:ea typeface="宋体" panose="02010600030101010101" pitchFamily="2" charset="-122"/>
              </a:rPr>
              <a:t>           PPT</a:t>
            </a:r>
            <a:r>
              <a:rPr lang="zh-CN" altLang="en-US" sz="100" kern="0" dirty="0">
                <a:solidFill>
                  <a:srgbClr val="EEECE1">
                    <a:lumMod val="25000"/>
                  </a:srgbClr>
                </a:solidFill>
                <a:latin typeface="Calibri" panose="020F0502020204030204"/>
                <a:ea typeface="宋体" panose="02010600030101010101" pitchFamily="2" charset="-122"/>
              </a:rPr>
              <a:t>素材下载：</a:t>
            </a:r>
            <a:r>
              <a:rPr lang="en-US" altLang="zh-CN" sz="100" kern="0" dirty="0">
                <a:solidFill>
                  <a:srgbClr val="EEECE1">
                    <a:lumMod val="25000"/>
                  </a:srgbClr>
                </a:solidFill>
                <a:latin typeface="Calibri" panose="020F0502020204030204"/>
                <a:ea typeface="宋体" panose="02010600030101010101" pitchFamily="2" charset="-122"/>
                <a:hlinkClick r:id="rId4"/>
              </a:rPr>
              <a:t>www.1ppt.com/sucai/</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背景图片：</a:t>
            </a:r>
            <a:r>
              <a:rPr lang="en-US" altLang="zh-CN" sz="100" kern="0" dirty="0">
                <a:solidFill>
                  <a:srgbClr val="EEECE1">
                    <a:lumMod val="25000"/>
                  </a:srgbClr>
                </a:solidFill>
                <a:latin typeface="Calibri" panose="020F0502020204030204"/>
                <a:ea typeface="宋体" panose="02010600030101010101" pitchFamily="2" charset="-122"/>
                <a:hlinkClick r:id="rId5"/>
              </a:rPr>
              <a:t>www.1ppt.com/beijing/</a:t>
            </a:r>
            <a:r>
              <a:rPr lang="en-US" altLang="zh-CN" sz="100" kern="0" dirty="0">
                <a:solidFill>
                  <a:srgbClr val="EEECE1">
                    <a:lumMod val="25000"/>
                  </a:srgbClr>
                </a:solidFill>
                <a:latin typeface="Calibri" panose="020F0502020204030204"/>
                <a:ea typeface="宋体" panose="02010600030101010101" pitchFamily="2" charset="-122"/>
              </a:rPr>
              <a:t>      PPT</a:t>
            </a:r>
            <a:r>
              <a:rPr lang="zh-CN" altLang="en-US" sz="100" kern="0" dirty="0">
                <a:solidFill>
                  <a:srgbClr val="EEECE1">
                    <a:lumMod val="25000"/>
                  </a:srgbClr>
                </a:solidFill>
                <a:latin typeface="Calibri" panose="020F0502020204030204"/>
                <a:ea typeface="宋体" panose="02010600030101010101" pitchFamily="2" charset="-122"/>
              </a:rPr>
              <a:t>图表下载：</a:t>
            </a:r>
            <a:r>
              <a:rPr lang="en-US" altLang="zh-CN" sz="100" kern="0" dirty="0">
                <a:solidFill>
                  <a:srgbClr val="EEECE1">
                    <a:lumMod val="25000"/>
                  </a:srgbClr>
                </a:solidFill>
                <a:latin typeface="Calibri" panose="020F0502020204030204"/>
                <a:ea typeface="宋体" panose="02010600030101010101" pitchFamily="2" charset="-122"/>
                <a:hlinkClick r:id="rId6"/>
              </a:rPr>
              <a:t>www.1ppt.com/tubiao/</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优秀</a:t>
            </a: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下载：</a:t>
            </a:r>
            <a:r>
              <a:rPr lang="en-US" altLang="zh-CN" sz="100" kern="0" dirty="0">
                <a:solidFill>
                  <a:srgbClr val="EEECE1">
                    <a:lumMod val="25000"/>
                  </a:srgbClr>
                </a:solidFill>
                <a:latin typeface="Calibri" panose="020F0502020204030204"/>
                <a:ea typeface="宋体" panose="02010600030101010101" pitchFamily="2" charset="-122"/>
                <a:hlinkClick r:id="rId7"/>
              </a:rPr>
              <a:t>www.1ppt.com/xiazai/</a:t>
            </a:r>
            <a:r>
              <a:rPr lang="en-US" altLang="zh-CN" sz="100" kern="0" dirty="0">
                <a:solidFill>
                  <a:srgbClr val="EEECE1">
                    <a:lumMod val="25000"/>
                  </a:srgbClr>
                </a:solidFill>
                <a:latin typeface="Calibri" panose="020F0502020204030204"/>
                <a:ea typeface="宋体" panose="02010600030101010101" pitchFamily="2" charset="-122"/>
              </a:rPr>
              <a:t>        PPT</a:t>
            </a:r>
            <a:r>
              <a:rPr lang="zh-CN" altLang="en-US" sz="100" kern="0" dirty="0">
                <a:solidFill>
                  <a:srgbClr val="EEECE1">
                    <a:lumMod val="25000"/>
                  </a:srgbClr>
                </a:solidFill>
                <a:latin typeface="Calibri" panose="020F0502020204030204"/>
                <a:ea typeface="宋体" panose="02010600030101010101" pitchFamily="2" charset="-122"/>
              </a:rPr>
              <a:t>教程： </a:t>
            </a:r>
            <a:r>
              <a:rPr lang="en-US" altLang="zh-CN" sz="100" kern="0" dirty="0">
                <a:solidFill>
                  <a:srgbClr val="EEECE1">
                    <a:lumMod val="25000"/>
                  </a:srgbClr>
                </a:solidFill>
                <a:latin typeface="Calibri" panose="020F0502020204030204"/>
                <a:ea typeface="宋体" panose="02010600030101010101" pitchFamily="2" charset="-122"/>
                <a:hlinkClick r:id="rId8"/>
              </a:rPr>
              <a:t>www.1ppt.com/powerpoint/</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en-US" altLang="zh-CN" sz="100" kern="0" dirty="0">
                <a:solidFill>
                  <a:srgbClr val="EEECE1">
                    <a:lumMod val="25000"/>
                  </a:srgbClr>
                </a:solidFill>
                <a:latin typeface="Calibri" panose="020F0502020204030204"/>
                <a:ea typeface="宋体" panose="02010600030101010101" pitchFamily="2" charset="-122"/>
              </a:rPr>
              <a:t>Word</a:t>
            </a:r>
            <a:r>
              <a:rPr lang="zh-CN" altLang="en-US" sz="100" kern="0" dirty="0">
                <a:solidFill>
                  <a:srgbClr val="EEECE1">
                    <a:lumMod val="25000"/>
                  </a:srgbClr>
                </a:solidFill>
                <a:latin typeface="Calibri" panose="020F0502020204030204"/>
                <a:ea typeface="宋体" panose="02010600030101010101" pitchFamily="2" charset="-122"/>
              </a:rPr>
              <a:t>教程： </a:t>
            </a:r>
            <a:r>
              <a:rPr lang="en-US" altLang="zh-CN" sz="100" kern="0" dirty="0">
                <a:solidFill>
                  <a:srgbClr val="EEECE1">
                    <a:lumMod val="25000"/>
                  </a:srgbClr>
                </a:solidFill>
                <a:latin typeface="Calibri" panose="020F0502020204030204"/>
                <a:ea typeface="宋体" panose="02010600030101010101" pitchFamily="2" charset="-122"/>
                <a:hlinkClick r:id="rId9"/>
              </a:rPr>
              <a:t>www.1ppt.com/word/</a:t>
            </a:r>
            <a:r>
              <a:rPr lang="en-US" altLang="zh-CN" sz="100" kern="0" dirty="0">
                <a:solidFill>
                  <a:srgbClr val="EEECE1">
                    <a:lumMod val="25000"/>
                  </a:srgbClr>
                </a:solidFill>
                <a:latin typeface="Calibri" panose="020F0502020204030204"/>
                <a:ea typeface="宋体" panose="02010600030101010101" pitchFamily="2" charset="-122"/>
              </a:rPr>
              <a:t>              Excel</a:t>
            </a:r>
            <a:r>
              <a:rPr lang="zh-CN" altLang="en-US" sz="100" kern="0" dirty="0">
                <a:solidFill>
                  <a:srgbClr val="EEECE1">
                    <a:lumMod val="25000"/>
                  </a:srgbClr>
                </a:solidFill>
                <a:latin typeface="Calibri" panose="020F0502020204030204"/>
                <a:ea typeface="宋体" panose="02010600030101010101" pitchFamily="2" charset="-122"/>
              </a:rPr>
              <a:t>教程：</a:t>
            </a:r>
            <a:r>
              <a:rPr lang="en-US" altLang="zh-CN" sz="100" kern="0" dirty="0">
                <a:solidFill>
                  <a:srgbClr val="EEECE1">
                    <a:lumMod val="25000"/>
                  </a:srgbClr>
                </a:solidFill>
                <a:latin typeface="Calibri" panose="020F0502020204030204"/>
                <a:ea typeface="宋体" panose="02010600030101010101" pitchFamily="2" charset="-122"/>
                <a:hlinkClick r:id="rId10"/>
              </a:rPr>
              <a:t>www.1ppt.com/excel/</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资料下载：</a:t>
            </a:r>
            <a:r>
              <a:rPr lang="en-US" altLang="zh-CN" sz="100" kern="0" dirty="0">
                <a:solidFill>
                  <a:srgbClr val="EEECE1">
                    <a:lumMod val="25000"/>
                  </a:srgbClr>
                </a:solidFill>
                <a:latin typeface="Calibri" panose="020F0502020204030204"/>
                <a:ea typeface="宋体" panose="02010600030101010101" pitchFamily="2" charset="-122"/>
                <a:hlinkClick r:id="rId11"/>
              </a:rPr>
              <a:t>www.1ppt.com/ziliao/</a:t>
            </a:r>
            <a:r>
              <a:rPr lang="en-US" altLang="zh-CN" sz="100" kern="0" dirty="0">
                <a:solidFill>
                  <a:srgbClr val="EEECE1">
                    <a:lumMod val="25000"/>
                  </a:srgbClr>
                </a:solidFill>
                <a:latin typeface="Calibri" panose="020F0502020204030204"/>
                <a:ea typeface="宋体" panose="02010600030101010101" pitchFamily="2" charset="-122"/>
              </a:rPr>
              <a:t>                PPT</a:t>
            </a:r>
            <a:r>
              <a:rPr lang="zh-CN" altLang="en-US" sz="100" kern="0" dirty="0">
                <a:solidFill>
                  <a:srgbClr val="EEECE1">
                    <a:lumMod val="25000"/>
                  </a:srgbClr>
                </a:solidFill>
                <a:latin typeface="Calibri" panose="020F0502020204030204"/>
                <a:ea typeface="宋体" panose="02010600030101010101" pitchFamily="2" charset="-122"/>
              </a:rPr>
              <a:t>课件下载：</a:t>
            </a:r>
            <a:r>
              <a:rPr lang="en-US" altLang="zh-CN" sz="100" kern="0" dirty="0">
                <a:solidFill>
                  <a:srgbClr val="EEECE1">
                    <a:lumMod val="25000"/>
                  </a:srgbClr>
                </a:solidFill>
                <a:latin typeface="Calibri" panose="020F0502020204030204"/>
                <a:ea typeface="宋体" panose="02010600030101010101" pitchFamily="2" charset="-122"/>
                <a:hlinkClick r:id="rId12"/>
              </a:rPr>
              <a:t>www.1ppt.com/kejian/</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范文下载：</a:t>
            </a:r>
            <a:r>
              <a:rPr lang="en-US" altLang="zh-CN" sz="100" kern="0" dirty="0">
                <a:solidFill>
                  <a:srgbClr val="EEECE1">
                    <a:lumMod val="25000"/>
                  </a:srgbClr>
                </a:solidFill>
                <a:latin typeface="Calibri" panose="020F0502020204030204"/>
                <a:ea typeface="宋体" panose="02010600030101010101" pitchFamily="2" charset="-122"/>
                <a:hlinkClick r:id="rId13"/>
              </a:rPr>
              <a:t>www.1ppt.com/fanwen/</a:t>
            </a:r>
            <a:r>
              <a:rPr lang="en-US" altLang="zh-CN" sz="100" kern="0" dirty="0">
                <a:solidFill>
                  <a:srgbClr val="EEECE1">
                    <a:lumMod val="25000"/>
                  </a:srgbClr>
                </a:solidFill>
                <a:latin typeface="Calibri" panose="020F0502020204030204"/>
                <a:ea typeface="宋体" panose="02010600030101010101" pitchFamily="2" charset="-122"/>
              </a:rPr>
              <a:t>             </a:t>
            </a:r>
            <a:r>
              <a:rPr lang="zh-CN" altLang="en-US" sz="100" kern="0" dirty="0">
                <a:solidFill>
                  <a:srgbClr val="EEECE1">
                    <a:lumMod val="25000"/>
                  </a:srgbClr>
                </a:solidFill>
                <a:latin typeface="Calibri" panose="020F0502020204030204"/>
                <a:ea typeface="宋体" panose="02010600030101010101" pitchFamily="2" charset="-122"/>
              </a:rPr>
              <a:t>试卷下载：</a:t>
            </a:r>
            <a:r>
              <a:rPr lang="en-US" altLang="zh-CN" sz="100" kern="0" dirty="0">
                <a:solidFill>
                  <a:srgbClr val="EEECE1">
                    <a:lumMod val="25000"/>
                  </a:srgbClr>
                </a:solidFill>
                <a:latin typeface="Calibri" panose="020F0502020204030204"/>
                <a:ea typeface="宋体" panose="02010600030101010101" pitchFamily="2" charset="-122"/>
                <a:hlinkClick r:id="rId14"/>
              </a:rPr>
              <a:t>www.1ppt.com/shiti/</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教案下载：</a:t>
            </a:r>
            <a:r>
              <a:rPr lang="en-US" altLang="zh-CN" sz="100" kern="0" dirty="0">
                <a:solidFill>
                  <a:srgbClr val="EEECE1">
                    <a:lumMod val="25000"/>
                  </a:srgbClr>
                </a:solidFill>
                <a:latin typeface="Calibri" panose="020F0502020204030204"/>
                <a:ea typeface="宋体" panose="02010600030101010101" pitchFamily="2" charset="-122"/>
                <a:hlinkClick r:id="rId15"/>
              </a:rPr>
              <a:t>www.1ppt.com/jiaoan/</a:t>
            </a:r>
            <a:r>
              <a:rPr lang="en-US" altLang="zh-CN" sz="100" kern="0" dirty="0">
                <a:solidFill>
                  <a:srgbClr val="EEECE1">
                    <a:lumMod val="25000"/>
                  </a:srgbClr>
                </a:solidFill>
                <a:latin typeface="Calibri" panose="020F0502020204030204"/>
                <a:ea typeface="宋体" panose="02010600030101010101" pitchFamily="2" charset="-122"/>
              </a:rPr>
              <a:t>  </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en-US" altLang="zh-CN" sz="100" kern="0" dirty="0">
                <a:solidFill>
                  <a:srgbClr val="EEECE1">
                    <a:lumMod val="25000"/>
                  </a:srgbClr>
                </a:solidFill>
                <a:latin typeface="Calibri" panose="020F0502020204030204"/>
                <a:ea typeface="宋体" panose="02010600030101010101" pitchFamily="2" charset="-122"/>
              </a:rPr>
              <a:t>  </a:t>
            </a:r>
            <a:endParaRPr lang="zh-CN" altLang="en-US" sz="100" kern="0" dirty="0">
              <a:solidFill>
                <a:srgbClr val="EEECE1">
                  <a:lumMod val="25000"/>
                </a:srgbClr>
              </a:solidFill>
              <a:latin typeface="Calibri" panose="020F0502020204030204"/>
              <a:ea typeface="宋体" panose="02010600030101010101" pitchFamily="2" charset="-122"/>
            </a:endParaRPr>
          </a:p>
        </p:txBody>
      </p:sp>
      <p:pic>
        <p:nvPicPr>
          <p:cNvPr id="14339" name="Picture 3" descr="PPT-2"/>
          <p:cNvPicPr>
            <a:picLocks noChangeAspect="1" noChangeArrowheads="1"/>
          </p:cNvPicPr>
          <p:nvPr/>
        </p:nvPicPr>
        <p:blipFill>
          <a:blip r:embed="rId16" cstate="print"/>
          <a:srcRect/>
          <a:stretch>
            <a:fillRect/>
          </a:stretch>
        </p:blipFill>
        <p:spPr bwMode="auto">
          <a:xfrm>
            <a:off x="0" y="0"/>
            <a:ext cx="10026188" cy="2578100"/>
          </a:xfrm>
          <a:prstGeom prst="rect">
            <a:avLst/>
          </a:prstGeom>
          <a:noFill/>
          <a:ln w="9525">
            <a:noFill/>
            <a:miter lim="800000"/>
            <a:headEnd/>
            <a:tailEnd/>
          </a:ln>
        </p:spPr>
      </p:pic>
      <p:pic>
        <p:nvPicPr>
          <p:cNvPr id="7173" name="Picture 5" descr="PPT-4"/>
          <p:cNvPicPr>
            <a:picLocks noChangeAspect="1" noChangeArrowheads="1"/>
          </p:cNvPicPr>
          <p:nvPr/>
        </p:nvPicPr>
        <p:blipFill>
          <a:blip r:embed="rId17" cstate="print"/>
          <a:srcRect/>
          <a:stretch>
            <a:fillRect/>
          </a:stretch>
        </p:blipFill>
        <p:spPr bwMode="auto">
          <a:xfrm>
            <a:off x="-227274" y="3863976"/>
            <a:ext cx="10019658" cy="2949575"/>
          </a:xfrm>
          <a:prstGeom prst="rect">
            <a:avLst/>
          </a:prstGeom>
          <a:noFill/>
          <a:ln w="9525">
            <a:noFill/>
            <a:miter lim="800000"/>
            <a:headEnd/>
            <a:tailEnd/>
          </a:ln>
        </p:spPr>
      </p:pic>
      <p:pic>
        <p:nvPicPr>
          <p:cNvPr id="7175" name="Picture 7" descr="PPT-6"/>
          <p:cNvPicPr>
            <a:picLocks noChangeAspect="1" noChangeArrowheads="1"/>
          </p:cNvPicPr>
          <p:nvPr/>
        </p:nvPicPr>
        <p:blipFill>
          <a:blip r:embed="rId18" cstate="print"/>
          <a:srcRect/>
          <a:stretch>
            <a:fillRect/>
          </a:stretch>
        </p:blipFill>
        <p:spPr bwMode="auto">
          <a:xfrm>
            <a:off x="1373406" y="2578100"/>
            <a:ext cx="7654412" cy="2408237"/>
          </a:xfrm>
          <a:prstGeom prst="rect">
            <a:avLst/>
          </a:prstGeom>
          <a:noFill/>
          <a:ln w="9525">
            <a:noFill/>
            <a:miter lim="800000"/>
            <a:headEnd/>
            <a:tailEnd/>
          </a:ln>
        </p:spPr>
      </p:pic>
      <p:sp>
        <p:nvSpPr>
          <p:cNvPr id="11" name="矩形 10"/>
          <p:cNvSpPr/>
          <p:nvPr/>
        </p:nvSpPr>
        <p:spPr>
          <a:xfrm>
            <a:off x="1769810" y="4125914"/>
            <a:ext cx="5367139" cy="430887"/>
          </a:xfrm>
          <a:prstGeom prst="rect">
            <a:avLst/>
          </a:prstGeom>
        </p:spPr>
        <p:txBody>
          <a:bodyPr wrap="square">
            <a:spAutoFit/>
          </a:bodyPr>
          <a:lstStyle/>
          <a:p>
            <a:pPr marL="342900" indent="-342900" eaLnBrk="1" hangingPunct="1">
              <a:lnSpc>
                <a:spcPct val="110000"/>
              </a:lnSpc>
              <a:defRPr/>
            </a:pPr>
            <a:r>
              <a:rPr lang="zh-CN" altLang="en-US" sz="2000" kern="0" dirty="0">
                <a:solidFill>
                  <a:schemeClr val="bg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王道码农训练营</a:t>
            </a:r>
            <a:r>
              <a:rPr lang="en-US" altLang="zh-CN" sz="2000" kern="0" dirty="0">
                <a:solidFill>
                  <a:schemeClr val="bg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-WWW.CSKAOYAN.COM</a:t>
            </a:r>
            <a:endParaRPr lang="en-US" altLang="zh-CN" sz="2000" kern="0" dirty="0">
              <a:solidFill>
                <a:schemeClr val="bg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矩形 11"/>
          <p:cNvSpPr/>
          <p:nvPr/>
        </p:nvSpPr>
        <p:spPr>
          <a:xfrm>
            <a:off x="1858296" y="3044826"/>
            <a:ext cx="6386051" cy="840230"/>
          </a:xfrm>
          <a:prstGeom prst="rect">
            <a:avLst/>
          </a:prstGeom>
        </p:spPr>
        <p:txBody>
          <a:bodyPr wrap="square">
            <a:spAutoFit/>
          </a:bodyPr>
          <a:lstStyle/>
          <a:p>
            <a:pPr marL="342900" indent="-342900" algn="ctr">
              <a:lnSpc>
                <a:spcPct val="90000"/>
              </a:lnSpc>
              <a:spcBef>
                <a:spcPct val="50000"/>
              </a:spcBef>
              <a:buClr>
                <a:schemeClr val="tx1"/>
              </a:buClr>
              <a:buSzPct val="70000"/>
              <a:buFont typeface="Wingdings" panose="05000000000000000000" pitchFamily="2" charset="2"/>
              <a:buNone/>
            </a:pPr>
            <a:r>
              <a:rPr lang="en-US" altLang="zh-CN" sz="5400" dirty="0">
                <a:solidFill>
                  <a:srgbClr val="000000"/>
                </a:solidFill>
                <a:sym typeface="Arial" panose="020B0604020202020204" pitchFamily="34" charset="0"/>
              </a:rPr>
              <a:t>MySQL</a:t>
            </a:r>
            <a:r>
              <a:rPr lang="zh-CN" altLang="en-US" sz="5400" dirty="0">
                <a:solidFill>
                  <a:srgbClr val="000000"/>
                </a:solidFill>
                <a:sym typeface="Arial" panose="020B0604020202020204" pitchFamily="34" charset="0"/>
              </a:rPr>
              <a:t>查询优化</a:t>
            </a:r>
            <a:endParaRPr lang="en-US" altLang="zh-CN" sz="5400" dirty="0">
              <a:solidFill>
                <a:srgbClr val="000000"/>
              </a:solidFill>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wipe(down)">
                                      <p:cBhvr>
                                        <p:cTn id="7" dur="580">
                                          <p:stCondLst>
                                            <p:cond delay="0"/>
                                          </p:stCondLst>
                                        </p:cTn>
                                        <p:tgtEl>
                                          <p:spTgt spid="7175"/>
                                        </p:tgtEl>
                                      </p:cBhvr>
                                    </p:animEffect>
                                    <p:anim calcmode="lin" valueType="num">
                                      <p:cBhvr>
                                        <p:cTn id="8" dur="1822">
                                          <p:stCondLst>
                                            <p:cond delay="0"/>
                                          </p:stCondLst>
                                        </p:cTn>
                                        <p:tgtEl>
                                          <p:spTgt spid="7175"/>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7175"/>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7175"/>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7175"/>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7175"/>
                                        </p:tgtEl>
                                        <p:attrNameLst>
                                          <p:attrName>ppt_y</p:attrName>
                                        </p:attrNameLst>
                                      </p:cBhvr>
                                      <p:tavLst>
                                        <p:tav tm="0" fmla="#ppt_y-sin(pi*$)/81">
                                          <p:val>
                                            <p:fltVal val="0"/>
                                          </p:val>
                                        </p:tav>
                                        <p:tav tm="100000">
                                          <p:val>
                                            <p:fltVal val="1"/>
                                          </p:val>
                                        </p:tav>
                                      </p:tavLst>
                                    </p:anim>
                                    <p:animScale>
                                      <p:cBhvr>
                                        <p:cTn id="13" dur="26">
                                          <p:stCondLst>
                                            <p:cond delay="650"/>
                                          </p:stCondLst>
                                        </p:cTn>
                                        <p:tgtEl>
                                          <p:spTgt spid="7175"/>
                                        </p:tgtEl>
                                      </p:cBhvr>
                                      <p:to x="100000" y="60000"/>
                                    </p:animScale>
                                    <p:animScale>
                                      <p:cBhvr>
                                        <p:cTn id="14" dur="166" decel="50000">
                                          <p:stCondLst>
                                            <p:cond delay="676"/>
                                          </p:stCondLst>
                                        </p:cTn>
                                        <p:tgtEl>
                                          <p:spTgt spid="7175"/>
                                        </p:tgtEl>
                                      </p:cBhvr>
                                      <p:to x="100000" y="100000"/>
                                    </p:animScale>
                                    <p:animScale>
                                      <p:cBhvr>
                                        <p:cTn id="15" dur="26">
                                          <p:stCondLst>
                                            <p:cond delay="1312"/>
                                          </p:stCondLst>
                                        </p:cTn>
                                        <p:tgtEl>
                                          <p:spTgt spid="7175"/>
                                        </p:tgtEl>
                                      </p:cBhvr>
                                      <p:to x="100000" y="80000"/>
                                    </p:animScale>
                                    <p:animScale>
                                      <p:cBhvr>
                                        <p:cTn id="16" dur="166" decel="50000">
                                          <p:stCondLst>
                                            <p:cond delay="1338"/>
                                          </p:stCondLst>
                                        </p:cTn>
                                        <p:tgtEl>
                                          <p:spTgt spid="7175"/>
                                        </p:tgtEl>
                                      </p:cBhvr>
                                      <p:to x="100000" y="100000"/>
                                    </p:animScale>
                                    <p:animScale>
                                      <p:cBhvr>
                                        <p:cTn id="17" dur="26">
                                          <p:stCondLst>
                                            <p:cond delay="1642"/>
                                          </p:stCondLst>
                                        </p:cTn>
                                        <p:tgtEl>
                                          <p:spTgt spid="7175"/>
                                        </p:tgtEl>
                                      </p:cBhvr>
                                      <p:to x="100000" y="90000"/>
                                    </p:animScale>
                                    <p:animScale>
                                      <p:cBhvr>
                                        <p:cTn id="18" dur="166" decel="50000">
                                          <p:stCondLst>
                                            <p:cond delay="1668"/>
                                          </p:stCondLst>
                                        </p:cTn>
                                        <p:tgtEl>
                                          <p:spTgt spid="7175"/>
                                        </p:tgtEl>
                                      </p:cBhvr>
                                      <p:to x="100000" y="100000"/>
                                    </p:animScale>
                                    <p:animScale>
                                      <p:cBhvr>
                                        <p:cTn id="19" dur="26">
                                          <p:stCondLst>
                                            <p:cond delay="1808"/>
                                          </p:stCondLst>
                                        </p:cTn>
                                        <p:tgtEl>
                                          <p:spTgt spid="7175"/>
                                        </p:tgtEl>
                                      </p:cBhvr>
                                      <p:to x="100000" y="95000"/>
                                    </p:animScale>
                                    <p:animScale>
                                      <p:cBhvr>
                                        <p:cTn id="20" dur="166" decel="50000">
                                          <p:stCondLst>
                                            <p:cond delay="1834"/>
                                          </p:stCondLst>
                                        </p:cTn>
                                        <p:tgtEl>
                                          <p:spTgt spid="7175"/>
                                        </p:tgtEl>
                                      </p:cBhvr>
                                      <p:to x="100000" y="100000"/>
                                    </p:animScale>
                                  </p:childTnLst>
                                  <p:subTnLst>
                                    <p:audio>
                                      <p:cMediaNode vol="19000">
                                        <p:cTn display="0" masterRel="sameClick">
                                          <p:stCondLst>
                                            <p:cond evt="begin" delay="0">
                                              <p:tn val="5"/>
                                            </p:cond>
                                          </p:stCondLst>
                                          <p:endCondLst>
                                            <p:cond evt="onStopAudio" delay="0">
                                              <p:tgtEl>
                                                <p:sldTgt/>
                                              </p:tgtEl>
                                            </p:cond>
                                          </p:endCondLst>
                                        </p:cTn>
                                        <p:tgtEl>
                                          <p:sndTgt r:embed="rId19" name="push.wav"/>
                                        </p:tgtEl>
                                      </p:cMediaNode>
                                    </p:audio>
                                  </p:subTnLst>
                                </p:cTn>
                              </p:par>
                              <p:par>
                                <p:cTn id="21" presetID="26" presetClass="entr" presetSubtype="0" fill="hold" nodeType="withEffect">
                                  <p:stCondLst>
                                    <p:cond delay="0"/>
                                  </p:stCondLst>
                                  <p:childTnLst>
                                    <p:set>
                                      <p:cBhvr>
                                        <p:cTn id="22" dur="1" fill="hold">
                                          <p:stCondLst>
                                            <p:cond delay="0"/>
                                          </p:stCondLst>
                                        </p:cTn>
                                        <p:tgtEl>
                                          <p:spTgt spid="7173"/>
                                        </p:tgtEl>
                                        <p:attrNameLst>
                                          <p:attrName>style.visibility</p:attrName>
                                        </p:attrNameLst>
                                      </p:cBhvr>
                                      <p:to>
                                        <p:strVal val="visible"/>
                                      </p:to>
                                    </p:set>
                                    <p:animEffect transition="in" filter="wipe(down)">
                                      <p:cBhvr>
                                        <p:cTn id="23" dur="580">
                                          <p:stCondLst>
                                            <p:cond delay="0"/>
                                          </p:stCondLst>
                                        </p:cTn>
                                        <p:tgtEl>
                                          <p:spTgt spid="7173"/>
                                        </p:tgtEl>
                                      </p:cBhvr>
                                    </p:animEffect>
                                    <p:anim calcmode="lin" valueType="num">
                                      <p:cBhvr>
                                        <p:cTn id="24" dur="1822" tmFilter="0,0; 0.14,0.36; 0.43,0.73; 0.71,0.91; 1.0,1.0">
                                          <p:stCondLst>
                                            <p:cond delay="0"/>
                                          </p:stCondLst>
                                        </p:cTn>
                                        <p:tgtEl>
                                          <p:spTgt spid="717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17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17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17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173"/>
                                        </p:tgtEl>
                                        <p:attrNameLst>
                                          <p:attrName>ppt_y</p:attrName>
                                        </p:attrNameLst>
                                      </p:cBhvr>
                                      <p:tavLst>
                                        <p:tav tm="0" fmla="#ppt_y-sin(pi*$)/81">
                                          <p:val>
                                            <p:fltVal val="0"/>
                                          </p:val>
                                        </p:tav>
                                        <p:tav tm="100000">
                                          <p:val>
                                            <p:fltVal val="1"/>
                                          </p:val>
                                        </p:tav>
                                      </p:tavLst>
                                    </p:anim>
                                    <p:animScale>
                                      <p:cBhvr>
                                        <p:cTn id="29" dur="26">
                                          <p:stCondLst>
                                            <p:cond delay="650"/>
                                          </p:stCondLst>
                                        </p:cTn>
                                        <p:tgtEl>
                                          <p:spTgt spid="7173"/>
                                        </p:tgtEl>
                                      </p:cBhvr>
                                      <p:to x="100000" y="60000"/>
                                    </p:animScale>
                                    <p:animScale>
                                      <p:cBhvr>
                                        <p:cTn id="30" dur="166" decel="50000">
                                          <p:stCondLst>
                                            <p:cond delay="676"/>
                                          </p:stCondLst>
                                        </p:cTn>
                                        <p:tgtEl>
                                          <p:spTgt spid="7173"/>
                                        </p:tgtEl>
                                      </p:cBhvr>
                                      <p:to x="100000" y="100000"/>
                                    </p:animScale>
                                    <p:animScale>
                                      <p:cBhvr>
                                        <p:cTn id="31" dur="26">
                                          <p:stCondLst>
                                            <p:cond delay="1312"/>
                                          </p:stCondLst>
                                        </p:cTn>
                                        <p:tgtEl>
                                          <p:spTgt spid="7173"/>
                                        </p:tgtEl>
                                      </p:cBhvr>
                                      <p:to x="100000" y="80000"/>
                                    </p:animScale>
                                    <p:animScale>
                                      <p:cBhvr>
                                        <p:cTn id="32" dur="166" decel="50000">
                                          <p:stCondLst>
                                            <p:cond delay="1338"/>
                                          </p:stCondLst>
                                        </p:cTn>
                                        <p:tgtEl>
                                          <p:spTgt spid="7173"/>
                                        </p:tgtEl>
                                      </p:cBhvr>
                                      <p:to x="100000" y="100000"/>
                                    </p:animScale>
                                    <p:animScale>
                                      <p:cBhvr>
                                        <p:cTn id="33" dur="26">
                                          <p:stCondLst>
                                            <p:cond delay="1642"/>
                                          </p:stCondLst>
                                        </p:cTn>
                                        <p:tgtEl>
                                          <p:spTgt spid="7173"/>
                                        </p:tgtEl>
                                      </p:cBhvr>
                                      <p:to x="100000" y="90000"/>
                                    </p:animScale>
                                    <p:animScale>
                                      <p:cBhvr>
                                        <p:cTn id="34" dur="166" decel="50000">
                                          <p:stCondLst>
                                            <p:cond delay="1668"/>
                                          </p:stCondLst>
                                        </p:cTn>
                                        <p:tgtEl>
                                          <p:spTgt spid="7173"/>
                                        </p:tgtEl>
                                      </p:cBhvr>
                                      <p:to x="100000" y="100000"/>
                                    </p:animScale>
                                    <p:animScale>
                                      <p:cBhvr>
                                        <p:cTn id="35" dur="26">
                                          <p:stCondLst>
                                            <p:cond delay="1808"/>
                                          </p:stCondLst>
                                        </p:cTn>
                                        <p:tgtEl>
                                          <p:spTgt spid="7173"/>
                                        </p:tgtEl>
                                      </p:cBhvr>
                                      <p:to x="100000" y="95000"/>
                                    </p:animScale>
                                    <p:animScale>
                                      <p:cBhvr>
                                        <p:cTn id="36" dur="166" decel="50000">
                                          <p:stCondLst>
                                            <p:cond delay="1834"/>
                                          </p:stCondLst>
                                        </p:cTn>
                                        <p:tgtEl>
                                          <p:spTgt spid="717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慢查询分析工具</a:t>
            </a:r>
            <a:endParaRPr lang="zh-CN" altLang="en-US" sz="2800" b="1" dirty="0">
              <a:latin typeface="+mj-ea"/>
              <a:ea typeface="+mj-ea"/>
            </a:endParaRPr>
          </a:p>
        </p:txBody>
      </p:sp>
      <p:sp>
        <p:nvSpPr>
          <p:cNvPr id="5" name="文本框 4"/>
          <p:cNvSpPr txBox="1"/>
          <p:nvPr/>
        </p:nvSpPr>
        <p:spPr>
          <a:xfrm>
            <a:off x="364501" y="1484435"/>
            <a:ext cx="8903785" cy="4247317"/>
          </a:xfrm>
          <a:prstGeom prst="rect">
            <a:avLst/>
          </a:prstGeom>
          <a:noFill/>
        </p:spPr>
        <p:txBody>
          <a:bodyPr wrap="square" rtlCol="0">
            <a:spAutoFit/>
          </a:bodyPr>
          <a:lstStyle/>
          <a:p>
            <a:pPr marL="285750" indent="-285750">
              <a:buFont typeface="Wingdings" panose="05000000000000000000" charset="0"/>
              <a:buChar char="p"/>
            </a:pPr>
            <a:r>
              <a:rPr lang="zh-CN" altLang="en-US" dirty="0"/>
              <a:t>常用的慢查询日志分析工具（mysqldumpslow）</a:t>
            </a:r>
            <a:endParaRPr lang="zh-CN" altLang="en-US" dirty="0"/>
          </a:p>
          <a:p>
            <a:pPr indent="0">
              <a:buFont typeface="Wingdings" panose="05000000000000000000" charset="0"/>
              <a:buNone/>
            </a:pPr>
            <a:r>
              <a:rPr lang="zh-CN" altLang="en-US" dirty="0"/>
              <a:t>汇总除查询条件外其他完全相同的</a:t>
            </a:r>
            <a:r>
              <a:rPr lang="en-US" altLang="zh-CN" dirty="0"/>
              <a:t>SQL</a:t>
            </a:r>
            <a:r>
              <a:rPr lang="zh-CN" altLang="en-US" dirty="0"/>
              <a:t>，并将分析结果按照参数中所指定的顺序输出。</a:t>
            </a:r>
            <a:endParaRPr lang="zh-CN" altLang="en-US" dirty="0"/>
          </a:p>
          <a:p>
            <a:pPr indent="0">
              <a:buFont typeface="Wingdings" panose="05000000000000000000" charset="0"/>
              <a:buNone/>
            </a:pPr>
            <a:endParaRPr lang="zh-CN" altLang="en-US" dirty="0"/>
          </a:p>
          <a:p>
            <a:pPr marL="285750" indent="-285750">
              <a:buFont typeface="Wingdings" panose="05000000000000000000" charset="0"/>
              <a:buChar char="p"/>
            </a:pPr>
            <a:r>
              <a:rPr lang="zh-CN" altLang="en-US" dirty="0"/>
              <a:t>语法</a:t>
            </a:r>
            <a:endParaRPr lang="en-US" altLang="zh-CN" dirty="0"/>
          </a:p>
          <a:p>
            <a:r>
              <a:rPr lang="en-US" altLang="zh-CN" dirty="0" err="1">
                <a:solidFill>
                  <a:srgbClr val="FF0000"/>
                </a:solidFill>
              </a:rPr>
              <a:t>mysqldumpslow</a:t>
            </a:r>
            <a:r>
              <a:rPr lang="en-US" altLang="zh-CN" dirty="0">
                <a:solidFill>
                  <a:srgbClr val="FF0000"/>
                </a:solidFill>
              </a:rPr>
              <a:t> -s r -t 10 slow-mysql.log</a:t>
            </a:r>
            <a:endParaRPr lang="en-US" altLang="zh-CN" dirty="0">
              <a:solidFill>
                <a:srgbClr val="FF0000"/>
              </a:solidFill>
            </a:endParaRPr>
          </a:p>
          <a:p>
            <a:pPr marL="342900" indent="-342900">
              <a:buFont typeface="Wingdings" panose="05000000000000000000" charset="0"/>
              <a:buChar char="ü"/>
            </a:pPr>
            <a:r>
              <a:rPr lang="en-US" altLang="zh-CN" dirty="0"/>
              <a:t>  -s order (</a:t>
            </a:r>
            <a:r>
              <a:rPr lang="en-US" altLang="zh-CN" dirty="0" err="1"/>
              <a:t>c,t,l,r,at,al,ar</a:t>
            </a:r>
            <a:r>
              <a:rPr lang="en-US" altLang="zh-CN" dirty="0"/>
              <a:t>) </a:t>
            </a:r>
            <a:endParaRPr lang="en-US" altLang="zh-CN" dirty="0"/>
          </a:p>
          <a:p>
            <a:pPr indent="0">
              <a:buFont typeface="Wingdings" panose="05000000000000000000" charset="0"/>
              <a:buNone/>
            </a:pPr>
            <a:r>
              <a:rPr lang="zh-CN" altLang="en-US" dirty="0"/>
              <a:t>         </a:t>
            </a:r>
            <a:r>
              <a:rPr lang="en-US" altLang="zh-CN" dirty="0"/>
              <a:t>c:</a:t>
            </a:r>
            <a:r>
              <a:rPr lang="zh-CN" altLang="en-US" dirty="0"/>
              <a:t>总次数</a:t>
            </a:r>
            <a:endParaRPr lang="zh-CN" altLang="en-US" dirty="0"/>
          </a:p>
          <a:p>
            <a:pPr indent="0">
              <a:buFont typeface="Wingdings" panose="05000000000000000000" charset="0"/>
              <a:buNone/>
            </a:pPr>
            <a:r>
              <a:rPr lang="zh-CN" altLang="en-US" dirty="0"/>
              <a:t>         </a:t>
            </a:r>
            <a:r>
              <a:rPr lang="en-US" altLang="zh-CN" dirty="0"/>
              <a:t>t:</a:t>
            </a:r>
            <a:r>
              <a:rPr lang="zh-CN" altLang="en-US" dirty="0"/>
              <a:t>总时间</a:t>
            </a:r>
            <a:endParaRPr lang="zh-CN" altLang="en-US" dirty="0"/>
          </a:p>
          <a:p>
            <a:pPr indent="0">
              <a:buFont typeface="Wingdings" panose="05000000000000000000" charset="0"/>
              <a:buNone/>
            </a:pPr>
            <a:r>
              <a:rPr lang="zh-CN" altLang="en-US" dirty="0"/>
              <a:t>         </a:t>
            </a:r>
            <a:r>
              <a:rPr lang="en-US" altLang="zh-CN" dirty="0"/>
              <a:t>l:</a:t>
            </a:r>
            <a:r>
              <a:rPr lang="zh-CN" altLang="en-US" dirty="0"/>
              <a:t>锁的时间</a:t>
            </a:r>
            <a:endParaRPr lang="zh-CN" altLang="en-US" dirty="0"/>
          </a:p>
          <a:p>
            <a:pPr indent="0">
              <a:buFont typeface="Wingdings" panose="05000000000000000000" charset="0"/>
              <a:buNone/>
            </a:pPr>
            <a:r>
              <a:rPr lang="zh-CN" altLang="en-US" dirty="0"/>
              <a:t>         </a:t>
            </a:r>
            <a:r>
              <a:rPr lang="en-US" altLang="zh-CN" dirty="0"/>
              <a:t>r:</a:t>
            </a:r>
            <a:r>
              <a:rPr lang="zh-CN" altLang="en-US" dirty="0"/>
              <a:t>总数据行</a:t>
            </a:r>
            <a:endParaRPr lang="zh-CN" altLang="en-US" dirty="0"/>
          </a:p>
          <a:p>
            <a:pPr indent="0">
              <a:buFont typeface="Wingdings" panose="05000000000000000000" charset="0"/>
              <a:buNone/>
            </a:pPr>
            <a:r>
              <a:rPr lang="zh-CN" altLang="en-US" dirty="0"/>
              <a:t>         </a:t>
            </a:r>
            <a:r>
              <a:rPr lang="en-US" altLang="zh-CN" dirty="0" err="1"/>
              <a:t>at,al,ar</a:t>
            </a:r>
            <a:r>
              <a:rPr lang="en-US" altLang="zh-CN" dirty="0"/>
              <a:t>  :</a:t>
            </a:r>
            <a:r>
              <a:rPr lang="en-US" altLang="zh-CN" dirty="0" err="1"/>
              <a:t>t,l,r</a:t>
            </a:r>
            <a:r>
              <a:rPr lang="zh-CN" altLang="en-US" dirty="0"/>
              <a:t>平均数  【例如：</a:t>
            </a:r>
            <a:r>
              <a:rPr lang="en-US" altLang="zh-CN" dirty="0"/>
              <a:t>at = </a:t>
            </a:r>
            <a:r>
              <a:rPr lang="zh-CN" altLang="en-US" dirty="0"/>
              <a:t>总时间</a:t>
            </a:r>
            <a:r>
              <a:rPr lang="en-US" altLang="zh-CN" dirty="0"/>
              <a:t>/</a:t>
            </a:r>
            <a:r>
              <a:rPr lang="zh-CN" altLang="en-US" dirty="0"/>
              <a:t>总次数】</a:t>
            </a:r>
            <a:endParaRPr lang="zh-CN" altLang="en-US" dirty="0"/>
          </a:p>
          <a:p>
            <a:pPr indent="0">
              <a:buFont typeface="Wingdings" panose="05000000000000000000" charset="0"/>
              <a:buNone/>
            </a:pPr>
            <a:endParaRPr lang="zh-CN" altLang="en-US" dirty="0"/>
          </a:p>
          <a:p>
            <a:pPr marL="285750" indent="-285750">
              <a:buFont typeface="Wingdings" panose="05000000000000000000" charset="0"/>
              <a:buChar char="ü"/>
            </a:pPr>
            <a:r>
              <a:rPr lang="zh-CN" altLang="en-US" dirty="0"/>
              <a:t>     </a:t>
            </a:r>
            <a:r>
              <a:rPr lang="en-US" altLang="zh-CN" dirty="0"/>
              <a:t>-t  top   </a:t>
            </a:r>
            <a:r>
              <a:rPr lang="zh-CN" altLang="en-US" dirty="0"/>
              <a:t>指定取前面几天作为结果输出</a:t>
            </a:r>
            <a:endParaRPr lang="zh-CN" altLang="en-US" dirty="0"/>
          </a:p>
          <a:p>
            <a:endParaRPr lang="en-US" altLang="zh-CN" b="1"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慢查询分析工具</a:t>
            </a:r>
            <a:endParaRPr lang="zh-CN" altLang="en-US" sz="2800" b="1" dirty="0">
              <a:latin typeface="+mj-ea"/>
              <a:ea typeface="+mj-ea"/>
            </a:endParaRPr>
          </a:p>
        </p:txBody>
      </p:sp>
      <p:sp>
        <p:nvSpPr>
          <p:cNvPr id="5" name="文本框 4"/>
          <p:cNvSpPr txBox="1"/>
          <p:nvPr/>
        </p:nvSpPr>
        <p:spPr>
          <a:xfrm>
            <a:off x="364502" y="1484435"/>
            <a:ext cx="9143482" cy="3139321"/>
          </a:xfrm>
          <a:prstGeom prst="rect">
            <a:avLst/>
          </a:prstGeom>
          <a:noFill/>
        </p:spPr>
        <p:txBody>
          <a:bodyPr wrap="square" rtlCol="0">
            <a:spAutoFit/>
          </a:bodyPr>
          <a:lstStyle/>
          <a:p>
            <a:pPr marL="285750" indent="-285750">
              <a:buFont typeface="Wingdings" panose="05000000000000000000" charset="0"/>
              <a:buChar char="p"/>
            </a:pPr>
            <a:r>
              <a:rPr lang="zh-CN" altLang="en-US" dirty="0"/>
              <a:t>常用命令</a:t>
            </a:r>
            <a:endParaRPr lang="en-US" altLang="zh-CN" dirty="0"/>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endParaRPr>
          </a:p>
          <a:p>
            <a:r>
              <a:rPr lang="zh-CN" altLang="en-US" dirty="0"/>
              <a:t>得到返回记录集最多的</a:t>
            </a:r>
            <a:r>
              <a:rPr lang="en-US" altLang="zh-CN" dirty="0"/>
              <a:t>10</a:t>
            </a:r>
            <a:r>
              <a:rPr lang="zh-CN" altLang="en-US" dirty="0"/>
              <a:t>条</a:t>
            </a:r>
            <a:r>
              <a:rPr lang="en-US" altLang="zh-CN" dirty="0"/>
              <a:t>SQL</a:t>
            </a:r>
            <a:r>
              <a:rPr lang="zh-CN" altLang="en-US" dirty="0"/>
              <a:t>：</a:t>
            </a:r>
            <a:endParaRPr lang="zh-CN" altLang="en-US" dirty="0"/>
          </a:p>
          <a:p>
            <a:r>
              <a:rPr lang="en-US" altLang="zh-CN" dirty="0" err="1"/>
              <a:t>mysqldumpslow</a:t>
            </a:r>
            <a:r>
              <a:rPr lang="en-US" altLang="zh-CN" dirty="0"/>
              <a:t> -s r -t  10 /var/lib/</a:t>
            </a:r>
            <a:r>
              <a:rPr lang="en-US" altLang="zh-CN" dirty="0" err="1"/>
              <a:t>mysql</a:t>
            </a:r>
            <a:r>
              <a:rPr lang="en-US" altLang="zh-CN" dirty="0"/>
              <a:t>/slow.log</a:t>
            </a:r>
            <a:endParaRPr lang="en-US" altLang="zh-CN" dirty="0"/>
          </a:p>
          <a:p>
            <a:endParaRPr lang="en-US" altLang="zh-CN" dirty="0"/>
          </a:p>
          <a:p>
            <a:r>
              <a:rPr lang="zh-CN" altLang="en-US" dirty="0"/>
              <a:t>得到按照时间排序的前</a:t>
            </a:r>
            <a:r>
              <a:rPr lang="en-US" altLang="zh-CN" dirty="0"/>
              <a:t>10</a:t>
            </a:r>
            <a:r>
              <a:rPr lang="zh-CN" altLang="en-US" dirty="0"/>
              <a:t>条里面含有左连接的</a:t>
            </a:r>
            <a:r>
              <a:rPr lang="en-US" altLang="zh-CN" dirty="0"/>
              <a:t>SQL</a:t>
            </a:r>
            <a:r>
              <a:rPr lang="zh-CN" altLang="en-US" dirty="0"/>
              <a:t>：</a:t>
            </a:r>
            <a:endParaRPr lang="zh-CN" altLang="en-US" dirty="0"/>
          </a:p>
          <a:p>
            <a:r>
              <a:rPr lang="en-US" altLang="zh-CN" dirty="0" err="1"/>
              <a:t>mysqldumpslow</a:t>
            </a:r>
            <a:r>
              <a:rPr lang="en-US" altLang="zh-CN" dirty="0"/>
              <a:t> -s t -t 10 -g "left join" /var/lib/</a:t>
            </a:r>
            <a:r>
              <a:rPr lang="en-US" altLang="zh-CN" dirty="0" err="1"/>
              <a:t>mysql</a:t>
            </a:r>
            <a:r>
              <a:rPr lang="en-US" altLang="zh-CN" dirty="0"/>
              <a:t>/slow.log</a:t>
            </a:r>
            <a:endParaRPr lang="en-US" altLang="zh-CN" dirty="0"/>
          </a:p>
          <a:p>
            <a:endParaRPr lang="en-US" altLang="zh-CN" dirty="0"/>
          </a:p>
          <a:p>
            <a:r>
              <a:rPr lang="zh-CN" altLang="en-US" dirty="0"/>
              <a:t>也支持管道符命令</a:t>
            </a:r>
            <a:endParaRPr lang="zh-CN" altLang="en-US" dirty="0"/>
          </a:p>
          <a:p>
            <a:r>
              <a:rPr lang="en-US" altLang="zh-CN" dirty="0" err="1"/>
              <a:t>mysqldumpslow</a:t>
            </a:r>
            <a:r>
              <a:rPr lang="en-US" altLang="zh-CN" dirty="0"/>
              <a:t> -s t -t 10 -g "left join" /var/lib/</a:t>
            </a:r>
            <a:r>
              <a:rPr lang="en-US" altLang="zh-CN" dirty="0" err="1"/>
              <a:t>mysql</a:t>
            </a:r>
            <a:r>
              <a:rPr lang="en-US" altLang="zh-CN" dirty="0"/>
              <a:t>/slow.log | more //</a:t>
            </a:r>
            <a:r>
              <a:rPr lang="zh-CN" altLang="en-US" dirty="0"/>
              <a:t>分页显示</a:t>
            </a:r>
            <a:endParaRPr lang="en-US" altLang="zh-CN" dirty="0"/>
          </a:p>
          <a:p>
            <a:pPr indent="0">
              <a:buFont typeface="Wingdings" panose="05000000000000000000" charset="0"/>
              <a:buNone/>
            </a:pPr>
            <a:endParaRPr lang="zh-CN" altLang="en-US" b="1"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89427" y="2294917"/>
            <a:ext cx="4754880" cy="1322070"/>
          </a:xfrm>
          <a:prstGeom prst="rect">
            <a:avLst/>
          </a:prstGeom>
        </p:spPr>
        <p:txBody>
          <a:bodyPr wrap="none">
            <a:spAutoFit/>
          </a:bodyPr>
          <a:lstStyle/>
          <a:p>
            <a:r>
              <a:rPr lang="en-US" altLang="zh-CN" sz="4000" dirty="0">
                <a:latin typeface="+mj-ea"/>
                <a:ea typeface="+mj-ea"/>
              </a:rPr>
              <a:t> MySQL</a:t>
            </a:r>
            <a:r>
              <a:rPr lang="zh-CN" altLang="en-US" sz="4000" dirty="0">
                <a:latin typeface="+mj-ea"/>
                <a:ea typeface="+mj-ea"/>
              </a:rPr>
              <a:t>查询性能优化</a:t>
            </a:r>
            <a:endParaRPr lang="en-US" altLang="zh-CN" sz="4000" dirty="0">
              <a:latin typeface="+mj-ea"/>
              <a:ea typeface="+mj-ea"/>
            </a:endParaRPr>
          </a:p>
          <a:p>
            <a:r>
              <a:rPr lang="en-US" altLang="zh-CN" sz="4000" dirty="0">
                <a:latin typeface="+mj-ea"/>
                <a:ea typeface="+mj-ea"/>
              </a:rPr>
              <a:t>	2.</a:t>
            </a:r>
            <a:r>
              <a:rPr lang="zh-CN" altLang="en-US" sz="4000" dirty="0">
                <a:latin typeface="+mj-ea"/>
                <a:ea typeface="+mj-ea"/>
              </a:rPr>
              <a:t>执行计划</a:t>
            </a:r>
            <a:endParaRPr lang="en-US" altLang="zh-CN" sz="4000" dirty="0">
              <a:latin typeface="+mj-ea"/>
              <a:ea typeface="+mj-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查询的过程</a:t>
            </a:r>
            <a:endParaRPr lang="zh-CN" altLang="en-US" sz="2800" b="1" dirty="0">
              <a:latin typeface="+mj-ea"/>
              <a:ea typeface="+mj-ea"/>
            </a:endParaRPr>
          </a:p>
        </p:txBody>
      </p:sp>
      <p:sp>
        <p:nvSpPr>
          <p:cNvPr id="5" name="文本框 4"/>
          <p:cNvSpPr txBox="1"/>
          <p:nvPr/>
        </p:nvSpPr>
        <p:spPr>
          <a:xfrm>
            <a:off x="345047" y="1066146"/>
            <a:ext cx="8756374" cy="1477328"/>
          </a:xfrm>
          <a:prstGeom prst="rect">
            <a:avLst/>
          </a:prstGeom>
          <a:noFill/>
        </p:spPr>
        <p:txBody>
          <a:bodyPr wrap="square" rtlCol="0">
            <a:spAutoFit/>
          </a:bodyPr>
          <a:lstStyle/>
          <a:p>
            <a:pPr marL="285750" indent="-285750">
              <a:buFont typeface="Wingdings" panose="05000000000000000000" charset="0"/>
              <a:buChar char="p"/>
            </a:pPr>
            <a:r>
              <a:rPr lang="zh-CN" altLang="en-US" b="1" dirty="0">
                <a:solidFill>
                  <a:schemeClr val="accent1"/>
                </a:solidFill>
                <a:effectLst>
                  <a:outerShdw blurRad="38100" dist="25400" dir="5400000" algn="ctr" rotWithShape="0">
                    <a:srgbClr val="6E747A">
                      <a:alpha val="43000"/>
                    </a:srgbClr>
                  </a:outerShdw>
                </a:effectLst>
              </a:rPr>
              <a:t>查询的声明周期</a:t>
            </a:r>
            <a:endParaRPr lang="zh-CN" altLang="en-US" b="1" dirty="0">
              <a:solidFill>
                <a:schemeClr val="accent1"/>
              </a:solidFill>
              <a:effectLst>
                <a:outerShdw blurRad="38100" dist="25400" dir="5400000" algn="ctr" rotWithShape="0">
                  <a:srgbClr val="6E747A">
                    <a:alpha val="43000"/>
                  </a:srgbClr>
                </a:outerShdw>
              </a:effectLst>
            </a:endParaRPr>
          </a:p>
          <a:p>
            <a:pPr marL="285750" indent="-285750">
              <a:buFont typeface="Arial" panose="020B0604020202020204" pitchFamily="34" charset="0"/>
              <a:buChar char="•"/>
            </a:pPr>
            <a:r>
              <a:rPr lang="zh-CN" altLang="en-US" b="0" i="0" dirty="0">
                <a:solidFill>
                  <a:srgbClr val="000000"/>
                </a:solidFill>
                <a:effectLst/>
                <a:latin typeface="Helvetica Neue"/>
              </a:rPr>
              <a:t>查询的生命周期大致可以按照顺序来看：从客户端，到服务器，然后在服务器上进行解析，生成执行计划，执行，并返回结果给客户端。其中“执行”可以认为是整个生命周期中最重要的阶段，其中包括了大量为了检索数据到存储引擎的调用以及调用后的数据处理，包括排序、分组等。</a:t>
            </a:r>
            <a:endParaRPr lang="en-US" altLang="zh-CN" dirty="0">
              <a:sym typeface="+mn-ea"/>
            </a:endParaRPr>
          </a:p>
        </p:txBody>
      </p:sp>
      <p:pic>
        <p:nvPicPr>
          <p:cNvPr id="4" name="图片 3"/>
          <p:cNvPicPr>
            <a:picLocks noChangeAspect="1"/>
          </p:cNvPicPr>
          <p:nvPr/>
        </p:nvPicPr>
        <p:blipFill>
          <a:blip r:embed="rId1"/>
          <a:stretch>
            <a:fillRect/>
          </a:stretch>
        </p:blipFill>
        <p:spPr>
          <a:xfrm>
            <a:off x="467360" y="2538095"/>
            <a:ext cx="7744460" cy="42443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endParaRPr lang="zh-CN" altLang="en-US" sz="2800" b="1" dirty="0">
              <a:latin typeface="+mj-ea"/>
              <a:ea typeface="+mj-ea"/>
            </a:endParaRPr>
          </a:p>
        </p:txBody>
      </p:sp>
      <p:sp>
        <p:nvSpPr>
          <p:cNvPr id="5" name="文本框 4"/>
          <p:cNvSpPr txBox="1"/>
          <p:nvPr/>
        </p:nvSpPr>
        <p:spPr>
          <a:xfrm>
            <a:off x="467139" y="1154249"/>
            <a:ext cx="8756374" cy="4399915"/>
          </a:xfrm>
          <a:prstGeom prst="rect">
            <a:avLst/>
          </a:prstGeom>
          <a:noFill/>
        </p:spPr>
        <p:txBody>
          <a:bodyPr wrap="square" rtlCol="0">
            <a:spAutoFit/>
          </a:bodyPr>
          <a:lstStyle/>
          <a:p>
            <a:pPr indent="0">
              <a:buFont typeface="Wingdings" panose="05000000000000000000" charset="0"/>
              <a:buNone/>
            </a:pPr>
            <a:endParaRPr lang="zh-CN" altLang="en-US" dirty="0">
              <a:sym typeface="+mn-ea"/>
            </a:endParaRPr>
          </a:p>
          <a:p>
            <a:pPr marL="285750" indent="-285750">
              <a:buFont typeface="Wingdings" panose="05000000000000000000" charset="0"/>
              <a:buChar char="p"/>
            </a:pPr>
            <a:r>
              <a:rPr lang="zh-CN" altLang="en-US" b="1" dirty="0">
                <a:solidFill>
                  <a:schemeClr val="accent1"/>
                </a:solidFill>
                <a:effectLst>
                  <a:outerShdw blurRad="38100" dist="25400" dir="5400000" algn="ctr" rotWithShape="0">
                    <a:srgbClr val="6E747A">
                      <a:alpha val="43000"/>
                    </a:srgbClr>
                  </a:outerShdw>
                </a:effectLst>
                <a:sym typeface="+mn-ea"/>
              </a:rPr>
              <a:t>执行计划</a:t>
            </a:r>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Arial" panose="020B0604020202020204" pitchFamily="34" charset="0"/>
              <a:buChar char="•"/>
            </a:pPr>
            <a:r>
              <a:rPr lang="en-US" altLang="zh-CN" dirty="0">
                <a:solidFill>
                  <a:srgbClr val="262626"/>
                </a:solidFill>
                <a:effectLst/>
              </a:rPr>
              <a:t>EXPLAIN </a:t>
            </a:r>
            <a:r>
              <a:rPr lang="zh-CN" altLang="en-US" dirty="0">
                <a:solidFill>
                  <a:srgbClr val="262626"/>
                </a:solidFill>
                <a:effectLst/>
              </a:rPr>
              <a:t>是解释 </a:t>
            </a:r>
            <a:r>
              <a:rPr lang="en-US" altLang="zh-CN" dirty="0">
                <a:solidFill>
                  <a:srgbClr val="262626"/>
                </a:solidFill>
                <a:effectLst/>
              </a:rPr>
              <a:t>SQL </a:t>
            </a:r>
            <a:r>
              <a:rPr lang="zh-CN" altLang="en-US" dirty="0">
                <a:solidFill>
                  <a:srgbClr val="262626"/>
                </a:solidFill>
                <a:effectLst/>
              </a:rPr>
              <a:t>语句的执行计划，即显示该 </a:t>
            </a:r>
            <a:r>
              <a:rPr lang="en-US" altLang="zh-CN" dirty="0">
                <a:solidFill>
                  <a:srgbClr val="262626"/>
                </a:solidFill>
                <a:effectLst/>
              </a:rPr>
              <a:t>SQL </a:t>
            </a:r>
            <a:r>
              <a:rPr lang="zh-CN" altLang="en-US" dirty="0">
                <a:solidFill>
                  <a:srgbClr val="262626"/>
                </a:solidFill>
                <a:effectLst/>
              </a:rPr>
              <a:t>语句怎么执行的</a:t>
            </a:r>
            <a:endParaRPr lang="en-US" altLang="zh-CN" dirty="0">
              <a:solidFill>
                <a:srgbClr val="262626"/>
              </a:solidFill>
              <a:effectLst/>
            </a:endParaRPr>
          </a:p>
          <a:p>
            <a:pPr marL="285750" indent="-285750">
              <a:buFont typeface="Arial" panose="020B0604020202020204" pitchFamily="34" charset="0"/>
              <a:buChar char="•"/>
            </a:pPr>
            <a:endParaRPr lang="en-US" altLang="zh-CN" dirty="0">
              <a:solidFill>
                <a:srgbClr val="262626"/>
              </a:solidFill>
              <a:effectLst/>
            </a:endParaRPr>
          </a:p>
          <a:p>
            <a:pPr marL="285750" indent="-285750">
              <a:buFont typeface="Arial" panose="020B0604020202020204" pitchFamily="34" charset="0"/>
              <a:buChar char="•"/>
            </a:pPr>
            <a:r>
              <a:rPr lang="en-US" altLang="zh-CN" dirty="0">
                <a:solidFill>
                  <a:srgbClr val="262626"/>
                </a:solidFill>
                <a:effectLst/>
              </a:rPr>
              <a:t>DESC </a:t>
            </a:r>
            <a:r>
              <a:rPr lang="zh-CN" altLang="en-US" dirty="0">
                <a:solidFill>
                  <a:srgbClr val="262626"/>
                </a:solidFill>
                <a:effectLst/>
              </a:rPr>
              <a:t>命令也可以查看执行计划</a:t>
            </a:r>
            <a:endParaRPr lang="en-US" altLang="zh-CN" dirty="0">
              <a:solidFill>
                <a:srgbClr val="262626"/>
              </a:solidFill>
              <a:effectLst/>
            </a:endParaRPr>
          </a:p>
          <a:p>
            <a:pPr marL="285750" indent="-285750">
              <a:buFont typeface="Arial" panose="020B0604020202020204" pitchFamily="34" charset="0"/>
              <a:buChar char="•"/>
            </a:pPr>
            <a:endParaRPr lang="en-US" altLang="zh-CN" b="1" dirty="0">
              <a:solidFill>
                <a:schemeClr val="accent1"/>
              </a:solidFill>
              <a:effectLst>
                <a:outerShdw blurRad="38100" dist="25400" dir="5400000" algn="ctr" rotWithShape="0">
                  <a:srgbClr val="6E747A">
                    <a:alpha val="43000"/>
                  </a:srgbClr>
                </a:outerShdw>
              </a:effectLst>
            </a:endParaRPr>
          </a:p>
          <a:p>
            <a:pPr marL="285750" indent="-285750">
              <a:buFont typeface="Arial" panose="020B0604020202020204" pitchFamily="34" charset="0"/>
              <a:buChar char="•"/>
            </a:pPr>
            <a:r>
              <a:rPr lang="zh-CN" altLang="en-US" dirty="0">
                <a:solidFill>
                  <a:srgbClr val="262626"/>
                </a:solidFill>
                <a:effectLst/>
              </a:rPr>
              <a:t>官方文档：</a:t>
            </a:r>
            <a:r>
              <a:rPr lang="en-US" altLang="zh-CN" dirty="0">
                <a:solidFill>
                  <a:srgbClr val="262626"/>
                </a:solidFill>
                <a:effectLst/>
                <a:hlinkClick r:id="rId1"/>
              </a:rPr>
              <a:t>https://dev.mysql.com/doc/refman/5.7/en/explain-output.html</a:t>
            </a:r>
            <a:endParaRPr lang="en-US" altLang="zh-CN" dirty="0">
              <a:solidFill>
                <a:srgbClr val="262626"/>
              </a:solidFill>
              <a:effectLst/>
            </a:endParaRPr>
          </a:p>
          <a:p>
            <a:pPr indent="0">
              <a:buFont typeface="Wingdings" panose="05000000000000000000" charset="0"/>
              <a:buNone/>
            </a:pPr>
            <a:endParaRPr lang="en-US" altLang="zh-CN" b="1"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en-US" altLang="zh-CN" b="1"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1" dirty="0">
                <a:solidFill>
                  <a:srgbClr val="FF0000"/>
                </a:solidFill>
                <a:effectLst>
                  <a:outerShdw blurRad="38100" dist="25400" dir="5400000" algn="ctr" rotWithShape="0">
                    <a:srgbClr val="6E747A">
                      <a:alpha val="43000"/>
                    </a:srgbClr>
                  </a:outerShdw>
                </a:effectLst>
              </a:rPr>
              <a:t>用法：</a:t>
            </a:r>
            <a:endParaRPr lang="en-US" altLang="zh-CN" b="1" dirty="0">
              <a:solidFill>
                <a:srgbClr val="FF0000"/>
              </a:solidFill>
              <a:effectLst>
                <a:outerShdw blurRad="38100" dist="25400" dir="5400000" algn="ctr" rotWithShape="0">
                  <a:srgbClr val="6E747A">
                    <a:alpha val="43000"/>
                  </a:srgbClr>
                </a:outerShdw>
              </a:effectLst>
            </a:endParaRPr>
          </a:p>
          <a:p>
            <a:pPr indent="0">
              <a:buFont typeface="Wingdings" panose="05000000000000000000" charset="0"/>
              <a:buNone/>
            </a:pPr>
            <a:endParaRPr lang="en-US" altLang="zh-CN" sz="3200" dirty="0">
              <a:solidFill>
                <a:schemeClr val="tx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sz="3200" dirty="0">
                <a:solidFill>
                  <a:srgbClr val="FF0000"/>
                </a:solidFill>
                <a:effectLst>
                  <a:outerShdw blurRad="38100" dist="25400" dir="5400000" algn="ctr" rotWithShape="0">
                    <a:srgbClr val="6E747A">
                      <a:alpha val="43000"/>
                    </a:srgbClr>
                  </a:outerShdw>
                </a:effectLst>
              </a:rPr>
              <a:t>	{explain | DESC | DESCRIBE} + SQL</a:t>
            </a:r>
            <a:endParaRPr lang="en-US" altLang="zh-CN" sz="3200" dirty="0">
              <a:solidFill>
                <a:srgbClr val="FF0000"/>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b="1" dirty="0">
                <a:solidFill>
                  <a:srgbClr val="FF0000"/>
                </a:solidFill>
                <a:effectLst>
                  <a:outerShdw blurRad="38100" dist="25400" dir="5400000" algn="ctr" rotWithShape="0">
                    <a:srgbClr val="6E747A">
                      <a:alpha val="43000"/>
                    </a:srgbClr>
                  </a:outerShdw>
                </a:effectLst>
              </a:rPr>
              <a:t>	</a:t>
            </a:r>
            <a:endParaRPr lang="en-US" altLang="zh-CN" b="1" dirty="0">
              <a:solidFill>
                <a:srgbClr val="FF0000"/>
              </a:solidFill>
              <a:effectLst>
                <a:outerShdw blurRad="38100" dist="25400" dir="5400000" algn="ctr" rotWithShape="0">
                  <a:srgbClr val="6E747A">
                    <a:alpha val="43000"/>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2466" y="381837"/>
            <a:ext cx="6581670" cy="523220"/>
          </a:xfrm>
          <a:prstGeom prst="rect">
            <a:avLst/>
          </a:prstGeom>
          <a:noFill/>
        </p:spPr>
        <p:txBody>
          <a:bodyPr wrap="square" rtlCol="0">
            <a:spAutoFit/>
          </a:bodyPr>
          <a:lstStyle/>
          <a:p>
            <a:r>
              <a:rPr lang="en-US" altLang="zh-CN" sz="2800" dirty="0"/>
              <a:t>Explain </a:t>
            </a:r>
            <a:r>
              <a:rPr lang="zh-CN" altLang="en-US" sz="2800" dirty="0"/>
              <a:t>介绍</a:t>
            </a:r>
            <a:endParaRPr lang="zh-CN" altLang="en-US" sz="2800" dirty="0"/>
          </a:p>
        </p:txBody>
      </p:sp>
      <p:sp>
        <p:nvSpPr>
          <p:cNvPr id="3" name="文本框 2"/>
          <p:cNvSpPr txBox="1"/>
          <p:nvPr/>
        </p:nvSpPr>
        <p:spPr>
          <a:xfrm>
            <a:off x="512466" y="1582340"/>
            <a:ext cx="9098462" cy="3692525"/>
          </a:xfrm>
          <a:prstGeom prst="rect">
            <a:avLst/>
          </a:prstGeom>
          <a:noFill/>
        </p:spPr>
        <p:txBody>
          <a:bodyPr wrap="square" rtlCol="0">
            <a:spAutoFit/>
          </a:bodyPr>
          <a:lstStyle/>
          <a:p>
            <a:endParaRPr lang="en-US" altLang="zh-CN" dirty="0"/>
          </a:p>
          <a:p>
            <a:r>
              <a:rPr lang="zh-CN" altLang="en-US" dirty="0"/>
              <a:t>使用</a:t>
            </a:r>
            <a:r>
              <a:rPr lang="en-US" altLang="zh-CN" b="1" dirty="0"/>
              <a:t>EXPLAIN</a:t>
            </a:r>
            <a:r>
              <a:rPr lang="zh-CN" altLang="en-US" dirty="0"/>
              <a:t>关键字可以模拟优化器执行</a:t>
            </a:r>
            <a:r>
              <a:rPr lang="en-US" altLang="zh-CN" dirty="0"/>
              <a:t>SQL</a:t>
            </a:r>
            <a:r>
              <a:rPr lang="zh-CN" altLang="en-US" dirty="0"/>
              <a:t>查询语句，从而知道</a:t>
            </a:r>
            <a:r>
              <a:rPr lang="en-US" altLang="zh-CN" dirty="0"/>
              <a:t>MySQL</a:t>
            </a:r>
            <a:r>
              <a:rPr lang="zh-CN" altLang="en-US" dirty="0"/>
              <a:t>是如何处理你的</a:t>
            </a:r>
            <a:r>
              <a:rPr lang="en-US" altLang="zh-CN" dirty="0"/>
              <a:t>SQL</a:t>
            </a:r>
            <a:r>
              <a:rPr lang="zh-CN" altLang="en-US" dirty="0"/>
              <a:t>语句的。从而分析你的查询语句或是表结构的性能瓶颈。</a:t>
            </a:r>
            <a:endParaRPr lang="en-US" altLang="zh-CN" dirty="0"/>
          </a:p>
          <a:p>
            <a:endParaRPr lang="en-US" altLang="zh-CN" dirty="0"/>
          </a:p>
          <a:p>
            <a:r>
              <a:rPr lang="zh-CN" altLang="en-US" b="0" i="0" dirty="0">
                <a:solidFill>
                  <a:srgbClr val="000000"/>
                </a:solidFill>
                <a:effectLst/>
                <a:latin typeface="Helvetica Neue"/>
              </a:rPr>
              <a:t>通过</a:t>
            </a:r>
            <a:r>
              <a:rPr lang="en-US" altLang="zh-CN" b="0" i="0" dirty="0">
                <a:solidFill>
                  <a:srgbClr val="000000"/>
                </a:solidFill>
                <a:effectLst/>
                <a:latin typeface="Helvetica Neue"/>
              </a:rPr>
              <a:t>EXPLAIN</a:t>
            </a:r>
            <a:r>
              <a:rPr lang="zh-CN" altLang="en-US" b="0" i="0" dirty="0">
                <a:solidFill>
                  <a:srgbClr val="000000"/>
                </a:solidFill>
                <a:effectLst/>
                <a:latin typeface="Helvetica Neue"/>
              </a:rPr>
              <a:t>，我们可以分析出以下结果：</a:t>
            </a:r>
            <a:br>
              <a:rPr lang="zh-CN" altLang="en-US" dirty="0"/>
            </a:br>
            <a:endParaRPr lang="en-US" altLang="zh-CN" dirty="0"/>
          </a:p>
          <a:p>
            <a:pPr marL="285750" indent="-285750">
              <a:buFont typeface="Arial" panose="020B0604020202020204" pitchFamily="34" charset="0"/>
              <a:buChar char="•"/>
            </a:pPr>
            <a:r>
              <a:rPr lang="zh-CN" altLang="en-US" b="0" i="0" dirty="0">
                <a:solidFill>
                  <a:srgbClr val="000000"/>
                </a:solidFill>
                <a:effectLst/>
                <a:latin typeface="Helvetica Neue"/>
              </a:rPr>
              <a:t>表的读取顺序</a:t>
            </a:r>
            <a:endParaRPr lang="en-US" altLang="zh-CN" b="0" i="0" dirty="0">
              <a:solidFill>
                <a:srgbClr val="000000"/>
              </a:solidFill>
              <a:effectLst/>
              <a:latin typeface="Helvetica Neue"/>
            </a:endParaRPr>
          </a:p>
          <a:p>
            <a:pPr marL="285750" indent="-285750">
              <a:buFont typeface="Arial" panose="020B0604020202020204" pitchFamily="34" charset="0"/>
              <a:buChar char="•"/>
            </a:pPr>
            <a:r>
              <a:rPr lang="zh-CN" altLang="en-US" b="0" i="0" dirty="0">
                <a:solidFill>
                  <a:srgbClr val="000000"/>
                </a:solidFill>
                <a:effectLst/>
                <a:latin typeface="Helvetica Neue"/>
              </a:rPr>
              <a:t>数据读取操作的操作类型</a:t>
            </a:r>
            <a:endParaRPr lang="en-US" altLang="zh-CN" b="0" i="0" dirty="0">
              <a:solidFill>
                <a:srgbClr val="000000"/>
              </a:solidFill>
              <a:effectLst/>
              <a:latin typeface="Helvetica Neue"/>
            </a:endParaRPr>
          </a:p>
          <a:p>
            <a:pPr marL="285750" indent="-285750">
              <a:buFont typeface="Arial" panose="020B0604020202020204" pitchFamily="34" charset="0"/>
              <a:buChar char="•"/>
            </a:pPr>
            <a:r>
              <a:rPr lang="zh-CN" altLang="en-US" b="0" i="0" dirty="0">
                <a:solidFill>
                  <a:srgbClr val="000000"/>
                </a:solidFill>
                <a:effectLst/>
                <a:latin typeface="Helvetica Neue"/>
              </a:rPr>
              <a:t>哪些索引可以使用</a:t>
            </a:r>
            <a:endParaRPr lang="en-US" altLang="zh-CN" b="0" i="0" dirty="0">
              <a:solidFill>
                <a:srgbClr val="000000"/>
              </a:solidFill>
              <a:effectLst/>
              <a:latin typeface="Helvetica Neue"/>
            </a:endParaRPr>
          </a:p>
          <a:p>
            <a:pPr marL="285750" indent="-285750">
              <a:buFont typeface="Arial" panose="020B0604020202020204" pitchFamily="34" charset="0"/>
              <a:buChar char="•"/>
            </a:pPr>
            <a:r>
              <a:rPr lang="zh-CN" altLang="en-US" b="0" i="0" dirty="0">
                <a:solidFill>
                  <a:srgbClr val="000000"/>
                </a:solidFill>
                <a:effectLst/>
                <a:latin typeface="Helvetica Neue"/>
              </a:rPr>
              <a:t>哪些索引被实际使用</a:t>
            </a:r>
            <a:endParaRPr lang="en-US" altLang="zh-CN" b="0" i="0" dirty="0">
              <a:solidFill>
                <a:srgbClr val="000000"/>
              </a:solidFill>
              <a:effectLst/>
              <a:latin typeface="Helvetica Neue"/>
            </a:endParaRPr>
          </a:p>
          <a:p>
            <a:pPr marL="285750" indent="-285750">
              <a:buFont typeface="Arial" panose="020B0604020202020204" pitchFamily="34" charset="0"/>
              <a:buChar char="•"/>
            </a:pPr>
            <a:r>
              <a:rPr lang="zh-CN" altLang="en-US" b="0" i="0" dirty="0">
                <a:solidFill>
                  <a:srgbClr val="000000"/>
                </a:solidFill>
                <a:effectLst/>
                <a:latin typeface="Helvetica Neue"/>
              </a:rPr>
              <a:t>表之间的引用</a:t>
            </a:r>
            <a:endParaRPr lang="en-US" altLang="zh-CN" b="0" i="0" dirty="0">
              <a:solidFill>
                <a:srgbClr val="000000"/>
              </a:solidFill>
              <a:effectLst/>
              <a:latin typeface="Helvetica Neue"/>
            </a:endParaRPr>
          </a:p>
          <a:p>
            <a:pPr marL="285750" indent="-285750">
              <a:buFont typeface="Arial" panose="020B0604020202020204" pitchFamily="34" charset="0"/>
              <a:buChar char="•"/>
            </a:pPr>
            <a:r>
              <a:rPr lang="zh-CN" altLang="en-US" b="0" i="0" dirty="0">
                <a:solidFill>
                  <a:srgbClr val="000000"/>
                </a:solidFill>
                <a:effectLst/>
                <a:latin typeface="Helvetica Neue"/>
              </a:rPr>
              <a:t>每张表有多少行被优化器查询</a:t>
            </a:r>
            <a:br>
              <a:rPr lang="zh-CN" altLang="en-US" dirty="0"/>
            </a:b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2466" y="381837"/>
            <a:ext cx="6581670" cy="523220"/>
          </a:xfrm>
          <a:prstGeom prst="rect">
            <a:avLst/>
          </a:prstGeom>
          <a:noFill/>
        </p:spPr>
        <p:txBody>
          <a:bodyPr wrap="square" rtlCol="0">
            <a:spAutoFit/>
          </a:bodyPr>
          <a:lstStyle/>
          <a:p>
            <a:r>
              <a:rPr lang="en-US" altLang="zh-CN" sz="2800" dirty="0"/>
              <a:t>Explain </a:t>
            </a:r>
            <a:r>
              <a:rPr lang="zh-CN" altLang="en-US" sz="2800" dirty="0"/>
              <a:t>介绍</a:t>
            </a:r>
            <a:endParaRPr lang="zh-CN" altLang="en-US" sz="2800" dirty="0"/>
          </a:p>
        </p:txBody>
      </p:sp>
      <p:sp>
        <p:nvSpPr>
          <p:cNvPr id="3" name="文本框 2"/>
          <p:cNvSpPr txBox="1"/>
          <p:nvPr/>
        </p:nvSpPr>
        <p:spPr>
          <a:xfrm>
            <a:off x="512466" y="1582340"/>
            <a:ext cx="9043516" cy="4524315"/>
          </a:xfrm>
          <a:prstGeom prst="rect">
            <a:avLst/>
          </a:prstGeom>
          <a:noFill/>
        </p:spPr>
        <p:txBody>
          <a:bodyPr wrap="square" rtlCol="0">
            <a:spAutoFit/>
          </a:bodyPr>
          <a:lstStyle/>
          <a:p>
            <a:r>
              <a:rPr lang="zh-CN" altLang="en-US" dirty="0"/>
              <a:t>查询优化器：通过计算分析系统收集的统计信息，提供最优的执行计划</a:t>
            </a:r>
            <a:r>
              <a:rPr lang="en-US" altLang="zh-CN" dirty="0"/>
              <a:t>(execution plan)</a:t>
            </a:r>
            <a:r>
              <a:rPr lang="zh-CN" altLang="en-US" dirty="0"/>
              <a:t>。</a:t>
            </a:r>
            <a:endParaRPr lang="en-US" altLang="zh-CN" dirty="0"/>
          </a:p>
          <a:p>
            <a:endParaRPr lang="en-US" altLang="zh-CN" dirty="0"/>
          </a:p>
          <a:p>
            <a:r>
              <a:rPr lang="zh-CN" altLang="en-US" dirty="0"/>
              <a:t>使用</a:t>
            </a:r>
            <a:r>
              <a:rPr lang="en-US" altLang="zh-CN" dirty="0"/>
              <a:t>EXPLAIN</a:t>
            </a:r>
            <a:r>
              <a:rPr lang="zh-CN" altLang="en-US" dirty="0"/>
              <a:t>关键字可以模拟优化器执行</a:t>
            </a:r>
            <a:r>
              <a:rPr lang="en-US" altLang="zh-CN" dirty="0"/>
              <a:t>SQL</a:t>
            </a:r>
            <a:r>
              <a:rPr lang="zh-CN" altLang="en-US" dirty="0"/>
              <a:t>查询语句，从而知道</a:t>
            </a:r>
            <a:r>
              <a:rPr lang="en-US" altLang="zh-CN" dirty="0"/>
              <a:t>MYSQL</a:t>
            </a:r>
            <a:r>
              <a:rPr lang="zh-CN" altLang="en-US" dirty="0"/>
              <a:t>是如何处理你的</a:t>
            </a:r>
            <a:r>
              <a:rPr lang="en-US" altLang="zh-CN" dirty="0"/>
              <a:t>SQL</a:t>
            </a:r>
            <a:r>
              <a:rPr lang="zh-CN" altLang="en-US" dirty="0"/>
              <a:t>语句的。从而分析你的查询语句或是表结构的性能瓶颈。</a:t>
            </a:r>
            <a:endParaRPr lang="en-US" altLang="zh-CN" dirty="0"/>
          </a:p>
          <a:p>
            <a:endParaRPr lang="en-US" altLang="zh-CN" dirty="0"/>
          </a:p>
          <a:p>
            <a:r>
              <a:rPr lang="en-US" altLang="zh-CN" dirty="0"/>
              <a:t>explain</a:t>
            </a:r>
            <a:r>
              <a:rPr lang="zh-CN" altLang="en-US" dirty="0"/>
              <a:t>：查看这个执行计划的信息。</a:t>
            </a:r>
            <a:endParaRPr lang="en-US" altLang="zh-CN" dirty="0"/>
          </a:p>
          <a:p>
            <a:endParaRPr lang="en-US" altLang="zh-CN" dirty="0"/>
          </a:p>
          <a:p>
            <a:r>
              <a:rPr lang="zh-CN" altLang="en-US" dirty="0"/>
              <a:t>语法：</a:t>
            </a:r>
            <a:r>
              <a:rPr lang="en-US" altLang="zh-CN" dirty="0"/>
              <a:t>explain + select </a:t>
            </a:r>
            <a:r>
              <a:rPr lang="zh-CN" altLang="en-US" dirty="0"/>
              <a:t>语句</a:t>
            </a:r>
            <a:endParaRPr lang="en-US" altLang="zh-CN" dirty="0"/>
          </a:p>
          <a:p>
            <a:endParaRPr lang="en-US" altLang="zh-CN" dirty="0"/>
          </a:p>
          <a:p>
            <a:r>
              <a:rPr lang="zh-CN" altLang="en-US" dirty="0"/>
              <a:t>例子：</a:t>
            </a:r>
            <a:r>
              <a:rPr lang="en-US" altLang="zh-CN" dirty="0"/>
              <a:t>explain select * from t;</a:t>
            </a:r>
            <a:endParaRPr lang="en-US" altLang="zh-CN" dirty="0"/>
          </a:p>
          <a:p>
            <a:endParaRPr lang="en-US" altLang="zh-CN" dirty="0"/>
          </a:p>
          <a:p>
            <a:endParaRPr lang="en-US" altLang="zh-CN" dirty="0"/>
          </a:p>
          <a:p>
            <a:r>
              <a:rPr lang="zh-CN" altLang="en-US" dirty="0"/>
              <a:t>我们发现</a:t>
            </a:r>
            <a:r>
              <a:rPr lang="en-US" altLang="zh-CN" dirty="0"/>
              <a:t>explain</a:t>
            </a:r>
            <a:r>
              <a:rPr lang="zh-CN" altLang="en-US" dirty="0"/>
              <a:t>的结果有以下列的信息：</a:t>
            </a:r>
            <a:endParaRPr lang="en-US" altLang="zh-CN" dirty="0"/>
          </a:p>
          <a:p>
            <a:r>
              <a:rPr lang="en-US" altLang="zh-CN" dirty="0"/>
              <a:t>id,  </a:t>
            </a:r>
            <a:r>
              <a:rPr lang="en-US" altLang="zh-CN" dirty="0" err="1"/>
              <a:t>select_type</a:t>
            </a:r>
            <a:r>
              <a:rPr lang="en-US" altLang="zh-CN" dirty="0"/>
              <a:t>, table, partitions, type, </a:t>
            </a:r>
            <a:r>
              <a:rPr lang="en-US" altLang="zh-CN" dirty="0" err="1"/>
              <a:t>possible_keys</a:t>
            </a:r>
            <a:r>
              <a:rPr lang="en-US" altLang="zh-CN" dirty="0"/>
              <a:t>, key, </a:t>
            </a:r>
            <a:r>
              <a:rPr lang="en-US" altLang="zh-CN" dirty="0" err="1"/>
              <a:t>ken_len</a:t>
            </a:r>
            <a:r>
              <a:rPr lang="en-US" altLang="zh-CN" dirty="0"/>
              <a:t>, ref, rows, filtered, Extra</a:t>
            </a:r>
            <a:endParaRPr lang="en-US" altLang="zh-CN" dirty="0"/>
          </a:p>
          <a:p>
            <a:endParaRPr lang="en-US" altLang="zh-CN" dirty="0"/>
          </a:p>
          <a:p>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3529" y="462225"/>
            <a:ext cx="8852597" cy="6463308"/>
          </a:xfrm>
          <a:prstGeom prst="rect">
            <a:avLst/>
          </a:prstGeom>
          <a:noFill/>
        </p:spPr>
        <p:txBody>
          <a:bodyPr wrap="square" rtlCol="0">
            <a:spAutoFit/>
          </a:bodyPr>
          <a:lstStyle/>
          <a:p>
            <a:r>
              <a:rPr lang="en-US" altLang="zh-CN" dirty="0"/>
              <a:t>id: </a:t>
            </a:r>
            <a:r>
              <a:rPr lang="zh-CN" altLang="en-US" dirty="0"/>
              <a:t>每个 </a:t>
            </a:r>
            <a:r>
              <a:rPr lang="en-US" altLang="zh-CN" dirty="0"/>
              <a:t>select </a:t>
            </a:r>
            <a:r>
              <a:rPr lang="zh-CN" altLang="en-US" dirty="0"/>
              <a:t>子句的标识。</a:t>
            </a:r>
            <a:endParaRPr lang="en-US" altLang="zh-CN" dirty="0"/>
          </a:p>
          <a:p>
            <a:endParaRPr lang="en-US" altLang="zh-CN" dirty="0"/>
          </a:p>
          <a:p>
            <a:r>
              <a:rPr lang="en-US" altLang="zh-CN" dirty="0" err="1"/>
              <a:t>select_type</a:t>
            </a:r>
            <a:r>
              <a:rPr lang="en-US" altLang="zh-CN" dirty="0"/>
              <a:t>: select </a:t>
            </a:r>
            <a:r>
              <a:rPr lang="zh-CN" altLang="en-US" dirty="0"/>
              <a:t>语句的类型。</a:t>
            </a:r>
            <a:r>
              <a:rPr lang="en-US" altLang="zh-CN" dirty="0"/>
              <a:t>simple, primary, union, subquery, derived</a:t>
            </a:r>
            <a:r>
              <a:rPr lang="zh-CN" altLang="en-US" dirty="0"/>
              <a:t>。</a:t>
            </a:r>
            <a:endParaRPr lang="en-US" altLang="zh-CN" dirty="0"/>
          </a:p>
          <a:p>
            <a:endParaRPr lang="en-US" altLang="zh-CN" dirty="0"/>
          </a:p>
          <a:p>
            <a:r>
              <a:rPr lang="en-US" altLang="zh-CN" dirty="0"/>
              <a:t>table:</a:t>
            </a:r>
            <a:r>
              <a:rPr lang="zh-CN" altLang="en-US" dirty="0"/>
              <a:t>显示这一行的数据是关于哪张表的。</a:t>
            </a:r>
            <a:endParaRPr lang="en-US" altLang="zh-CN" dirty="0"/>
          </a:p>
          <a:p>
            <a:endParaRPr lang="en-US" altLang="zh-CN" dirty="0"/>
          </a:p>
          <a:p>
            <a:r>
              <a:rPr lang="en-US" altLang="zh-CN" dirty="0"/>
              <a:t>partitions: </a:t>
            </a:r>
            <a:r>
              <a:rPr lang="zh-CN" altLang="en-US" dirty="0"/>
              <a:t>匹配的分表。</a:t>
            </a:r>
            <a:endParaRPr lang="en-US" altLang="zh-CN" dirty="0"/>
          </a:p>
          <a:p>
            <a:endParaRPr lang="en-US" altLang="zh-CN" dirty="0"/>
          </a:p>
          <a:p>
            <a:r>
              <a:rPr lang="en-US" altLang="zh-CN" dirty="0"/>
              <a:t>type: </a:t>
            </a:r>
            <a:r>
              <a:rPr lang="zh-CN" altLang="en-US" dirty="0"/>
              <a:t>连接类型，又叫 </a:t>
            </a:r>
            <a:r>
              <a:rPr lang="en-US" altLang="zh-CN" dirty="0"/>
              <a:t>“</a:t>
            </a:r>
            <a:r>
              <a:rPr lang="zh-CN" altLang="en-US" dirty="0"/>
              <a:t>访问类型</a:t>
            </a:r>
            <a:r>
              <a:rPr lang="en-US" altLang="zh-CN" dirty="0"/>
              <a:t>”</a:t>
            </a:r>
            <a:r>
              <a:rPr lang="zh-CN" altLang="en-US" dirty="0"/>
              <a:t>。</a:t>
            </a:r>
            <a:endParaRPr lang="en-US" altLang="zh-CN" dirty="0"/>
          </a:p>
          <a:p>
            <a:r>
              <a:rPr lang="en-US" altLang="zh-CN" dirty="0"/>
              <a:t>        </a:t>
            </a:r>
            <a:r>
              <a:rPr lang="zh-CN" altLang="en-US" dirty="0"/>
              <a:t>常用类型有：</a:t>
            </a:r>
            <a:r>
              <a:rPr lang="en-US" altLang="zh-CN" dirty="0"/>
              <a:t>ALL, index, range, ref, </a:t>
            </a:r>
            <a:r>
              <a:rPr lang="en-US" altLang="zh-CN" dirty="0" err="1"/>
              <a:t>eq_ref</a:t>
            </a:r>
            <a:r>
              <a:rPr lang="en-US" altLang="zh-CN" dirty="0"/>
              <a:t>, const, system, NULL</a:t>
            </a:r>
            <a:endParaRPr lang="en-US" altLang="zh-CN" dirty="0"/>
          </a:p>
          <a:p>
            <a:r>
              <a:rPr lang="en-US" altLang="zh-CN" dirty="0"/>
              <a:t>                                  (</a:t>
            </a:r>
            <a:r>
              <a:rPr lang="zh-CN" altLang="en-US" dirty="0"/>
              <a:t>从左到右，性能越来越好</a:t>
            </a:r>
            <a:r>
              <a:rPr lang="en-US" altLang="zh-CN" dirty="0"/>
              <a:t>)</a:t>
            </a:r>
            <a:endParaRPr lang="en-US" altLang="zh-CN" dirty="0"/>
          </a:p>
          <a:p>
            <a:endParaRPr lang="en-US" altLang="zh-CN" dirty="0"/>
          </a:p>
          <a:p>
            <a:r>
              <a:rPr lang="en-US" altLang="zh-CN" dirty="0" err="1"/>
              <a:t>possible_keys</a:t>
            </a:r>
            <a:r>
              <a:rPr lang="zh-CN" altLang="en-US" dirty="0"/>
              <a:t>：可以选择的索引。</a:t>
            </a:r>
            <a:endParaRPr lang="en-US" altLang="zh-CN" dirty="0"/>
          </a:p>
          <a:p>
            <a:endParaRPr lang="en-US" altLang="zh-CN" dirty="0"/>
          </a:p>
          <a:p>
            <a:r>
              <a:rPr lang="en-US" altLang="zh-CN" dirty="0"/>
              <a:t>key: </a:t>
            </a:r>
            <a:r>
              <a:rPr lang="zh-CN" altLang="en-US" dirty="0"/>
              <a:t>实际选择的索引。</a:t>
            </a:r>
            <a:endParaRPr lang="en-US" altLang="zh-CN" dirty="0"/>
          </a:p>
          <a:p>
            <a:endParaRPr lang="en-US" altLang="zh-CN" dirty="0"/>
          </a:p>
          <a:p>
            <a:r>
              <a:rPr lang="en-US" altLang="zh-CN" dirty="0" err="1"/>
              <a:t>key_len</a:t>
            </a:r>
            <a:r>
              <a:rPr lang="en-US" altLang="zh-CN" dirty="0"/>
              <a:t>: </a:t>
            </a:r>
            <a:r>
              <a:rPr lang="zh-CN" altLang="en-US" dirty="0"/>
              <a:t>使用索引的长度 </a:t>
            </a:r>
            <a:r>
              <a:rPr lang="en-US" altLang="zh-CN" dirty="0"/>
              <a:t>(</a:t>
            </a:r>
            <a:r>
              <a:rPr lang="zh-CN" altLang="en-US" dirty="0"/>
              <a:t>以字节为单位</a:t>
            </a:r>
            <a:r>
              <a:rPr lang="en-US" altLang="zh-CN" dirty="0"/>
              <a:t>)</a:t>
            </a:r>
            <a:r>
              <a:rPr lang="zh-CN" altLang="en-US" dirty="0"/>
              <a:t>。</a:t>
            </a:r>
            <a:endParaRPr lang="en-US" altLang="zh-CN" dirty="0"/>
          </a:p>
          <a:p>
            <a:endParaRPr lang="en-US" altLang="zh-CN" dirty="0"/>
          </a:p>
          <a:p>
            <a:r>
              <a:rPr lang="en-US" altLang="zh-CN" dirty="0"/>
              <a:t>ref: </a:t>
            </a:r>
            <a:r>
              <a:rPr lang="zh-CN" altLang="en-US" dirty="0"/>
              <a:t>与索引比较的字段</a:t>
            </a:r>
            <a:endParaRPr lang="en-US" altLang="zh-CN" dirty="0"/>
          </a:p>
          <a:p>
            <a:endParaRPr lang="en-US" altLang="zh-CN" dirty="0"/>
          </a:p>
          <a:p>
            <a:r>
              <a:rPr lang="en-US" altLang="zh-CN" dirty="0"/>
              <a:t>rows: </a:t>
            </a:r>
            <a:r>
              <a:rPr lang="zh-CN" altLang="en-US" dirty="0"/>
              <a:t>大概要检索的行数</a:t>
            </a:r>
            <a:endParaRPr lang="en-US" altLang="zh-CN" dirty="0"/>
          </a:p>
          <a:p>
            <a:r>
              <a:rPr lang="en-US" altLang="zh-CN" dirty="0"/>
              <a:t> </a:t>
            </a:r>
            <a:endParaRPr lang="en-US" altLang="zh-CN"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4340" y="662940"/>
            <a:ext cx="9347200" cy="2030095"/>
          </a:xfrm>
          <a:prstGeom prst="rect">
            <a:avLst/>
          </a:prstGeom>
          <a:noFill/>
        </p:spPr>
        <p:txBody>
          <a:bodyPr wrap="square" rtlCol="0">
            <a:spAutoFit/>
          </a:bodyPr>
          <a:lstStyle/>
          <a:p>
            <a:r>
              <a:rPr lang="en-US" altLang="zh-CN" dirty="0"/>
              <a:t>Extra: </a:t>
            </a:r>
            <a:r>
              <a:rPr lang="zh-CN" altLang="en-US" dirty="0"/>
              <a:t>额外信息。</a:t>
            </a:r>
            <a:endParaRPr lang="en-US" altLang="zh-CN" dirty="0"/>
          </a:p>
          <a:p>
            <a:r>
              <a:rPr lang="en-US" altLang="zh-CN" dirty="0"/>
              <a:t>         using </a:t>
            </a:r>
            <a:r>
              <a:rPr lang="en-US" altLang="zh-CN" dirty="0" err="1"/>
              <a:t>filesort</a:t>
            </a:r>
            <a:r>
              <a:rPr lang="en-US" altLang="zh-CN" dirty="0"/>
              <a:t>: MySQL</a:t>
            </a:r>
            <a:r>
              <a:rPr lang="zh-CN" altLang="en-US" dirty="0"/>
              <a:t>中无法利用索引完成的排序操作称为 </a:t>
            </a:r>
            <a:r>
              <a:rPr lang="en-US" altLang="zh-CN" dirty="0"/>
              <a:t>”</a:t>
            </a:r>
            <a:r>
              <a:rPr lang="zh-CN" altLang="en-US" dirty="0"/>
              <a:t>文件排序</a:t>
            </a:r>
            <a:r>
              <a:rPr lang="en-US" altLang="zh-CN" dirty="0"/>
              <a:t>”</a:t>
            </a:r>
            <a:r>
              <a:rPr lang="zh-CN" altLang="en-US" dirty="0"/>
              <a:t>，常见于排序和分组查询。</a:t>
            </a:r>
            <a:endParaRPr lang="en-US" altLang="zh-CN" dirty="0"/>
          </a:p>
          <a:p>
            <a:r>
              <a:rPr lang="en-US" altLang="zh-CN" dirty="0"/>
              <a:t>         using temporary: </a:t>
            </a:r>
            <a:r>
              <a:rPr lang="zh-CN" altLang="en-US" dirty="0"/>
              <a:t>表示</a:t>
            </a:r>
            <a:r>
              <a:rPr lang="en-US" altLang="zh-CN" dirty="0"/>
              <a:t>MySQL</a:t>
            </a:r>
            <a:r>
              <a:rPr lang="zh-CN" altLang="en-US" dirty="0"/>
              <a:t>需要使用临时表来存储结果集，常见于排序和分组查询。</a:t>
            </a:r>
            <a:endParaRPr lang="en-US" altLang="zh-CN" dirty="0"/>
          </a:p>
          <a:p>
            <a:r>
              <a:rPr lang="en-US" altLang="zh-CN" dirty="0"/>
              <a:t>         </a:t>
            </a:r>
            <a:endParaRPr lang="en-US" altLang="zh-CN" dirty="0"/>
          </a:p>
          <a:p>
            <a:r>
              <a:rPr lang="en-US" altLang="zh-CN" dirty="0"/>
              <a:t>          using </a:t>
            </a:r>
            <a:r>
              <a:rPr lang="en-US" altLang="zh-CN" dirty="0" err="1"/>
              <a:t>filesort</a:t>
            </a:r>
            <a:r>
              <a:rPr lang="en-US" altLang="zh-CN" dirty="0"/>
              <a:t> </a:t>
            </a:r>
            <a:r>
              <a:rPr lang="zh-CN" altLang="en-US" dirty="0"/>
              <a:t>和 </a:t>
            </a:r>
            <a:r>
              <a:rPr lang="en-US" altLang="zh-CN" dirty="0"/>
              <a:t>using temporary,</a:t>
            </a:r>
            <a:r>
              <a:rPr lang="zh-CN" altLang="en-US" dirty="0"/>
              <a:t> 这两项比较耗时</a:t>
            </a:r>
            <a:r>
              <a:rPr lang="en-US" altLang="zh-CN" dirty="0"/>
              <a:t>, </a:t>
            </a:r>
            <a:r>
              <a:rPr lang="zh-CN" altLang="en-US" dirty="0"/>
              <a:t>需要特别小心。</a:t>
            </a:r>
            <a:endParaRPr lang="zh-CN" altLang="en-US" dirty="0"/>
          </a:p>
          <a:p>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en-US" altLang="zh-CN" sz="2800" b="1" dirty="0">
                <a:latin typeface="+mj-ea"/>
                <a:ea typeface="+mj-ea"/>
              </a:rPr>
              <a:t>Explain </a:t>
            </a:r>
            <a:r>
              <a:rPr lang="zh-CN" altLang="en-US" sz="2800" b="1" dirty="0">
                <a:latin typeface="+mj-ea"/>
                <a:ea typeface="+mj-ea"/>
              </a:rPr>
              <a:t>执行计划的输出内容</a:t>
            </a:r>
            <a:endParaRPr lang="zh-CN" altLang="en-US" sz="2800" b="1" dirty="0">
              <a:latin typeface="+mj-ea"/>
              <a:ea typeface="+mj-ea"/>
            </a:endParaRPr>
          </a:p>
        </p:txBody>
      </p:sp>
      <p:graphicFrame>
        <p:nvGraphicFramePr>
          <p:cNvPr id="3" name="表格 3"/>
          <p:cNvGraphicFramePr>
            <a:graphicFrameLocks noGrp="1"/>
          </p:cNvGraphicFramePr>
          <p:nvPr>
            <p:custDataLst>
              <p:tags r:id="rId1"/>
            </p:custDataLst>
          </p:nvPr>
        </p:nvGraphicFramePr>
        <p:xfrm>
          <a:off x="708866" y="1213537"/>
          <a:ext cx="7642860" cy="5126355"/>
        </p:xfrm>
        <a:graphic>
          <a:graphicData uri="http://schemas.openxmlformats.org/drawingml/2006/table">
            <a:tbl>
              <a:tblPr firstRow="1" bandRow="1">
                <a:tableStyleId>{5C22544A-7EE6-4342-B048-85BDC9FD1C3A}</a:tableStyleId>
              </a:tblPr>
              <a:tblGrid>
                <a:gridCol w="2399665"/>
                <a:gridCol w="5243195"/>
              </a:tblGrid>
              <a:tr h="394335">
                <a:tc>
                  <a:txBody>
                    <a:bodyPr/>
                    <a:lstStyle/>
                    <a:p>
                      <a:pPr algn="ctr" fontAlgn="t"/>
                      <a:r>
                        <a:rPr lang="zh-CN" altLang="en-US" b="1" dirty="0">
                          <a:effectLst/>
                        </a:rPr>
                        <a:t>列</a:t>
                      </a:r>
                      <a:endParaRPr lang="zh-CN" altLang="en-US" b="0" dirty="0">
                        <a:effectLst/>
                      </a:endParaRPr>
                    </a:p>
                  </a:txBody>
                  <a:tcPr marL="60960" marR="60960" marT="30480" marB="30480"/>
                </a:tc>
                <a:tc>
                  <a:txBody>
                    <a:bodyPr/>
                    <a:lstStyle/>
                    <a:p>
                      <a:pPr algn="ctr" fontAlgn="t"/>
                      <a:r>
                        <a:rPr lang="zh-CN" altLang="en-US" b="1">
                          <a:effectLst/>
                        </a:rPr>
                        <a:t>含义</a:t>
                      </a:r>
                      <a:endParaRPr lang="zh-CN" altLang="en-US" b="0">
                        <a:effectLst/>
                      </a:endParaRPr>
                    </a:p>
                  </a:txBody>
                  <a:tcPr marL="60960" marR="60960" marT="30480" marB="30480"/>
                </a:tc>
              </a:tr>
              <a:tr h="394335">
                <a:tc>
                  <a:txBody>
                    <a:bodyPr/>
                    <a:lstStyle/>
                    <a:p>
                      <a:pPr fontAlgn="t"/>
                      <a:r>
                        <a:rPr lang="en-US" b="0">
                          <a:effectLst/>
                        </a:rPr>
                        <a:t>id</a:t>
                      </a:r>
                      <a:endParaRPr lang="en-US" b="0">
                        <a:effectLst/>
                      </a:endParaRPr>
                    </a:p>
                  </a:txBody>
                  <a:tcPr marL="60960" marR="60960" marT="30480" marB="30480"/>
                </a:tc>
                <a:tc>
                  <a:txBody>
                    <a:bodyPr/>
                    <a:lstStyle/>
                    <a:p>
                      <a:pPr fontAlgn="t"/>
                      <a:r>
                        <a:rPr lang="zh-CN" altLang="en-US" b="0" dirty="0">
                          <a:effectLst/>
                        </a:rPr>
                        <a:t>执行计划的 </a:t>
                      </a:r>
                      <a:r>
                        <a:rPr lang="en-US" altLang="zh-CN" b="0" dirty="0">
                          <a:effectLst/>
                        </a:rPr>
                        <a:t>id </a:t>
                      </a:r>
                      <a:r>
                        <a:rPr lang="zh-CN" altLang="en-US" b="0" dirty="0">
                          <a:effectLst/>
                        </a:rPr>
                        <a:t>标志</a:t>
                      </a:r>
                      <a:endParaRPr lang="zh-CN" altLang="en-US" b="0" dirty="0">
                        <a:effectLst/>
                      </a:endParaRPr>
                    </a:p>
                  </a:txBody>
                  <a:tcPr marL="60960" marR="60960" marT="30480" marB="30480"/>
                </a:tc>
              </a:tr>
              <a:tr h="394335">
                <a:tc>
                  <a:txBody>
                    <a:bodyPr/>
                    <a:lstStyle/>
                    <a:p>
                      <a:pPr fontAlgn="t"/>
                      <a:r>
                        <a:rPr lang="en-US" b="0" dirty="0" err="1">
                          <a:effectLst/>
                        </a:rPr>
                        <a:t>select_type</a:t>
                      </a:r>
                      <a:endParaRPr lang="en-US" b="0" dirty="0">
                        <a:effectLst/>
                      </a:endParaRPr>
                    </a:p>
                  </a:txBody>
                  <a:tcPr marL="60960" marR="60960" marT="30480" marB="30480"/>
                </a:tc>
                <a:tc>
                  <a:txBody>
                    <a:bodyPr/>
                    <a:lstStyle/>
                    <a:p>
                      <a:pPr fontAlgn="t"/>
                      <a:r>
                        <a:rPr lang="en-US" b="0">
                          <a:effectLst/>
                        </a:rPr>
                        <a:t>SELECT </a:t>
                      </a:r>
                      <a:r>
                        <a:rPr lang="zh-CN" altLang="en-US" b="0">
                          <a:effectLst/>
                        </a:rPr>
                        <a:t>的类型</a:t>
                      </a:r>
                      <a:endParaRPr lang="zh-CN" altLang="en-US" b="0">
                        <a:effectLst/>
                      </a:endParaRPr>
                    </a:p>
                  </a:txBody>
                  <a:tcPr marL="60960" marR="60960" marT="30480" marB="30480"/>
                </a:tc>
              </a:tr>
              <a:tr h="394335">
                <a:tc>
                  <a:txBody>
                    <a:bodyPr/>
                    <a:lstStyle/>
                    <a:p>
                      <a:pPr fontAlgn="t"/>
                      <a:r>
                        <a:rPr lang="en-US" b="0">
                          <a:effectLst/>
                        </a:rPr>
                        <a:t>table</a:t>
                      </a:r>
                      <a:endParaRPr lang="en-US" b="0">
                        <a:effectLst/>
                      </a:endParaRPr>
                    </a:p>
                  </a:txBody>
                  <a:tcPr marL="60960" marR="60960" marT="30480" marB="30480"/>
                </a:tc>
                <a:tc>
                  <a:txBody>
                    <a:bodyPr/>
                    <a:lstStyle/>
                    <a:p>
                      <a:pPr fontAlgn="t"/>
                      <a:r>
                        <a:rPr lang="zh-CN" altLang="en-US" b="0">
                          <a:effectLst/>
                        </a:rPr>
                        <a:t>输出记录的表</a:t>
                      </a:r>
                      <a:endParaRPr lang="zh-CN" altLang="en-US" b="0">
                        <a:effectLst/>
                      </a:endParaRPr>
                    </a:p>
                  </a:txBody>
                  <a:tcPr marL="60960" marR="60960" marT="30480" marB="30480"/>
                </a:tc>
              </a:tr>
              <a:tr h="394335">
                <a:tc>
                  <a:txBody>
                    <a:bodyPr/>
                    <a:lstStyle/>
                    <a:p>
                      <a:pPr fontAlgn="t"/>
                      <a:r>
                        <a:rPr lang="en-US" b="0">
                          <a:effectLst/>
                        </a:rPr>
                        <a:t>partitions</a:t>
                      </a:r>
                      <a:endParaRPr lang="en-US" b="0">
                        <a:effectLst/>
                      </a:endParaRPr>
                    </a:p>
                  </a:txBody>
                  <a:tcPr marL="60960" marR="60960" marT="30480" marB="30480"/>
                </a:tc>
                <a:tc>
                  <a:txBody>
                    <a:bodyPr/>
                    <a:lstStyle/>
                    <a:p>
                      <a:pPr fontAlgn="t"/>
                      <a:r>
                        <a:rPr lang="zh-CN" altLang="en-US" b="0">
                          <a:effectLst/>
                        </a:rPr>
                        <a:t>匹配的分区</a:t>
                      </a:r>
                      <a:endParaRPr lang="zh-CN" altLang="en-US" b="0">
                        <a:effectLst/>
                      </a:endParaRPr>
                    </a:p>
                  </a:txBody>
                  <a:tcPr marL="60960" marR="60960" marT="30480" marB="30480"/>
                </a:tc>
              </a:tr>
              <a:tr h="394335">
                <a:tc>
                  <a:txBody>
                    <a:bodyPr/>
                    <a:lstStyle/>
                    <a:p>
                      <a:pPr fontAlgn="t"/>
                      <a:r>
                        <a:rPr lang="en-US" b="0">
                          <a:effectLst/>
                        </a:rPr>
                        <a:t>type</a:t>
                      </a:r>
                      <a:endParaRPr lang="en-US" b="0">
                        <a:effectLst/>
                      </a:endParaRPr>
                    </a:p>
                  </a:txBody>
                  <a:tcPr marL="60960" marR="60960" marT="30480" marB="30480"/>
                </a:tc>
                <a:tc>
                  <a:txBody>
                    <a:bodyPr/>
                    <a:lstStyle/>
                    <a:p>
                      <a:pPr fontAlgn="t"/>
                      <a:r>
                        <a:rPr lang="en-US" b="0">
                          <a:effectLst/>
                        </a:rPr>
                        <a:t>JOIN</a:t>
                      </a:r>
                      <a:r>
                        <a:rPr lang="zh-CN" altLang="en-US" b="0">
                          <a:effectLst/>
                        </a:rPr>
                        <a:t>的类型</a:t>
                      </a:r>
                      <a:endParaRPr lang="zh-CN" altLang="en-US" b="0">
                        <a:effectLst/>
                      </a:endParaRPr>
                    </a:p>
                  </a:txBody>
                  <a:tcPr marL="60960" marR="60960" marT="30480" marB="30480"/>
                </a:tc>
              </a:tr>
              <a:tr h="394335">
                <a:tc>
                  <a:txBody>
                    <a:bodyPr/>
                    <a:lstStyle/>
                    <a:p>
                      <a:pPr fontAlgn="t"/>
                      <a:r>
                        <a:rPr lang="en-US" b="0">
                          <a:effectLst/>
                        </a:rPr>
                        <a:t>possible_keys</a:t>
                      </a:r>
                      <a:endParaRPr lang="en-US" b="0">
                        <a:effectLst/>
                      </a:endParaRPr>
                    </a:p>
                  </a:txBody>
                  <a:tcPr marL="60960" marR="60960" marT="30480" marB="30480"/>
                </a:tc>
                <a:tc>
                  <a:txBody>
                    <a:bodyPr/>
                    <a:lstStyle/>
                    <a:p>
                      <a:pPr fontAlgn="t"/>
                      <a:r>
                        <a:rPr lang="zh-CN" altLang="en-US" b="0">
                          <a:effectLst/>
                        </a:rPr>
                        <a:t>优化器可能选择的索引</a:t>
                      </a:r>
                      <a:endParaRPr lang="zh-CN" altLang="en-US" b="0">
                        <a:effectLst/>
                      </a:endParaRPr>
                    </a:p>
                  </a:txBody>
                  <a:tcPr marL="60960" marR="60960" marT="30480" marB="30480"/>
                </a:tc>
              </a:tr>
              <a:tr h="394335">
                <a:tc>
                  <a:txBody>
                    <a:bodyPr/>
                    <a:lstStyle/>
                    <a:p>
                      <a:pPr fontAlgn="t"/>
                      <a:r>
                        <a:rPr lang="en-US" b="0">
                          <a:effectLst/>
                        </a:rPr>
                        <a:t>key</a:t>
                      </a:r>
                      <a:endParaRPr lang="en-US" b="0">
                        <a:effectLst/>
                      </a:endParaRPr>
                    </a:p>
                  </a:txBody>
                  <a:tcPr marL="60960" marR="60960" marT="30480" marB="30480"/>
                </a:tc>
                <a:tc>
                  <a:txBody>
                    <a:bodyPr/>
                    <a:lstStyle/>
                    <a:p>
                      <a:pPr fontAlgn="t"/>
                      <a:r>
                        <a:rPr lang="zh-CN" altLang="en-US" b="0">
                          <a:effectLst/>
                        </a:rPr>
                        <a:t>优化器实际选择的索引</a:t>
                      </a:r>
                      <a:endParaRPr lang="zh-CN" altLang="en-US" b="0">
                        <a:effectLst/>
                      </a:endParaRPr>
                    </a:p>
                  </a:txBody>
                  <a:tcPr marL="60960" marR="60960" marT="30480" marB="30480"/>
                </a:tc>
              </a:tr>
              <a:tr h="394335">
                <a:tc>
                  <a:txBody>
                    <a:bodyPr/>
                    <a:lstStyle/>
                    <a:p>
                      <a:pPr fontAlgn="t"/>
                      <a:r>
                        <a:rPr lang="en-US" b="0">
                          <a:effectLst/>
                        </a:rPr>
                        <a:t>key_len</a:t>
                      </a:r>
                      <a:endParaRPr lang="en-US" b="0">
                        <a:effectLst/>
                      </a:endParaRPr>
                    </a:p>
                  </a:txBody>
                  <a:tcPr marL="60960" marR="60960" marT="30480" marB="30480"/>
                </a:tc>
                <a:tc>
                  <a:txBody>
                    <a:bodyPr/>
                    <a:lstStyle/>
                    <a:p>
                      <a:pPr fontAlgn="t"/>
                      <a:r>
                        <a:rPr lang="zh-CN" altLang="en-US" b="0">
                          <a:effectLst/>
                        </a:rPr>
                        <a:t>使用索引的字节长度</a:t>
                      </a:r>
                      <a:endParaRPr lang="zh-CN" altLang="en-US" b="0">
                        <a:effectLst/>
                      </a:endParaRPr>
                    </a:p>
                  </a:txBody>
                  <a:tcPr marL="60960" marR="60960" marT="30480" marB="30480"/>
                </a:tc>
              </a:tr>
              <a:tr h="394335">
                <a:tc>
                  <a:txBody>
                    <a:bodyPr/>
                    <a:lstStyle/>
                    <a:p>
                      <a:pPr fontAlgn="t"/>
                      <a:r>
                        <a:rPr lang="en-US" b="0">
                          <a:effectLst/>
                        </a:rPr>
                        <a:t>ref</a:t>
                      </a:r>
                      <a:endParaRPr lang="en-US" b="0">
                        <a:effectLst/>
                      </a:endParaRPr>
                    </a:p>
                  </a:txBody>
                  <a:tcPr marL="60960" marR="60960" marT="30480" marB="30480"/>
                </a:tc>
                <a:tc>
                  <a:txBody>
                    <a:bodyPr/>
                    <a:lstStyle/>
                    <a:p>
                      <a:pPr fontAlgn="t"/>
                      <a:r>
                        <a:rPr lang="zh-CN" altLang="en-US" b="0">
                          <a:effectLst/>
                        </a:rPr>
                        <a:t>进行比较的索引列</a:t>
                      </a:r>
                      <a:endParaRPr lang="zh-CN" altLang="en-US" b="0">
                        <a:effectLst/>
                      </a:endParaRPr>
                    </a:p>
                  </a:txBody>
                  <a:tcPr marL="60960" marR="60960" marT="30480" marB="30480"/>
                </a:tc>
              </a:tr>
              <a:tr h="394335">
                <a:tc>
                  <a:txBody>
                    <a:bodyPr/>
                    <a:lstStyle/>
                    <a:p>
                      <a:pPr fontAlgn="t"/>
                      <a:r>
                        <a:rPr lang="en-US" b="0">
                          <a:effectLst/>
                        </a:rPr>
                        <a:t>rows</a:t>
                      </a:r>
                      <a:endParaRPr lang="en-US" b="0">
                        <a:effectLst/>
                      </a:endParaRPr>
                    </a:p>
                  </a:txBody>
                  <a:tcPr marL="60960" marR="60960" marT="30480" marB="30480"/>
                </a:tc>
                <a:tc>
                  <a:txBody>
                    <a:bodyPr/>
                    <a:lstStyle/>
                    <a:p>
                      <a:pPr fontAlgn="t"/>
                      <a:r>
                        <a:rPr lang="zh-CN" altLang="en-US" b="0">
                          <a:effectLst/>
                        </a:rPr>
                        <a:t>优化器预估的记录数量</a:t>
                      </a:r>
                      <a:endParaRPr lang="zh-CN" altLang="en-US" b="0">
                        <a:effectLst/>
                      </a:endParaRPr>
                    </a:p>
                  </a:txBody>
                  <a:tcPr marL="60960" marR="60960" marT="30480" marB="30480"/>
                </a:tc>
              </a:tr>
              <a:tr h="394335">
                <a:tc>
                  <a:txBody>
                    <a:bodyPr/>
                    <a:lstStyle/>
                    <a:p>
                      <a:pPr fontAlgn="t"/>
                      <a:r>
                        <a:rPr lang="en-US" b="0" dirty="0">
                          <a:effectLst/>
                        </a:rPr>
                        <a:t>filtered</a:t>
                      </a:r>
                      <a:endParaRPr lang="en-US" b="0" dirty="0">
                        <a:effectLst/>
                      </a:endParaRPr>
                    </a:p>
                  </a:txBody>
                  <a:tcPr marL="60960" marR="60960" marT="30480" marB="30480"/>
                </a:tc>
                <a:tc>
                  <a:txBody>
                    <a:bodyPr/>
                    <a:lstStyle/>
                    <a:p>
                      <a:pPr fontAlgn="t"/>
                      <a:r>
                        <a:rPr lang="zh-CN" altLang="en-US" b="0">
                          <a:effectLst/>
                        </a:rPr>
                        <a:t>根据条件过滤得到的记录的百分比</a:t>
                      </a:r>
                      <a:endParaRPr lang="zh-CN" altLang="en-US" b="0">
                        <a:effectLst/>
                      </a:endParaRPr>
                    </a:p>
                  </a:txBody>
                  <a:tcPr marL="60960" marR="60960" marT="30480" marB="30480"/>
                </a:tc>
              </a:tr>
              <a:tr h="394335">
                <a:tc>
                  <a:txBody>
                    <a:bodyPr/>
                    <a:lstStyle/>
                    <a:p>
                      <a:pPr fontAlgn="t"/>
                      <a:r>
                        <a:rPr lang="en-US" b="0">
                          <a:effectLst/>
                        </a:rPr>
                        <a:t>extra</a:t>
                      </a:r>
                      <a:endParaRPr lang="en-US" b="0">
                        <a:effectLst/>
                      </a:endParaRPr>
                    </a:p>
                  </a:txBody>
                  <a:tcPr marL="60960" marR="60960" marT="30480" marB="30480"/>
                </a:tc>
                <a:tc>
                  <a:txBody>
                    <a:bodyPr/>
                    <a:lstStyle/>
                    <a:p>
                      <a:pPr fontAlgn="t"/>
                      <a:r>
                        <a:rPr lang="zh-CN" altLang="en-US" b="0" dirty="0">
                          <a:effectLst/>
                        </a:rPr>
                        <a:t>额外的显示选项</a:t>
                      </a:r>
                      <a:endParaRPr lang="zh-CN" altLang="en-US" b="0" dirty="0">
                        <a:effectLst/>
                      </a:endParaRPr>
                    </a:p>
                  </a:txBody>
                  <a:tcPr marL="60960" marR="60960" marT="30480" marB="3048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195" name="Picture 3" descr="PPT-2-1"/>
          <p:cNvPicPr>
            <a:picLocks noChangeAspect="1" noChangeArrowheads="1"/>
          </p:cNvPicPr>
          <p:nvPr/>
        </p:nvPicPr>
        <p:blipFill>
          <a:blip r:embed="rId1" cstate="print"/>
          <a:srcRect/>
          <a:stretch>
            <a:fillRect/>
          </a:stretch>
        </p:blipFill>
        <p:spPr bwMode="auto">
          <a:xfrm>
            <a:off x="1" y="0"/>
            <a:ext cx="10030107" cy="1878013"/>
          </a:xfrm>
          <a:prstGeom prst="rect">
            <a:avLst/>
          </a:prstGeom>
          <a:noFill/>
          <a:ln w="9525">
            <a:noFill/>
            <a:miter lim="800000"/>
            <a:headEnd/>
            <a:tailEnd/>
          </a:ln>
        </p:spPr>
      </p:pic>
      <p:pic>
        <p:nvPicPr>
          <p:cNvPr id="8201" name="Picture 9" descr="PPT-2-5"/>
          <p:cNvPicPr>
            <a:picLocks noChangeAspect="1" noChangeArrowheads="1"/>
          </p:cNvPicPr>
          <p:nvPr/>
        </p:nvPicPr>
        <p:blipFill>
          <a:blip r:embed="rId2" cstate="print"/>
          <a:srcRect/>
          <a:stretch>
            <a:fillRect/>
          </a:stretch>
        </p:blipFill>
        <p:spPr bwMode="auto">
          <a:xfrm>
            <a:off x="1016000" y="3037042"/>
            <a:ext cx="182515" cy="231265"/>
          </a:xfrm>
          <a:prstGeom prst="rect">
            <a:avLst/>
          </a:prstGeom>
          <a:noFill/>
          <a:ln w="9525">
            <a:noFill/>
            <a:miter lim="800000"/>
            <a:headEnd/>
            <a:tailEnd/>
          </a:ln>
        </p:spPr>
      </p:pic>
      <p:pic>
        <p:nvPicPr>
          <p:cNvPr id="8202" name="Picture 10" descr="PPT-2-5"/>
          <p:cNvPicPr>
            <a:picLocks noChangeAspect="1" noChangeArrowheads="1"/>
          </p:cNvPicPr>
          <p:nvPr/>
        </p:nvPicPr>
        <p:blipFill>
          <a:blip r:embed="rId2" cstate="print"/>
          <a:srcRect/>
          <a:stretch>
            <a:fillRect/>
          </a:stretch>
        </p:blipFill>
        <p:spPr bwMode="auto">
          <a:xfrm>
            <a:off x="1019919" y="3567267"/>
            <a:ext cx="182515" cy="231265"/>
          </a:xfrm>
          <a:prstGeom prst="rect">
            <a:avLst/>
          </a:prstGeom>
          <a:noFill/>
          <a:ln w="9525">
            <a:noFill/>
            <a:miter lim="800000"/>
            <a:headEnd/>
            <a:tailEnd/>
          </a:ln>
        </p:spPr>
      </p:pic>
      <p:pic>
        <p:nvPicPr>
          <p:cNvPr id="8203" name="Picture 11" descr="PPT-2-5"/>
          <p:cNvPicPr>
            <a:picLocks noChangeAspect="1" noChangeArrowheads="1"/>
          </p:cNvPicPr>
          <p:nvPr/>
        </p:nvPicPr>
        <p:blipFill>
          <a:blip r:embed="rId2" cstate="print"/>
          <a:srcRect/>
          <a:stretch>
            <a:fillRect/>
          </a:stretch>
        </p:blipFill>
        <p:spPr bwMode="auto">
          <a:xfrm>
            <a:off x="1017021" y="4090528"/>
            <a:ext cx="182515" cy="231265"/>
          </a:xfrm>
          <a:prstGeom prst="rect">
            <a:avLst/>
          </a:prstGeom>
          <a:noFill/>
          <a:ln w="9525">
            <a:noFill/>
            <a:miter lim="800000"/>
            <a:headEnd/>
            <a:tailEnd/>
          </a:ln>
        </p:spPr>
      </p:pic>
      <p:pic>
        <p:nvPicPr>
          <p:cNvPr id="15370" name="Picture 19" descr="PPT-2-12"/>
          <p:cNvPicPr>
            <a:picLocks noChangeAspect="1" noChangeArrowheads="1"/>
          </p:cNvPicPr>
          <p:nvPr/>
        </p:nvPicPr>
        <p:blipFill>
          <a:blip r:embed="rId3" cstate="print"/>
          <a:srcRect/>
          <a:stretch>
            <a:fillRect/>
          </a:stretch>
        </p:blipFill>
        <p:spPr bwMode="auto">
          <a:xfrm>
            <a:off x="1" y="6454776"/>
            <a:ext cx="10030107" cy="403225"/>
          </a:xfrm>
          <a:prstGeom prst="rect">
            <a:avLst/>
          </a:prstGeom>
          <a:noFill/>
          <a:ln w="9525">
            <a:noFill/>
            <a:miter lim="800000"/>
            <a:headEnd/>
            <a:tailEnd/>
          </a:ln>
        </p:spPr>
      </p:pic>
      <p:sp>
        <p:nvSpPr>
          <p:cNvPr id="11" name="内容占位符 2"/>
          <p:cNvSpPr txBox="1"/>
          <p:nvPr/>
        </p:nvSpPr>
        <p:spPr>
          <a:xfrm>
            <a:off x="1198245" y="2851150"/>
            <a:ext cx="6771005" cy="1812290"/>
          </a:xfrm>
          <a:prstGeom prst="rect">
            <a:avLst/>
          </a:prstGeom>
        </p:spPr>
        <p:txBody>
          <a:bodyPr/>
          <a:lstStyle/>
          <a:p>
            <a:pPr marL="228600" indent="-228600" eaLnBrk="1" hangingPunct="1">
              <a:lnSpc>
                <a:spcPct val="120000"/>
              </a:lnSpc>
              <a:spcBef>
                <a:spcPct val="30000"/>
              </a:spcBef>
              <a:defRPr/>
            </a:pPr>
            <a:r>
              <a:rPr lang="zh-CN" altLang="en-US" sz="2400" kern="0" dirty="0">
                <a:latin typeface="+mn-ea"/>
              </a:rPr>
              <a:t>慢查询</a:t>
            </a:r>
            <a:endParaRPr lang="en-US" altLang="zh-CN" sz="2400" kern="0" dirty="0">
              <a:latin typeface="+mn-ea"/>
            </a:endParaRPr>
          </a:p>
          <a:p>
            <a:pPr marL="228600" indent="-228600" eaLnBrk="1" hangingPunct="1">
              <a:lnSpc>
                <a:spcPct val="120000"/>
              </a:lnSpc>
              <a:spcBef>
                <a:spcPct val="30000"/>
              </a:spcBef>
              <a:defRPr/>
            </a:pPr>
            <a:r>
              <a:rPr lang="zh-CN" altLang="en-US" sz="2400" kern="0" dirty="0">
                <a:latin typeface="+mn-ea"/>
              </a:rPr>
              <a:t>执行计划</a:t>
            </a:r>
            <a:endParaRPr lang="en-US" altLang="zh-CN" sz="2400" kern="0" dirty="0">
              <a:latin typeface="+mn-ea"/>
            </a:endParaRPr>
          </a:p>
          <a:p>
            <a:pPr marL="228600" indent="-228600" eaLnBrk="1" hangingPunct="1">
              <a:lnSpc>
                <a:spcPct val="120000"/>
              </a:lnSpc>
              <a:spcBef>
                <a:spcPct val="30000"/>
              </a:spcBef>
              <a:defRPr/>
            </a:pPr>
            <a:r>
              <a:rPr lang="en-US" altLang="zh-CN" sz="2400" kern="0" dirty="0">
                <a:latin typeface="+mn-ea"/>
              </a:rPr>
              <a:t>SQL</a:t>
            </a:r>
            <a:r>
              <a:rPr lang="zh-CN" altLang="en-US" sz="2400" kern="0" dirty="0">
                <a:latin typeface="+mn-ea"/>
              </a:rPr>
              <a:t>优化策略</a:t>
            </a:r>
            <a:endParaRPr lang="en-US" altLang="zh-CN" sz="2400" kern="0" dirty="0">
              <a:latin typeface="+mn-ea"/>
            </a:endParaRPr>
          </a:p>
        </p:txBody>
      </p:sp>
      <p:sp>
        <p:nvSpPr>
          <p:cNvPr id="12" name="矩形 11"/>
          <p:cNvSpPr/>
          <p:nvPr/>
        </p:nvSpPr>
        <p:spPr>
          <a:xfrm>
            <a:off x="1016000" y="962026"/>
            <a:ext cx="5221747" cy="643509"/>
          </a:xfrm>
          <a:prstGeom prst="rect">
            <a:avLst/>
          </a:prstGeom>
        </p:spPr>
        <p:txBody>
          <a:bodyPr wrap="square">
            <a:spAutoFit/>
          </a:bodyPr>
          <a:lstStyle/>
          <a:p>
            <a:pPr marL="342900" indent="-342900" eaLnBrk="1" hangingPunct="1">
              <a:lnSpc>
                <a:spcPct val="110000"/>
              </a:lnSpc>
              <a:defRPr/>
            </a:pPr>
            <a:r>
              <a:rPr lang="en-US" altLang="zh-CN" sz="3500" kern="0" dirty="0">
                <a:solidFill>
                  <a:schemeClr val="bg1"/>
                </a:solidFill>
                <a:latin typeface="微软雅黑" panose="020B0503020204020204" pitchFamily="34" charset="-122"/>
                <a:ea typeface="微软雅黑" panose="020B0503020204020204" pitchFamily="34" charset="-122"/>
              </a:rPr>
              <a:t>Outline </a:t>
            </a:r>
            <a:endParaRPr lang="en-US" altLang="zh-CN" sz="3500" kern="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5844114" y="6482191"/>
            <a:ext cx="5367139" cy="344325"/>
          </a:xfrm>
          <a:prstGeom prst="rect">
            <a:avLst/>
          </a:prstGeom>
        </p:spPr>
        <p:txBody>
          <a:bodyPr wrap="square">
            <a:spAutoFit/>
          </a:bodyPr>
          <a:lstStyle/>
          <a:p>
            <a:pPr marL="342900" indent="-342900" eaLnBrk="1" hangingPunct="1">
              <a:lnSpc>
                <a:spcPct val="110000"/>
              </a:lnSpc>
              <a:defRPr/>
            </a:pPr>
            <a:r>
              <a:rPr lang="zh-CN" altLang="en-US"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王道码农训练营</a:t>
            </a:r>
            <a:r>
              <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-WWW.CSKAOYAN.COM</a:t>
            </a:r>
            <a:endPar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2000"/>
                                        <p:tgtEl>
                                          <p:spTgt spid="8195"/>
                                        </p:tgtEl>
                                      </p:cBhvr>
                                    </p:animEffect>
                                  </p:childTnLst>
                                </p:cTn>
                              </p:par>
                              <p:par>
                                <p:cTn id="8" presetID="4" presetClass="entr" presetSubtype="16" fill="hold" nodeType="withEffect">
                                  <p:stCondLst>
                                    <p:cond delay="3000"/>
                                  </p:stCondLst>
                                  <p:childTnLst>
                                    <p:set>
                                      <p:cBhvr>
                                        <p:cTn id="9" dur="1" fill="hold">
                                          <p:stCondLst>
                                            <p:cond delay="0"/>
                                          </p:stCondLst>
                                        </p:cTn>
                                        <p:tgtEl>
                                          <p:spTgt spid="8201"/>
                                        </p:tgtEl>
                                        <p:attrNameLst>
                                          <p:attrName>style.visibility</p:attrName>
                                        </p:attrNameLst>
                                      </p:cBhvr>
                                      <p:to>
                                        <p:strVal val="visible"/>
                                      </p:to>
                                    </p:set>
                                    <p:animEffect transition="in" filter="box(in)">
                                      <p:cBhvr>
                                        <p:cTn id="10" dur="500"/>
                                        <p:tgtEl>
                                          <p:spTgt spid="8201"/>
                                        </p:tgtEl>
                                      </p:cBhvr>
                                    </p:animEffect>
                                  </p:childTnLst>
                                </p:cTn>
                              </p:par>
                              <p:par>
                                <p:cTn id="11" presetID="4" presetClass="entr" presetSubtype="16" fill="hold" nodeType="withEffect">
                                  <p:stCondLst>
                                    <p:cond delay="3000"/>
                                  </p:stCondLst>
                                  <p:childTnLst>
                                    <p:set>
                                      <p:cBhvr>
                                        <p:cTn id="12" dur="1" fill="hold">
                                          <p:stCondLst>
                                            <p:cond delay="0"/>
                                          </p:stCondLst>
                                        </p:cTn>
                                        <p:tgtEl>
                                          <p:spTgt spid="8202"/>
                                        </p:tgtEl>
                                        <p:attrNameLst>
                                          <p:attrName>style.visibility</p:attrName>
                                        </p:attrNameLst>
                                      </p:cBhvr>
                                      <p:to>
                                        <p:strVal val="visible"/>
                                      </p:to>
                                    </p:set>
                                    <p:animEffect transition="in" filter="box(in)">
                                      <p:cBhvr>
                                        <p:cTn id="13" dur="500"/>
                                        <p:tgtEl>
                                          <p:spTgt spid="8202"/>
                                        </p:tgtEl>
                                      </p:cBhvr>
                                    </p:animEffect>
                                  </p:childTnLst>
                                </p:cTn>
                              </p:par>
                              <p:par>
                                <p:cTn id="14" presetID="4" presetClass="entr" presetSubtype="16" fill="hold" nodeType="withEffect">
                                  <p:stCondLst>
                                    <p:cond delay="3000"/>
                                  </p:stCondLst>
                                  <p:childTnLst>
                                    <p:set>
                                      <p:cBhvr>
                                        <p:cTn id="15" dur="1" fill="hold">
                                          <p:stCondLst>
                                            <p:cond delay="0"/>
                                          </p:stCondLst>
                                        </p:cTn>
                                        <p:tgtEl>
                                          <p:spTgt spid="8203"/>
                                        </p:tgtEl>
                                        <p:attrNameLst>
                                          <p:attrName>style.visibility</p:attrName>
                                        </p:attrNameLst>
                                      </p:cBhvr>
                                      <p:to>
                                        <p:strVal val="visible"/>
                                      </p:to>
                                    </p:set>
                                    <p:animEffect transition="in" filter="box(in)">
                                      <p:cBhvr>
                                        <p:cTn id="16" dur="500"/>
                                        <p:tgtEl>
                                          <p:spTgt spid="8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 id</a:t>
            </a:r>
            <a:endParaRPr lang="zh-CN" altLang="en-US" sz="2800" b="1" dirty="0">
              <a:latin typeface="+mj-ea"/>
              <a:ea typeface="+mj-ea"/>
            </a:endParaRPr>
          </a:p>
        </p:txBody>
      </p:sp>
      <p:sp>
        <p:nvSpPr>
          <p:cNvPr id="5" name="文本框 4"/>
          <p:cNvSpPr txBox="1"/>
          <p:nvPr/>
        </p:nvSpPr>
        <p:spPr>
          <a:xfrm>
            <a:off x="637519" y="1189760"/>
            <a:ext cx="8756374" cy="3415030"/>
          </a:xfrm>
          <a:prstGeom prst="rect">
            <a:avLst/>
          </a:prstGeom>
          <a:noFill/>
        </p:spPr>
        <p:txBody>
          <a:bodyPr wrap="square" rtlCol="0">
            <a:spAutoFit/>
          </a:bodyPr>
          <a:lstStyle/>
          <a:p>
            <a:pPr indent="0">
              <a:buFont typeface="Wingdings" panose="05000000000000000000" charset="0"/>
              <a:buNone/>
            </a:pPr>
            <a:endParaRPr lang="zh-CN" altLang="en-US" dirty="0">
              <a:sym typeface="+mn-ea"/>
            </a:endParaRPr>
          </a:p>
          <a:p>
            <a:pPr marL="285750" indent="-285750">
              <a:buFont typeface="Wingdings" panose="05000000000000000000" charset="0"/>
              <a:buChar char="p"/>
            </a:pPr>
            <a:r>
              <a:rPr lang="zh-CN" altLang="en-US" b="1" dirty="0">
                <a:solidFill>
                  <a:schemeClr val="accent1"/>
                </a:solidFill>
                <a:effectLst>
                  <a:outerShdw blurRad="38100" dist="25400" dir="5400000" algn="ctr" rotWithShape="0">
                    <a:srgbClr val="6E747A">
                      <a:alpha val="43000"/>
                    </a:srgbClr>
                  </a:outerShdw>
                </a:effectLst>
                <a:sym typeface="+mn-ea"/>
              </a:rPr>
              <a:t>执行计划</a:t>
            </a:r>
            <a:r>
              <a:rPr lang="en-US" altLang="zh-CN" b="1" dirty="0">
                <a:solidFill>
                  <a:schemeClr val="accent1"/>
                </a:solidFill>
                <a:effectLst>
                  <a:outerShdw blurRad="38100" dist="25400" dir="5400000" algn="ctr" rotWithShape="0">
                    <a:srgbClr val="6E747A">
                      <a:alpha val="43000"/>
                    </a:srgbClr>
                  </a:outerShdw>
                </a:effectLst>
                <a:sym typeface="+mn-ea"/>
              </a:rPr>
              <a:t>-id</a:t>
            </a:r>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Arial" panose="020B0604020202020204" pitchFamily="34" charset="0"/>
              <a:buChar char="•"/>
            </a:pPr>
            <a:r>
              <a:rPr lang="en-US" altLang="zh-CN" dirty="0">
                <a:solidFill>
                  <a:srgbClr val="262626"/>
                </a:solidFill>
                <a:effectLst/>
              </a:rPr>
              <a:t>select </a:t>
            </a:r>
            <a:r>
              <a:rPr lang="zh-CN" altLang="en-US" dirty="0">
                <a:solidFill>
                  <a:srgbClr val="262626"/>
                </a:solidFill>
                <a:effectLst/>
              </a:rPr>
              <a:t>查询的序列号，标识执行的顺序</a:t>
            </a:r>
            <a:r>
              <a:rPr lang="en-US" altLang="zh-CN" dirty="0">
                <a:solidFill>
                  <a:srgbClr val="262626"/>
                </a:solidFill>
                <a:effectLst/>
              </a:rPr>
              <a:t>,</a:t>
            </a:r>
            <a:r>
              <a:rPr lang="zh-CN" altLang="en-US" dirty="0">
                <a:solidFill>
                  <a:srgbClr val="262626"/>
                </a:solidFill>
                <a:effectLst/>
              </a:rPr>
              <a:t>表示查询中执行</a:t>
            </a:r>
            <a:r>
              <a:rPr lang="en-US" altLang="zh-CN" dirty="0">
                <a:solidFill>
                  <a:srgbClr val="262626"/>
                </a:solidFill>
                <a:effectLst/>
              </a:rPr>
              <a:t>select</a:t>
            </a:r>
            <a:r>
              <a:rPr lang="zh-CN" altLang="en-US" dirty="0">
                <a:solidFill>
                  <a:srgbClr val="262626"/>
                </a:solidFill>
                <a:effectLst/>
              </a:rPr>
              <a:t>子句或操作表的顺序</a:t>
            </a:r>
            <a:endParaRPr lang="en-US" altLang="zh-CN" dirty="0">
              <a:solidFill>
                <a:srgbClr val="262626"/>
              </a:solidFill>
              <a:effectLst/>
            </a:endParaRPr>
          </a:p>
          <a:p>
            <a:pPr marL="742950" lvl="1" indent="-285750">
              <a:buFont typeface="Arial" panose="020B0604020202020204" pitchFamily="34" charset="0"/>
              <a:buChar char="•"/>
            </a:pPr>
            <a:r>
              <a:rPr lang="en-US" altLang="zh-CN" dirty="0">
                <a:solidFill>
                  <a:srgbClr val="262626"/>
                </a:solidFill>
                <a:effectLst/>
              </a:rPr>
              <a:t>Id</a:t>
            </a:r>
            <a:r>
              <a:rPr lang="zh-CN" altLang="en-US" dirty="0">
                <a:solidFill>
                  <a:srgbClr val="262626"/>
                </a:solidFill>
                <a:effectLst/>
              </a:rPr>
              <a:t>相同，执行顺序由上至下</a:t>
            </a:r>
            <a:endParaRPr lang="en-US" altLang="zh-CN" dirty="0">
              <a:solidFill>
                <a:srgbClr val="262626"/>
              </a:solidFill>
              <a:effectLst/>
            </a:endParaRPr>
          </a:p>
          <a:p>
            <a:pPr marL="742950" lvl="1" indent="-285750">
              <a:buFont typeface="Arial" panose="020B0604020202020204" pitchFamily="34" charset="0"/>
              <a:buChar char="•"/>
            </a:pPr>
            <a:r>
              <a:rPr lang="en-US" altLang="zh-CN" dirty="0">
                <a:solidFill>
                  <a:srgbClr val="262626"/>
                </a:solidFill>
                <a:effectLst/>
              </a:rPr>
              <a:t>Id</a:t>
            </a:r>
            <a:r>
              <a:rPr lang="zh-CN" altLang="en-US" dirty="0">
                <a:solidFill>
                  <a:srgbClr val="262626"/>
                </a:solidFill>
                <a:effectLst/>
              </a:rPr>
              <a:t>不同，</a:t>
            </a:r>
            <a:r>
              <a:rPr lang="en-US" altLang="zh-CN" dirty="0">
                <a:solidFill>
                  <a:srgbClr val="262626"/>
                </a:solidFill>
                <a:effectLst/>
              </a:rPr>
              <a:t>id</a:t>
            </a:r>
            <a:r>
              <a:rPr lang="zh-CN" altLang="en-US" dirty="0">
                <a:solidFill>
                  <a:srgbClr val="262626"/>
                </a:solidFill>
                <a:effectLst/>
              </a:rPr>
              <a:t>值越大，优先级越高，越先被执行</a:t>
            </a:r>
            <a:endParaRPr lang="en-US" altLang="zh-CN" dirty="0">
              <a:solidFill>
                <a:srgbClr val="262626"/>
              </a:solidFill>
              <a:effectLst/>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endParaRPr lang="en-US" altLang="zh-CN" b="1" dirty="0">
              <a:solidFill>
                <a:schemeClr val="accent1"/>
              </a:solidFill>
              <a:effectLst>
                <a:outerShdw blurRad="38100" dist="25400" dir="5400000" algn="ctr" rotWithShape="0">
                  <a:srgbClr val="6E747A">
                    <a:alpha val="43000"/>
                  </a:srgbClr>
                </a:outerShdw>
              </a:effectLst>
            </a:endParaRPr>
          </a:p>
          <a:p>
            <a:endParaRPr lang="en-US" altLang="zh-CN" b="1" dirty="0">
              <a:solidFill>
                <a:schemeClr val="accent1"/>
              </a:solidFill>
              <a:effectLst>
                <a:outerShdw blurRad="38100" dist="25400" dir="5400000" algn="ctr" rotWithShape="0">
                  <a:srgbClr val="6E747A">
                    <a:alpha val="43000"/>
                  </a:srgbClr>
                </a:outerShdw>
              </a:effectLst>
              <a:sym typeface="+mn-ea"/>
            </a:endParaRPr>
          </a:p>
        </p:txBody>
      </p:sp>
      <p:pic>
        <p:nvPicPr>
          <p:cNvPr id="3" name="图片 2"/>
          <p:cNvPicPr>
            <a:picLocks noChangeAspect="1"/>
          </p:cNvPicPr>
          <p:nvPr/>
        </p:nvPicPr>
        <p:blipFill>
          <a:blip r:embed="rId1"/>
          <a:stretch>
            <a:fillRect/>
          </a:stretch>
        </p:blipFill>
        <p:spPr>
          <a:xfrm>
            <a:off x="185420" y="3159125"/>
            <a:ext cx="9740265" cy="25939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 id</a:t>
            </a:r>
            <a:endParaRPr lang="zh-CN" altLang="en-US" sz="2800" b="1" dirty="0">
              <a:latin typeface="+mj-ea"/>
              <a:ea typeface="+mj-ea"/>
            </a:endParaRPr>
          </a:p>
        </p:txBody>
      </p:sp>
      <p:sp>
        <p:nvSpPr>
          <p:cNvPr id="5" name="文本框 4"/>
          <p:cNvSpPr txBox="1"/>
          <p:nvPr/>
        </p:nvSpPr>
        <p:spPr>
          <a:xfrm>
            <a:off x="637519" y="1189760"/>
            <a:ext cx="8756374" cy="2862322"/>
          </a:xfrm>
          <a:prstGeom prst="rect">
            <a:avLst/>
          </a:prstGeom>
          <a:noFill/>
        </p:spPr>
        <p:txBody>
          <a:bodyPr wrap="square" rtlCol="0">
            <a:spAutoFit/>
          </a:bodyPr>
          <a:lstStyle/>
          <a:p>
            <a:pPr indent="0">
              <a:buFont typeface="Wingdings" panose="05000000000000000000" charset="0"/>
              <a:buNone/>
            </a:pPr>
            <a:endParaRPr lang="zh-CN" altLang="en-US" dirty="0">
              <a:sym typeface="+mn-ea"/>
            </a:endParaRPr>
          </a:p>
          <a:p>
            <a:pPr marL="285750" indent="-285750">
              <a:buFont typeface="Wingdings" panose="05000000000000000000" charset="0"/>
              <a:buChar char="p"/>
            </a:pPr>
            <a:r>
              <a:rPr lang="zh-CN" altLang="en-US" b="1" dirty="0">
                <a:solidFill>
                  <a:schemeClr val="accent1"/>
                </a:solidFill>
                <a:effectLst>
                  <a:outerShdw blurRad="38100" dist="25400" dir="5400000" algn="ctr" rotWithShape="0">
                    <a:srgbClr val="6E747A">
                      <a:alpha val="43000"/>
                    </a:srgbClr>
                  </a:outerShdw>
                </a:effectLst>
                <a:sym typeface="+mn-ea"/>
              </a:rPr>
              <a:t>执行计划</a:t>
            </a:r>
            <a:r>
              <a:rPr lang="en-US" altLang="zh-CN" b="1" dirty="0">
                <a:solidFill>
                  <a:schemeClr val="accent1"/>
                </a:solidFill>
                <a:effectLst>
                  <a:outerShdw blurRad="38100" dist="25400" dir="5400000" algn="ctr" rotWithShape="0">
                    <a:srgbClr val="6E747A">
                      <a:alpha val="43000"/>
                    </a:srgbClr>
                  </a:outerShdw>
                </a:effectLst>
                <a:sym typeface="+mn-ea"/>
              </a:rPr>
              <a:t>-id</a:t>
            </a:r>
            <a:endParaRPr lang="en-US" altLang="zh-CN" b="1" dirty="0">
              <a:solidFill>
                <a:schemeClr val="accent1"/>
              </a:solidFill>
              <a:effectLst>
                <a:outerShdw blurRad="38100" dist="25400" dir="5400000" algn="ctr" rotWithShape="0">
                  <a:srgbClr val="6E747A">
                    <a:alpha val="43000"/>
                  </a:srgbClr>
                </a:outerShdw>
              </a:effectLst>
              <a:sym typeface="+mn-ea"/>
            </a:endParaRPr>
          </a:p>
          <a:p>
            <a:pPr marL="742950" lvl="1" indent="-285750">
              <a:buFont typeface="Arial" panose="020B0604020202020204" pitchFamily="34" charset="0"/>
              <a:buChar char="•"/>
            </a:pPr>
            <a:r>
              <a:rPr lang="en-US" altLang="zh-CN" dirty="0">
                <a:solidFill>
                  <a:srgbClr val="262626"/>
                </a:solidFill>
                <a:effectLst/>
              </a:rPr>
              <a:t>Id</a:t>
            </a:r>
            <a:r>
              <a:rPr lang="zh-CN" altLang="en-US" dirty="0">
                <a:solidFill>
                  <a:srgbClr val="262626"/>
                </a:solidFill>
                <a:effectLst/>
              </a:rPr>
              <a:t>不同，</a:t>
            </a:r>
            <a:r>
              <a:rPr lang="en-US" altLang="zh-CN" dirty="0">
                <a:solidFill>
                  <a:srgbClr val="262626"/>
                </a:solidFill>
                <a:effectLst/>
              </a:rPr>
              <a:t>id</a:t>
            </a:r>
            <a:r>
              <a:rPr lang="zh-CN" altLang="en-US" dirty="0">
                <a:solidFill>
                  <a:srgbClr val="262626"/>
                </a:solidFill>
                <a:effectLst/>
              </a:rPr>
              <a:t>值越大，优先级越高，越先被执行</a:t>
            </a:r>
            <a:endParaRPr lang="en-US" altLang="zh-CN" dirty="0">
              <a:solidFill>
                <a:srgbClr val="262626"/>
              </a:solidFill>
              <a:effectLst/>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endParaRPr lang="en-US" altLang="zh-CN" b="1" dirty="0">
              <a:solidFill>
                <a:schemeClr val="accent1"/>
              </a:solidFill>
              <a:effectLst>
                <a:outerShdw blurRad="38100" dist="25400" dir="5400000" algn="ctr" rotWithShape="0">
                  <a:srgbClr val="6E747A">
                    <a:alpha val="43000"/>
                  </a:srgbClr>
                </a:outerShdw>
              </a:effectLst>
            </a:endParaRPr>
          </a:p>
          <a:p>
            <a:endParaRPr lang="en-US" altLang="zh-CN" b="1" dirty="0">
              <a:solidFill>
                <a:schemeClr val="accent1"/>
              </a:solidFill>
              <a:effectLst>
                <a:outerShdw blurRad="38100" dist="25400" dir="5400000" algn="ctr" rotWithShape="0">
                  <a:srgbClr val="6E747A">
                    <a:alpha val="43000"/>
                  </a:srgbClr>
                </a:outerShdw>
              </a:effectLst>
              <a:sym typeface="+mn-ea"/>
            </a:endParaRPr>
          </a:p>
        </p:txBody>
      </p:sp>
      <p:pic>
        <p:nvPicPr>
          <p:cNvPr id="4" name="图片 3"/>
          <p:cNvPicPr>
            <a:picLocks noChangeAspect="1"/>
          </p:cNvPicPr>
          <p:nvPr/>
        </p:nvPicPr>
        <p:blipFill>
          <a:blip r:embed="rId1"/>
          <a:stretch>
            <a:fillRect/>
          </a:stretch>
        </p:blipFill>
        <p:spPr>
          <a:xfrm>
            <a:off x="139065" y="2225040"/>
            <a:ext cx="9707880" cy="2926715"/>
          </a:xfrm>
          <a:prstGeom prst="rect">
            <a:avLst/>
          </a:prstGeom>
        </p:spPr>
      </p:pic>
      <p:sp>
        <p:nvSpPr>
          <p:cNvPr id="8" name="文本框 7"/>
          <p:cNvSpPr txBox="1"/>
          <p:nvPr/>
        </p:nvSpPr>
        <p:spPr>
          <a:xfrm>
            <a:off x="340995" y="5167630"/>
            <a:ext cx="9452610" cy="645160"/>
          </a:xfrm>
          <a:prstGeom prst="rect">
            <a:avLst/>
          </a:prstGeom>
          <a:noFill/>
        </p:spPr>
        <p:txBody>
          <a:bodyPr wrap="square" rtlCol="0" anchor="t">
            <a:spAutoFit/>
          </a:bodyPr>
          <a:lstStyle/>
          <a:p>
            <a:r>
              <a:rPr lang="zh-CN" altLang="en-US" dirty="0"/>
              <a:t> </a:t>
            </a:r>
            <a:endParaRPr lang="zh-CN" altLang="en-US" dirty="0"/>
          </a:p>
          <a:p>
            <a:r>
              <a:rPr lang="zh-CN" altLang="en-US" dirty="0"/>
              <a:t>如果是子查询，id的序号会递增，</a:t>
            </a:r>
            <a:r>
              <a:rPr lang="zh-CN" altLang="en-US" dirty="0">
                <a:solidFill>
                  <a:srgbClr val="FF0000"/>
                </a:solidFill>
              </a:rPr>
              <a:t>id值越大优先级越高，越先被执行</a:t>
            </a:r>
            <a:endParaRPr lang="zh-CN" altLang="en-US"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 id</a:t>
            </a:r>
            <a:endParaRPr lang="zh-CN" altLang="en-US" sz="2800" b="1" dirty="0">
              <a:latin typeface="+mj-ea"/>
              <a:ea typeface="+mj-ea"/>
            </a:endParaRPr>
          </a:p>
        </p:txBody>
      </p:sp>
      <p:sp>
        <p:nvSpPr>
          <p:cNvPr id="5" name="文本框 4"/>
          <p:cNvSpPr txBox="1"/>
          <p:nvPr/>
        </p:nvSpPr>
        <p:spPr>
          <a:xfrm>
            <a:off x="637519" y="1189760"/>
            <a:ext cx="8756374" cy="3139321"/>
          </a:xfrm>
          <a:prstGeom prst="rect">
            <a:avLst/>
          </a:prstGeom>
          <a:noFill/>
        </p:spPr>
        <p:txBody>
          <a:bodyPr wrap="square" rtlCol="0">
            <a:spAutoFit/>
          </a:bodyPr>
          <a:lstStyle/>
          <a:p>
            <a:pPr indent="0">
              <a:buFont typeface="Wingdings" panose="05000000000000000000" charset="0"/>
              <a:buNone/>
            </a:pPr>
            <a:endParaRPr lang="zh-CN" altLang="en-US" dirty="0">
              <a:sym typeface="+mn-ea"/>
            </a:endParaRPr>
          </a:p>
          <a:p>
            <a:pPr marL="285750" indent="-285750">
              <a:buFont typeface="Wingdings" panose="05000000000000000000" charset="0"/>
              <a:buChar char="p"/>
            </a:pPr>
            <a:r>
              <a:rPr lang="zh-CN" altLang="en-US" b="1" dirty="0">
                <a:solidFill>
                  <a:schemeClr val="accent1"/>
                </a:solidFill>
                <a:effectLst>
                  <a:outerShdw blurRad="38100" dist="25400" dir="5400000" algn="ctr" rotWithShape="0">
                    <a:srgbClr val="6E747A">
                      <a:alpha val="43000"/>
                    </a:srgbClr>
                  </a:outerShdw>
                </a:effectLst>
                <a:sym typeface="+mn-ea"/>
              </a:rPr>
              <a:t>执行计划</a:t>
            </a:r>
            <a:r>
              <a:rPr lang="en-US" altLang="zh-CN" b="1" dirty="0">
                <a:solidFill>
                  <a:schemeClr val="accent1"/>
                </a:solidFill>
                <a:effectLst>
                  <a:outerShdw blurRad="38100" dist="25400" dir="5400000" algn="ctr" rotWithShape="0">
                    <a:srgbClr val="6E747A">
                      <a:alpha val="43000"/>
                    </a:srgbClr>
                  </a:outerShdw>
                </a:effectLst>
                <a:sym typeface="+mn-ea"/>
              </a:rPr>
              <a:t>-id</a:t>
            </a:r>
            <a:endParaRPr lang="en-US" altLang="zh-CN" b="1" dirty="0">
              <a:solidFill>
                <a:schemeClr val="accent1"/>
              </a:solidFill>
              <a:effectLst>
                <a:outerShdw blurRad="38100" dist="25400" dir="5400000" algn="ctr" rotWithShape="0">
                  <a:srgbClr val="6E747A">
                    <a:alpha val="43000"/>
                  </a:srgbClr>
                </a:outerShdw>
              </a:effectLst>
              <a:sym typeface="+mn-ea"/>
            </a:endParaRPr>
          </a:p>
          <a:p>
            <a:pPr marL="742950" lvl="1" indent="-285750">
              <a:buFont typeface="Arial" panose="020B0604020202020204" pitchFamily="34" charset="0"/>
              <a:buChar char="•"/>
            </a:pPr>
            <a:r>
              <a:rPr lang="en-US" altLang="zh-CN" dirty="0">
                <a:solidFill>
                  <a:srgbClr val="262626"/>
                </a:solidFill>
                <a:effectLst/>
              </a:rPr>
              <a:t>Id</a:t>
            </a:r>
            <a:r>
              <a:rPr lang="zh-CN" altLang="en-US" dirty="0">
                <a:solidFill>
                  <a:srgbClr val="262626"/>
                </a:solidFill>
                <a:effectLst/>
              </a:rPr>
              <a:t>有相同有不同，不同的值，</a:t>
            </a:r>
            <a:r>
              <a:rPr lang="en-US" altLang="zh-CN" dirty="0">
                <a:solidFill>
                  <a:srgbClr val="262626"/>
                </a:solidFill>
                <a:effectLst/>
              </a:rPr>
              <a:t>id</a:t>
            </a:r>
            <a:r>
              <a:rPr lang="zh-CN" altLang="en-US" dirty="0">
                <a:solidFill>
                  <a:srgbClr val="262626"/>
                </a:solidFill>
                <a:effectLst/>
              </a:rPr>
              <a:t>值越大，优先级越高，越先被执行</a:t>
            </a:r>
            <a:endParaRPr lang="en-US" altLang="zh-CN" dirty="0">
              <a:solidFill>
                <a:srgbClr val="262626"/>
              </a:solidFill>
              <a:effectLst/>
            </a:endParaRPr>
          </a:p>
          <a:p>
            <a:pPr marL="742950" lvl="1" indent="-285750">
              <a:buFont typeface="Arial" panose="020B0604020202020204" pitchFamily="34" charset="0"/>
              <a:buChar char="•"/>
            </a:pPr>
            <a:r>
              <a:rPr lang="zh-CN" altLang="en-US" dirty="0">
                <a:solidFill>
                  <a:srgbClr val="262626"/>
                </a:solidFill>
                <a:effectLst/>
              </a:rPr>
              <a:t>相同的</a:t>
            </a:r>
            <a:r>
              <a:rPr lang="en-US" altLang="zh-CN" dirty="0">
                <a:solidFill>
                  <a:srgbClr val="262626"/>
                </a:solidFill>
                <a:effectLst/>
              </a:rPr>
              <a:t>id</a:t>
            </a:r>
            <a:r>
              <a:rPr lang="zh-CN" altLang="en-US" dirty="0">
                <a:solidFill>
                  <a:srgbClr val="262626"/>
                </a:solidFill>
                <a:effectLst/>
              </a:rPr>
              <a:t>值，按照从上到下的顺序执行</a:t>
            </a:r>
            <a:endParaRPr lang="en-US" altLang="zh-CN" dirty="0">
              <a:solidFill>
                <a:srgbClr val="262626"/>
              </a:solidFill>
              <a:effectLst/>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endParaRPr lang="en-US" altLang="zh-CN" b="1" dirty="0">
              <a:solidFill>
                <a:schemeClr val="accent1"/>
              </a:solidFill>
              <a:effectLst>
                <a:outerShdw blurRad="38100" dist="25400" dir="5400000" algn="ctr" rotWithShape="0">
                  <a:srgbClr val="6E747A">
                    <a:alpha val="43000"/>
                  </a:srgbClr>
                </a:outerShdw>
              </a:effectLst>
            </a:endParaRPr>
          </a:p>
          <a:p>
            <a:endParaRPr lang="en-US" altLang="zh-CN" b="1" dirty="0">
              <a:solidFill>
                <a:schemeClr val="accent1"/>
              </a:solidFill>
              <a:effectLst>
                <a:outerShdw blurRad="38100" dist="25400" dir="5400000" algn="ctr" rotWithShape="0">
                  <a:srgbClr val="6E747A">
                    <a:alpha val="43000"/>
                  </a:srgbClr>
                </a:outerShdw>
              </a:effectLst>
              <a:sym typeface="+mn-ea"/>
            </a:endParaRPr>
          </a:p>
        </p:txBody>
      </p:sp>
      <p:sp>
        <p:nvSpPr>
          <p:cNvPr id="8" name="文本框 7"/>
          <p:cNvSpPr txBox="1"/>
          <p:nvPr/>
        </p:nvSpPr>
        <p:spPr>
          <a:xfrm>
            <a:off x="240448" y="5525859"/>
            <a:ext cx="9025255" cy="368300"/>
          </a:xfrm>
          <a:prstGeom prst="rect">
            <a:avLst/>
          </a:prstGeom>
          <a:noFill/>
        </p:spPr>
        <p:txBody>
          <a:bodyPr wrap="square" rtlCol="0" anchor="t">
            <a:spAutoFit/>
          </a:bodyPr>
          <a:lstStyle/>
          <a:p>
            <a:r>
              <a:rPr lang="zh-CN" altLang="en-US" dirty="0"/>
              <a:t> 如果是子查询，id的序号会递增，</a:t>
            </a:r>
            <a:r>
              <a:rPr lang="zh-CN" altLang="en-US" dirty="0">
                <a:solidFill>
                  <a:srgbClr val="FF0000"/>
                </a:solidFill>
              </a:rPr>
              <a:t>id值越大优先级越高，越先被执行</a:t>
            </a:r>
            <a:endParaRPr lang="zh-CN" altLang="en-US" dirty="0">
              <a:solidFill>
                <a:srgbClr val="FF0000"/>
              </a:solidFill>
            </a:endParaRPr>
          </a:p>
        </p:txBody>
      </p:sp>
      <p:pic>
        <p:nvPicPr>
          <p:cNvPr id="3" name="图片 2"/>
          <p:cNvPicPr>
            <a:picLocks noChangeAspect="1"/>
          </p:cNvPicPr>
          <p:nvPr/>
        </p:nvPicPr>
        <p:blipFill>
          <a:blip r:embed="rId1"/>
          <a:stretch>
            <a:fillRect/>
          </a:stretch>
        </p:blipFill>
        <p:spPr>
          <a:xfrm>
            <a:off x="158750" y="2462530"/>
            <a:ext cx="10466705" cy="25958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8463" y="193379"/>
            <a:ext cx="5059018" cy="523220"/>
          </a:xfrm>
          <a:prstGeom prst="rect">
            <a:avLst/>
          </a:prstGeom>
          <a:noFill/>
        </p:spPr>
        <p:txBody>
          <a:bodyPr wrap="square" rtlCol="0">
            <a:spAutoFit/>
          </a:bodyPr>
          <a:lstStyle/>
          <a:p>
            <a:r>
              <a:rPr lang="zh-CN" altLang="en-US" sz="2800" b="0" dirty="0">
                <a:effectLst/>
              </a:rPr>
              <a:t>执行计划</a:t>
            </a:r>
            <a:r>
              <a:rPr lang="en-US" altLang="zh-CN" sz="2800" b="0" dirty="0">
                <a:effectLst/>
              </a:rPr>
              <a:t>-</a:t>
            </a:r>
            <a:r>
              <a:rPr lang="en-US" altLang="zh-CN" sz="2800" b="0" dirty="0" err="1">
                <a:effectLst/>
              </a:rPr>
              <a:t>select_type</a:t>
            </a:r>
            <a:endParaRPr lang="en-US" altLang="zh-CN" sz="2800" b="0" dirty="0">
              <a:effectLst/>
            </a:endParaRPr>
          </a:p>
        </p:txBody>
      </p:sp>
      <p:sp>
        <p:nvSpPr>
          <p:cNvPr id="5" name="文本框 4"/>
          <p:cNvSpPr txBox="1"/>
          <p:nvPr/>
        </p:nvSpPr>
        <p:spPr>
          <a:xfrm>
            <a:off x="565447" y="716848"/>
            <a:ext cx="7361262" cy="923330"/>
          </a:xfrm>
          <a:prstGeom prst="rect">
            <a:avLst/>
          </a:prstGeom>
          <a:noFill/>
        </p:spPr>
        <p:txBody>
          <a:bodyPr wrap="square" rtlCol="0">
            <a:spAutoFit/>
          </a:bodyPr>
          <a:lstStyle/>
          <a:p>
            <a:pPr indent="0">
              <a:buFont typeface="Wingdings" panose="05000000000000000000" charset="0"/>
              <a:buNone/>
            </a:pPr>
            <a:endParaRPr lang="zh-CN" altLang="en-US" dirty="0">
              <a:sym typeface="+mn-ea"/>
            </a:endParaRPr>
          </a:p>
          <a:p>
            <a:pPr marL="285750" indent="-285750">
              <a:buFont typeface="Wingdings" panose="05000000000000000000" charset="0"/>
              <a:buChar char="p"/>
            </a:pPr>
            <a:r>
              <a:rPr lang="zh-CN" altLang="en-US" b="1" dirty="0"/>
              <a:t>查询的类型，主要是用于区别</a:t>
            </a:r>
            <a:endParaRPr lang="zh-CN" altLang="en-US" b="1" dirty="0"/>
          </a:p>
          <a:p>
            <a:r>
              <a:rPr lang="zh-CN" altLang="en-US" b="1" dirty="0"/>
              <a:t>    普通查询、联合查询、子查询等的复杂查询</a:t>
            </a:r>
            <a:endParaRPr lang="zh-CN" altLang="en-US" b="1" dirty="0"/>
          </a:p>
        </p:txBody>
      </p:sp>
      <p:graphicFrame>
        <p:nvGraphicFramePr>
          <p:cNvPr id="3" name="表格 3"/>
          <p:cNvGraphicFramePr>
            <a:graphicFrameLocks noGrp="1"/>
          </p:cNvGraphicFramePr>
          <p:nvPr>
            <p:custDataLst>
              <p:tags r:id="rId1"/>
            </p:custDataLst>
          </p:nvPr>
        </p:nvGraphicFramePr>
        <p:xfrm>
          <a:off x="219075" y="2218055"/>
          <a:ext cx="9671685" cy="4191000"/>
        </p:xfrm>
        <a:graphic>
          <a:graphicData uri="http://schemas.openxmlformats.org/drawingml/2006/table">
            <a:tbl>
              <a:tblPr firstRow="1" bandRow="1">
                <a:tableStyleId>{5C22544A-7EE6-4342-B048-85BDC9FD1C3A}</a:tableStyleId>
              </a:tblPr>
              <a:tblGrid>
                <a:gridCol w="2717165"/>
                <a:gridCol w="6954520"/>
              </a:tblGrid>
              <a:tr h="488315">
                <a:tc>
                  <a:txBody>
                    <a:bodyPr/>
                    <a:lstStyle/>
                    <a:p>
                      <a:pPr>
                        <a:buNone/>
                      </a:pPr>
                      <a:r>
                        <a:rPr lang="zh-CN" altLang="en-US" dirty="0"/>
                        <a:t>类型</a:t>
                      </a:r>
                      <a:endParaRPr lang="zh-CN" altLang="en-US" dirty="0"/>
                    </a:p>
                  </a:txBody>
                  <a:tcPr/>
                </a:tc>
                <a:tc>
                  <a:txBody>
                    <a:bodyPr/>
                    <a:lstStyle/>
                    <a:p>
                      <a:pPr>
                        <a:buNone/>
                      </a:pPr>
                      <a:r>
                        <a:rPr lang="zh-CN" altLang="en-US"/>
                        <a:t>描述</a:t>
                      </a:r>
                      <a:endParaRPr lang="zh-CN" altLang="en-US"/>
                    </a:p>
                  </a:txBody>
                  <a:tcPr/>
                </a:tc>
              </a:tr>
              <a:tr h="488315">
                <a:tc>
                  <a:txBody>
                    <a:bodyPr/>
                    <a:lstStyle/>
                    <a:p>
                      <a:pPr>
                        <a:buNone/>
                      </a:pPr>
                      <a:r>
                        <a:rPr lang="zh-CN" altLang="en-US"/>
                        <a:t>SIMPLE</a:t>
                      </a:r>
                      <a:endParaRPr lang="zh-CN" altLang="en-US"/>
                    </a:p>
                  </a:txBody>
                  <a:tcPr/>
                </a:tc>
                <a:tc>
                  <a:txBody>
                    <a:bodyPr/>
                    <a:lstStyle/>
                    <a:p>
                      <a:pPr>
                        <a:buNone/>
                      </a:pPr>
                      <a:r>
                        <a:rPr lang="zh-CN" altLang="en-US"/>
                        <a:t>简单的 select 查询,查询中不包含子查询或者UNION</a:t>
                      </a:r>
                      <a:endParaRPr lang="zh-CN" altLang="en-US"/>
                    </a:p>
                  </a:txBody>
                  <a:tcPr/>
                </a:tc>
              </a:tr>
              <a:tr h="400050">
                <a:tc>
                  <a:txBody>
                    <a:bodyPr/>
                    <a:lstStyle/>
                    <a:p>
                      <a:pPr>
                        <a:buNone/>
                      </a:pPr>
                      <a:r>
                        <a:rPr lang="zh-CN" altLang="en-US"/>
                        <a:t>PRIMARY</a:t>
                      </a:r>
                      <a:endParaRPr lang="zh-CN" altLang="en-US"/>
                    </a:p>
                  </a:txBody>
                  <a:tcPr/>
                </a:tc>
                <a:tc>
                  <a:txBody>
                    <a:bodyPr/>
                    <a:lstStyle/>
                    <a:p>
                      <a:pPr>
                        <a:buNone/>
                      </a:pPr>
                      <a:r>
                        <a:rPr lang="zh-CN" altLang="en-US" dirty="0"/>
                        <a:t>查询中若包含任何复杂的子部分，最外层查询则被标记为</a:t>
                      </a:r>
                      <a:endParaRPr lang="zh-CN" altLang="en-US" dirty="0"/>
                    </a:p>
                  </a:txBody>
                  <a:tcPr/>
                </a:tc>
              </a:tr>
              <a:tr h="488315">
                <a:tc>
                  <a:txBody>
                    <a:bodyPr/>
                    <a:lstStyle/>
                    <a:p>
                      <a:pPr>
                        <a:buNone/>
                      </a:pPr>
                      <a:r>
                        <a:rPr lang="zh-CN" altLang="en-US" dirty="0"/>
                        <a:t>SUBQUERY</a:t>
                      </a:r>
                      <a:endParaRPr lang="zh-CN" altLang="en-US" dirty="0"/>
                    </a:p>
                  </a:txBody>
                  <a:tcPr/>
                </a:tc>
                <a:tc>
                  <a:txBody>
                    <a:bodyPr/>
                    <a:lstStyle/>
                    <a:p>
                      <a:pPr>
                        <a:buNone/>
                      </a:pPr>
                      <a:r>
                        <a:rPr lang="zh-CN" altLang="en-US" dirty="0"/>
                        <a:t>在SELECT或WHERE列表中包含了子查询</a:t>
                      </a:r>
                      <a:endParaRPr lang="zh-CN" altLang="en-US" dirty="0"/>
                    </a:p>
                  </a:txBody>
                  <a:tcPr/>
                </a:tc>
              </a:tr>
              <a:tr h="842010">
                <a:tc>
                  <a:txBody>
                    <a:bodyPr/>
                    <a:lstStyle/>
                    <a:p>
                      <a:pPr>
                        <a:buNone/>
                      </a:pPr>
                      <a:r>
                        <a:rPr lang="zh-CN" altLang="en-US" dirty="0"/>
                        <a:t>DERIVED</a:t>
                      </a:r>
                      <a:endParaRPr lang="zh-CN" altLang="en-US" dirty="0"/>
                    </a:p>
                  </a:txBody>
                  <a:tcPr/>
                </a:tc>
                <a:tc>
                  <a:txBody>
                    <a:bodyPr/>
                    <a:lstStyle/>
                    <a:p>
                      <a:pPr>
                        <a:buNone/>
                      </a:pPr>
                      <a:r>
                        <a:rPr lang="zh-CN" altLang="en-US" dirty="0"/>
                        <a:t>在FROM列表中包含的子查询被标记为DERIVED(衍生)</a:t>
                      </a:r>
                      <a:endParaRPr lang="zh-CN" altLang="en-US" dirty="0"/>
                    </a:p>
                    <a:p>
                      <a:pPr>
                        <a:buNone/>
                      </a:pPr>
                      <a:r>
                        <a:rPr lang="zh-CN" altLang="en-US" dirty="0"/>
                        <a:t>MySQL会递归执行这些子查询, 把结果放在临时表里。</a:t>
                      </a:r>
                      <a:endParaRPr lang="zh-CN" altLang="en-US" dirty="0"/>
                    </a:p>
                  </a:txBody>
                  <a:tcPr/>
                </a:tc>
              </a:tr>
              <a:tr h="995680">
                <a:tc>
                  <a:txBody>
                    <a:bodyPr/>
                    <a:lstStyle/>
                    <a:p>
                      <a:pPr>
                        <a:buNone/>
                      </a:pPr>
                      <a:r>
                        <a:rPr lang="zh-CN" altLang="en-US" dirty="0"/>
                        <a:t>UNION</a:t>
                      </a:r>
                      <a:endParaRPr lang="zh-CN" altLang="en-US" dirty="0"/>
                    </a:p>
                  </a:txBody>
                  <a:tcPr/>
                </a:tc>
                <a:tc>
                  <a:txBody>
                    <a:bodyPr/>
                    <a:lstStyle/>
                    <a:p>
                      <a:pPr>
                        <a:buNone/>
                      </a:pPr>
                      <a:r>
                        <a:rPr lang="zh-CN" altLang="en-US" dirty="0"/>
                        <a:t>若第二个SELECT出现在UNION之后，则被标记为UNION；</a:t>
                      </a:r>
                      <a:endParaRPr lang="zh-CN" altLang="en-US" dirty="0"/>
                    </a:p>
                    <a:p>
                      <a:pPr>
                        <a:buNone/>
                      </a:pPr>
                      <a:r>
                        <a:rPr lang="zh-CN" altLang="en-US" dirty="0"/>
                        <a:t>若UNION包含在FROM子句的子查询中,外层SELECT将被标记为：DERIVED</a:t>
                      </a:r>
                      <a:endParaRPr lang="zh-CN" altLang="en-US" dirty="0"/>
                    </a:p>
                  </a:txBody>
                  <a:tcPr/>
                </a:tc>
              </a:tr>
              <a:tr h="488315">
                <a:tc>
                  <a:txBody>
                    <a:bodyPr/>
                    <a:lstStyle/>
                    <a:p>
                      <a:pPr>
                        <a:buNone/>
                      </a:pPr>
                      <a:r>
                        <a:rPr lang="zh-CN" altLang="en-US" dirty="0"/>
                        <a:t>UNION RESULT</a:t>
                      </a:r>
                      <a:endParaRPr lang="zh-CN" altLang="en-US" dirty="0"/>
                    </a:p>
                  </a:txBody>
                  <a:tcPr/>
                </a:tc>
                <a:tc>
                  <a:txBody>
                    <a:bodyPr/>
                    <a:lstStyle/>
                    <a:p>
                      <a:pPr>
                        <a:buNone/>
                      </a:pPr>
                      <a:r>
                        <a:rPr lang="zh-CN" altLang="en-US" dirty="0"/>
                        <a:t>从UNION表获取结果的SELECT</a:t>
                      </a:r>
                      <a:endParaRPr lang="zh-CN" altLang="en-US"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0" dirty="0">
                <a:effectLst/>
              </a:rPr>
              <a:t>执行计划</a:t>
            </a:r>
            <a:r>
              <a:rPr lang="en-US" altLang="zh-CN" sz="2800" b="0" dirty="0">
                <a:effectLst/>
              </a:rPr>
              <a:t>-</a:t>
            </a:r>
            <a:r>
              <a:rPr lang="en-US" altLang="zh-CN" sz="2800" b="0" dirty="0" err="1">
                <a:effectLst/>
              </a:rPr>
              <a:t>select_type</a:t>
            </a:r>
            <a:endParaRPr lang="en-US" altLang="zh-CN" sz="2800" b="0" dirty="0">
              <a:effectLst/>
            </a:endParaRPr>
          </a:p>
        </p:txBody>
      </p:sp>
      <p:sp>
        <p:nvSpPr>
          <p:cNvPr id="5" name="文本框 4"/>
          <p:cNvSpPr txBox="1"/>
          <p:nvPr/>
        </p:nvSpPr>
        <p:spPr>
          <a:xfrm>
            <a:off x="637519" y="1133513"/>
            <a:ext cx="8756374" cy="1754326"/>
          </a:xfrm>
          <a:prstGeom prst="rect">
            <a:avLst/>
          </a:prstGeom>
          <a:noFill/>
        </p:spPr>
        <p:txBody>
          <a:bodyPr wrap="square" rtlCol="0">
            <a:spAutoFit/>
          </a:bodyPr>
          <a:lstStyle/>
          <a:p>
            <a:pPr indent="0">
              <a:buFont typeface="Wingdings" panose="05000000000000000000" charset="0"/>
              <a:buNone/>
            </a:pPr>
            <a:endParaRPr lang="zh-CN" altLang="en-US" dirty="0">
              <a:sym typeface="+mn-ea"/>
            </a:endParaRPr>
          </a:p>
          <a:p>
            <a:pPr marL="285750" indent="-285750">
              <a:buFont typeface="Wingdings" panose="05000000000000000000" charset="0"/>
              <a:buChar char="p"/>
            </a:pPr>
            <a:r>
              <a:rPr lang="en-US" altLang="zh-CN" b="1" dirty="0">
                <a:solidFill>
                  <a:schemeClr val="accent1"/>
                </a:solidFill>
                <a:effectLst>
                  <a:outerShdw blurRad="38100" dist="25400" dir="5400000" algn="ctr" rotWithShape="0">
                    <a:srgbClr val="6E747A">
                      <a:alpha val="43000"/>
                    </a:srgbClr>
                  </a:outerShdw>
                </a:effectLst>
                <a:sym typeface="+mn-ea"/>
              </a:rPr>
              <a:t>PRIMARY</a:t>
            </a:r>
            <a:r>
              <a:rPr lang="zh-CN" altLang="en-US" b="1" dirty="0">
                <a:solidFill>
                  <a:schemeClr val="accent1"/>
                </a:solidFill>
                <a:effectLst>
                  <a:outerShdw blurRad="38100" dist="25400" dir="5400000" algn="ctr" rotWithShape="0">
                    <a:srgbClr val="6E747A">
                      <a:alpha val="43000"/>
                    </a:srgbClr>
                  </a:outerShdw>
                </a:effectLst>
                <a:sym typeface="+mn-ea"/>
              </a:rPr>
              <a:t>和</a:t>
            </a:r>
            <a:r>
              <a:rPr lang="en-US" altLang="zh-CN" b="1" dirty="0">
                <a:solidFill>
                  <a:schemeClr val="accent1"/>
                </a:solidFill>
                <a:effectLst>
                  <a:outerShdw blurRad="38100" dist="25400" dir="5400000" algn="ctr" rotWithShape="0">
                    <a:srgbClr val="6E747A">
                      <a:alpha val="43000"/>
                    </a:srgbClr>
                  </a:outerShdw>
                </a:effectLst>
                <a:sym typeface="+mn-ea"/>
              </a:rPr>
              <a:t>SUBQUERY</a:t>
            </a:r>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endParaRPr lang="en-US" altLang="zh-CN" b="1" dirty="0">
              <a:solidFill>
                <a:schemeClr val="accent1"/>
              </a:solidFill>
              <a:effectLst>
                <a:outerShdw blurRad="38100" dist="25400" dir="5400000" algn="ctr" rotWithShape="0">
                  <a:srgbClr val="6E747A">
                    <a:alpha val="43000"/>
                  </a:srgbClr>
                </a:outerShdw>
              </a:effectLst>
            </a:endParaRPr>
          </a:p>
          <a:p>
            <a:endParaRPr lang="en-US" altLang="zh-CN" b="1" dirty="0">
              <a:solidFill>
                <a:schemeClr val="accent1"/>
              </a:solidFill>
              <a:effectLst>
                <a:outerShdw blurRad="38100" dist="25400" dir="5400000" algn="ctr" rotWithShape="0">
                  <a:srgbClr val="6E747A">
                    <a:alpha val="43000"/>
                  </a:srgbClr>
                </a:outerShdw>
              </a:effectLst>
              <a:sym typeface="+mn-ea"/>
            </a:endParaRPr>
          </a:p>
        </p:txBody>
      </p:sp>
      <p:pic>
        <p:nvPicPr>
          <p:cNvPr id="4" name="图片 3"/>
          <p:cNvPicPr>
            <a:picLocks noChangeAspect="1"/>
          </p:cNvPicPr>
          <p:nvPr/>
        </p:nvPicPr>
        <p:blipFill>
          <a:blip r:embed="rId1"/>
          <a:stretch>
            <a:fillRect/>
          </a:stretch>
        </p:blipFill>
        <p:spPr>
          <a:xfrm>
            <a:off x="115570" y="1871345"/>
            <a:ext cx="10502900" cy="1814195"/>
          </a:xfrm>
          <a:prstGeom prst="rect">
            <a:avLst/>
          </a:prstGeom>
        </p:spPr>
      </p:pic>
      <p:pic>
        <p:nvPicPr>
          <p:cNvPr id="7" name="图片 6"/>
          <p:cNvPicPr>
            <a:picLocks noChangeAspect="1"/>
          </p:cNvPicPr>
          <p:nvPr/>
        </p:nvPicPr>
        <p:blipFill>
          <a:blip r:embed="rId2"/>
          <a:stretch>
            <a:fillRect/>
          </a:stretch>
        </p:blipFill>
        <p:spPr>
          <a:xfrm>
            <a:off x="208280" y="4590415"/>
            <a:ext cx="10846435" cy="1861185"/>
          </a:xfrm>
          <a:prstGeom prst="rect">
            <a:avLst/>
          </a:prstGeom>
        </p:spPr>
      </p:pic>
      <p:sp>
        <p:nvSpPr>
          <p:cNvPr id="9" name="文本框 8"/>
          <p:cNvSpPr txBox="1"/>
          <p:nvPr/>
        </p:nvSpPr>
        <p:spPr>
          <a:xfrm>
            <a:off x="301647" y="3587112"/>
            <a:ext cx="8756374" cy="1754326"/>
          </a:xfrm>
          <a:prstGeom prst="rect">
            <a:avLst/>
          </a:prstGeom>
          <a:noFill/>
        </p:spPr>
        <p:txBody>
          <a:bodyPr wrap="square" rtlCol="0">
            <a:spAutoFit/>
          </a:bodyPr>
          <a:lstStyle/>
          <a:p>
            <a:pPr indent="0">
              <a:buFont typeface="Wingdings" panose="05000000000000000000" charset="0"/>
              <a:buNone/>
            </a:pPr>
            <a:endParaRPr lang="zh-CN" altLang="en-US" dirty="0">
              <a:sym typeface="+mn-ea"/>
            </a:endParaRPr>
          </a:p>
          <a:p>
            <a:pPr marL="285750" indent="-285750">
              <a:buFont typeface="Wingdings" panose="05000000000000000000" charset="0"/>
              <a:buChar char="p"/>
            </a:pPr>
            <a:r>
              <a:rPr lang="en-US" altLang="zh-CN" b="1" dirty="0">
                <a:solidFill>
                  <a:schemeClr val="accent1"/>
                </a:solidFill>
                <a:effectLst>
                  <a:outerShdw blurRad="38100" dist="25400" dir="5400000" algn="ctr" rotWithShape="0">
                    <a:srgbClr val="6E747A">
                      <a:alpha val="43000"/>
                    </a:srgbClr>
                  </a:outerShdw>
                </a:effectLst>
                <a:sym typeface="+mn-ea"/>
              </a:rPr>
              <a:t>DERIVED</a:t>
            </a:r>
            <a:r>
              <a:rPr lang="zh-CN" altLang="en-US" b="1" dirty="0">
                <a:solidFill>
                  <a:schemeClr val="accent1"/>
                </a:solidFill>
                <a:effectLst>
                  <a:outerShdw blurRad="38100" dist="25400" dir="5400000" algn="ctr" rotWithShape="0">
                    <a:srgbClr val="6E747A">
                      <a:alpha val="43000"/>
                    </a:srgbClr>
                  </a:outerShdw>
                </a:effectLst>
                <a:sym typeface="+mn-ea"/>
              </a:rPr>
              <a:t>衍生查询</a:t>
            </a:r>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endParaRPr lang="en-US" altLang="zh-CN" b="1" dirty="0">
              <a:solidFill>
                <a:schemeClr val="accent1"/>
              </a:solidFill>
              <a:effectLst>
                <a:outerShdw blurRad="38100" dist="25400" dir="5400000" algn="ctr" rotWithShape="0">
                  <a:srgbClr val="6E747A">
                    <a:alpha val="43000"/>
                  </a:srgbClr>
                </a:outerShdw>
              </a:effectLst>
            </a:endParaRPr>
          </a:p>
          <a:p>
            <a:endParaRPr lang="en-US" altLang="zh-CN" b="1"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0" dirty="0">
                <a:effectLst/>
              </a:rPr>
              <a:t>执行计划</a:t>
            </a:r>
            <a:r>
              <a:rPr lang="en-US" altLang="zh-CN" sz="2800" b="0" dirty="0">
                <a:effectLst/>
              </a:rPr>
              <a:t>-</a:t>
            </a:r>
            <a:r>
              <a:rPr lang="en-US" altLang="zh-CN" sz="2800" b="0" dirty="0" err="1">
                <a:effectLst/>
              </a:rPr>
              <a:t>select_type</a:t>
            </a:r>
            <a:endParaRPr lang="en-US" altLang="zh-CN" sz="2800" b="0" dirty="0">
              <a:effectLst/>
            </a:endParaRPr>
          </a:p>
        </p:txBody>
      </p:sp>
      <p:sp>
        <p:nvSpPr>
          <p:cNvPr id="5" name="文本框 4"/>
          <p:cNvSpPr txBox="1"/>
          <p:nvPr/>
        </p:nvSpPr>
        <p:spPr>
          <a:xfrm>
            <a:off x="637519" y="1133513"/>
            <a:ext cx="8756374" cy="1754326"/>
          </a:xfrm>
          <a:prstGeom prst="rect">
            <a:avLst/>
          </a:prstGeom>
          <a:noFill/>
        </p:spPr>
        <p:txBody>
          <a:bodyPr wrap="square" rtlCol="0">
            <a:spAutoFit/>
          </a:bodyPr>
          <a:lstStyle/>
          <a:p>
            <a:pPr indent="0">
              <a:buFont typeface="Wingdings" panose="05000000000000000000" charset="0"/>
              <a:buNone/>
            </a:pPr>
            <a:endParaRPr lang="zh-CN" altLang="en-US" dirty="0">
              <a:sym typeface="+mn-ea"/>
            </a:endParaRPr>
          </a:p>
          <a:p>
            <a:pPr marL="285750" indent="-285750">
              <a:buFont typeface="Wingdings" panose="05000000000000000000" charset="0"/>
              <a:buChar char="p"/>
            </a:pPr>
            <a:r>
              <a:rPr lang="en-US" altLang="zh-CN" b="1" dirty="0">
                <a:solidFill>
                  <a:schemeClr val="accent1"/>
                </a:solidFill>
                <a:effectLst>
                  <a:outerShdw blurRad="38100" dist="25400" dir="5400000" algn="ctr" rotWithShape="0">
                    <a:srgbClr val="6E747A">
                      <a:alpha val="43000"/>
                    </a:srgbClr>
                  </a:outerShdw>
                </a:effectLst>
                <a:sym typeface="+mn-ea"/>
              </a:rPr>
              <a:t>UNION</a:t>
            </a:r>
            <a:r>
              <a:rPr lang="zh-CN" altLang="en-US" b="1" dirty="0">
                <a:solidFill>
                  <a:schemeClr val="accent1"/>
                </a:solidFill>
                <a:effectLst>
                  <a:outerShdw blurRad="38100" dist="25400" dir="5400000" algn="ctr" rotWithShape="0">
                    <a:srgbClr val="6E747A">
                      <a:alpha val="43000"/>
                    </a:srgbClr>
                  </a:outerShdw>
                </a:effectLst>
                <a:sym typeface="+mn-ea"/>
              </a:rPr>
              <a:t>和</a:t>
            </a:r>
            <a:r>
              <a:rPr lang="en-US" altLang="zh-CN" b="1" dirty="0">
                <a:solidFill>
                  <a:schemeClr val="accent1"/>
                </a:solidFill>
                <a:effectLst>
                  <a:outerShdw blurRad="38100" dist="25400" dir="5400000" algn="ctr" rotWithShape="0">
                    <a:srgbClr val="6E747A">
                      <a:alpha val="43000"/>
                    </a:srgbClr>
                  </a:outerShdw>
                </a:effectLst>
                <a:sym typeface="+mn-ea"/>
              </a:rPr>
              <a:t>UNION RESULT</a:t>
            </a:r>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p"/>
            </a:pPr>
            <a:endParaRPr lang="en-US" altLang="zh-CN" b="1" dirty="0">
              <a:solidFill>
                <a:schemeClr val="accent1"/>
              </a:solidFill>
              <a:effectLst>
                <a:outerShdw blurRad="38100" dist="25400" dir="5400000" algn="ctr" rotWithShape="0">
                  <a:srgbClr val="6E747A">
                    <a:alpha val="43000"/>
                  </a:srgbClr>
                </a:outerShdw>
              </a:effectLst>
              <a:sym typeface="+mn-ea"/>
            </a:endParaRPr>
          </a:p>
          <a:p>
            <a:endParaRPr lang="en-US" altLang="zh-CN" b="1" dirty="0">
              <a:solidFill>
                <a:schemeClr val="accent1"/>
              </a:solidFill>
              <a:effectLst>
                <a:outerShdw blurRad="38100" dist="25400" dir="5400000" algn="ctr" rotWithShape="0">
                  <a:srgbClr val="6E747A">
                    <a:alpha val="43000"/>
                  </a:srgbClr>
                </a:outerShdw>
              </a:effectLst>
            </a:endParaRPr>
          </a:p>
          <a:p>
            <a:endParaRPr lang="en-US" altLang="zh-CN" b="1" dirty="0">
              <a:solidFill>
                <a:schemeClr val="accent1"/>
              </a:solidFill>
              <a:effectLst>
                <a:outerShdw blurRad="38100" dist="25400" dir="5400000" algn="ctr" rotWithShape="0">
                  <a:srgbClr val="6E747A">
                    <a:alpha val="43000"/>
                  </a:srgbClr>
                </a:outerShdw>
              </a:effectLst>
              <a:sym typeface="+mn-ea"/>
            </a:endParaRPr>
          </a:p>
        </p:txBody>
      </p:sp>
      <p:pic>
        <p:nvPicPr>
          <p:cNvPr id="6" name="图片 5"/>
          <p:cNvPicPr>
            <a:picLocks noChangeAspect="1"/>
          </p:cNvPicPr>
          <p:nvPr/>
        </p:nvPicPr>
        <p:blipFill>
          <a:blip r:embed="rId1"/>
          <a:stretch>
            <a:fillRect/>
          </a:stretch>
        </p:blipFill>
        <p:spPr>
          <a:xfrm>
            <a:off x="299435" y="2310877"/>
            <a:ext cx="9432541" cy="223624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197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-type(</a:t>
            </a:r>
            <a:r>
              <a:rPr lang="zh-CN" altLang="en-US" sz="2800" b="1" dirty="0">
                <a:solidFill>
                  <a:srgbClr val="FF0000"/>
                </a:solidFill>
                <a:latin typeface="+mj-ea"/>
                <a:ea typeface="+mj-ea"/>
              </a:rPr>
              <a:t>最重要</a:t>
            </a:r>
            <a:r>
              <a:rPr lang="en-US" altLang="zh-CN" sz="2800" b="1" dirty="0">
                <a:latin typeface="+mj-ea"/>
                <a:ea typeface="+mj-ea"/>
              </a:rPr>
              <a:t>)</a:t>
            </a:r>
            <a:endParaRPr lang="zh-CN" altLang="en-US" sz="2800" b="1" dirty="0">
              <a:latin typeface="+mj-ea"/>
              <a:ea typeface="+mj-ea"/>
            </a:endParaRPr>
          </a:p>
        </p:txBody>
      </p:sp>
      <p:sp>
        <p:nvSpPr>
          <p:cNvPr id="5" name="文本框 4"/>
          <p:cNvSpPr txBox="1"/>
          <p:nvPr/>
        </p:nvSpPr>
        <p:spPr>
          <a:xfrm>
            <a:off x="637519" y="1189760"/>
            <a:ext cx="8756374" cy="2030095"/>
          </a:xfrm>
          <a:prstGeom prst="rect">
            <a:avLst/>
          </a:prstGeom>
          <a:noFill/>
        </p:spPr>
        <p:txBody>
          <a:bodyPr wrap="square" rtlCol="0">
            <a:spAutoFit/>
          </a:bodyPr>
          <a:lstStyle/>
          <a:p>
            <a:r>
              <a:rPr lang="zh-CN" altLang="en-US" dirty="0"/>
              <a:t>type显示的是访问类型，是</a:t>
            </a:r>
            <a:r>
              <a:rPr lang="zh-CN" altLang="en-US" dirty="0">
                <a:solidFill>
                  <a:srgbClr val="FF0000"/>
                </a:solidFill>
              </a:rPr>
              <a:t>较为重要</a:t>
            </a:r>
            <a:r>
              <a:rPr lang="zh-CN" altLang="en-US" dirty="0"/>
              <a:t>的一个指标，结果值从</a:t>
            </a:r>
            <a:r>
              <a:rPr lang="zh-CN" altLang="en-US" dirty="0">
                <a:solidFill>
                  <a:srgbClr val="FF0000"/>
                </a:solidFill>
              </a:rPr>
              <a:t>最好到最坏</a:t>
            </a:r>
            <a:r>
              <a:rPr lang="zh-CN" altLang="en-US" dirty="0"/>
              <a:t>依次是：</a:t>
            </a:r>
            <a:endParaRPr lang="zh-CN" altLang="en-US" dirty="0"/>
          </a:p>
          <a:p>
            <a:endParaRPr lang="zh-CN" altLang="en-US" dirty="0"/>
          </a:p>
          <a:p>
            <a:r>
              <a:rPr lang="zh-CN" altLang="en-US" dirty="0"/>
              <a:t>system &gt; const &gt; eq_ref &gt; ref &gt; fulltext &gt; ref_or_null &gt; index_merge &gt; unique_subquery &gt; index_subquery &gt; range &gt; index &gt; ALL </a:t>
            </a:r>
            <a:endParaRPr lang="zh-CN" altLang="en-US" dirty="0"/>
          </a:p>
          <a:p>
            <a:endParaRPr lang="zh-CN" altLang="en-US" dirty="0"/>
          </a:p>
          <a:p>
            <a:r>
              <a:rPr lang="zh-CN" altLang="en-US" dirty="0">
                <a:solidFill>
                  <a:srgbClr val="FF0000"/>
                </a:solidFill>
              </a:rPr>
              <a:t>需要记忆的</a:t>
            </a:r>
            <a:endParaRPr lang="zh-CN" altLang="en-US" dirty="0"/>
          </a:p>
          <a:p>
            <a:r>
              <a:rPr lang="zh-CN" altLang="en-US" dirty="0"/>
              <a:t>system</a:t>
            </a:r>
            <a:r>
              <a:rPr lang="en-US" altLang="zh-CN" dirty="0"/>
              <a:t> </a:t>
            </a:r>
            <a:r>
              <a:rPr lang="zh-CN" altLang="en-US" dirty="0"/>
              <a:t>&gt;</a:t>
            </a:r>
            <a:r>
              <a:rPr lang="en-US" altLang="zh-CN" dirty="0"/>
              <a:t> </a:t>
            </a:r>
            <a:r>
              <a:rPr lang="zh-CN" altLang="en-US" dirty="0"/>
              <a:t>const</a:t>
            </a:r>
            <a:r>
              <a:rPr lang="en-US" altLang="zh-CN" dirty="0"/>
              <a:t> </a:t>
            </a:r>
            <a:r>
              <a:rPr lang="zh-CN" altLang="en-US" dirty="0"/>
              <a:t>&gt;</a:t>
            </a:r>
            <a:r>
              <a:rPr lang="en-US" altLang="zh-CN" dirty="0"/>
              <a:t> </a:t>
            </a:r>
            <a:r>
              <a:rPr lang="zh-CN" altLang="en-US" dirty="0"/>
              <a:t>eq_ref</a:t>
            </a:r>
            <a:r>
              <a:rPr lang="en-US" altLang="zh-CN" dirty="0"/>
              <a:t> </a:t>
            </a:r>
            <a:r>
              <a:rPr lang="zh-CN" altLang="en-US" dirty="0"/>
              <a:t>&gt;</a:t>
            </a:r>
            <a:r>
              <a:rPr lang="en-US" altLang="zh-CN" dirty="0"/>
              <a:t> </a:t>
            </a:r>
            <a:r>
              <a:rPr lang="zh-CN" altLang="en-US" dirty="0"/>
              <a:t>ref</a:t>
            </a:r>
            <a:r>
              <a:rPr lang="en-US" altLang="zh-CN" dirty="0"/>
              <a:t> </a:t>
            </a:r>
            <a:r>
              <a:rPr lang="zh-CN" altLang="en-US" dirty="0"/>
              <a:t>&gt;</a:t>
            </a:r>
            <a:r>
              <a:rPr lang="en-US" altLang="zh-CN" dirty="0"/>
              <a:t> </a:t>
            </a:r>
            <a:r>
              <a:rPr lang="zh-CN" altLang="en-US" dirty="0"/>
              <a:t>range</a:t>
            </a:r>
            <a:r>
              <a:rPr lang="en-US" altLang="zh-CN" dirty="0"/>
              <a:t> </a:t>
            </a:r>
            <a:r>
              <a:rPr lang="zh-CN" altLang="en-US" dirty="0"/>
              <a:t>&gt;</a:t>
            </a:r>
            <a:r>
              <a:rPr lang="en-US" altLang="zh-CN" dirty="0"/>
              <a:t> </a:t>
            </a:r>
            <a:r>
              <a:rPr lang="zh-CN" altLang="en-US" dirty="0"/>
              <a:t>index</a:t>
            </a:r>
            <a:r>
              <a:rPr lang="en-US" altLang="zh-CN" dirty="0"/>
              <a:t> </a:t>
            </a:r>
            <a:r>
              <a:rPr lang="zh-CN" altLang="en-US" dirty="0"/>
              <a:t>&gt;</a:t>
            </a:r>
            <a:r>
              <a:rPr lang="en-US" altLang="zh-CN" dirty="0"/>
              <a:t> </a:t>
            </a:r>
            <a:r>
              <a:rPr lang="zh-CN" altLang="en-US" dirty="0"/>
              <a:t>ALL</a:t>
            </a:r>
            <a:endParaRPr lang="en-US" altLang="zh-CN" b="1" dirty="0">
              <a:solidFill>
                <a:schemeClr val="accent1"/>
              </a:solidFill>
              <a:effectLst>
                <a:outerShdw blurRad="38100" dist="25400" dir="5400000" algn="ctr" rotWithShape="0">
                  <a:srgbClr val="6E747A">
                    <a:alpha val="43000"/>
                  </a:srgbClr>
                </a:outerShdw>
              </a:effectLst>
              <a:sym typeface="+mn-ea"/>
            </a:endParaRPr>
          </a:p>
        </p:txBody>
      </p:sp>
      <p:graphicFrame>
        <p:nvGraphicFramePr>
          <p:cNvPr id="3" name="表格 3"/>
          <p:cNvGraphicFramePr>
            <a:graphicFrameLocks noGrp="1"/>
          </p:cNvGraphicFramePr>
          <p:nvPr>
            <p:custDataLst>
              <p:tags r:id="rId1"/>
            </p:custDataLst>
          </p:nvPr>
        </p:nvGraphicFramePr>
        <p:xfrm>
          <a:off x="704236" y="3344105"/>
          <a:ext cx="7480975" cy="3235960"/>
        </p:xfrm>
        <a:graphic>
          <a:graphicData uri="http://schemas.openxmlformats.org/drawingml/2006/table">
            <a:tbl>
              <a:tblPr firstRow="1" bandRow="1">
                <a:tableStyleId>{5C22544A-7EE6-4342-B048-85BDC9FD1C3A}</a:tableStyleId>
              </a:tblPr>
              <a:tblGrid>
                <a:gridCol w="1982924"/>
                <a:gridCol w="5498051"/>
              </a:tblGrid>
              <a:tr h="370840">
                <a:tc>
                  <a:txBody>
                    <a:bodyPr/>
                    <a:lstStyle/>
                    <a:p>
                      <a:endParaRPr lang="zh-CN" altLang="en-US"/>
                    </a:p>
                  </a:txBody>
                  <a:tcPr/>
                </a:tc>
                <a:tc>
                  <a:txBody>
                    <a:bodyPr/>
                    <a:lstStyle/>
                    <a:p>
                      <a:endParaRPr lang="zh-CN" altLang="en-US"/>
                    </a:p>
                  </a:txBody>
                  <a:tcPr/>
                </a:tc>
              </a:tr>
              <a:tr h="370840">
                <a:tc>
                  <a:txBody>
                    <a:bodyPr/>
                    <a:lstStyle/>
                    <a:p>
                      <a:r>
                        <a:rPr lang="en-US" altLang="zh-CN" sz="1800" b="1" kern="1200" dirty="0">
                          <a:solidFill>
                            <a:schemeClr val="dk1"/>
                          </a:solidFill>
                          <a:effectLst/>
                          <a:latin typeface="+mn-lt"/>
                          <a:ea typeface="+mn-ea"/>
                          <a:cs typeface="+mn-cs"/>
                        </a:rPr>
                        <a:t>system</a:t>
                      </a:r>
                      <a:endParaRPr lang="zh-CN" altLang="en-US" dirty="0"/>
                    </a:p>
                  </a:txBody>
                  <a:tcPr/>
                </a:tc>
                <a:tc>
                  <a:txBody>
                    <a:bodyPr/>
                    <a:lstStyle/>
                    <a:p>
                      <a:r>
                        <a:rPr lang="zh-CN" altLang="en-US" sz="1800" kern="1200" dirty="0">
                          <a:solidFill>
                            <a:schemeClr val="dk1"/>
                          </a:solidFill>
                          <a:effectLst/>
                          <a:latin typeface="+mn-lt"/>
                          <a:ea typeface="+mn-ea"/>
                          <a:cs typeface="+mn-cs"/>
                        </a:rPr>
                        <a:t>系统表，少量数据，往往不需要进行磁盘</a:t>
                      </a:r>
                      <a:r>
                        <a:rPr lang="en-US" altLang="zh-CN" sz="1800" kern="1200" dirty="0">
                          <a:solidFill>
                            <a:schemeClr val="dk1"/>
                          </a:solidFill>
                          <a:effectLst/>
                          <a:latin typeface="+mn-lt"/>
                          <a:ea typeface="+mn-ea"/>
                          <a:cs typeface="+mn-cs"/>
                        </a:rPr>
                        <a:t>IO</a:t>
                      </a:r>
                      <a:endParaRPr lang="zh-CN" altLang="en-US" dirty="0"/>
                    </a:p>
                  </a:txBody>
                  <a:tcPr/>
                </a:tc>
              </a:tr>
              <a:tr h="370840">
                <a:tc>
                  <a:txBody>
                    <a:bodyPr/>
                    <a:lstStyle/>
                    <a:p>
                      <a:r>
                        <a:rPr lang="en-US" altLang="zh-CN" sz="1800" b="1" kern="1200" dirty="0">
                          <a:solidFill>
                            <a:schemeClr val="dk1"/>
                          </a:solidFill>
                          <a:effectLst/>
                          <a:latin typeface="+mn-lt"/>
                          <a:ea typeface="+mn-ea"/>
                          <a:cs typeface="+mn-cs"/>
                        </a:rPr>
                        <a:t>const</a:t>
                      </a:r>
                      <a:endParaRPr lang="zh-CN" altLang="en-US" dirty="0"/>
                    </a:p>
                  </a:txBody>
                  <a:tcPr/>
                </a:tc>
                <a:tc>
                  <a:txBody>
                    <a:bodyPr/>
                    <a:lstStyle/>
                    <a:p>
                      <a:r>
                        <a:rPr lang="zh-CN" altLang="en-US" sz="1800" kern="1200" dirty="0">
                          <a:solidFill>
                            <a:schemeClr val="dk1"/>
                          </a:solidFill>
                          <a:effectLst/>
                          <a:latin typeface="+mn-lt"/>
                          <a:ea typeface="+mn-ea"/>
                          <a:cs typeface="+mn-cs"/>
                        </a:rPr>
                        <a:t>常量连接</a:t>
                      </a:r>
                      <a:endParaRPr lang="zh-CN" altLang="en-US" dirty="0"/>
                    </a:p>
                  </a:txBody>
                  <a:tcPr/>
                </a:tc>
              </a:tr>
              <a:tr h="370840">
                <a:tc>
                  <a:txBody>
                    <a:bodyPr/>
                    <a:lstStyle/>
                    <a:p>
                      <a:r>
                        <a:rPr lang="en-US" altLang="zh-CN" sz="1800" b="1" kern="1200" dirty="0" err="1">
                          <a:solidFill>
                            <a:schemeClr val="dk1"/>
                          </a:solidFill>
                          <a:effectLst/>
                          <a:latin typeface="+mn-lt"/>
                          <a:ea typeface="+mn-ea"/>
                          <a:cs typeface="+mn-cs"/>
                        </a:rPr>
                        <a:t>eq_ref</a:t>
                      </a:r>
                      <a:endParaRPr lang="zh-CN" altLang="en-US" dirty="0"/>
                    </a:p>
                  </a:txBody>
                  <a:tcPr/>
                </a:tc>
                <a:tc>
                  <a:txBody>
                    <a:bodyPr/>
                    <a:lstStyle/>
                    <a:p>
                      <a:r>
                        <a:rPr lang="zh-CN" altLang="en-US" dirty="0"/>
                        <a:t>主键索引（</a:t>
                      </a:r>
                      <a:r>
                        <a:rPr lang="en-US" altLang="zh-CN" dirty="0"/>
                        <a:t>primary key</a:t>
                      </a:r>
                      <a:r>
                        <a:rPr lang="zh-CN" altLang="en-US" dirty="0"/>
                        <a:t>）或者非空唯一索引（</a:t>
                      </a:r>
                      <a:r>
                        <a:rPr lang="en-US" altLang="zh-CN" dirty="0"/>
                        <a:t>unique not null</a:t>
                      </a:r>
                      <a:r>
                        <a:rPr lang="zh-CN" altLang="en-US" dirty="0"/>
                        <a:t>）等值扫描</a:t>
                      </a:r>
                      <a:endParaRPr lang="zh-CN" altLang="en-US" dirty="0"/>
                    </a:p>
                  </a:txBody>
                  <a:tcPr/>
                </a:tc>
              </a:tr>
              <a:tr h="370840">
                <a:tc>
                  <a:txBody>
                    <a:bodyPr/>
                    <a:lstStyle/>
                    <a:p>
                      <a:r>
                        <a:rPr lang="en-US" altLang="zh-CN" sz="1800" b="1" kern="1200" dirty="0">
                          <a:solidFill>
                            <a:schemeClr val="dk1"/>
                          </a:solidFill>
                          <a:effectLst/>
                          <a:latin typeface="+mn-lt"/>
                          <a:ea typeface="+mn-ea"/>
                          <a:cs typeface="+mn-cs"/>
                        </a:rPr>
                        <a:t>ref</a:t>
                      </a:r>
                      <a:endParaRPr lang="zh-CN" altLang="en-US" dirty="0"/>
                    </a:p>
                  </a:txBody>
                  <a:tcPr/>
                </a:tc>
                <a:tc>
                  <a:txBody>
                    <a:bodyPr/>
                    <a:lstStyle/>
                    <a:p>
                      <a:r>
                        <a:rPr lang="zh-CN" altLang="en-US" sz="1800" kern="1200" dirty="0">
                          <a:solidFill>
                            <a:schemeClr val="dk1"/>
                          </a:solidFill>
                          <a:effectLst/>
                          <a:latin typeface="+mn-lt"/>
                          <a:ea typeface="+mn-ea"/>
                          <a:cs typeface="+mn-cs"/>
                        </a:rPr>
                        <a:t>非主键非唯一索引等值扫描</a:t>
                      </a:r>
                      <a:endParaRPr lang="zh-CN" altLang="en-US" dirty="0"/>
                    </a:p>
                  </a:txBody>
                  <a:tcPr/>
                </a:tc>
              </a:tr>
              <a:tr h="370840">
                <a:tc>
                  <a:txBody>
                    <a:bodyPr/>
                    <a:lstStyle/>
                    <a:p>
                      <a:r>
                        <a:rPr lang="en-US" altLang="zh-CN" sz="1800" b="1" kern="1200" dirty="0">
                          <a:solidFill>
                            <a:schemeClr val="dk1"/>
                          </a:solidFill>
                          <a:effectLst/>
                          <a:latin typeface="+mn-lt"/>
                          <a:ea typeface="+mn-ea"/>
                          <a:cs typeface="+mn-cs"/>
                        </a:rPr>
                        <a:t>range</a:t>
                      </a:r>
                      <a:endParaRPr lang="zh-CN" altLang="en-US" dirty="0"/>
                    </a:p>
                  </a:txBody>
                  <a:tcPr/>
                </a:tc>
                <a:tc>
                  <a:txBody>
                    <a:bodyPr/>
                    <a:lstStyle/>
                    <a:p>
                      <a:r>
                        <a:rPr lang="zh-CN" altLang="en-US" sz="1800" kern="1200" dirty="0">
                          <a:solidFill>
                            <a:schemeClr val="dk1"/>
                          </a:solidFill>
                          <a:effectLst/>
                          <a:latin typeface="+mn-lt"/>
                          <a:ea typeface="+mn-ea"/>
                          <a:cs typeface="+mn-cs"/>
                        </a:rPr>
                        <a:t>范围扫描</a:t>
                      </a:r>
                      <a:endParaRPr lang="zh-CN" altLang="en-US" dirty="0"/>
                    </a:p>
                  </a:txBody>
                  <a:tcPr/>
                </a:tc>
              </a:tr>
              <a:tr h="370840">
                <a:tc>
                  <a:txBody>
                    <a:bodyPr/>
                    <a:lstStyle/>
                    <a:p>
                      <a:r>
                        <a:rPr lang="en-US" altLang="zh-CN" sz="1800" b="1" kern="1200" dirty="0">
                          <a:solidFill>
                            <a:schemeClr val="dk1"/>
                          </a:solidFill>
                          <a:effectLst/>
                          <a:latin typeface="+mn-lt"/>
                          <a:ea typeface="+mn-ea"/>
                          <a:cs typeface="+mn-cs"/>
                        </a:rPr>
                        <a:t>index</a:t>
                      </a:r>
                      <a:endParaRPr lang="zh-CN" altLang="en-US" dirty="0"/>
                    </a:p>
                  </a:txBody>
                  <a:tcPr/>
                </a:tc>
                <a:tc>
                  <a:txBody>
                    <a:bodyPr/>
                    <a:lstStyle/>
                    <a:p>
                      <a:r>
                        <a:rPr lang="zh-CN" altLang="en-US" sz="1800" kern="1200" dirty="0">
                          <a:solidFill>
                            <a:schemeClr val="dk1"/>
                          </a:solidFill>
                          <a:effectLst/>
                          <a:latin typeface="+mn-lt"/>
                          <a:ea typeface="+mn-ea"/>
                          <a:cs typeface="+mn-cs"/>
                        </a:rPr>
                        <a:t>索引树扫描</a:t>
                      </a:r>
                      <a:endParaRPr lang="zh-CN" altLang="en-US" dirty="0"/>
                    </a:p>
                  </a:txBody>
                  <a:tcPr/>
                </a:tc>
              </a:tr>
              <a:tr h="370840">
                <a:tc>
                  <a:txBody>
                    <a:bodyPr/>
                    <a:lstStyle/>
                    <a:p>
                      <a:r>
                        <a:rPr lang="en-US" altLang="zh-CN" sz="1800" b="1" kern="1200" dirty="0">
                          <a:solidFill>
                            <a:schemeClr val="dk1"/>
                          </a:solidFill>
                          <a:effectLst/>
                          <a:latin typeface="+mn-lt"/>
                          <a:ea typeface="+mn-ea"/>
                          <a:cs typeface="+mn-cs"/>
                        </a:rPr>
                        <a:t>ALL</a:t>
                      </a:r>
                      <a:endParaRPr lang="zh-CN" altLang="en-US" dirty="0"/>
                    </a:p>
                  </a:txBody>
                  <a:tcPr/>
                </a:tc>
                <a:tc>
                  <a:txBody>
                    <a:bodyPr/>
                    <a:lstStyle/>
                    <a:p>
                      <a:r>
                        <a:rPr lang="zh-CN" altLang="en-US" dirty="0"/>
                        <a:t>全表扫描（</a:t>
                      </a:r>
                      <a:r>
                        <a:rPr lang="en-US" altLang="zh-CN" dirty="0"/>
                        <a:t>full table scan</a:t>
                      </a:r>
                      <a:r>
                        <a:rPr lang="zh-CN" altLang="en-US" dirty="0"/>
                        <a:t>）</a:t>
                      </a:r>
                      <a:endParaRPr lang="zh-CN" altLang="en-US"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-type</a:t>
            </a:r>
            <a:endParaRPr lang="zh-CN" altLang="en-US" sz="2800" b="1" dirty="0">
              <a:latin typeface="+mj-ea"/>
              <a:ea typeface="+mj-ea"/>
            </a:endParaRPr>
          </a:p>
        </p:txBody>
      </p:sp>
      <p:sp>
        <p:nvSpPr>
          <p:cNvPr id="5" name="文本框 4"/>
          <p:cNvSpPr txBox="1"/>
          <p:nvPr/>
        </p:nvSpPr>
        <p:spPr>
          <a:xfrm>
            <a:off x="637519" y="1189760"/>
            <a:ext cx="8756374" cy="1477328"/>
          </a:xfrm>
          <a:prstGeom prst="rect">
            <a:avLst/>
          </a:prstGeom>
          <a:noFill/>
        </p:spPr>
        <p:txBody>
          <a:bodyPr wrap="square" rtlCol="0">
            <a:spAutoFit/>
          </a:bodyPr>
          <a:lstStyle/>
          <a:p>
            <a:r>
              <a:rPr lang="en-US" altLang="zh-CN" b="1" dirty="0">
                <a:solidFill>
                  <a:srgbClr val="262626"/>
                </a:solidFill>
                <a:effectLst/>
              </a:rPr>
              <a:t>system</a:t>
            </a:r>
            <a:endParaRPr lang="en-US" altLang="zh-CN" b="1" dirty="0">
              <a:effectLst/>
            </a:endParaRPr>
          </a:p>
          <a:p>
            <a:endParaRPr lang="en-US" altLang="zh-CN" dirty="0">
              <a:solidFill>
                <a:srgbClr val="595959"/>
              </a:solidFill>
              <a:latin typeface="SFMono-Regular"/>
            </a:endParaRPr>
          </a:p>
          <a:p>
            <a:r>
              <a:rPr lang="zh-CN" altLang="en-US" dirty="0"/>
              <a:t>表只有一行记录（等于系统表），这是const类型的特列，平时不会出现，这个也可以忽略不计</a:t>
            </a:r>
            <a:endParaRPr lang="zh-CN" altLang="en-US" dirty="0"/>
          </a:p>
          <a:p>
            <a:endParaRPr lang="en-US" altLang="zh-CN" dirty="0">
              <a:solidFill>
                <a:srgbClr val="595959"/>
              </a:solidFill>
              <a:latin typeface="SFMono-Regular"/>
            </a:endParaRPr>
          </a:p>
        </p:txBody>
      </p:sp>
      <p:pic>
        <p:nvPicPr>
          <p:cNvPr id="3" name="图片 2"/>
          <p:cNvPicPr>
            <a:picLocks noChangeAspect="1"/>
          </p:cNvPicPr>
          <p:nvPr/>
        </p:nvPicPr>
        <p:blipFill>
          <a:blip r:embed="rId1"/>
          <a:stretch>
            <a:fillRect/>
          </a:stretch>
        </p:blipFill>
        <p:spPr>
          <a:xfrm>
            <a:off x="324742" y="2667088"/>
            <a:ext cx="9706671" cy="172098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-type</a:t>
            </a:r>
            <a:endParaRPr lang="zh-CN" altLang="en-US" sz="2800" b="1" dirty="0">
              <a:latin typeface="+mj-ea"/>
              <a:ea typeface="+mj-ea"/>
            </a:endParaRPr>
          </a:p>
        </p:txBody>
      </p:sp>
      <p:sp>
        <p:nvSpPr>
          <p:cNvPr id="7" name="文本框 6"/>
          <p:cNvSpPr txBox="1"/>
          <p:nvPr/>
        </p:nvSpPr>
        <p:spPr>
          <a:xfrm>
            <a:off x="464582" y="1092104"/>
            <a:ext cx="8756374" cy="2861310"/>
          </a:xfrm>
          <a:prstGeom prst="rect">
            <a:avLst/>
          </a:prstGeom>
          <a:noFill/>
        </p:spPr>
        <p:txBody>
          <a:bodyPr wrap="square" rtlCol="0">
            <a:spAutoFit/>
          </a:bodyPr>
          <a:lstStyle/>
          <a:p>
            <a:r>
              <a:rPr lang="en-US" altLang="zh-CN" b="1" dirty="0">
                <a:solidFill>
                  <a:srgbClr val="262626"/>
                </a:solidFill>
              </a:rPr>
              <a:t>const	</a:t>
            </a:r>
            <a:endParaRPr lang="en-US" altLang="zh-CN" b="1" dirty="0">
              <a:effectLst/>
            </a:endParaRPr>
          </a:p>
          <a:p>
            <a:r>
              <a:rPr lang="zh-CN" altLang="en-US" dirty="0"/>
              <a:t>表示通过索引一次就找到了</a:t>
            </a:r>
            <a:endParaRPr lang="zh-CN" altLang="en-US" dirty="0"/>
          </a:p>
          <a:p>
            <a:r>
              <a:rPr lang="zh-CN" altLang="en-US" dirty="0"/>
              <a:t>const用于比较primary key或者unique索引。因为只匹配一行数据，所以很快</a:t>
            </a:r>
            <a:endParaRPr lang="zh-CN" altLang="en-US" dirty="0"/>
          </a:p>
          <a:p>
            <a:r>
              <a:rPr lang="zh-CN" altLang="en-US" dirty="0"/>
              <a:t>如将主键置于where列表中，MySQL就能将该查询转换为一个常量</a:t>
            </a:r>
            <a:endParaRPr lang="zh-CN" altLang="en-US" dirty="0"/>
          </a:p>
          <a:p>
            <a:endParaRPr lang="en-US" altLang="zh-CN" dirty="0">
              <a:solidFill>
                <a:srgbClr val="595959"/>
              </a:solidFill>
              <a:latin typeface="SFMono-Regular"/>
            </a:endParaRPr>
          </a:p>
          <a:p>
            <a:r>
              <a:rPr lang="en-US" altLang="zh-CN" dirty="0">
                <a:solidFill>
                  <a:srgbClr val="262626"/>
                </a:solidFill>
                <a:effectLst/>
              </a:rPr>
              <a:t>const </a:t>
            </a:r>
            <a:r>
              <a:rPr lang="zh-CN" altLang="en-US" dirty="0">
                <a:solidFill>
                  <a:srgbClr val="262626"/>
                </a:solidFill>
                <a:effectLst/>
              </a:rPr>
              <a:t>扫描的条件为：</a:t>
            </a:r>
            <a:br>
              <a:rPr lang="zh-CN" altLang="en-US" dirty="0">
                <a:solidFill>
                  <a:srgbClr val="262626"/>
                </a:solidFill>
                <a:effectLst/>
              </a:rPr>
            </a:br>
            <a:endParaRPr lang="zh-CN" altLang="en-US" dirty="0">
              <a:solidFill>
                <a:srgbClr val="262626"/>
              </a:solidFill>
              <a:effectLst/>
            </a:endParaRPr>
          </a:p>
          <a:p>
            <a:pPr>
              <a:buFont typeface="+mj-lt"/>
              <a:buAutoNum type="arabicPeriod"/>
            </a:pPr>
            <a:r>
              <a:rPr lang="zh-CN" altLang="en-US" dirty="0">
                <a:solidFill>
                  <a:srgbClr val="262626"/>
                </a:solidFill>
                <a:effectLst/>
              </a:rPr>
              <a:t>命中</a:t>
            </a:r>
            <a:r>
              <a:rPr lang="zh-CN" altLang="en-US" dirty="0">
                <a:solidFill>
                  <a:srgbClr val="F5222D"/>
                </a:solidFill>
                <a:effectLst/>
              </a:rPr>
              <a:t>主键</a:t>
            </a:r>
            <a:r>
              <a:rPr lang="zh-CN" altLang="en-US" dirty="0">
                <a:solidFill>
                  <a:srgbClr val="262626"/>
                </a:solidFill>
                <a:effectLst/>
              </a:rPr>
              <a:t>（</a:t>
            </a:r>
            <a:r>
              <a:rPr lang="en-US" altLang="zh-CN" dirty="0">
                <a:solidFill>
                  <a:srgbClr val="262626"/>
                </a:solidFill>
                <a:effectLst/>
              </a:rPr>
              <a:t>primary key</a:t>
            </a:r>
            <a:r>
              <a:rPr lang="zh-CN" altLang="en-US" dirty="0">
                <a:solidFill>
                  <a:srgbClr val="262626"/>
                </a:solidFill>
                <a:effectLst/>
              </a:rPr>
              <a:t>）或者</a:t>
            </a:r>
            <a:r>
              <a:rPr lang="zh-CN" altLang="en-US" dirty="0">
                <a:solidFill>
                  <a:srgbClr val="F5222D"/>
                </a:solidFill>
                <a:effectLst/>
              </a:rPr>
              <a:t>唯一</a:t>
            </a:r>
            <a:r>
              <a:rPr lang="zh-CN" altLang="en-US" dirty="0">
                <a:solidFill>
                  <a:srgbClr val="262626"/>
                </a:solidFill>
                <a:effectLst/>
              </a:rPr>
              <a:t>（</a:t>
            </a:r>
            <a:r>
              <a:rPr lang="en-US" altLang="zh-CN" dirty="0">
                <a:solidFill>
                  <a:srgbClr val="262626"/>
                </a:solidFill>
                <a:effectLst/>
              </a:rPr>
              <a:t>unique</a:t>
            </a:r>
            <a:r>
              <a:rPr lang="zh-CN" altLang="en-US" dirty="0">
                <a:solidFill>
                  <a:srgbClr val="262626"/>
                </a:solidFill>
                <a:effectLst/>
              </a:rPr>
              <a:t>）索引</a:t>
            </a:r>
            <a:endParaRPr lang="zh-CN" altLang="en-US" dirty="0">
              <a:solidFill>
                <a:srgbClr val="262626"/>
              </a:solidFill>
              <a:effectLst/>
            </a:endParaRPr>
          </a:p>
          <a:p>
            <a:pPr>
              <a:buFont typeface="+mj-lt"/>
              <a:buAutoNum type="arabicPeriod"/>
            </a:pPr>
            <a:r>
              <a:rPr lang="zh-CN" altLang="en-US" dirty="0">
                <a:solidFill>
                  <a:srgbClr val="262626"/>
                </a:solidFill>
                <a:effectLst/>
              </a:rPr>
              <a:t>被连接的部分是一个</a:t>
            </a:r>
            <a:r>
              <a:rPr lang="zh-CN" altLang="en-US" dirty="0">
                <a:solidFill>
                  <a:srgbClr val="F5222D"/>
                </a:solidFill>
                <a:effectLst/>
              </a:rPr>
              <a:t>常量</a:t>
            </a:r>
            <a:r>
              <a:rPr lang="zh-CN" altLang="en-US" dirty="0">
                <a:solidFill>
                  <a:srgbClr val="262626"/>
                </a:solidFill>
                <a:effectLst/>
              </a:rPr>
              <a:t>（</a:t>
            </a:r>
            <a:r>
              <a:rPr lang="en-US" altLang="zh-CN" dirty="0">
                <a:solidFill>
                  <a:srgbClr val="262626"/>
                </a:solidFill>
                <a:effectLst/>
              </a:rPr>
              <a:t>const</a:t>
            </a:r>
            <a:r>
              <a:rPr lang="zh-CN" altLang="en-US" dirty="0">
                <a:solidFill>
                  <a:srgbClr val="262626"/>
                </a:solidFill>
                <a:effectLst/>
              </a:rPr>
              <a:t>）值</a:t>
            </a:r>
            <a:endParaRPr lang="zh-CN" altLang="en-US" dirty="0">
              <a:solidFill>
                <a:srgbClr val="262626"/>
              </a:solidFill>
              <a:effectLst/>
            </a:endParaRPr>
          </a:p>
          <a:p>
            <a:endParaRPr lang="zh-CN" altLang="en-US" dirty="0">
              <a:solidFill>
                <a:srgbClr val="262626"/>
              </a:solidFill>
              <a:effectLst/>
            </a:endParaRPr>
          </a:p>
        </p:txBody>
      </p:sp>
      <p:pic>
        <p:nvPicPr>
          <p:cNvPr id="9" name="图片 8"/>
          <p:cNvPicPr>
            <a:picLocks noChangeAspect="1"/>
          </p:cNvPicPr>
          <p:nvPr/>
        </p:nvPicPr>
        <p:blipFill>
          <a:blip r:embed="rId1"/>
          <a:stretch>
            <a:fillRect/>
          </a:stretch>
        </p:blipFill>
        <p:spPr>
          <a:xfrm>
            <a:off x="236913" y="3953791"/>
            <a:ext cx="9558307" cy="160066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-type</a:t>
            </a:r>
            <a:endParaRPr lang="zh-CN" altLang="en-US" sz="2800" b="1" dirty="0">
              <a:latin typeface="+mj-ea"/>
              <a:ea typeface="+mj-ea"/>
            </a:endParaRPr>
          </a:p>
        </p:txBody>
      </p:sp>
      <p:sp>
        <p:nvSpPr>
          <p:cNvPr id="7" name="文本框 6"/>
          <p:cNvSpPr txBox="1"/>
          <p:nvPr/>
        </p:nvSpPr>
        <p:spPr>
          <a:xfrm>
            <a:off x="464582" y="1092104"/>
            <a:ext cx="8756374" cy="3416320"/>
          </a:xfrm>
          <a:prstGeom prst="rect">
            <a:avLst/>
          </a:prstGeom>
          <a:noFill/>
        </p:spPr>
        <p:txBody>
          <a:bodyPr wrap="square" rtlCol="0">
            <a:spAutoFit/>
          </a:bodyPr>
          <a:lstStyle/>
          <a:p>
            <a:r>
              <a:rPr lang="en-US" altLang="zh-CN" b="1" dirty="0" err="1">
                <a:solidFill>
                  <a:srgbClr val="262626"/>
                </a:solidFill>
              </a:rPr>
              <a:t>eq_ref</a:t>
            </a:r>
            <a:r>
              <a:rPr lang="en-US" altLang="zh-CN" b="1" dirty="0">
                <a:solidFill>
                  <a:srgbClr val="262626"/>
                </a:solidFill>
              </a:rPr>
              <a:t>	</a:t>
            </a:r>
            <a:endParaRPr lang="en-US" altLang="zh-CN" b="1" dirty="0">
              <a:effectLst/>
            </a:endParaRPr>
          </a:p>
          <a:p>
            <a:r>
              <a:rPr lang="en-US" altLang="zh-CN" dirty="0" err="1">
                <a:solidFill>
                  <a:srgbClr val="262626"/>
                </a:solidFill>
                <a:effectLst/>
              </a:rPr>
              <a:t>eq_ref</a:t>
            </a:r>
            <a:r>
              <a:rPr lang="en-US" altLang="zh-CN" dirty="0">
                <a:solidFill>
                  <a:srgbClr val="262626"/>
                </a:solidFill>
                <a:effectLst/>
              </a:rPr>
              <a:t> </a:t>
            </a:r>
            <a:r>
              <a:rPr lang="zh-CN" altLang="en-US" dirty="0">
                <a:solidFill>
                  <a:srgbClr val="262626"/>
                </a:solidFill>
                <a:effectLst/>
              </a:rPr>
              <a:t>扫描的条件为，</a:t>
            </a:r>
            <a:r>
              <a:rPr lang="zh-CN" altLang="en-US" dirty="0">
                <a:solidFill>
                  <a:srgbClr val="F5222D"/>
                </a:solidFill>
                <a:effectLst/>
              </a:rPr>
              <a:t>对于前表的每一行（</a:t>
            </a:r>
            <a:r>
              <a:rPr lang="en-US" altLang="zh-CN" dirty="0">
                <a:solidFill>
                  <a:srgbClr val="F5222D"/>
                </a:solidFill>
                <a:effectLst/>
              </a:rPr>
              <a:t>row</a:t>
            </a:r>
            <a:r>
              <a:rPr lang="zh-CN" altLang="en-US" dirty="0">
                <a:solidFill>
                  <a:srgbClr val="F5222D"/>
                </a:solidFill>
                <a:effectLst/>
              </a:rPr>
              <a:t>），后表只有一行被扫描</a:t>
            </a:r>
            <a:r>
              <a:rPr lang="zh-CN" altLang="en-US" dirty="0">
                <a:solidFill>
                  <a:srgbClr val="262626"/>
                </a:solidFill>
                <a:effectLst/>
              </a:rPr>
              <a:t>。</a:t>
            </a:r>
            <a:endParaRPr lang="zh-CN" altLang="en-US" dirty="0">
              <a:solidFill>
                <a:srgbClr val="262626"/>
              </a:solidFill>
              <a:effectLst/>
            </a:endParaRPr>
          </a:p>
          <a:p>
            <a:endParaRPr lang="zh-CN" altLang="en-US" dirty="0">
              <a:solidFill>
                <a:srgbClr val="262626"/>
              </a:solidFill>
              <a:effectLst/>
            </a:endParaRPr>
          </a:p>
          <a:p>
            <a:r>
              <a:rPr lang="zh-CN" altLang="en-US" dirty="0">
                <a:solidFill>
                  <a:srgbClr val="262626"/>
                </a:solidFill>
                <a:effectLst/>
              </a:rPr>
              <a:t>再细化一点：  </a:t>
            </a:r>
            <a:endParaRPr lang="zh-CN" altLang="en-US" dirty="0">
              <a:solidFill>
                <a:srgbClr val="262626"/>
              </a:solidFill>
              <a:effectLst/>
            </a:endParaRPr>
          </a:p>
          <a:p>
            <a:br>
              <a:rPr lang="zh-CN" altLang="en-US" dirty="0">
                <a:solidFill>
                  <a:srgbClr val="262626"/>
                </a:solidFill>
                <a:effectLst/>
              </a:rPr>
            </a:br>
            <a:endParaRPr lang="zh-CN" altLang="en-US" dirty="0">
              <a:solidFill>
                <a:srgbClr val="262626"/>
              </a:solidFill>
              <a:effectLst/>
            </a:endParaRPr>
          </a:p>
          <a:p>
            <a:pPr>
              <a:buFont typeface="+mj-lt"/>
              <a:buAutoNum type="arabicPeriod"/>
            </a:pPr>
            <a:r>
              <a:rPr lang="en-US" altLang="zh-CN" dirty="0">
                <a:solidFill>
                  <a:srgbClr val="F5222D"/>
                </a:solidFill>
                <a:effectLst/>
              </a:rPr>
              <a:t>join</a:t>
            </a:r>
            <a:r>
              <a:rPr lang="en-US" altLang="zh-CN" dirty="0">
                <a:solidFill>
                  <a:srgbClr val="262626"/>
                </a:solidFill>
                <a:effectLst/>
              </a:rPr>
              <a:t> </a:t>
            </a:r>
            <a:r>
              <a:rPr lang="zh-CN" altLang="en-US" dirty="0">
                <a:solidFill>
                  <a:srgbClr val="262626"/>
                </a:solidFill>
                <a:effectLst/>
              </a:rPr>
              <a:t>查询</a:t>
            </a:r>
            <a:endParaRPr lang="zh-CN" altLang="en-US" dirty="0">
              <a:solidFill>
                <a:srgbClr val="262626"/>
              </a:solidFill>
              <a:effectLst/>
            </a:endParaRPr>
          </a:p>
          <a:p>
            <a:pPr>
              <a:buFont typeface="+mj-lt"/>
              <a:buAutoNum type="arabicPeriod"/>
            </a:pPr>
            <a:r>
              <a:rPr lang="zh-CN" altLang="en-US" dirty="0">
                <a:solidFill>
                  <a:srgbClr val="262626"/>
                </a:solidFill>
                <a:effectLst/>
              </a:rPr>
              <a:t>命中</a:t>
            </a:r>
            <a:r>
              <a:rPr lang="zh-CN" altLang="en-US" dirty="0">
                <a:solidFill>
                  <a:srgbClr val="F5222D"/>
                </a:solidFill>
                <a:effectLst/>
              </a:rPr>
              <a:t>主键</a:t>
            </a:r>
            <a:r>
              <a:rPr lang="zh-CN" altLang="en-US" dirty="0">
                <a:solidFill>
                  <a:srgbClr val="262626"/>
                </a:solidFill>
                <a:effectLst/>
              </a:rPr>
              <a:t>（</a:t>
            </a:r>
            <a:r>
              <a:rPr lang="en-US" altLang="zh-CN" dirty="0">
                <a:solidFill>
                  <a:srgbClr val="262626"/>
                </a:solidFill>
                <a:effectLst/>
              </a:rPr>
              <a:t>primary key</a:t>
            </a:r>
            <a:r>
              <a:rPr lang="zh-CN" altLang="en-US" dirty="0">
                <a:solidFill>
                  <a:srgbClr val="262626"/>
                </a:solidFill>
                <a:effectLst/>
              </a:rPr>
              <a:t>）或者</a:t>
            </a:r>
            <a:r>
              <a:rPr lang="zh-CN" altLang="en-US" dirty="0">
                <a:solidFill>
                  <a:srgbClr val="F5222D"/>
                </a:solidFill>
                <a:effectLst/>
              </a:rPr>
              <a:t>非空唯一</a:t>
            </a:r>
            <a:r>
              <a:rPr lang="zh-CN" altLang="en-US" dirty="0">
                <a:solidFill>
                  <a:srgbClr val="262626"/>
                </a:solidFill>
                <a:effectLst/>
              </a:rPr>
              <a:t>（</a:t>
            </a:r>
            <a:r>
              <a:rPr lang="en-US" altLang="zh-CN" dirty="0">
                <a:solidFill>
                  <a:srgbClr val="262626"/>
                </a:solidFill>
                <a:effectLst/>
              </a:rPr>
              <a:t>unique not null</a:t>
            </a:r>
            <a:r>
              <a:rPr lang="zh-CN" altLang="en-US" dirty="0">
                <a:solidFill>
                  <a:srgbClr val="262626"/>
                </a:solidFill>
                <a:effectLst/>
              </a:rPr>
              <a:t>）索引</a:t>
            </a:r>
            <a:endParaRPr lang="zh-CN" altLang="en-US" dirty="0">
              <a:solidFill>
                <a:srgbClr val="262626"/>
              </a:solidFill>
              <a:effectLst/>
            </a:endParaRPr>
          </a:p>
          <a:p>
            <a:pPr>
              <a:buFont typeface="+mj-lt"/>
              <a:buAutoNum type="arabicPeriod"/>
            </a:pPr>
            <a:r>
              <a:rPr lang="zh-CN" altLang="en-US" dirty="0">
                <a:solidFill>
                  <a:srgbClr val="F5222D"/>
                </a:solidFill>
                <a:effectLst/>
              </a:rPr>
              <a:t>等值</a:t>
            </a:r>
            <a:r>
              <a:rPr lang="zh-CN" altLang="en-US" dirty="0">
                <a:solidFill>
                  <a:srgbClr val="262626"/>
                </a:solidFill>
                <a:effectLst/>
              </a:rPr>
              <a:t>连接；</a:t>
            </a:r>
            <a:endParaRPr lang="zh-CN" altLang="en-US" dirty="0">
              <a:solidFill>
                <a:srgbClr val="262626"/>
              </a:solidFill>
              <a:effectLst/>
            </a:endParaRPr>
          </a:p>
          <a:p>
            <a:endParaRPr lang="zh-CN" altLang="en-US" dirty="0">
              <a:solidFill>
                <a:srgbClr val="262626"/>
              </a:solidFill>
              <a:effectLst/>
            </a:endParaRPr>
          </a:p>
          <a:p>
            <a:r>
              <a:rPr lang="zh-CN" altLang="en-US" dirty="0">
                <a:solidFill>
                  <a:srgbClr val="262626"/>
                </a:solidFill>
                <a:effectLst/>
              </a:rPr>
              <a:t>如下图，</a:t>
            </a:r>
            <a:r>
              <a:rPr lang="en-US" altLang="zh-CN" dirty="0">
                <a:solidFill>
                  <a:srgbClr val="262626"/>
                </a:solidFill>
                <a:effectLst/>
              </a:rPr>
              <a:t>id </a:t>
            </a:r>
            <a:r>
              <a:rPr lang="zh-CN" altLang="en-US" dirty="0">
                <a:solidFill>
                  <a:srgbClr val="262626"/>
                </a:solidFill>
                <a:effectLst/>
              </a:rPr>
              <a:t>是主键，该 </a:t>
            </a:r>
            <a:r>
              <a:rPr lang="en-US" altLang="zh-CN" dirty="0">
                <a:solidFill>
                  <a:srgbClr val="262626"/>
                </a:solidFill>
                <a:effectLst/>
              </a:rPr>
              <a:t>join </a:t>
            </a:r>
            <a:r>
              <a:rPr lang="zh-CN" altLang="en-US" dirty="0">
                <a:solidFill>
                  <a:srgbClr val="262626"/>
                </a:solidFill>
                <a:effectLst/>
              </a:rPr>
              <a:t>查询为 </a:t>
            </a:r>
            <a:r>
              <a:rPr lang="en-US" altLang="zh-CN" dirty="0" err="1">
                <a:solidFill>
                  <a:srgbClr val="262626"/>
                </a:solidFill>
                <a:effectLst/>
              </a:rPr>
              <a:t>eq_ref</a:t>
            </a:r>
            <a:r>
              <a:rPr lang="en-US" altLang="zh-CN" dirty="0">
                <a:solidFill>
                  <a:srgbClr val="262626"/>
                </a:solidFill>
                <a:effectLst/>
              </a:rPr>
              <a:t> </a:t>
            </a:r>
            <a:r>
              <a:rPr lang="zh-CN" altLang="en-US" dirty="0">
                <a:solidFill>
                  <a:srgbClr val="262626"/>
                </a:solidFill>
                <a:effectLst/>
              </a:rPr>
              <a:t>扫描</a:t>
            </a:r>
            <a:endParaRPr lang="zh-CN" altLang="en-US" dirty="0">
              <a:solidFill>
                <a:srgbClr val="262626"/>
              </a:solidFill>
              <a:effectLst/>
            </a:endParaRPr>
          </a:p>
          <a:p>
            <a:endParaRPr lang="zh-CN" altLang="en-US" dirty="0">
              <a:solidFill>
                <a:srgbClr val="262626"/>
              </a:solidFill>
              <a:effectLst/>
            </a:endParaRPr>
          </a:p>
        </p:txBody>
      </p:sp>
      <p:pic>
        <p:nvPicPr>
          <p:cNvPr id="4" name="图片 3"/>
          <p:cNvPicPr>
            <a:picLocks noChangeAspect="1"/>
          </p:cNvPicPr>
          <p:nvPr/>
        </p:nvPicPr>
        <p:blipFill>
          <a:blip r:embed="rId1"/>
          <a:stretch>
            <a:fillRect/>
          </a:stretch>
        </p:blipFill>
        <p:spPr>
          <a:xfrm>
            <a:off x="159385" y="4543425"/>
            <a:ext cx="9678670" cy="17068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6370" y="2721114"/>
            <a:ext cx="4544834" cy="707886"/>
          </a:xfrm>
          <a:prstGeom prst="rect">
            <a:avLst/>
          </a:prstGeom>
        </p:spPr>
        <p:txBody>
          <a:bodyPr wrap="none">
            <a:spAutoFit/>
          </a:bodyPr>
          <a:lstStyle/>
          <a:p>
            <a:r>
              <a:rPr lang="en-US" altLang="zh-CN" sz="4000" dirty="0">
                <a:latin typeface="+mj-ea"/>
                <a:ea typeface="+mj-ea"/>
              </a:rPr>
              <a:t>MySQL</a:t>
            </a:r>
            <a:r>
              <a:rPr lang="zh-CN" altLang="en-US" sz="4000" dirty="0">
                <a:latin typeface="+mj-ea"/>
                <a:ea typeface="+mj-ea"/>
              </a:rPr>
              <a:t>查询性能优化</a:t>
            </a:r>
            <a:endParaRPr lang="zh-CN" altLang="en-US" sz="4000" dirty="0">
              <a:latin typeface="+mj-ea"/>
              <a:ea typeface="+mj-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-type</a:t>
            </a:r>
            <a:endParaRPr lang="zh-CN" altLang="en-US" sz="2800" b="1" dirty="0">
              <a:latin typeface="+mj-ea"/>
              <a:ea typeface="+mj-ea"/>
            </a:endParaRPr>
          </a:p>
        </p:txBody>
      </p:sp>
      <p:sp>
        <p:nvSpPr>
          <p:cNvPr id="7" name="文本框 6"/>
          <p:cNvSpPr txBox="1"/>
          <p:nvPr/>
        </p:nvSpPr>
        <p:spPr>
          <a:xfrm>
            <a:off x="464582" y="1092104"/>
            <a:ext cx="8756374" cy="3416320"/>
          </a:xfrm>
          <a:prstGeom prst="rect">
            <a:avLst/>
          </a:prstGeom>
          <a:noFill/>
        </p:spPr>
        <p:txBody>
          <a:bodyPr wrap="square" rtlCol="0">
            <a:spAutoFit/>
          </a:bodyPr>
          <a:lstStyle/>
          <a:p>
            <a:r>
              <a:rPr lang="en-US" altLang="zh-CN" b="1" dirty="0">
                <a:solidFill>
                  <a:srgbClr val="262626"/>
                </a:solidFill>
              </a:rPr>
              <a:t>ref	</a:t>
            </a:r>
            <a:endParaRPr lang="en-US" altLang="zh-CN" b="1" dirty="0">
              <a:effectLst/>
            </a:endParaRPr>
          </a:p>
          <a:p>
            <a:r>
              <a:rPr lang="zh-CN" altLang="en-US" dirty="0"/>
              <a:t>如果把上例 </a:t>
            </a:r>
            <a:r>
              <a:rPr lang="en-US" altLang="zh-CN" dirty="0" err="1"/>
              <a:t>eq_ref</a:t>
            </a:r>
            <a:r>
              <a:rPr lang="en-US" altLang="zh-CN" dirty="0"/>
              <a:t> </a:t>
            </a:r>
            <a:r>
              <a:rPr lang="zh-CN" altLang="en-US" dirty="0"/>
              <a:t>案例中的主键索引，改为</a:t>
            </a:r>
            <a:r>
              <a:rPr lang="zh-CN" altLang="en-US" dirty="0">
                <a:solidFill>
                  <a:srgbClr val="F5222D"/>
                </a:solidFill>
                <a:effectLst/>
              </a:rPr>
              <a:t>普通非唯一</a:t>
            </a:r>
            <a:r>
              <a:rPr lang="zh-CN" altLang="en-US" dirty="0"/>
              <a:t>（</a:t>
            </a:r>
            <a:r>
              <a:rPr lang="en-US" altLang="zh-CN" dirty="0"/>
              <a:t>non unique</a:t>
            </a:r>
            <a:r>
              <a:rPr lang="zh-CN" altLang="en-US" dirty="0"/>
              <a:t>）索引。</a:t>
            </a:r>
            <a:r>
              <a:rPr lang="zh-CN" altLang="en-US" dirty="0">
                <a:solidFill>
                  <a:srgbClr val="333333"/>
                </a:solidFill>
                <a:effectLst/>
              </a:rPr>
              <a:t>就由 </a:t>
            </a:r>
            <a:r>
              <a:rPr lang="en-US" altLang="zh-CN" dirty="0" err="1">
                <a:solidFill>
                  <a:srgbClr val="333333"/>
                </a:solidFill>
                <a:effectLst/>
              </a:rPr>
              <a:t>eq_ref</a:t>
            </a:r>
            <a:r>
              <a:rPr lang="en-US" altLang="zh-CN" dirty="0"/>
              <a:t> </a:t>
            </a:r>
            <a:r>
              <a:rPr lang="zh-CN" altLang="en-US" dirty="0"/>
              <a:t>降级为了 </a:t>
            </a:r>
            <a:r>
              <a:rPr lang="en-US" altLang="zh-CN" dirty="0"/>
              <a:t>ref</a:t>
            </a:r>
            <a:r>
              <a:rPr lang="zh-CN" altLang="en-US" dirty="0"/>
              <a:t>，此时</a:t>
            </a:r>
            <a:r>
              <a:rPr lang="zh-CN" altLang="en-US" dirty="0">
                <a:solidFill>
                  <a:srgbClr val="F5222D"/>
                </a:solidFill>
                <a:effectLst/>
              </a:rPr>
              <a:t>对于前表的每一行（</a:t>
            </a:r>
            <a:r>
              <a:rPr lang="en-US" altLang="zh-CN" dirty="0">
                <a:solidFill>
                  <a:srgbClr val="F5222D"/>
                </a:solidFill>
                <a:effectLst/>
              </a:rPr>
              <a:t>row</a:t>
            </a:r>
            <a:r>
              <a:rPr lang="zh-CN" altLang="en-US" dirty="0">
                <a:solidFill>
                  <a:srgbClr val="F5222D"/>
                </a:solidFill>
                <a:effectLst/>
              </a:rPr>
              <a:t>），后表可能有多于一行的数据被扫描</a:t>
            </a:r>
            <a:r>
              <a:rPr lang="zh-CN" altLang="en-US" dirty="0"/>
              <a:t>。</a:t>
            </a:r>
            <a:endParaRPr lang="en-US" altLang="zh-CN" dirty="0"/>
          </a:p>
          <a:p>
            <a:endParaRPr lang="en-US" altLang="zh-CN" dirty="0">
              <a:solidFill>
                <a:srgbClr val="262626"/>
              </a:solidFill>
              <a:effectLst/>
            </a:endParaRPr>
          </a:p>
          <a:p>
            <a:r>
              <a:rPr lang="zh-CN" altLang="en-US" dirty="0">
                <a:solidFill>
                  <a:srgbClr val="262626"/>
                </a:solidFill>
                <a:effectLst/>
              </a:rPr>
              <a:t>当 </a:t>
            </a:r>
            <a:r>
              <a:rPr lang="en-US" altLang="zh-CN" dirty="0">
                <a:solidFill>
                  <a:srgbClr val="262626"/>
                </a:solidFill>
                <a:effectLst/>
              </a:rPr>
              <a:t>id </a:t>
            </a:r>
            <a:r>
              <a:rPr lang="zh-CN" altLang="en-US" dirty="0">
                <a:solidFill>
                  <a:srgbClr val="262626"/>
                </a:solidFill>
                <a:effectLst/>
              </a:rPr>
              <a:t>改为普通非唯一索引后，</a:t>
            </a:r>
            <a:r>
              <a:rPr lang="zh-CN" altLang="en-US" dirty="0">
                <a:solidFill>
                  <a:srgbClr val="F5222D"/>
                </a:solidFill>
                <a:effectLst/>
              </a:rPr>
              <a:t>常量的连接查询，也由 </a:t>
            </a:r>
            <a:r>
              <a:rPr lang="en-US" altLang="zh-CN" dirty="0">
                <a:solidFill>
                  <a:srgbClr val="F5222D"/>
                </a:solidFill>
                <a:effectLst/>
              </a:rPr>
              <a:t>const </a:t>
            </a:r>
            <a:r>
              <a:rPr lang="zh-CN" altLang="en-US" dirty="0">
                <a:solidFill>
                  <a:srgbClr val="F5222D"/>
                </a:solidFill>
                <a:effectLst/>
              </a:rPr>
              <a:t>降级为了 </a:t>
            </a:r>
            <a:r>
              <a:rPr lang="en-US" altLang="zh-CN" dirty="0">
                <a:solidFill>
                  <a:srgbClr val="F5222D"/>
                </a:solidFill>
                <a:effectLst/>
              </a:rPr>
              <a:t>ref</a:t>
            </a:r>
            <a:r>
              <a:rPr lang="zh-CN" altLang="en-US" dirty="0">
                <a:solidFill>
                  <a:srgbClr val="262626"/>
                </a:solidFill>
                <a:effectLst/>
              </a:rPr>
              <a:t>，因为也可能有多于一行的数据被扫描。</a:t>
            </a:r>
            <a:endParaRPr lang="zh-CN" altLang="en-US" dirty="0">
              <a:solidFill>
                <a:srgbClr val="262626"/>
              </a:solidFill>
              <a:effectLst/>
            </a:endParaRPr>
          </a:p>
          <a:p>
            <a:r>
              <a:rPr lang="zh-CN" altLang="en-US" dirty="0">
                <a:solidFill>
                  <a:srgbClr val="262626"/>
                </a:solidFill>
                <a:effectLst/>
              </a:rPr>
              <a:t> </a:t>
            </a:r>
            <a:endParaRPr lang="zh-CN" altLang="en-US" dirty="0">
              <a:solidFill>
                <a:srgbClr val="262626"/>
              </a:solidFill>
              <a:effectLst/>
            </a:endParaRPr>
          </a:p>
          <a:p>
            <a:r>
              <a:rPr lang="en-US" altLang="zh-CN" dirty="0">
                <a:solidFill>
                  <a:srgbClr val="262626"/>
                </a:solidFill>
                <a:effectLst/>
              </a:rPr>
              <a:t>ref </a:t>
            </a:r>
            <a:r>
              <a:rPr lang="zh-CN" altLang="en-US" dirty="0">
                <a:solidFill>
                  <a:srgbClr val="262626"/>
                </a:solidFill>
                <a:effectLst/>
              </a:rPr>
              <a:t>扫描，可能出现在 </a:t>
            </a:r>
            <a:r>
              <a:rPr lang="en-US" altLang="zh-CN" dirty="0">
                <a:solidFill>
                  <a:srgbClr val="262626"/>
                </a:solidFill>
                <a:effectLst/>
              </a:rPr>
              <a:t>join </a:t>
            </a:r>
            <a:r>
              <a:rPr lang="zh-CN" altLang="en-US" dirty="0">
                <a:solidFill>
                  <a:srgbClr val="262626"/>
                </a:solidFill>
                <a:effectLst/>
              </a:rPr>
              <a:t>里，也可能出现在单表普通索引里，每一次匹配可能有多行数据返回，虽然它比 </a:t>
            </a:r>
            <a:r>
              <a:rPr lang="en-US" altLang="zh-CN" dirty="0" err="1">
                <a:solidFill>
                  <a:srgbClr val="262626"/>
                </a:solidFill>
                <a:effectLst/>
              </a:rPr>
              <a:t>eq_ref</a:t>
            </a:r>
            <a:r>
              <a:rPr lang="en-US" altLang="zh-CN" dirty="0">
                <a:solidFill>
                  <a:srgbClr val="262626"/>
                </a:solidFill>
                <a:effectLst/>
              </a:rPr>
              <a:t> </a:t>
            </a:r>
            <a:r>
              <a:rPr lang="zh-CN" altLang="en-US" dirty="0">
                <a:solidFill>
                  <a:srgbClr val="262626"/>
                </a:solidFill>
                <a:effectLst/>
              </a:rPr>
              <a:t>要慢，但它仍然是一个很快的 </a:t>
            </a:r>
            <a:r>
              <a:rPr lang="en-US" altLang="zh-CN" dirty="0">
                <a:solidFill>
                  <a:srgbClr val="262626"/>
                </a:solidFill>
                <a:effectLst/>
              </a:rPr>
              <a:t>join </a:t>
            </a:r>
            <a:r>
              <a:rPr lang="zh-CN" altLang="en-US" dirty="0">
                <a:solidFill>
                  <a:srgbClr val="262626"/>
                </a:solidFill>
                <a:effectLst/>
              </a:rPr>
              <a:t>类型。</a:t>
            </a:r>
            <a:endParaRPr lang="zh-CN" altLang="en-US" dirty="0">
              <a:solidFill>
                <a:srgbClr val="262626"/>
              </a:solidFill>
              <a:effectLst/>
            </a:endParaRPr>
          </a:p>
          <a:p>
            <a:br>
              <a:rPr lang="zh-CN" altLang="en-US" dirty="0">
                <a:solidFill>
                  <a:srgbClr val="262626"/>
                </a:solidFill>
                <a:effectLst/>
              </a:rPr>
            </a:br>
            <a:endParaRPr lang="zh-CN" altLang="en-US" dirty="0">
              <a:solidFill>
                <a:srgbClr val="262626"/>
              </a:solidFill>
              <a:effectLst/>
            </a:endParaRPr>
          </a:p>
        </p:txBody>
      </p:sp>
      <p:pic>
        <p:nvPicPr>
          <p:cNvPr id="9" name="图片 8"/>
          <p:cNvPicPr>
            <a:picLocks noChangeAspect="1"/>
          </p:cNvPicPr>
          <p:nvPr/>
        </p:nvPicPr>
        <p:blipFill>
          <a:blip r:embed="rId1"/>
          <a:stretch>
            <a:fillRect/>
          </a:stretch>
        </p:blipFill>
        <p:spPr>
          <a:xfrm>
            <a:off x="172937" y="4342265"/>
            <a:ext cx="9685538" cy="160066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-type</a:t>
            </a:r>
            <a:endParaRPr lang="zh-CN" altLang="en-US" sz="2800" b="1" dirty="0">
              <a:latin typeface="+mj-ea"/>
              <a:ea typeface="+mj-ea"/>
            </a:endParaRPr>
          </a:p>
        </p:txBody>
      </p:sp>
      <p:sp>
        <p:nvSpPr>
          <p:cNvPr id="7" name="文本框 6"/>
          <p:cNvSpPr txBox="1"/>
          <p:nvPr/>
        </p:nvSpPr>
        <p:spPr>
          <a:xfrm>
            <a:off x="464582" y="1092104"/>
            <a:ext cx="8756374" cy="2308324"/>
          </a:xfrm>
          <a:prstGeom prst="rect">
            <a:avLst/>
          </a:prstGeom>
          <a:noFill/>
        </p:spPr>
        <p:txBody>
          <a:bodyPr wrap="square" rtlCol="0">
            <a:spAutoFit/>
          </a:bodyPr>
          <a:lstStyle/>
          <a:p>
            <a:r>
              <a:rPr lang="en-US" altLang="zh-CN" b="1" dirty="0">
                <a:solidFill>
                  <a:srgbClr val="262626"/>
                </a:solidFill>
              </a:rPr>
              <a:t>range	</a:t>
            </a:r>
            <a:endParaRPr lang="en-US" altLang="zh-CN" b="1" dirty="0">
              <a:effectLst/>
            </a:endParaRPr>
          </a:p>
          <a:p>
            <a:r>
              <a:rPr lang="en-US" altLang="zh-CN" dirty="0">
                <a:solidFill>
                  <a:srgbClr val="262626"/>
                </a:solidFill>
                <a:effectLst/>
              </a:rPr>
              <a:t>range </a:t>
            </a:r>
            <a:r>
              <a:rPr lang="zh-CN" altLang="en-US" dirty="0">
                <a:solidFill>
                  <a:srgbClr val="262626"/>
                </a:solidFill>
                <a:effectLst/>
              </a:rPr>
              <a:t>扫描就比较好理解了，它是索引上的范围查询，它会在索引上扫码特定范围内的值。</a:t>
            </a:r>
            <a:endParaRPr lang="zh-CN" altLang="en-US" dirty="0">
              <a:solidFill>
                <a:srgbClr val="262626"/>
              </a:solidFill>
              <a:effectLst/>
            </a:endParaRPr>
          </a:p>
          <a:p>
            <a:br>
              <a:rPr lang="zh-CN" altLang="en-US" dirty="0">
                <a:solidFill>
                  <a:srgbClr val="262626"/>
                </a:solidFill>
                <a:effectLst/>
              </a:rPr>
            </a:br>
            <a:endParaRPr lang="zh-CN" altLang="en-US" dirty="0">
              <a:solidFill>
                <a:srgbClr val="262626"/>
              </a:solidFill>
              <a:effectLst/>
            </a:endParaRPr>
          </a:p>
          <a:p>
            <a:r>
              <a:rPr lang="zh-CN" altLang="en-US" dirty="0">
                <a:solidFill>
                  <a:srgbClr val="262626"/>
                </a:solidFill>
                <a:effectLst/>
              </a:rPr>
              <a:t>像下例中的 </a:t>
            </a:r>
            <a:r>
              <a:rPr lang="en-US" altLang="zh-CN" dirty="0">
                <a:solidFill>
                  <a:srgbClr val="262626"/>
                </a:solidFill>
                <a:effectLst/>
              </a:rPr>
              <a:t>between</a:t>
            </a:r>
            <a:r>
              <a:rPr lang="zh-CN" altLang="en-US" dirty="0">
                <a:solidFill>
                  <a:srgbClr val="262626"/>
                </a:solidFill>
                <a:effectLst/>
              </a:rPr>
              <a:t>，</a:t>
            </a:r>
            <a:r>
              <a:rPr lang="en-US" altLang="zh-CN" dirty="0">
                <a:solidFill>
                  <a:srgbClr val="262626"/>
                </a:solidFill>
                <a:effectLst/>
              </a:rPr>
              <a:t>in</a:t>
            </a:r>
            <a:r>
              <a:rPr lang="zh-CN" altLang="en-US" dirty="0">
                <a:solidFill>
                  <a:srgbClr val="262626"/>
                </a:solidFill>
                <a:effectLst/>
              </a:rPr>
              <a:t>，</a:t>
            </a:r>
            <a:r>
              <a:rPr lang="en-US" altLang="zh-CN" dirty="0">
                <a:solidFill>
                  <a:srgbClr val="262626"/>
                </a:solidFill>
                <a:effectLst/>
              </a:rPr>
              <a:t>&gt; </a:t>
            </a:r>
            <a:r>
              <a:rPr lang="zh-CN" altLang="en-US" dirty="0">
                <a:solidFill>
                  <a:srgbClr val="262626"/>
                </a:solidFill>
                <a:effectLst/>
              </a:rPr>
              <a:t>都是典型的范围（</a:t>
            </a:r>
            <a:r>
              <a:rPr lang="en-US" altLang="zh-CN" dirty="0">
                <a:solidFill>
                  <a:srgbClr val="262626"/>
                </a:solidFill>
                <a:effectLst/>
              </a:rPr>
              <a:t>range</a:t>
            </a:r>
            <a:r>
              <a:rPr lang="zh-CN" altLang="en-US" dirty="0">
                <a:solidFill>
                  <a:srgbClr val="262626"/>
                </a:solidFill>
                <a:effectLst/>
              </a:rPr>
              <a:t>）查询。</a:t>
            </a:r>
            <a:endParaRPr lang="zh-CN" altLang="en-US" dirty="0">
              <a:solidFill>
                <a:srgbClr val="262626"/>
              </a:solidFill>
              <a:effectLst/>
            </a:endParaRPr>
          </a:p>
          <a:p>
            <a:br>
              <a:rPr lang="zh-CN" altLang="en-US" dirty="0">
                <a:solidFill>
                  <a:srgbClr val="262626"/>
                </a:solidFill>
                <a:effectLst/>
              </a:rPr>
            </a:br>
            <a:endParaRPr lang="zh-CN" altLang="en-US" dirty="0">
              <a:solidFill>
                <a:srgbClr val="262626"/>
              </a:solidFill>
              <a:effectLst/>
            </a:endParaRPr>
          </a:p>
        </p:txBody>
      </p:sp>
      <p:pic>
        <p:nvPicPr>
          <p:cNvPr id="4" name="图片 3"/>
          <p:cNvPicPr>
            <a:picLocks noChangeAspect="1"/>
          </p:cNvPicPr>
          <p:nvPr/>
        </p:nvPicPr>
        <p:blipFill>
          <a:blip r:embed="rId1"/>
          <a:stretch>
            <a:fillRect/>
          </a:stretch>
        </p:blipFill>
        <p:spPr>
          <a:xfrm>
            <a:off x="212886" y="3131796"/>
            <a:ext cx="9605639" cy="179790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-type</a:t>
            </a:r>
            <a:endParaRPr lang="zh-CN" altLang="en-US" sz="2800" b="1" dirty="0">
              <a:latin typeface="+mj-ea"/>
              <a:ea typeface="+mj-ea"/>
            </a:endParaRPr>
          </a:p>
        </p:txBody>
      </p:sp>
      <p:sp>
        <p:nvSpPr>
          <p:cNvPr id="7" name="文本框 6"/>
          <p:cNvSpPr txBox="1"/>
          <p:nvPr/>
        </p:nvSpPr>
        <p:spPr>
          <a:xfrm>
            <a:off x="464582" y="1092104"/>
            <a:ext cx="8756374" cy="1477328"/>
          </a:xfrm>
          <a:prstGeom prst="rect">
            <a:avLst/>
          </a:prstGeom>
          <a:noFill/>
        </p:spPr>
        <p:txBody>
          <a:bodyPr wrap="square" rtlCol="0">
            <a:spAutoFit/>
          </a:bodyPr>
          <a:lstStyle/>
          <a:p>
            <a:r>
              <a:rPr lang="en-US" altLang="zh-CN" b="1" dirty="0">
                <a:solidFill>
                  <a:srgbClr val="262626"/>
                </a:solidFill>
              </a:rPr>
              <a:t>index	</a:t>
            </a:r>
            <a:endParaRPr lang="en-US" altLang="zh-CN" b="1" dirty="0">
              <a:effectLst/>
            </a:endParaRPr>
          </a:p>
          <a:p>
            <a:r>
              <a:rPr lang="zh-CN" altLang="en-US" dirty="0">
                <a:solidFill>
                  <a:srgbClr val="262626"/>
                </a:solidFill>
                <a:effectLst/>
              </a:rPr>
              <a:t>查询需要通过扫描索引上的全部数据来计数，它仅比全表扫描快一点。</a:t>
            </a:r>
            <a:endParaRPr lang="en-US" altLang="zh-CN" dirty="0">
              <a:solidFill>
                <a:srgbClr val="262626"/>
              </a:solidFill>
              <a:effectLst/>
            </a:endParaRPr>
          </a:p>
          <a:p>
            <a:endParaRPr lang="en-US" altLang="zh-CN" dirty="0">
              <a:solidFill>
                <a:srgbClr val="262626"/>
              </a:solidFill>
            </a:endParaRPr>
          </a:p>
          <a:p>
            <a:r>
              <a:rPr lang="zh-CN" altLang="en-US" dirty="0">
                <a:solidFill>
                  <a:srgbClr val="262626"/>
                </a:solidFill>
                <a:effectLst/>
              </a:rPr>
              <a:t>扫描整个索引文件，只是不去扫描真实的数据文件。</a:t>
            </a:r>
            <a:br>
              <a:rPr lang="zh-CN" altLang="en-US" dirty="0">
                <a:solidFill>
                  <a:srgbClr val="262626"/>
                </a:solidFill>
                <a:effectLst/>
              </a:rPr>
            </a:br>
            <a:endParaRPr lang="zh-CN" altLang="en-US" dirty="0">
              <a:solidFill>
                <a:srgbClr val="262626"/>
              </a:solidFill>
              <a:effectLst/>
            </a:endParaRPr>
          </a:p>
        </p:txBody>
      </p:sp>
      <p:pic>
        <p:nvPicPr>
          <p:cNvPr id="5" name="图片 4"/>
          <p:cNvPicPr>
            <a:picLocks noChangeAspect="1"/>
          </p:cNvPicPr>
          <p:nvPr/>
        </p:nvPicPr>
        <p:blipFill>
          <a:blip r:embed="rId1"/>
          <a:stretch>
            <a:fillRect/>
          </a:stretch>
        </p:blipFill>
        <p:spPr>
          <a:xfrm>
            <a:off x="159799" y="3236562"/>
            <a:ext cx="9676660" cy="141468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-type</a:t>
            </a:r>
            <a:endParaRPr lang="zh-CN" altLang="en-US" sz="2800" b="1" dirty="0">
              <a:latin typeface="+mj-ea"/>
              <a:ea typeface="+mj-ea"/>
            </a:endParaRPr>
          </a:p>
        </p:txBody>
      </p:sp>
      <p:sp>
        <p:nvSpPr>
          <p:cNvPr id="7" name="文本框 6"/>
          <p:cNvSpPr txBox="1"/>
          <p:nvPr/>
        </p:nvSpPr>
        <p:spPr>
          <a:xfrm>
            <a:off x="464582" y="1092104"/>
            <a:ext cx="8756374" cy="1200329"/>
          </a:xfrm>
          <a:prstGeom prst="rect">
            <a:avLst/>
          </a:prstGeom>
          <a:noFill/>
        </p:spPr>
        <p:txBody>
          <a:bodyPr wrap="square" rtlCol="0">
            <a:spAutoFit/>
          </a:bodyPr>
          <a:lstStyle/>
          <a:p>
            <a:r>
              <a:rPr lang="en-US" altLang="zh-CN" b="1" dirty="0">
                <a:solidFill>
                  <a:srgbClr val="262626"/>
                </a:solidFill>
              </a:rPr>
              <a:t>all	</a:t>
            </a:r>
            <a:endParaRPr lang="en-US" altLang="zh-CN" b="1" dirty="0">
              <a:effectLst/>
            </a:endParaRPr>
          </a:p>
          <a:p>
            <a:r>
              <a:rPr lang="zh-CN" altLang="en-US" dirty="0">
                <a:solidFill>
                  <a:srgbClr val="262626"/>
                </a:solidFill>
                <a:effectLst/>
              </a:rPr>
              <a:t>如果查询时设定的查询条件列上没有建立索引，就是用全表扫描的方式</a:t>
            </a:r>
            <a:endParaRPr lang="zh-CN" altLang="en-US" dirty="0">
              <a:solidFill>
                <a:srgbClr val="262626"/>
              </a:solidFill>
              <a:effectLst/>
            </a:endParaRPr>
          </a:p>
          <a:p>
            <a:br>
              <a:rPr lang="zh-CN" altLang="en-US" dirty="0">
                <a:solidFill>
                  <a:srgbClr val="262626"/>
                </a:solidFill>
                <a:effectLst/>
              </a:rPr>
            </a:br>
            <a:endParaRPr lang="zh-CN" altLang="en-US" dirty="0">
              <a:solidFill>
                <a:srgbClr val="262626"/>
              </a:solidFill>
              <a:effectLst/>
            </a:endParaRPr>
          </a:p>
        </p:txBody>
      </p:sp>
      <p:pic>
        <p:nvPicPr>
          <p:cNvPr id="6" name="图片 5"/>
          <p:cNvPicPr>
            <a:picLocks noChangeAspect="1"/>
          </p:cNvPicPr>
          <p:nvPr/>
        </p:nvPicPr>
        <p:blipFill>
          <a:blip r:embed="rId1"/>
          <a:stretch>
            <a:fillRect/>
          </a:stretch>
        </p:blipFill>
        <p:spPr>
          <a:xfrm>
            <a:off x="144781" y="2095767"/>
            <a:ext cx="9174480" cy="120342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-type</a:t>
            </a:r>
            <a:endParaRPr lang="zh-CN" altLang="en-US" sz="2800" b="1" dirty="0">
              <a:latin typeface="+mj-ea"/>
              <a:ea typeface="+mj-ea"/>
            </a:endParaRPr>
          </a:p>
        </p:txBody>
      </p:sp>
      <p:sp>
        <p:nvSpPr>
          <p:cNvPr id="7" name="文本框 6"/>
          <p:cNvSpPr txBox="1"/>
          <p:nvPr/>
        </p:nvSpPr>
        <p:spPr>
          <a:xfrm>
            <a:off x="358050" y="1029961"/>
            <a:ext cx="8756374" cy="5632311"/>
          </a:xfrm>
          <a:prstGeom prst="rect">
            <a:avLst/>
          </a:prstGeom>
          <a:noFill/>
        </p:spPr>
        <p:txBody>
          <a:bodyPr wrap="square" rtlCol="0">
            <a:spAutoFit/>
          </a:bodyPr>
          <a:lstStyle/>
          <a:p>
            <a:r>
              <a:rPr lang="zh-CN" altLang="en-US" b="1" dirty="0">
                <a:solidFill>
                  <a:srgbClr val="FF0000"/>
                </a:solidFill>
                <a:effectLst/>
              </a:rPr>
              <a:t>总结：</a:t>
            </a:r>
            <a:endParaRPr lang="zh-CN" altLang="en-US" dirty="0">
              <a:solidFill>
                <a:srgbClr val="FF0000"/>
              </a:solidFill>
              <a:effectLst/>
            </a:endParaRPr>
          </a:p>
          <a:p>
            <a:pPr>
              <a:buFont typeface="+mj-lt"/>
              <a:buAutoNum type="arabicPeriod"/>
            </a:pPr>
            <a:r>
              <a:rPr lang="en-US" altLang="zh-CN" dirty="0">
                <a:solidFill>
                  <a:srgbClr val="262626"/>
                </a:solidFill>
                <a:effectLst/>
              </a:rPr>
              <a:t>explain </a:t>
            </a:r>
            <a:r>
              <a:rPr lang="zh-CN" altLang="en-US" dirty="0">
                <a:solidFill>
                  <a:srgbClr val="262626"/>
                </a:solidFill>
                <a:effectLst/>
              </a:rPr>
              <a:t>结果中的 </a:t>
            </a:r>
            <a:r>
              <a:rPr lang="en-US" altLang="zh-CN" dirty="0">
                <a:solidFill>
                  <a:srgbClr val="262626"/>
                </a:solidFill>
                <a:effectLst/>
              </a:rPr>
              <a:t>type </a:t>
            </a:r>
            <a:r>
              <a:rPr lang="zh-CN" altLang="en-US" dirty="0">
                <a:solidFill>
                  <a:srgbClr val="262626"/>
                </a:solidFill>
                <a:effectLst/>
              </a:rPr>
              <a:t>字段，表示（广义）连接类型，它描述了找到所需数据使用的扫描方式</a:t>
            </a:r>
            <a:endParaRPr lang="en-US" altLang="zh-CN" dirty="0">
              <a:solidFill>
                <a:srgbClr val="262626"/>
              </a:solidFill>
              <a:effectLst/>
            </a:endParaRPr>
          </a:p>
          <a:p>
            <a:pPr>
              <a:buFont typeface="+mj-lt"/>
              <a:buAutoNum type="arabicPeriod"/>
            </a:pPr>
            <a:endParaRPr lang="zh-CN" altLang="en-US" dirty="0">
              <a:solidFill>
                <a:srgbClr val="262626"/>
              </a:solidFill>
              <a:effectLst/>
            </a:endParaRPr>
          </a:p>
          <a:p>
            <a:pPr>
              <a:buFont typeface="+mj-lt"/>
              <a:buAutoNum type="arabicPeriod"/>
            </a:pPr>
            <a:r>
              <a:rPr lang="zh-CN" altLang="en-US" dirty="0">
                <a:solidFill>
                  <a:srgbClr val="262626"/>
                </a:solidFill>
                <a:effectLst/>
              </a:rPr>
              <a:t>常见的扫描类型有：</a:t>
            </a:r>
            <a:r>
              <a:rPr lang="en-US" altLang="zh-CN" dirty="0">
                <a:solidFill>
                  <a:srgbClr val="262626"/>
                </a:solidFill>
                <a:effectLst/>
              </a:rPr>
              <a:t>system&gt;const&gt;</a:t>
            </a:r>
            <a:r>
              <a:rPr lang="en-US" altLang="zh-CN" dirty="0" err="1">
                <a:solidFill>
                  <a:srgbClr val="262626"/>
                </a:solidFill>
                <a:effectLst/>
              </a:rPr>
              <a:t>eq_ref</a:t>
            </a:r>
            <a:r>
              <a:rPr lang="en-US" altLang="zh-CN" dirty="0">
                <a:solidFill>
                  <a:srgbClr val="262626"/>
                </a:solidFill>
                <a:effectLst/>
              </a:rPr>
              <a:t>&gt;ref&gt;range&gt;index&gt;ALL</a:t>
            </a:r>
            <a:r>
              <a:rPr lang="zh-CN" altLang="en-US" dirty="0">
                <a:solidFill>
                  <a:srgbClr val="262626"/>
                </a:solidFill>
                <a:effectLst/>
              </a:rPr>
              <a:t>，其扫描速度由快到慢</a:t>
            </a:r>
            <a:endParaRPr lang="en-US" altLang="zh-CN" dirty="0">
              <a:solidFill>
                <a:srgbClr val="262626"/>
              </a:solidFill>
              <a:effectLst/>
            </a:endParaRPr>
          </a:p>
          <a:p>
            <a:pPr>
              <a:buFont typeface="+mj-lt"/>
              <a:buAutoNum type="arabicPeriod"/>
            </a:pPr>
            <a:endParaRPr lang="zh-CN" altLang="en-US" dirty="0">
              <a:solidFill>
                <a:srgbClr val="262626"/>
              </a:solidFill>
              <a:effectLst/>
            </a:endParaRPr>
          </a:p>
          <a:p>
            <a:pPr>
              <a:buFont typeface="+mj-lt"/>
              <a:buAutoNum type="arabicPeriod"/>
            </a:pPr>
            <a:r>
              <a:rPr lang="zh-CN" altLang="en-US" dirty="0">
                <a:solidFill>
                  <a:srgbClr val="262626"/>
                </a:solidFill>
                <a:effectLst/>
              </a:rPr>
              <a:t>各类扫描类型的要点是：</a:t>
            </a:r>
            <a:endParaRPr lang="zh-CN" altLang="en-US" dirty="0">
              <a:solidFill>
                <a:srgbClr val="262626"/>
              </a:solidFill>
              <a:effectLst/>
            </a:endParaRPr>
          </a:p>
          <a:p>
            <a:pPr marL="742950" lvl="1" indent="-285750">
              <a:buFont typeface="+mj-lt"/>
              <a:buAutoNum type="arabicPeriod"/>
            </a:pPr>
            <a:r>
              <a:rPr lang="en-US" altLang="zh-CN" dirty="0">
                <a:solidFill>
                  <a:srgbClr val="262626"/>
                </a:solidFill>
                <a:effectLst/>
              </a:rPr>
              <a:t>system </a:t>
            </a:r>
            <a:r>
              <a:rPr lang="zh-CN" altLang="en-US" dirty="0">
                <a:solidFill>
                  <a:srgbClr val="262626"/>
                </a:solidFill>
                <a:effectLst/>
              </a:rPr>
              <a:t>最快：不进行磁盘 </a:t>
            </a:r>
            <a:r>
              <a:rPr lang="en-US" altLang="zh-CN" dirty="0">
                <a:solidFill>
                  <a:srgbClr val="262626"/>
                </a:solidFill>
                <a:effectLst/>
              </a:rPr>
              <a:t>IO</a:t>
            </a:r>
            <a:endParaRPr lang="en-US" altLang="zh-CN" dirty="0">
              <a:solidFill>
                <a:srgbClr val="262626"/>
              </a:solidFill>
              <a:effectLst/>
            </a:endParaRPr>
          </a:p>
          <a:p>
            <a:pPr marL="742950" lvl="1" indent="-285750">
              <a:buFont typeface="+mj-lt"/>
              <a:buAutoNum type="arabicPeriod"/>
            </a:pPr>
            <a:r>
              <a:rPr lang="en-US" altLang="zh-CN" dirty="0">
                <a:solidFill>
                  <a:srgbClr val="262626"/>
                </a:solidFill>
                <a:effectLst/>
              </a:rPr>
              <a:t>const</a:t>
            </a:r>
            <a:r>
              <a:rPr lang="zh-CN" altLang="en-US" dirty="0">
                <a:solidFill>
                  <a:srgbClr val="262626"/>
                </a:solidFill>
                <a:effectLst/>
              </a:rPr>
              <a:t>：</a:t>
            </a:r>
            <a:r>
              <a:rPr lang="en-US" altLang="zh-CN" dirty="0">
                <a:solidFill>
                  <a:srgbClr val="262626"/>
                </a:solidFill>
                <a:effectLst/>
              </a:rPr>
              <a:t>PK </a:t>
            </a:r>
            <a:r>
              <a:rPr lang="zh-CN" altLang="en-US" dirty="0">
                <a:solidFill>
                  <a:srgbClr val="262626"/>
                </a:solidFill>
                <a:effectLst/>
              </a:rPr>
              <a:t>或者 </a:t>
            </a:r>
            <a:r>
              <a:rPr lang="en-US" altLang="zh-CN" dirty="0">
                <a:solidFill>
                  <a:srgbClr val="262626"/>
                </a:solidFill>
                <a:effectLst/>
              </a:rPr>
              <a:t>unique </a:t>
            </a:r>
            <a:r>
              <a:rPr lang="zh-CN" altLang="en-US" dirty="0">
                <a:solidFill>
                  <a:srgbClr val="262626"/>
                </a:solidFill>
                <a:effectLst/>
              </a:rPr>
              <a:t>上的等值查询</a:t>
            </a:r>
            <a:endParaRPr lang="zh-CN" altLang="en-US" dirty="0">
              <a:solidFill>
                <a:srgbClr val="262626"/>
              </a:solidFill>
              <a:effectLst/>
            </a:endParaRPr>
          </a:p>
          <a:p>
            <a:pPr marL="742950" lvl="1" indent="-285750">
              <a:buFont typeface="+mj-lt"/>
              <a:buAutoNum type="arabicPeriod"/>
            </a:pPr>
            <a:r>
              <a:rPr lang="en-US" altLang="zh-CN" dirty="0" err="1">
                <a:solidFill>
                  <a:srgbClr val="262626"/>
                </a:solidFill>
                <a:effectLst/>
              </a:rPr>
              <a:t>eq_ref</a:t>
            </a:r>
            <a:r>
              <a:rPr lang="zh-CN" altLang="en-US" dirty="0">
                <a:solidFill>
                  <a:srgbClr val="262626"/>
                </a:solidFill>
                <a:effectLst/>
              </a:rPr>
              <a:t>：</a:t>
            </a:r>
            <a:r>
              <a:rPr lang="en-US" altLang="zh-CN" dirty="0">
                <a:solidFill>
                  <a:srgbClr val="262626"/>
                </a:solidFill>
                <a:effectLst/>
              </a:rPr>
              <a:t>PK </a:t>
            </a:r>
            <a:r>
              <a:rPr lang="zh-CN" altLang="en-US" dirty="0">
                <a:solidFill>
                  <a:srgbClr val="262626"/>
                </a:solidFill>
                <a:effectLst/>
              </a:rPr>
              <a:t>或者 </a:t>
            </a:r>
            <a:r>
              <a:rPr lang="en-US" altLang="zh-CN" dirty="0">
                <a:solidFill>
                  <a:srgbClr val="262626"/>
                </a:solidFill>
                <a:effectLst/>
              </a:rPr>
              <a:t>unique </a:t>
            </a:r>
            <a:r>
              <a:rPr lang="zh-CN" altLang="en-US" dirty="0">
                <a:solidFill>
                  <a:srgbClr val="262626"/>
                </a:solidFill>
                <a:effectLst/>
              </a:rPr>
              <a:t>上的 </a:t>
            </a:r>
            <a:r>
              <a:rPr lang="en-US" altLang="zh-CN" dirty="0">
                <a:solidFill>
                  <a:srgbClr val="262626"/>
                </a:solidFill>
                <a:effectLst/>
              </a:rPr>
              <a:t>join </a:t>
            </a:r>
            <a:r>
              <a:rPr lang="zh-CN" altLang="en-US" dirty="0">
                <a:solidFill>
                  <a:srgbClr val="262626"/>
                </a:solidFill>
                <a:effectLst/>
              </a:rPr>
              <a:t>查询，等值匹配，对于前表的每一行，后表只有一行命中</a:t>
            </a:r>
            <a:endParaRPr lang="zh-CN" altLang="en-US" dirty="0">
              <a:solidFill>
                <a:srgbClr val="262626"/>
              </a:solidFill>
              <a:effectLst/>
            </a:endParaRPr>
          </a:p>
          <a:p>
            <a:pPr marL="742950" lvl="1" indent="-285750">
              <a:buFont typeface="+mj-lt"/>
              <a:buAutoNum type="arabicPeriod"/>
            </a:pPr>
            <a:r>
              <a:rPr lang="en-US" altLang="zh-CN" dirty="0">
                <a:solidFill>
                  <a:srgbClr val="262626"/>
                </a:solidFill>
                <a:effectLst/>
              </a:rPr>
              <a:t>ref</a:t>
            </a:r>
            <a:r>
              <a:rPr lang="zh-CN" altLang="en-US" dirty="0">
                <a:solidFill>
                  <a:srgbClr val="262626"/>
                </a:solidFill>
                <a:effectLst/>
              </a:rPr>
              <a:t>：非唯一索引，等值匹配，可能有多行命中</a:t>
            </a:r>
            <a:endParaRPr lang="zh-CN" altLang="en-US" dirty="0">
              <a:solidFill>
                <a:srgbClr val="262626"/>
              </a:solidFill>
              <a:effectLst/>
            </a:endParaRPr>
          </a:p>
          <a:p>
            <a:pPr marL="742950" lvl="1" indent="-285750">
              <a:buFont typeface="+mj-lt"/>
              <a:buAutoNum type="arabicPeriod"/>
            </a:pPr>
            <a:r>
              <a:rPr lang="en-US" altLang="zh-CN" dirty="0">
                <a:solidFill>
                  <a:srgbClr val="262626"/>
                </a:solidFill>
                <a:effectLst/>
              </a:rPr>
              <a:t>range</a:t>
            </a:r>
            <a:r>
              <a:rPr lang="zh-CN" altLang="en-US" dirty="0">
                <a:solidFill>
                  <a:srgbClr val="262626"/>
                </a:solidFill>
                <a:effectLst/>
              </a:rPr>
              <a:t>：索引上的范围扫描，例如：</a:t>
            </a:r>
            <a:r>
              <a:rPr lang="en-US" altLang="zh-CN" dirty="0">
                <a:solidFill>
                  <a:srgbClr val="262626"/>
                </a:solidFill>
                <a:effectLst/>
              </a:rPr>
              <a:t>between</a:t>
            </a:r>
            <a:r>
              <a:rPr lang="zh-CN" altLang="en-US" dirty="0">
                <a:solidFill>
                  <a:srgbClr val="262626"/>
                </a:solidFill>
                <a:effectLst/>
              </a:rPr>
              <a:t>、</a:t>
            </a:r>
            <a:r>
              <a:rPr lang="en-US" altLang="zh-CN" dirty="0">
                <a:solidFill>
                  <a:srgbClr val="262626"/>
                </a:solidFill>
                <a:effectLst/>
              </a:rPr>
              <a:t>in</a:t>
            </a:r>
            <a:r>
              <a:rPr lang="zh-CN" altLang="en-US" dirty="0">
                <a:solidFill>
                  <a:srgbClr val="262626"/>
                </a:solidFill>
                <a:effectLst/>
              </a:rPr>
              <a:t>、</a:t>
            </a:r>
            <a:r>
              <a:rPr lang="en-US" altLang="zh-CN" dirty="0">
                <a:solidFill>
                  <a:srgbClr val="262626"/>
                </a:solidFill>
                <a:effectLst/>
              </a:rPr>
              <a:t>&gt;</a:t>
            </a:r>
            <a:endParaRPr lang="en-US" altLang="zh-CN" dirty="0">
              <a:solidFill>
                <a:srgbClr val="262626"/>
              </a:solidFill>
              <a:effectLst/>
            </a:endParaRPr>
          </a:p>
          <a:p>
            <a:pPr marL="742950" lvl="1" indent="-285750">
              <a:buFont typeface="+mj-lt"/>
              <a:buAutoNum type="arabicPeriod"/>
            </a:pPr>
            <a:r>
              <a:rPr lang="en-US" altLang="zh-CN" dirty="0">
                <a:solidFill>
                  <a:srgbClr val="262626"/>
                </a:solidFill>
                <a:effectLst/>
              </a:rPr>
              <a:t>index</a:t>
            </a:r>
            <a:r>
              <a:rPr lang="zh-CN" altLang="en-US" dirty="0">
                <a:solidFill>
                  <a:srgbClr val="262626"/>
                </a:solidFill>
                <a:effectLst/>
              </a:rPr>
              <a:t>：索引上的全集扫描，例如：</a:t>
            </a:r>
            <a:r>
              <a:rPr lang="en-US" altLang="zh-CN" dirty="0" err="1">
                <a:solidFill>
                  <a:srgbClr val="262626"/>
                </a:solidFill>
                <a:effectLst/>
              </a:rPr>
              <a:t>InnoDB</a:t>
            </a:r>
            <a:r>
              <a:rPr lang="en-US" altLang="zh-CN" dirty="0">
                <a:solidFill>
                  <a:srgbClr val="262626"/>
                </a:solidFill>
                <a:effectLst/>
              </a:rPr>
              <a:t> </a:t>
            </a:r>
            <a:r>
              <a:rPr lang="zh-CN" altLang="en-US" dirty="0">
                <a:solidFill>
                  <a:srgbClr val="262626"/>
                </a:solidFill>
                <a:effectLst/>
              </a:rPr>
              <a:t>的 </a:t>
            </a:r>
            <a:r>
              <a:rPr lang="en-US" altLang="zh-CN" dirty="0">
                <a:solidFill>
                  <a:srgbClr val="262626"/>
                </a:solidFill>
                <a:effectLst/>
              </a:rPr>
              <a:t>count</a:t>
            </a:r>
            <a:endParaRPr lang="en-US" altLang="zh-CN" dirty="0">
              <a:solidFill>
                <a:srgbClr val="262626"/>
              </a:solidFill>
              <a:effectLst/>
            </a:endParaRPr>
          </a:p>
          <a:p>
            <a:pPr marL="742950" lvl="1" indent="-285750">
              <a:buFont typeface="+mj-lt"/>
              <a:buAutoNum type="arabicPeriod"/>
            </a:pPr>
            <a:r>
              <a:rPr lang="en-US" altLang="zh-CN" dirty="0">
                <a:solidFill>
                  <a:srgbClr val="262626"/>
                </a:solidFill>
                <a:effectLst/>
              </a:rPr>
              <a:t>ALL </a:t>
            </a:r>
            <a:r>
              <a:rPr lang="zh-CN" altLang="en-US" dirty="0">
                <a:solidFill>
                  <a:srgbClr val="262626"/>
                </a:solidFill>
                <a:effectLst/>
              </a:rPr>
              <a:t>最慢：全表扫描</a:t>
            </a:r>
            <a:br>
              <a:rPr lang="zh-CN" altLang="en-US" dirty="0">
                <a:solidFill>
                  <a:srgbClr val="262626"/>
                </a:solidFill>
                <a:effectLst/>
              </a:rPr>
            </a:br>
            <a:endParaRPr lang="zh-CN" altLang="en-US" dirty="0">
              <a:solidFill>
                <a:srgbClr val="262626"/>
              </a:solidFill>
              <a:effectLst/>
            </a:endParaRPr>
          </a:p>
          <a:p>
            <a:pPr>
              <a:buFont typeface="+mj-lt"/>
              <a:buAutoNum type="arabicPeriod" startAt="4"/>
            </a:pPr>
            <a:r>
              <a:rPr lang="zh-CN" altLang="en-US" dirty="0">
                <a:solidFill>
                  <a:srgbClr val="262626"/>
                </a:solidFill>
                <a:effectLst/>
              </a:rPr>
              <a:t>建立正确的索引，非常重要</a:t>
            </a:r>
            <a:endParaRPr lang="en-US" altLang="zh-CN" dirty="0">
              <a:solidFill>
                <a:srgbClr val="262626"/>
              </a:solidFill>
              <a:effectLst/>
            </a:endParaRPr>
          </a:p>
          <a:p>
            <a:pPr>
              <a:buFont typeface="+mj-lt"/>
              <a:buAutoNum type="arabicPeriod" startAt="4"/>
            </a:pPr>
            <a:endParaRPr lang="zh-CN" altLang="en-US" dirty="0">
              <a:solidFill>
                <a:srgbClr val="262626"/>
              </a:solidFill>
              <a:effectLst/>
            </a:endParaRPr>
          </a:p>
          <a:p>
            <a:pPr>
              <a:buFont typeface="+mj-lt"/>
              <a:buAutoNum type="arabicPeriod" startAt="4"/>
            </a:pPr>
            <a:r>
              <a:rPr lang="zh-CN" altLang="en-US" dirty="0">
                <a:solidFill>
                  <a:srgbClr val="262626"/>
                </a:solidFill>
                <a:effectLst/>
              </a:rPr>
              <a:t>使用 </a:t>
            </a:r>
            <a:r>
              <a:rPr lang="en-US" altLang="zh-CN" dirty="0">
                <a:solidFill>
                  <a:srgbClr val="262626"/>
                </a:solidFill>
                <a:effectLst/>
              </a:rPr>
              <a:t>explain </a:t>
            </a:r>
            <a:r>
              <a:rPr lang="zh-CN" altLang="en-US" dirty="0">
                <a:solidFill>
                  <a:srgbClr val="262626"/>
                </a:solidFill>
                <a:effectLst/>
              </a:rPr>
              <a:t>了解并优化执行计划，非常重要</a:t>
            </a:r>
            <a:endParaRPr lang="zh-CN" altLang="en-US" dirty="0">
              <a:solidFill>
                <a:srgbClr val="262626"/>
              </a:solidFill>
              <a:effectLst/>
            </a:endParaRPr>
          </a:p>
          <a:p>
            <a:endParaRPr lang="zh-CN" altLang="en-US" dirty="0">
              <a:solidFill>
                <a:srgbClr val="262626"/>
              </a:solidFill>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a:t>
            </a:r>
            <a:r>
              <a:rPr lang="en-US" altLang="zh-CN" sz="2800" b="1" dirty="0" err="1">
                <a:latin typeface="+mj-ea"/>
                <a:ea typeface="+mj-ea"/>
              </a:rPr>
              <a:t>possible_keys</a:t>
            </a:r>
            <a:endParaRPr lang="zh-CN" altLang="en-US" sz="2800" b="1" dirty="0">
              <a:latin typeface="+mj-ea"/>
              <a:ea typeface="+mj-ea"/>
            </a:endParaRPr>
          </a:p>
        </p:txBody>
      </p:sp>
      <p:sp>
        <p:nvSpPr>
          <p:cNvPr id="7" name="文本框 6"/>
          <p:cNvSpPr txBox="1"/>
          <p:nvPr/>
        </p:nvSpPr>
        <p:spPr>
          <a:xfrm>
            <a:off x="467139" y="1045937"/>
            <a:ext cx="8756374" cy="369332"/>
          </a:xfrm>
          <a:prstGeom prst="rect">
            <a:avLst/>
          </a:prstGeom>
          <a:noFill/>
        </p:spPr>
        <p:txBody>
          <a:bodyPr wrap="square" rtlCol="0">
            <a:spAutoFit/>
          </a:bodyPr>
          <a:lstStyle/>
          <a:p>
            <a:pPr marL="285750" indent="-285750">
              <a:buFont typeface="Wingdings" panose="05000000000000000000" charset="0"/>
              <a:buChar char="u"/>
            </a:pPr>
            <a:r>
              <a:rPr lang="en-US" altLang="zh-CN" dirty="0" err="1">
                <a:solidFill>
                  <a:schemeClr val="accent1"/>
                </a:solidFill>
                <a:effectLst>
                  <a:outerShdw blurRad="38100" dist="25400" dir="5400000" algn="ctr" rotWithShape="0">
                    <a:srgbClr val="6E747A">
                      <a:alpha val="43000"/>
                    </a:srgbClr>
                  </a:outerShdw>
                </a:effectLst>
              </a:rPr>
              <a:t>表示</a:t>
            </a:r>
            <a:r>
              <a:rPr lang="zh-CN" altLang="en-US" dirty="0">
                <a:solidFill>
                  <a:schemeClr val="accent1"/>
                </a:solidFill>
                <a:effectLst>
                  <a:outerShdw blurRad="38100" dist="25400" dir="5400000" algn="ctr" rotWithShape="0">
                    <a:srgbClr val="6E747A">
                      <a:alpha val="43000"/>
                    </a:srgbClr>
                  </a:outerShdw>
                </a:effectLst>
              </a:rPr>
              <a:t>查询过程中有</a:t>
            </a:r>
            <a:r>
              <a:rPr lang="zh-CN" altLang="en-US" dirty="0">
                <a:solidFill>
                  <a:srgbClr val="FF0000"/>
                </a:solidFill>
                <a:effectLst>
                  <a:outerShdw blurRad="38100" dist="25400" dir="5400000" algn="ctr" rotWithShape="0">
                    <a:srgbClr val="6E747A">
                      <a:alpha val="43000"/>
                    </a:srgbClr>
                  </a:outerShdw>
                </a:effectLst>
              </a:rPr>
              <a:t>可能</a:t>
            </a:r>
            <a:r>
              <a:rPr lang="zh-CN" altLang="en-US" dirty="0">
                <a:solidFill>
                  <a:schemeClr val="accent1"/>
                </a:solidFill>
                <a:effectLst>
                  <a:outerShdw blurRad="38100" dist="25400" dir="5400000" algn="ctr" rotWithShape="0">
                    <a:srgbClr val="6E747A">
                      <a:alpha val="43000"/>
                    </a:srgbClr>
                  </a:outerShdw>
                </a:effectLst>
              </a:rPr>
              <a:t>用到的索引。</a:t>
            </a:r>
            <a:endParaRPr lang="en-US" altLang="zh-CN" dirty="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1"/>
          <a:stretch>
            <a:fillRect/>
          </a:stretch>
        </p:blipFill>
        <p:spPr>
          <a:xfrm>
            <a:off x="288925" y="1908810"/>
            <a:ext cx="9603740" cy="125222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-key</a:t>
            </a:r>
            <a:endParaRPr lang="zh-CN" altLang="en-US" sz="2800" b="1" dirty="0">
              <a:latin typeface="+mj-ea"/>
              <a:ea typeface="+mj-ea"/>
            </a:endParaRPr>
          </a:p>
        </p:txBody>
      </p:sp>
      <p:sp>
        <p:nvSpPr>
          <p:cNvPr id="7" name="文本框 6"/>
          <p:cNvSpPr txBox="1"/>
          <p:nvPr/>
        </p:nvSpPr>
        <p:spPr>
          <a:xfrm>
            <a:off x="464582" y="1092104"/>
            <a:ext cx="8756374" cy="369332"/>
          </a:xfrm>
          <a:prstGeom prst="rect">
            <a:avLst/>
          </a:prstGeom>
          <a:noFill/>
        </p:spPr>
        <p:txBody>
          <a:bodyPr wrap="square" rtlCol="0">
            <a:spAutoFit/>
          </a:bodyPr>
          <a:lstStyle/>
          <a:p>
            <a:pPr marL="285750" indent="-285750">
              <a:buFont typeface="Wingdings" panose="05000000000000000000" charset="0"/>
              <a:buChar char="u"/>
            </a:pPr>
            <a:r>
              <a:rPr lang="zh-CN" altLang="en-US" dirty="0">
                <a:solidFill>
                  <a:srgbClr val="FF0000"/>
                </a:solidFill>
                <a:effectLst>
                  <a:outerShdw blurRad="38100" dist="25400" dir="5400000" algn="ctr" rotWithShape="0">
                    <a:srgbClr val="6E747A">
                      <a:alpha val="43000"/>
                    </a:srgbClr>
                  </a:outerShdw>
                </a:effectLst>
              </a:rPr>
              <a:t>实际</a:t>
            </a:r>
            <a:r>
              <a:rPr lang="zh-CN" altLang="en-US" dirty="0">
                <a:solidFill>
                  <a:schemeClr val="accent1"/>
                </a:solidFill>
                <a:effectLst>
                  <a:outerShdw blurRad="38100" dist="25400" dir="5400000" algn="ctr" rotWithShape="0">
                    <a:srgbClr val="6E747A">
                      <a:alpha val="43000"/>
                    </a:srgbClr>
                  </a:outerShdw>
                </a:effectLst>
              </a:rPr>
              <a:t>使用的索引，如果为 </a:t>
            </a:r>
            <a:r>
              <a:rPr lang="en-US" altLang="zh-CN" dirty="0">
                <a:solidFill>
                  <a:schemeClr val="accent1"/>
                </a:solidFill>
                <a:effectLst>
                  <a:outerShdw blurRad="38100" dist="25400" dir="5400000" algn="ctr" rotWithShape="0">
                    <a:srgbClr val="6E747A">
                      <a:alpha val="43000"/>
                    </a:srgbClr>
                  </a:outerShdw>
                </a:effectLst>
              </a:rPr>
              <a:t>NULL </a:t>
            </a:r>
            <a:r>
              <a:rPr lang="zh-CN" altLang="en-US" dirty="0">
                <a:solidFill>
                  <a:schemeClr val="accent1"/>
                </a:solidFill>
                <a:effectLst>
                  <a:outerShdw blurRad="38100" dist="25400" dir="5400000" algn="ctr" rotWithShape="0">
                    <a:srgbClr val="6E747A">
                      <a:alpha val="43000"/>
                    </a:srgbClr>
                  </a:outerShdw>
                </a:effectLst>
              </a:rPr>
              <a:t>，则没有使用索引。</a:t>
            </a:r>
            <a:endParaRPr lang="zh-CN" altLang="en-US" dirty="0">
              <a:solidFill>
                <a:schemeClr val="accent1"/>
              </a:solidFill>
              <a:effectLst>
                <a:outerShdw blurRad="38100" dist="25400" dir="5400000" algn="ctr" rotWithShape="0">
                  <a:srgbClr val="6E747A">
                    <a:alpha val="43000"/>
                  </a:srgbClr>
                </a:outerShdw>
              </a:effectLst>
            </a:endParaRPr>
          </a:p>
        </p:txBody>
      </p:sp>
      <p:pic>
        <p:nvPicPr>
          <p:cNvPr id="5" name="图片 4"/>
          <p:cNvPicPr>
            <a:picLocks noChangeAspect="1"/>
          </p:cNvPicPr>
          <p:nvPr/>
        </p:nvPicPr>
        <p:blipFill>
          <a:blip r:embed="rId1"/>
          <a:stretch>
            <a:fillRect/>
          </a:stretch>
        </p:blipFill>
        <p:spPr>
          <a:xfrm>
            <a:off x="137426" y="1824559"/>
            <a:ext cx="9756559" cy="146598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a:t>
            </a:r>
            <a:r>
              <a:rPr lang="en-US" altLang="zh-CN" sz="2800" b="1" dirty="0" err="1">
                <a:latin typeface="+mj-ea"/>
                <a:ea typeface="+mj-ea"/>
              </a:rPr>
              <a:t>key_len</a:t>
            </a:r>
            <a:endParaRPr lang="zh-CN" altLang="en-US" sz="2800" b="1" dirty="0">
              <a:latin typeface="+mj-ea"/>
              <a:ea typeface="+mj-ea"/>
            </a:endParaRPr>
          </a:p>
        </p:txBody>
      </p:sp>
      <p:sp>
        <p:nvSpPr>
          <p:cNvPr id="7" name="文本框 6"/>
          <p:cNvSpPr txBox="1"/>
          <p:nvPr/>
        </p:nvSpPr>
        <p:spPr>
          <a:xfrm>
            <a:off x="464582" y="1092104"/>
            <a:ext cx="8756374" cy="2585323"/>
          </a:xfrm>
          <a:prstGeom prst="rect">
            <a:avLst/>
          </a:prstGeom>
          <a:noFill/>
        </p:spPr>
        <p:txBody>
          <a:bodyPr wrap="square" rtlCol="0">
            <a:spAutoFit/>
          </a:bodyPr>
          <a:lstStyle/>
          <a:p>
            <a:pPr marL="285750" indent="-285750">
              <a:buFont typeface="Wingdings" panose="05000000000000000000" charset="0"/>
              <a:buChar char="u"/>
            </a:pPr>
            <a:r>
              <a:rPr lang="en-US" altLang="zh-CN" dirty="0" err="1">
                <a:solidFill>
                  <a:schemeClr val="accent1"/>
                </a:solidFill>
                <a:effectLst>
                  <a:outerShdw blurRad="38100" dist="25400" dir="5400000" algn="ctr" rotWithShape="0">
                    <a:srgbClr val="6E747A">
                      <a:alpha val="43000"/>
                    </a:srgbClr>
                  </a:outerShdw>
                </a:effectLst>
              </a:rPr>
              <a:t>表示索引中使用的字节数，可通过该列计算查询中使用的索引的长度。在不损失精确性的情况下，长度越短越好</a:t>
            </a:r>
            <a:r>
              <a:rPr lang="zh-CN" altLang="en-US" dirty="0">
                <a:solidFill>
                  <a:schemeClr val="accent1"/>
                </a:solidFill>
                <a:effectLst>
                  <a:outerShdw blurRad="38100" dist="25400" dir="5400000" algn="ctr" rotWithShape="0">
                    <a:srgbClr val="6E747A">
                      <a:alpha val="43000"/>
                    </a:srgbClr>
                  </a:outerShdw>
                </a:effectLst>
              </a:rPr>
              <a:t>。</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en-US" altLang="zh-CN"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u"/>
            </a:pPr>
            <a:r>
              <a:rPr lang="en-US" altLang="zh-CN" dirty="0" err="1">
                <a:solidFill>
                  <a:schemeClr val="accent1"/>
                </a:solidFill>
                <a:effectLst>
                  <a:outerShdw blurRad="38100" dist="25400" dir="5400000" algn="ctr" rotWithShape="0">
                    <a:srgbClr val="6E747A">
                      <a:alpha val="43000"/>
                    </a:srgbClr>
                  </a:outerShdw>
                </a:effectLst>
              </a:rPr>
              <a:t>key_len显示的值为</a:t>
            </a:r>
            <a:r>
              <a:rPr lang="en-US" altLang="zh-CN" dirty="0" err="1">
                <a:solidFill>
                  <a:srgbClr val="FF0000"/>
                </a:solidFill>
                <a:effectLst>
                  <a:outerShdw blurRad="38100" dist="25400" dir="5400000" algn="ctr" rotWithShape="0">
                    <a:srgbClr val="6E747A">
                      <a:alpha val="43000"/>
                    </a:srgbClr>
                  </a:outerShdw>
                </a:effectLst>
              </a:rPr>
              <a:t>索引字段的最大可能长度</a:t>
            </a:r>
            <a:r>
              <a:rPr lang="en-US" altLang="zh-CN" dirty="0" err="1">
                <a:solidFill>
                  <a:schemeClr val="accent1"/>
                </a:solidFill>
                <a:effectLst>
                  <a:outerShdw blurRad="38100" dist="25400" dir="5400000" algn="ctr" rotWithShape="0">
                    <a:srgbClr val="6E747A">
                      <a:alpha val="43000"/>
                    </a:srgbClr>
                  </a:outerShdw>
                </a:effectLst>
              </a:rPr>
              <a:t>，并非实际使用长度，即key_len是根据表定义计算而得，不是通过表内检索出的</a:t>
            </a:r>
            <a:r>
              <a:rPr lang="zh-CN" altLang="en-US" dirty="0">
                <a:solidFill>
                  <a:schemeClr val="accent1"/>
                </a:solidFill>
                <a:effectLst>
                  <a:outerShdw blurRad="38100" dist="25400" dir="5400000" algn="ctr" rotWithShape="0">
                    <a:srgbClr val="6E747A">
                      <a:alpha val="43000"/>
                    </a:srgbClr>
                  </a:outerShdw>
                </a:effectLst>
              </a:rPr>
              <a:t>。</a:t>
            </a:r>
            <a:endParaRPr lang="en-US" altLang="zh-CN"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u"/>
            </a:pPr>
            <a:endParaRPr lang="en-US" altLang="zh-CN"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u"/>
            </a:pPr>
            <a:r>
              <a:rPr lang="en-US" altLang="zh-CN" dirty="0" err="1">
                <a:solidFill>
                  <a:schemeClr val="accent1"/>
                </a:solidFill>
                <a:effectLst>
                  <a:outerShdw blurRad="38100" dist="25400" dir="5400000" algn="ctr" rotWithShape="0">
                    <a:srgbClr val="6E747A">
                      <a:alpha val="43000"/>
                    </a:srgbClr>
                  </a:outerShdw>
                </a:effectLst>
              </a:rPr>
              <a:t>key_len表示索引使用的字节数</a:t>
            </a:r>
            <a:r>
              <a:rPr lang="zh-CN" altLang="en-US" dirty="0">
                <a:solidFill>
                  <a:schemeClr val="accent1"/>
                </a:solidFill>
                <a:effectLst>
                  <a:outerShdw blurRad="38100" dist="25400" dir="5400000" algn="ctr" rotWithShape="0">
                    <a:srgbClr val="6E747A">
                      <a:alpha val="43000"/>
                    </a:srgbClr>
                  </a:outerShdw>
                </a:effectLst>
              </a:rPr>
              <a:t>，</a:t>
            </a:r>
            <a:r>
              <a:rPr lang="en-US" altLang="zh-CN" dirty="0" err="1">
                <a:solidFill>
                  <a:schemeClr val="accent1"/>
                </a:solidFill>
                <a:effectLst>
                  <a:outerShdw blurRad="38100" dist="25400" dir="5400000" algn="ctr" rotWithShape="0">
                    <a:srgbClr val="6E747A">
                      <a:alpha val="43000"/>
                    </a:srgbClr>
                  </a:outerShdw>
                </a:effectLst>
              </a:rPr>
              <a:t>根据这个值，就可以判断索引使用情况，特别是在组合索引的时候，判断所有的索引字段是否都被查询用到</a:t>
            </a:r>
            <a:r>
              <a:rPr lang="en-US" altLang="zh-CN" dirty="0">
                <a:solidFill>
                  <a:schemeClr val="accent1"/>
                </a:solidFill>
                <a:effectLst>
                  <a:outerShdw blurRad="38100" dist="25400" dir="5400000" algn="ctr" rotWithShape="0">
                    <a:srgbClr val="6E747A">
                      <a:alpha val="43000"/>
                    </a:srgbClr>
                  </a:outerShdw>
                </a:effectLst>
              </a:rPr>
              <a:t>。</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en-US" altLang="zh-CN"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a:t>
            </a:r>
            <a:r>
              <a:rPr lang="en-US" altLang="zh-CN" sz="2800" b="1" dirty="0" err="1">
                <a:latin typeface="+mj-ea"/>
                <a:ea typeface="+mj-ea"/>
              </a:rPr>
              <a:t>key_len</a:t>
            </a:r>
            <a:endParaRPr lang="zh-CN" altLang="en-US" sz="2800" b="1" dirty="0">
              <a:latin typeface="+mj-ea"/>
              <a:ea typeface="+mj-ea"/>
            </a:endParaRPr>
          </a:p>
        </p:txBody>
      </p:sp>
      <p:pic>
        <p:nvPicPr>
          <p:cNvPr id="3" name="图片 2"/>
          <p:cNvPicPr>
            <a:picLocks noChangeAspect="1"/>
          </p:cNvPicPr>
          <p:nvPr/>
        </p:nvPicPr>
        <p:blipFill>
          <a:blip r:embed="rId1"/>
          <a:stretch>
            <a:fillRect/>
          </a:stretch>
        </p:blipFill>
        <p:spPr>
          <a:xfrm>
            <a:off x="944245" y="920750"/>
            <a:ext cx="8284210" cy="586041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a:t>
            </a:r>
            <a:r>
              <a:rPr lang="en-US" altLang="zh-CN" sz="2800" b="1" dirty="0" err="1">
                <a:latin typeface="+mj-ea"/>
                <a:ea typeface="+mj-ea"/>
              </a:rPr>
              <a:t>key_len</a:t>
            </a:r>
            <a:endParaRPr lang="zh-CN" altLang="en-US" sz="2800" b="1" dirty="0">
              <a:latin typeface="+mj-ea"/>
              <a:ea typeface="+mj-ea"/>
            </a:endParaRPr>
          </a:p>
        </p:txBody>
      </p:sp>
      <p:sp>
        <p:nvSpPr>
          <p:cNvPr id="5" name="文本框 4"/>
          <p:cNvSpPr txBox="1"/>
          <p:nvPr/>
        </p:nvSpPr>
        <p:spPr>
          <a:xfrm>
            <a:off x="467139" y="1234148"/>
            <a:ext cx="8756374" cy="1200329"/>
          </a:xfrm>
          <a:prstGeom prst="rect">
            <a:avLst/>
          </a:prstGeom>
          <a:noFill/>
        </p:spPr>
        <p:txBody>
          <a:bodyPr wrap="square" rtlCol="0">
            <a:spAutoFit/>
          </a:bodyPr>
          <a:lstStyle/>
          <a:p>
            <a:pPr marL="285750" indent="-285750">
              <a:buFont typeface="Wingdings" panose="05000000000000000000" charset="0"/>
              <a:buChar char="u"/>
            </a:pPr>
            <a:r>
              <a:rPr lang="en-US" altLang="zh-CN" dirty="0">
                <a:solidFill>
                  <a:schemeClr val="accent1"/>
                </a:solidFill>
                <a:effectLst>
                  <a:outerShdw blurRad="38100" dist="25400" dir="5400000" algn="ctr" rotWithShape="0">
                    <a:srgbClr val="6E747A">
                      <a:alpha val="43000"/>
                    </a:srgbClr>
                  </a:outerShdw>
                </a:effectLst>
              </a:rPr>
              <a:t>char和varchar跟字符编码也有密切的联系,latin1占用1个字节，gbk占用2个字节，utf8占用3个字节（不同字符编码占用的存储空间不同）</a:t>
            </a:r>
            <a:r>
              <a:rPr lang="zh-CN" altLang="en-US" dirty="0">
                <a:solidFill>
                  <a:schemeClr val="accent1"/>
                </a:solidFill>
                <a:effectLst>
                  <a:outerShdw blurRad="38100" dist="25400" dir="5400000" algn="ctr" rotWithShape="0">
                    <a:srgbClr val="6E747A">
                      <a:alpha val="43000"/>
                    </a:srgbClr>
                  </a:outerShdw>
                </a:effectLst>
              </a:rPr>
              <a:t>。</a:t>
            </a:r>
            <a:endParaRPr lang="en-US" altLang="zh-CN"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u"/>
            </a:pPr>
            <a:r>
              <a:rPr lang="zh-CN" altLang="en-US" dirty="0">
                <a:solidFill>
                  <a:schemeClr val="accent1"/>
                </a:solidFill>
                <a:effectLst>
                  <a:outerShdw blurRad="38100" dist="25400" dir="5400000" algn="ctr" rotWithShape="0">
                    <a:srgbClr val="6E747A">
                      <a:alpha val="43000"/>
                    </a:srgbClr>
                  </a:outerShdw>
                </a:effectLst>
              </a:rPr>
              <a:t>允许为</a:t>
            </a:r>
            <a:r>
              <a:rPr lang="en-US" altLang="zh-CN" dirty="0">
                <a:solidFill>
                  <a:srgbClr val="FF0000"/>
                </a:solidFill>
                <a:effectLst>
                  <a:outerShdw blurRad="38100" dist="25400" dir="5400000" algn="ctr" rotWithShape="0">
                    <a:srgbClr val="6E747A">
                      <a:alpha val="43000"/>
                    </a:srgbClr>
                  </a:outerShdw>
                </a:effectLst>
              </a:rPr>
              <a:t>NULL</a:t>
            </a:r>
            <a:r>
              <a:rPr lang="zh-CN" altLang="en-US" dirty="0">
                <a:solidFill>
                  <a:srgbClr val="FF0000"/>
                </a:solidFill>
                <a:effectLst>
                  <a:outerShdw blurRad="38100" dist="25400" dir="5400000" algn="ctr" rotWithShape="0">
                    <a:srgbClr val="6E747A">
                      <a:alpha val="43000"/>
                    </a:srgbClr>
                  </a:outerShdw>
                </a:effectLst>
              </a:rPr>
              <a:t>的字段需要额外一个字节记录</a:t>
            </a:r>
            <a:endParaRPr lang="en-US" altLang="zh-CN"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u"/>
            </a:pPr>
            <a:r>
              <a:rPr lang="en-US" altLang="zh-CN" dirty="0">
                <a:solidFill>
                  <a:schemeClr val="accent1"/>
                </a:solidFill>
                <a:effectLst>
                  <a:outerShdw blurRad="38100" dist="25400" dir="5400000" algn="ctr" rotWithShape="0">
                    <a:srgbClr val="6E747A">
                      <a:alpha val="43000"/>
                    </a:srgbClr>
                  </a:outerShdw>
                </a:effectLst>
              </a:rPr>
              <a:t> </a:t>
            </a:r>
            <a:r>
              <a:rPr lang="en-US" altLang="zh-CN" dirty="0" err="1">
                <a:solidFill>
                  <a:schemeClr val="accent1"/>
                </a:solidFill>
                <a:effectLst>
                  <a:outerShdw blurRad="38100" dist="25400" dir="5400000" algn="ctr" rotWithShape="0">
                    <a:srgbClr val="6E747A">
                      <a:alpha val="43000"/>
                    </a:srgbClr>
                  </a:outerShdw>
                </a:effectLst>
              </a:rPr>
              <a:t>key_len</a:t>
            </a:r>
            <a:r>
              <a:rPr lang="en-US" altLang="zh-CN" dirty="0">
                <a:solidFill>
                  <a:schemeClr val="accent1"/>
                </a:solidFill>
                <a:effectLst>
                  <a:outerShdw blurRad="38100" dist="25400" dir="5400000" algn="ctr" rotWithShape="0">
                    <a:srgbClr val="6E747A">
                      <a:alpha val="43000"/>
                    </a:srgbClr>
                  </a:outerShdw>
                </a:effectLst>
              </a:rPr>
              <a:t> = n*</a:t>
            </a:r>
            <a:r>
              <a:rPr lang="zh-CN" altLang="en-US" dirty="0">
                <a:solidFill>
                  <a:schemeClr val="accent1"/>
                </a:solidFill>
                <a:effectLst>
                  <a:outerShdw blurRad="38100" dist="25400" dir="5400000" algn="ctr" rotWithShape="0">
                    <a:srgbClr val="6E747A">
                      <a:alpha val="43000"/>
                    </a:srgbClr>
                  </a:outerShdw>
                </a:effectLst>
              </a:rPr>
              <a:t>长度</a:t>
            </a:r>
            <a:r>
              <a:rPr lang="en-US" altLang="zh-CN" dirty="0">
                <a:solidFill>
                  <a:schemeClr val="accent1"/>
                </a:solidFill>
                <a:effectLst>
                  <a:outerShdw blurRad="38100" dist="25400" dir="5400000" algn="ctr" rotWithShape="0">
                    <a:srgbClr val="6E747A">
                      <a:alpha val="43000"/>
                    </a:srgbClr>
                  </a:outerShdw>
                </a:effectLst>
              </a:rPr>
              <a:t> + </a:t>
            </a:r>
            <a:r>
              <a:rPr lang="zh-CN" altLang="en-US" dirty="0">
                <a:solidFill>
                  <a:schemeClr val="accent1"/>
                </a:solidFill>
                <a:effectLst>
                  <a:outerShdw blurRad="38100" dist="25400" dir="5400000" algn="ctr" rotWithShape="0">
                    <a:srgbClr val="6E747A">
                      <a:alpha val="43000"/>
                    </a:srgbClr>
                  </a:outerShdw>
                </a:effectLst>
              </a:rPr>
              <a:t>允许为</a:t>
            </a:r>
            <a:r>
              <a:rPr lang="en-US" altLang="zh-CN" dirty="0">
                <a:solidFill>
                  <a:schemeClr val="accent1"/>
                </a:solidFill>
                <a:effectLst>
                  <a:outerShdw blurRad="38100" dist="25400" dir="5400000" algn="ctr" rotWithShape="0">
                    <a:srgbClr val="6E747A">
                      <a:alpha val="43000"/>
                    </a:srgbClr>
                  </a:outerShdw>
                </a:effectLst>
              </a:rPr>
              <a:t>NULL = 1</a:t>
            </a:r>
            <a:r>
              <a:rPr lang="zh-CN" altLang="en-US" dirty="0">
                <a:solidFill>
                  <a:schemeClr val="accent1"/>
                </a:solidFill>
                <a:effectLst>
                  <a:outerShdw blurRad="38100" dist="25400" dir="5400000" algn="ctr" rotWithShape="0">
                    <a:srgbClr val="6E747A">
                      <a:alpha val="43000"/>
                    </a:srgbClr>
                  </a:outerShdw>
                </a:effectLst>
              </a:rPr>
              <a:t>*</a:t>
            </a:r>
            <a:r>
              <a:rPr lang="en-US" altLang="zh-CN" dirty="0">
                <a:solidFill>
                  <a:schemeClr val="accent1"/>
                </a:solidFill>
                <a:effectLst>
                  <a:outerShdw blurRad="38100" dist="25400" dir="5400000" algn="ctr" rotWithShape="0">
                    <a:srgbClr val="6E747A">
                      <a:alpha val="43000"/>
                    </a:srgbClr>
                  </a:outerShdw>
                </a:effectLst>
              </a:rPr>
              <a:t>20 + 1 = 21</a:t>
            </a:r>
            <a:endParaRPr lang="en-US" altLang="zh-CN" dirty="0">
              <a:solidFill>
                <a:schemeClr val="accent1"/>
              </a:solidFill>
              <a:effectLst>
                <a:outerShdw blurRad="38100" dist="25400" dir="5400000" algn="ctr" rotWithShape="0">
                  <a:srgbClr val="6E747A">
                    <a:alpha val="43000"/>
                  </a:srgbClr>
                </a:outerShdw>
              </a:effectLst>
            </a:endParaRPr>
          </a:p>
        </p:txBody>
      </p:sp>
      <p:pic>
        <p:nvPicPr>
          <p:cNvPr id="7" name="图片 6"/>
          <p:cNvPicPr>
            <a:picLocks noChangeAspect="1"/>
          </p:cNvPicPr>
          <p:nvPr/>
        </p:nvPicPr>
        <p:blipFill>
          <a:blip r:embed="rId1"/>
          <a:stretch>
            <a:fillRect/>
          </a:stretch>
        </p:blipFill>
        <p:spPr>
          <a:xfrm>
            <a:off x="574675" y="2564765"/>
            <a:ext cx="8648700" cy="4483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64502" y="1484435"/>
            <a:ext cx="8756374" cy="2031325"/>
          </a:xfrm>
          <a:prstGeom prst="rect">
            <a:avLst/>
          </a:prstGeom>
          <a:noFill/>
        </p:spPr>
        <p:txBody>
          <a:bodyPr wrap="square" rtlCol="0">
            <a:spAutoFit/>
          </a:bodyPr>
          <a:lstStyle/>
          <a:p>
            <a:pPr marL="285750" indent="-285750">
              <a:buFont typeface="Wingdings" panose="05000000000000000000" charset="0"/>
              <a:buChar char="p"/>
            </a:pPr>
            <a:r>
              <a:rPr lang="zh-CN" altLang="en-US" b="1" dirty="0">
                <a:solidFill>
                  <a:schemeClr val="accent1"/>
                </a:solidFill>
                <a:effectLst>
                  <a:outerShdw blurRad="38100" dist="25400" dir="5400000" algn="ctr" rotWithShape="0">
                    <a:srgbClr val="6E747A">
                      <a:alpha val="43000"/>
                    </a:srgbClr>
                  </a:outerShdw>
                </a:effectLst>
              </a:rPr>
              <a:t>影响性能的因素</a:t>
            </a:r>
            <a:endParaRPr lang="en-US" altLang="zh-CN" b="1"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p"/>
            </a:pPr>
            <a:endParaRPr lang="zh-CN" altLang="en-US" b="1" dirty="0">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ü"/>
            </a:pPr>
            <a:r>
              <a:rPr lang="zh-CN" altLang="en-US" dirty="0">
                <a:sym typeface="+mn-ea"/>
              </a:rPr>
              <a:t>前面我们了解了如何设计良好的库表结构，如何建立最好的索引，这些对于高性能来说是必不可少的。但这些还不够，还需要合理的设计查询。如果查询语句写的很糟糕，即使库表结构再合理，索引再合适，是无法实现高性能。</a:t>
            </a:r>
            <a:endParaRPr lang="en-US" altLang="zh-CN" dirty="0">
              <a:sym typeface="+mn-ea"/>
            </a:endParaRPr>
          </a:p>
          <a:p>
            <a:endParaRPr lang="en-US" altLang="zh-CN" b="1"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a:t>
            </a:r>
            <a:r>
              <a:rPr lang="en-US" altLang="zh-CN" sz="2800" b="1" dirty="0" err="1">
                <a:latin typeface="+mj-ea"/>
                <a:ea typeface="+mj-ea"/>
              </a:rPr>
              <a:t>key_len</a:t>
            </a:r>
            <a:endParaRPr lang="zh-CN" altLang="en-US" sz="2800" b="1" dirty="0">
              <a:latin typeface="+mj-ea"/>
              <a:ea typeface="+mj-ea"/>
            </a:endParaRPr>
          </a:p>
        </p:txBody>
      </p:sp>
      <p:sp>
        <p:nvSpPr>
          <p:cNvPr id="5" name="文本框 4"/>
          <p:cNvSpPr txBox="1"/>
          <p:nvPr/>
        </p:nvSpPr>
        <p:spPr>
          <a:xfrm>
            <a:off x="467360" y="1165225"/>
            <a:ext cx="9274175" cy="1198880"/>
          </a:xfrm>
          <a:prstGeom prst="rect">
            <a:avLst/>
          </a:prstGeom>
          <a:noFill/>
        </p:spPr>
        <p:txBody>
          <a:bodyPr wrap="square" rtlCol="0">
            <a:spAutoFit/>
          </a:bodyPr>
          <a:lstStyle/>
          <a:p>
            <a:pPr marL="285750" indent="-285750">
              <a:buFont typeface="Wingdings" panose="05000000000000000000" charset="0"/>
              <a:buChar char="u"/>
            </a:pPr>
            <a:r>
              <a:rPr lang="zh-CN" altLang="en-US" dirty="0">
                <a:solidFill>
                  <a:schemeClr val="accent1"/>
                </a:solidFill>
                <a:effectLst>
                  <a:outerShdw blurRad="38100" dist="25400" dir="5400000" algn="ctr" rotWithShape="0">
                    <a:srgbClr val="6E747A">
                      <a:alpha val="43000"/>
                    </a:srgbClr>
                  </a:outerShdw>
                </a:effectLst>
              </a:rPr>
              <a:t>索引字段为</a:t>
            </a:r>
            <a:r>
              <a:rPr lang="en-US" altLang="zh-CN" dirty="0">
                <a:solidFill>
                  <a:schemeClr val="accent1"/>
                </a:solidFill>
                <a:effectLst>
                  <a:outerShdw blurRad="38100" dist="25400" dir="5400000" algn="ctr" rotWithShape="0">
                    <a:srgbClr val="6E747A">
                      <a:alpha val="43000"/>
                    </a:srgbClr>
                  </a:outerShdw>
                </a:effectLst>
              </a:rPr>
              <a:t>varchar</a:t>
            </a:r>
            <a:r>
              <a:rPr lang="zh-CN" altLang="en-US" dirty="0">
                <a:solidFill>
                  <a:schemeClr val="accent1"/>
                </a:solidFill>
                <a:effectLst>
                  <a:outerShdw blurRad="38100" dist="25400" dir="5400000" algn="ctr" rotWithShape="0">
                    <a:srgbClr val="6E747A">
                      <a:alpha val="43000"/>
                    </a:srgbClr>
                  </a:outerShdw>
                </a:effectLst>
              </a:rPr>
              <a:t>类型，长度</a:t>
            </a:r>
            <a:r>
              <a:rPr lang="en-US" altLang="zh-CN" dirty="0">
                <a:solidFill>
                  <a:schemeClr val="accent1"/>
                </a:solidFill>
                <a:effectLst>
                  <a:outerShdw blurRad="38100" dist="25400" dir="5400000" algn="ctr" rotWithShape="0">
                    <a:srgbClr val="6E747A">
                      <a:alpha val="43000"/>
                    </a:srgbClr>
                  </a:outerShdw>
                </a:effectLst>
              </a:rPr>
              <a:t>20</a:t>
            </a:r>
            <a:r>
              <a:rPr lang="zh-CN" altLang="en-US" dirty="0">
                <a:solidFill>
                  <a:schemeClr val="accent1"/>
                </a:solidFill>
                <a:effectLst>
                  <a:outerShdw blurRad="38100" dist="25400" dir="5400000" algn="ctr" rotWithShape="0">
                    <a:srgbClr val="6E747A">
                      <a:alpha val="43000"/>
                    </a:srgbClr>
                  </a:outerShdw>
                </a:effectLst>
              </a:rPr>
              <a:t>，允许为空，</a:t>
            </a:r>
            <a:r>
              <a:rPr lang="en-US" altLang="zh-CN" dirty="0">
                <a:solidFill>
                  <a:schemeClr val="accent1"/>
                </a:solidFill>
                <a:effectLst>
                  <a:outerShdw blurRad="38100" dist="25400" dir="5400000" algn="ctr" rotWithShape="0">
                    <a:srgbClr val="6E747A">
                      <a:alpha val="43000"/>
                    </a:srgbClr>
                  </a:outerShdw>
                </a:effectLst>
              </a:rPr>
              <a:t>utf8mb4</a:t>
            </a:r>
            <a:r>
              <a:rPr lang="zh-CN" altLang="en-US" dirty="0">
                <a:solidFill>
                  <a:schemeClr val="accent1"/>
                </a:solidFill>
                <a:effectLst>
                  <a:outerShdw blurRad="38100" dist="25400" dir="5400000" algn="ctr" rotWithShape="0">
                    <a:srgbClr val="6E747A">
                      <a:alpha val="43000"/>
                    </a:srgbClr>
                  </a:outerShdw>
                </a:effectLst>
              </a:rPr>
              <a:t>字符集</a:t>
            </a:r>
            <a:endParaRPr lang="zh-CN" altLang="en-US"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u"/>
            </a:pPr>
            <a:r>
              <a:rPr lang="en-US" altLang="zh-CN" dirty="0">
                <a:solidFill>
                  <a:schemeClr val="accent1"/>
                </a:solidFill>
                <a:effectLst>
                  <a:outerShdw blurRad="38100" dist="25400" dir="5400000" algn="ctr" rotWithShape="0">
                    <a:srgbClr val="6E747A">
                      <a:alpha val="43000"/>
                    </a:srgbClr>
                  </a:outerShdw>
                </a:effectLst>
              </a:rPr>
              <a:t>varchar</a:t>
            </a:r>
            <a:r>
              <a:rPr lang="zh-CN" altLang="en-US" dirty="0">
                <a:solidFill>
                  <a:srgbClr val="FF0000"/>
                </a:solidFill>
                <a:effectLst>
                  <a:outerShdw blurRad="38100" dist="25400" dir="5400000" algn="ctr" rotWithShape="0">
                    <a:srgbClr val="6E747A">
                      <a:alpha val="43000"/>
                    </a:srgbClr>
                  </a:outerShdw>
                </a:effectLst>
              </a:rPr>
              <a:t>额外占用两个字节</a:t>
            </a:r>
            <a:endParaRPr lang="en-US" altLang="zh-CN" dirty="0">
              <a:solidFill>
                <a:srgbClr val="FF0000"/>
              </a:solidFill>
              <a:effectLst>
                <a:outerShdw blurRad="38100" dist="25400" dir="5400000" algn="ctr" rotWithShape="0">
                  <a:srgbClr val="6E747A">
                    <a:alpha val="43000"/>
                  </a:srgbClr>
                </a:outerShdw>
              </a:effectLst>
            </a:endParaRPr>
          </a:p>
          <a:p>
            <a:pPr marL="285750" indent="-285750">
              <a:buFont typeface="Wingdings" panose="05000000000000000000" charset="0"/>
              <a:buChar char="u"/>
            </a:pPr>
            <a:r>
              <a:rPr lang="en-US" altLang="zh-CN" dirty="0">
                <a:solidFill>
                  <a:schemeClr val="accent1"/>
                </a:solidFill>
                <a:effectLst>
                  <a:outerShdw blurRad="38100" dist="25400" dir="5400000" algn="ctr" rotWithShape="0">
                    <a:srgbClr val="6E747A">
                      <a:alpha val="43000"/>
                    </a:srgbClr>
                  </a:outerShdw>
                </a:effectLst>
              </a:rPr>
              <a:t>varchar(n)</a:t>
            </a:r>
            <a:r>
              <a:rPr lang="zh-CN" altLang="en-US" dirty="0">
                <a:solidFill>
                  <a:schemeClr val="accent1"/>
                </a:solidFill>
                <a:effectLst>
                  <a:outerShdw blurRad="38100" dist="25400" dir="5400000" algn="ctr" rotWithShape="0">
                    <a:srgbClr val="6E747A">
                      <a:alpha val="43000"/>
                    </a:srgbClr>
                  </a:outerShdw>
                </a:effectLst>
              </a:rPr>
              <a:t>变长字段</a:t>
            </a:r>
            <a:r>
              <a:rPr lang="en-US" altLang="zh-CN" dirty="0">
                <a:solidFill>
                  <a:schemeClr val="accent1"/>
                </a:solidFill>
                <a:effectLst>
                  <a:outerShdw blurRad="38100" dist="25400" dir="5400000" algn="ctr" rotWithShape="0">
                    <a:srgbClr val="6E747A">
                      <a:alpha val="43000"/>
                    </a:srgbClr>
                  </a:outerShdw>
                </a:effectLst>
              </a:rPr>
              <a:t>+</a:t>
            </a:r>
            <a:r>
              <a:rPr lang="zh-CN" altLang="en-US" dirty="0">
                <a:solidFill>
                  <a:schemeClr val="accent1"/>
                </a:solidFill>
                <a:effectLst>
                  <a:outerShdw blurRad="38100" dist="25400" dir="5400000" algn="ctr" rotWithShape="0">
                    <a:srgbClr val="6E747A">
                      <a:alpha val="43000"/>
                    </a:srgbClr>
                  </a:outerShdw>
                </a:effectLst>
              </a:rPr>
              <a:t>允许</a:t>
            </a:r>
            <a:r>
              <a:rPr lang="en-US" altLang="zh-CN" dirty="0">
                <a:solidFill>
                  <a:schemeClr val="accent1"/>
                </a:solidFill>
                <a:effectLst>
                  <a:outerShdw blurRad="38100" dist="25400" dir="5400000" algn="ctr" rotWithShape="0">
                    <a:srgbClr val="6E747A">
                      <a:alpha val="43000"/>
                    </a:srgbClr>
                  </a:outerShdw>
                </a:effectLst>
              </a:rPr>
              <a:t>Null=n*(</a:t>
            </a:r>
            <a:r>
              <a:rPr lang="en-US" altLang="zh-CN" dirty="0">
                <a:solidFill>
                  <a:schemeClr val="accent1"/>
                </a:solidFill>
                <a:effectLst>
                  <a:outerShdw blurRad="38100" dist="25400" dir="5400000" algn="ctr" rotWithShape="0">
                    <a:srgbClr val="6E747A">
                      <a:alpha val="43000"/>
                    </a:srgbClr>
                  </a:outerShdw>
                </a:effectLst>
                <a:sym typeface="+mn-ea"/>
              </a:rPr>
              <a:t>utf8mb4=4,</a:t>
            </a:r>
            <a:r>
              <a:rPr lang="en-US" altLang="zh-CN" dirty="0">
                <a:solidFill>
                  <a:schemeClr val="accent1"/>
                </a:solidFill>
                <a:effectLst>
                  <a:outerShdw blurRad="38100" dist="25400" dir="5400000" algn="ctr" rotWithShape="0">
                    <a:srgbClr val="6E747A">
                      <a:alpha val="43000"/>
                    </a:srgbClr>
                  </a:outerShdw>
                </a:effectLst>
              </a:rPr>
              <a:t>utf8=3,gbk=2,latin1=1)+1(NULL)+2(</a:t>
            </a:r>
            <a:r>
              <a:rPr lang="zh-CN" altLang="en-US" dirty="0">
                <a:solidFill>
                  <a:schemeClr val="accent1"/>
                </a:solidFill>
                <a:effectLst>
                  <a:outerShdw blurRad="38100" dist="25400" dir="5400000" algn="ctr" rotWithShape="0">
                    <a:srgbClr val="6E747A">
                      <a:alpha val="43000"/>
                    </a:srgbClr>
                  </a:outerShdw>
                </a:effectLst>
              </a:rPr>
              <a:t>变长字段</a:t>
            </a:r>
            <a:r>
              <a:rPr lang="en-US" altLang="zh-CN" dirty="0">
                <a:solidFill>
                  <a:schemeClr val="accent1"/>
                </a:solidFill>
                <a:effectLst>
                  <a:outerShdw blurRad="38100" dist="25400" dir="5400000" algn="ctr" rotWithShape="0">
                    <a:srgbClr val="6E747A">
                      <a:alpha val="43000"/>
                    </a:srgbClr>
                  </a:outerShdw>
                </a:effectLst>
              </a:rPr>
              <a:t>)</a:t>
            </a:r>
            <a:endParaRPr lang="en-US" altLang="zh-CN"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u"/>
            </a:pPr>
            <a:r>
              <a:rPr lang="en-US" altLang="zh-CN" dirty="0" err="1">
                <a:solidFill>
                  <a:schemeClr val="accent1"/>
                </a:solidFill>
                <a:effectLst>
                  <a:outerShdw blurRad="38100" dist="25400" dir="5400000" algn="ctr" rotWithShape="0">
                    <a:srgbClr val="6E747A">
                      <a:alpha val="43000"/>
                    </a:srgbClr>
                  </a:outerShdw>
                </a:effectLst>
              </a:rPr>
              <a:t>Key_len</a:t>
            </a:r>
            <a:r>
              <a:rPr lang="en-US" altLang="zh-CN" dirty="0">
                <a:solidFill>
                  <a:schemeClr val="accent1"/>
                </a:solidFill>
                <a:effectLst>
                  <a:outerShdw blurRad="38100" dist="25400" dir="5400000" algn="ctr" rotWithShape="0">
                    <a:srgbClr val="6E747A">
                      <a:alpha val="43000"/>
                    </a:srgbClr>
                  </a:outerShdw>
                </a:effectLst>
              </a:rPr>
              <a:t> = 20*4+ 2 +1 = 83</a:t>
            </a:r>
            <a:endParaRPr lang="en-US" altLang="zh-CN" dirty="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1"/>
          <a:stretch>
            <a:fillRect/>
          </a:stretch>
        </p:blipFill>
        <p:spPr>
          <a:xfrm>
            <a:off x="236220" y="2411730"/>
            <a:ext cx="9558655" cy="403733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a:t>
            </a:r>
            <a:r>
              <a:rPr lang="en-US" altLang="zh-CN" sz="2800" b="1" dirty="0" err="1">
                <a:latin typeface="+mj-ea"/>
                <a:ea typeface="+mj-ea"/>
              </a:rPr>
              <a:t>key_len</a:t>
            </a:r>
            <a:endParaRPr lang="zh-CN" altLang="en-US" sz="2800" b="1" dirty="0">
              <a:latin typeface="+mj-ea"/>
              <a:ea typeface="+mj-ea"/>
            </a:endParaRPr>
          </a:p>
        </p:txBody>
      </p:sp>
      <p:sp>
        <p:nvSpPr>
          <p:cNvPr id="3" name="文本框 2"/>
          <p:cNvSpPr txBox="1"/>
          <p:nvPr/>
        </p:nvSpPr>
        <p:spPr>
          <a:xfrm>
            <a:off x="203833" y="1322561"/>
            <a:ext cx="9485709" cy="1754326"/>
          </a:xfrm>
          <a:prstGeom prst="rect">
            <a:avLst/>
          </a:prstGeom>
          <a:noFill/>
        </p:spPr>
        <p:txBody>
          <a:bodyPr wrap="square" rtlCol="0" anchor="t">
            <a:spAutoFit/>
          </a:bodyPr>
          <a:lstStyle/>
          <a:p>
            <a:pPr marL="285750" indent="-285750">
              <a:buFont typeface="Wingdings" panose="05000000000000000000" charset="0"/>
              <a:buChar char="u"/>
            </a:pPr>
            <a:r>
              <a:rPr lang="zh-CN" altLang="en-US" dirty="0">
                <a:solidFill>
                  <a:schemeClr val="accent1"/>
                </a:solidFill>
                <a:effectLst>
                  <a:outerShdw blurRad="38100" dist="25400" dir="5400000" algn="ctr" rotWithShape="0">
                    <a:srgbClr val="6E747A">
                      <a:alpha val="43000"/>
                    </a:srgbClr>
                  </a:outerShdw>
                </a:effectLst>
              </a:rPr>
              <a:t>整数/浮点数/时间类型的索引长度</a:t>
            </a:r>
            <a:endParaRPr lang="en-US" altLang="zh-CN"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u"/>
            </a:pPr>
            <a:endParaRPr lang="zh-CN" altLang="en-US" dirty="0">
              <a:solidFill>
                <a:schemeClr val="accent1"/>
              </a:solidFill>
              <a:effectLst>
                <a:outerShdw blurRad="38100" dist="25400" dir="5400000" algn="ctr" rotWithShape="0">
                  <a:srgbClr val="6E747A">
                    <a:alpha val="43000"/>
                  </a:srgbClr>
                </a:outerShdw>
              </a:effectLst>
            </a:endParaRPr>
          </a:p>
          <a:p>
            <a:r>
              <a:rPr lang="en-US" altLang="zh-CN" dirty="0">
                <a:solidFill>
                  <a:schemeClr val="accent1"/>
                </a:solidFill>
                <a:effectLst>
                  <a:outerShdw blurRad="38100" dist="25400" dir="5400000" algn="ctr" rotWithShape="0">
                    <a:srgbClr val="6E747A">
                      <a:alpha val="43000"/>
                    </a:srgbClr>
                  </a:outerShdw>
                </a:effectLst>
              </a:rPr>
              <a:t>    </a:t>
            </a:r>
            <a:r>
              <a:rPr lang="zh-CN" altLang="en-US" dirty="0">
                <a:solidFill>
                  <a:schemeClr val="accent1"/>
                </a:solidFill>
                <a:effectLst>
                  <a:outerShdw blurRad="38100" dist="25400" dir="5400000" algn="ctr" rotWithShape="0">
                    <a:srgbClr val="6E747A">
                      <a:alpha val="43000"/>
                    </a:srgbClr>
                  </a:outerShdw>
                </a:effectLst>
              </a:rPr>
              <a:t>NOT NULL=字段本身的字段长度</a:t>
            </a:r>
            <a:endParaRPr lang="zh-CN" altLang="en-US" dirty="0">
              <a:solidFill>
                <a:schemeClr val="accent1"/>
              </a:solidFill>
              <a:effectLst>
                <a:outerShdw blurRad="38100" dist="25400" dir="5400000" algn="ctr" rotWithShape="0">
                  <a:srgbClr val="6E747A">
                    <a:alpha val="43000"/>
                  </a:srgbClr>
                </a:outerShdw>
              </a:effectLst>
            </a:endParaRPr>
          </a:p>
          <a:p>
            <a:r>
              <a:rPr lang="zh-CN" altLang="en-US" dirty="0">
                <a:solidFill>
                  <a:schemeClr val="accent1"/>
                </a:solidFill>
                <a:effectLst>
                  <a:outerShdw blurRad="38100" dist="25400" dir="5400000" algn="ctr" rotWithShape="0">
                    <a:srgbClr val="6E747A">
                      <a:alpha val="43000"/>
                    </a:srgbClr>
                  </a:outerShdw>
                </a:effectLst>
              </a:rPr>
              <a:t>    NULL=字段本身的字段长度+1(</a:t>
            </a:r>
            <a:r>
              <a:rPr lang="zh-CN" altLang="en-US" dirty="0">
                <a:solidFill>
                  <a:srgbClr val="FF0000"/>
                </a:solidFill>
                <a:effectLst>
                  <a:outerShdw blurRad="38100" dist="25400" dir="5400000" algn="ctr" rotWithShape="0">
                    <a:srgbClr val="6E747A">
                      <a:alpha val="43000"/>
                    </a:srgbClr>
                  </a:outerShdw>
                </a:effectLst>
              </a:rPr>
              <a:t>因为需要有是否为空的标记，这个标记需要占用1个字节</a:t>
            </a:r>
            <a:r>
              <a:rPr lang="zh-CN" altLang="en-US" dirty="0">
                <a:solidFill>
                  <a:schemeClr val="accent1"/>
                </a:solidFill>
                <a:effectLst>
                  <a:outerShdw blurRad="38100" dist="25400" dir="5400000" algn="ctr" rotWithShape="0">
                    <a:srgbClr val="6E747A">
                      <a:alpha val="43000"/>
                    </a:srgbClr>
                  </a:outerShdw>
                </a:effectLst>
              </a:rPr>
              <a:t>)</a:t>
            </a:r>
            <a:endParaRPr lang="zh-CN" altLang="en-US" dirty="0"/>
          </a:p>
          <a:p>
            <a:r>
              <a:rPr lang="zh-CN" altLang="en-US" dirty="0"/>
              <a:t> </a:t>
            </a:r>
            <a:endParaRPr lang="zh-CN" altLang="en-US" dirty="0"/>
          </a:p>
          <a:p>
            <a:r>
              <a:rPr lang="zh-CN" altLang="en-US" dirty="0">
                <a:solidFill>
                  <a:schemeClr val="accent1"/>
                </a:solidFill>
                <a:effectLst>
                  <a:outerShdw blurRad="38100" dist="25400" dir="5400000" algn="ctr" rotWithShape="0">
                    <a:srgbClr val="6E747A">
                      <a:alpha val="43000"/>
                    </a:srgbClr>
                  </a:outerShdw>
                </a:effectLst>
              </a:rPr>
              <a:t>    datetime类型在5.6中字段长度是5个字节，datetime类型在5.5中字段长度是8个字节</a:t>
            </a:r>
            <a:endParaRPr lang="zh-CN" altLang="en-US"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a:t>
            </a:r>
            <a:r>
              <a:rPr lang="en-US" altLang="zh-CN" sz="2800" b="1" dirty="0" err="1">
                <a:latin typeface="+mj-ea"/>
                <a:ea typeface="+mj-ea"/>
              </a:rPr>
              <a:t>key_len</a:t>
            </a:r>
            <a:endParaRPr lang="zh-CN" altLang="en-US" sz="2800" b="1" dirty="0">
              <a:latin typeface="+mj-ea"/>
              <a:ea typeface="+mj-ea"/>
            </a:endParaRPr>
          </a:p>
        </p:txBody>
      </p:sp>
      <p:sp>
        <p:nvSpPr>
          <p:cNvPr id="3" name="文本框 2"/>
          <p:cNvSpPr txBox="1"/>
          <p:nvPr/>
        </p:nvSpPr>
        <p:spPr>
          <a:xfrm>
            <a:off x="203833" y="1322561"/>
            <a:ext cx="9485709" cy="3416320"/>
          </a:xfrm>
          <a:prstGeom prst="rect">
            <a:avLst/>
          </a:prstGeom>
          <a:noFill/>
        </p:spPr>
        <p:txBody>
          <a:bodyPr wrap="square" rtlCol="0" anchor="t">
            <a:spAutoFit/>
          </a:bodyPr>
          <a:lstStyle/>
          <a:p>
            <a:pPr marL="285750" indent="-285750">
              <a:buFont typeface="Wingdings" panose="05000000000000000000" charset="0"/>
              <a:buChar char="u"/>
            </a:pPr>
            <a:r>
              <a:rPr lang="en-US" altLang="zh-CN" dirty="0" err="1">
                <a:solidFill>
                  <a:schemeClr val="accent1"/>
                </a:solidFill>
                <a:effectLst>
                  <a:outerShdw blurRad="38100" dist="25400" dir="5400000" algn="ctr" rotWithShape="0">
                    <a:srgbClr val="6E747A">
                      <a:alpha val="43000"/>
                    </a:srgbClr>
                  </a:outerShdw>
                </a:effectLst>
              </a:rPr>
              <a:t>key_len</a:t>
            </a:r>
            <a:r>
              <a:rPr lang="en-US" altLang="zh-CN" dirty="0">
                <a:solidFill>
                  <a:schemeClr val="accent1"/>
                </a:solidFill>
                <a:effectLst>
                  <a:outerShdw blurRad="38100" dist="25400" dir="5400000" algn="ctr" rotWithShape="0">
                    <a:srgbClr val="6E747A">
                      <a:alpha val="43000"/>
                    </a:srgbClr>
                  </a:outerShdw>
                </a:effectLst>
              </a:rPr>
              <a:t> </a:t>
            </a:r>
            <a:r>
              <a:rPr lang="zh-CN" altLang="en-US" dirty="0">
                <a:solidFill>
                  <a:schemeClr val="accent1"/>
                </a:solidFill>
                <a:effectLst>
                  <a:outerShdw blurRad="38100" dist="25400" dir="5400000" algn="ctr" rotWithShape="0">
                    <a:srgbClr val="6E747A">
                      <a:alpha val="43000"/>
                    </a:srgbClr>
                  </a:outerShdw>
                </a:effectLst>
              </a:rPr>
              <a:t>总结</a:t>
            </a:r>
            <a:endParaRPr lang="zh-CN" altLang="en-US"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u"/>
            </a:pPr>
            <a:endParaRPr lang="en-US" altLang="zh-CN"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u"/>
            </a:pPr>
            <a:endParaRPr lang="zh-CN" altLang="en-US" dirty="0">
              <a:solidFill>
                <a:schemeClr val="accent1"/>
              </a:solidFill>
              <a:effectLst>
                <a:outerShdw blurRad="38100" dist="25400" dir="5400000" algn="ctr" rotWithShape="0">
                  <a:srgbClr val="6E747A">
                    <a:alpha val="43000"/>
                  </a:srgbClr>
                </a:outerShdw>
              </a:effectLst>
            </a:endParaRPr>
          </a:p>
          <a:p>
            <a:r>
              <a:rPr lang="zh-CN" altLang="en-US" dirty="0">
                <a:solidFill>
                  <a:schemeClr val="accent1"/>
                </a:solidFill>
                <a:effectLst>
                  <a:outerShdw blurRad="38100" dist="25400" dir="5400000" algn="ctr" rotWithShape="0">
                    <a:srgbClr val="6E747A">
                      <a:alpha val="43000"/>
                    </a:srgbClr>
                  </a:outerShdw>
                </a:effectLst>
              </a:rPr>
              <a:t>    变长字段需要</a:t>
            </a:r>
            <a:r>
              <a:rPr lang="zh-CN" altLang="en-US" dirty="0">
                <a:solidFill>
                  <a:srgbClr val="FF0000"/>
                </a:solidFill>
                <a:effectLst>
                  <a:outerShdw blurRad="38100" dist="25400" dir="5400000" algn="ctr" rotWithShape="0">
                    <a:srgbClr val="6E747A">
                      <a:alpha val="43000"/>
                    </a:srgbClr>
                  </a:outerShdw>
                </a:effectLst>
              </a:rPr>
              <a:t>额外的2个字节</a:t>
            </a:r>
            <a:r>
              <a:rPr lang="zh-CN" altLang="en-US" dirty="0">
                <a:solidFill>
                  <a:schemeClr val="accent1"/>
                </a:solidFill>
                <a:effectLst>
                  <a:outerShdw blurRad="38100" dist="25400" dir="5400000" algn="ctr" rotWithShape="0">
                    <a:srgbClr val="6E747A">
                      <a:alpha val="43000"/>
                    </a:srgbClr>
                  </a:outerShdw>
                </a:effectLst>
              </a:rPr>
              <a:t>（VARCHAR值保存时只保存需要的字符数，另加一个字节来记      录长度(如果列声明的长度超过255，则使用两个字节)，所以VARCAHR索引长度计算时候要加2   ），固定长度字段不需要额外的字节。</a:t>
            </a:r>
            <a:endParaRPr lang="zh-CN" altLang="en-US" dirty="0">
              <a:solidFill>
                <a:schemeClr val="accent1"/>
              </a:solidFill>
              <a:effectLst>
                <a:outerShdw blurRad="38100" dist="25400" dir="5400000" algn="ctr" rotWithShape="0">
                  <a:srgbClr val="6E747A">
                    <a:alpha val="43000"/>
                  </a:srgbClr>
                </a:outerShdw>
              </a:effectLst>
            </a:endParaRPr>
          </a:p>
          <a:p>
            <a:r>
              <a:rPr lang="zh-CN" altLang="en-US" dirty="0">
                <a:solidFill>
                  <a:schemeClr val="accent1"/>
                </a:solidFill>
                <a:effectLst>
                  <a:outerShdw blurRad="38100" dist="25400" dir="5400000" algn="ctr" rotWithShape="0">
                    <a:srgbClr val="6E747A">
                      <a:alpha val="43000"/>
                    </a:srgbClr>
                  </a:outerShdw>
                </a:effectLst>
              </a:rPr>
              <a:t> </a:t>
            </a:r>
            <a:endParaRPr lang="zh-CN" altLang="en-US" dirty="0">
              <a:solidFill>
                <a:schemeClr val="accent1"/>
              </a:solidFill>
              <a:effectLst>
                <a:outerShdw blurRad="38100" dist="25400" dir="5400000" algn="ctr" rotWithShape="0">
                  <a:srgbClr val="6E747A">
                    <a:alpha val="43000"/>
                  </a:srgbClr>
                </a:outerShdw>
              </a:effectLst>
            </a:endParaRPr>
          </a:p>
          <a:p>
            <a:r>
              <a:rPr lang="zh-CN" altLang="en-US" dirty="0">
                <a:solidFill>
                  <a:srgbClr val="FF0000"/>
                </a:solidFill>
                <a:effectLst>
                  <a:outerShdw blurRad="38100" dist="25400" dir="5400000" algn="ctr" rotWithShape="0">
                    <a:srgbClr val="6E747A">
                      <a:alpha val="43000"/>
                    </a:srgbClr>
                  </a:outerShdw>
                </a:effectLst>
              </a:rPr>
              <a:t>    而NULL都需要1个字节的额外空间,所以索引字段最好不要为NULL，因为NULL让统计更加复杂并且需要额外的存储空间。</a:t>
            </a:r>
            <a:endParaRPr lang="zh-CN" altLang="en-US" dirty="0">
              <a:solidFill>
                <a:schemeClr val="accent1"/>
              </a:solidFill>
              <a:effectLst>
                <a:outerShdw blurRad="38100" dist="25400" dir="5400000" algn="ctr" rotWithShape="0">
                  <a:srgbClr val="6E747A">
                    <a:alpha val="43000"/>
                  </a:srgbClr>
                </a:outerShdw>
              </a:effectLst>
            </a:endParaRPr>
          </a:p>
          <a:p>
            <a:r>
              <a:rPr lang="zh-CN" altLang="en-US" dirty="0">
                <a:solidFill>
                  <a:schemeClr val="accent1"/>
                </a:solidFill>
                <a:effectLst>
                  <a:outerShdw blurRad="38100" dist="25400" dir="5400000" algn="ctr" rotWithShape="0">
                    <a:srgbClr val="6E747A">
                      <a:alpha val="43000"/>
                    </a:srgbClr>
                  </a:outerShdw>
                </a:effectLst>
              </a:rPr>
              <a:t> </a:t>
            </a:r>
            <a:endParaRPr lang="zh-CN" altLang="en-US" dirty="0">
              <a:solidFill>
                <a:schemeClr val="accent1"/>
              </a:solidFill>
              <a:effectLst>
                <a:outerShdw blurRad="38100" dist="25400" dir="5400000" algn="ctr" rotWithShape="0">
                  <a:srgbClr val="6E747A">
                    <a:alpha val="43000"/>
                  </a:srgbClr>
                </a:outerShdw>
              </a:effectLst>
            </a:endParaRPr>
          </a:p>
          <a:p>
            <a:r>
              <a:rPr lang="zh-CN" altLang="en-US" dirty="0">
                <a:solidFill>
                  <a:schemeClr val="accent1"/>
                </a:solidFill>
                <a:effectLst>
                  <a:outerShdw blurRad="38100" dist="25400" dir="5400000" algn="ctr" rotWithShape="0">
                    <a:srgbClr val="6E747A">
                      <a:alpha val="43000"/>
                    </a:srgbClr>
                  </a:outerShdw>
                </a:effectLst>
              </a:rPr>
              <a:t>    复合索引有最左前缀的特性，如果复合索引能全部使用上，则是复合索引字段的索引长度之和，这也可以用来判定复合索引是否部分使用，还是全部使用。</a:t>
            </a:r>
            <a:endParaRPr lang="zh-CN" altLang="en-US"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-ref</a:t>
            </a:r>
            <a:endParaRPr lang="zh-CN" altLang="en-US" sz="2800" b="1" dirty="0">
              <a:latin typeface="+mj-ea"/>
              <a:ea typeface="+mj-ea"/>
            </a:endParaRPr>
          </a:p>
        </p:txBody>
      </p:sp>
      <p:sp>
        <p:nvSpPr>
          <p:cNvPr id="5" name="文本框 4"/>
          <p:cNvSpPr txBox="1"/>
          <p:nvPr/>
        </p:nvSpPr>
        <p:spPr>
          <a:xfrm>
            <a:off x="293932" y="1227142"/>
            <a:ext cx="9443548" cy="1477328"/>
          </a:xfrm>
          <a:prstGeom prst="rect">
            <a:avLst/>
          </a:prstGeom>
          <a:noFill/>
        </p:spPr>
        <p:txBody>
          <a:bodyPr wrap="square" rtlCol="0" anchor="t">
            <a:spAutoFit/>
          </a:bodyPr>
          <a:lstStyle/>
          <a:p>
            <a:pPr marL="285750" indent="-285750">
              <a:buFont typeface="Wingdings" panose="05000000000000000000" charset="0"/>
              <a:buChar char="u"/>
            </a:pPr>
            <a:r>
              <a:rPr lang="en-US" altLang="zh-CN" dirty="0">
                <a:solidFill>
                  <a:schemeClr val="accent1"/>
                </a:solidFill>
                <a:effectLst>
                  <a:outerShdw blurRad="38100" dist="25400" dir="5400000" algn="ctr" rotWithShape="0">
                    <a:srgbClr val="6E747A">
                      <a:alpha val="43000"/>
                    </a:srgbClr>
                  </a:outerShdw>
                </a:effectLst>
              </a:rPr>
              <a:t>ref </a:t>
            </a:r>
            <a:endParaRPr lang="en-US" altLang="zh-CN"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u"/>
            </a:pP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dirty="0">
                <a:solidFill>
                  <a:schemeClr val="accent1"/>
                </a:solidFill>
                <a:effectLst>
                  <a:outerShdw blurRad="38100" dist="25400" dir="5400000" algn="ctr" rotWithShape="0">
                    <a:srgbClr val="6E747A">
                      <a:alpha val="43000"/>
                    </a:srgbClr>
                  </a:outerShdw>
                </a:effectLst>
              </a:rPr>
              <a:t>    </a:t>
            </a:r>
            <a:r>
              <a:rPr lang="zh-CN" altLang="en-US" dirty="0">
                <a:solidFill>
                  <a:schemeClr val="accent1"/>
                </a:solidFill>
                <a:effectLst>
                  <a:outerShdw blurRad="38100" dist="25400" dir="5400000" algn="ctr" rotWithShape="0">
                    <a:srgbClr val="6E747A">
                      <a:alpha val="43000"/>
                    </a:srgbClr>
                  </a:outerShdw>
                </a:effectLst>
              </a:rPr>
              <a:t>显示索引的哪一列被使用了，如果可能的话，是一个常数。</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dirty="0">
                <a:solidFill>
                  <a:schemeClr val="accent1"/>
                </a:solidFill>
                <a:effectLst>
                  <a:outerShdw blurRad="38100" dist="25400" dir="5400000" algn="ctr" rotWithShape="0">
                    <a:srgbClr val="6E747A">
                      <a:alpha val="43000"/>
                    </a:srgbClr>
                  </a:outerShdw>
                </a:effectLst>
              </a:rPr>
              <a:t>    哪些列或常量被用于查找索引列上的值</a:t>
            </a: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p:txBody>
      </p:sp>
      <p:pic>
        <p:nvPicPr>
          <p:cNvPr id="7" name="图片 6"/>
          <p:cNvPicPr>
            <a:picLocks noChangeAspect="1"/>
          </p:cNvPicPr>
          <p:nvPr/>
        </p:nvPicPr>
        <p:blipFill>
          <a:blip r:embed="rId1"/>
          <a:stretch>
            <a:fillRect/>
          </a:stretch>
        </p:blipFill>
        <p:spPr>
          <a:xfrm>
            <a:off x="69563" y="2974098"/>
            <a:ext cx="9892286" cy="1862567"/>
          </a:xfrm>
          <a:prstGeom prst="rect">
            <a:avLst/>
          </a:prstGeom>
        </p:spPr>
      </p:pic>
      <p:sp>
        <p:nvSpPr>
          <p:cNvPr id="9" name="文本框 8"/>
          <p:cNvSpPr txBox="1"/>
          <p:nvPr/>
        </p:nvSpPr>
        <p:spPr>
          <a:xfrm>
            <a:off x="467139" y="5106293"/>
            <a:ext cx="7294245" cy="645160"/>
          </a:xfrm>
          <a:prstGeom prst="rect">
            <a:avLst/>
          </a:prstGeom>
          <a:noFill/>
        </p:spPr>
        <p:txBody>
          <a:bodyPr wrap="square" rtlCol="0" anchor="t">
            <a:spAutoFit/>
          </a:bodyPr>
          <a:lstStyle/>
          <a:p>
            <a:r>
              <a:rPr lang="zh-CN" altLang="en-US" dirty="0">
                <a:solidFill>
                  <a:srgbClr val="FF0000"/>
                </a:solidFill>
              </a:rPr>
              <a:t>由key_len可知t1表的idx_col1_col2被充分使用，col1匹配t2表的col1，col2匹配了一个常量，即 'ac'</a:t>
            </a:r>
            <a:endParaRPr lang="zh-CN" altLang="en-US"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-rows</a:t>
            </a:r>
            <a:endParaRPr lang="zh-CN" altLang="en-US" sz="2800" b="1" dirty="0">
              <a:latin typeface="+mj-ea"/>
              <a:ea typeface="+mj-ea"/>
            </a:endParaRPr>
          </a:p>
        </p:txBody>
      </p:sp>
      <p:sp>
        <p:nvSpPr>
          <p:cNvPr id="3" name="文本框 2"/>
          <p:cNvSpPr txBox="1"/>
          <p:nvPr/>
        </p:nvSpPr>
        <p:spPr>
          <a:xfrm>
            <a:off x="286379" y="1190413"/>
            <a:ext cx="9168339" cy="922020"/>
          </a:xfrm>
          <a:prstGeom prst="rect">
            <a:avLst/>
          </a:prstGeom>
          <a:noFill/>
        </p:spPr>
        <p:txBody>
          <a:bodyPr wrap="square" rtlCol="0" anchor="t">
            <a:spAutoFit/>
          </a:bodyPr>
          <a:lstStyle/>
          <a:p>
            <a:pPr marL="285750" indent="-285750">
              <a:buFont typeface="Wingdings" panose="05000000000000000000" charset="0"/>
              <a:buChar char="u"/>
            </a:pPr>
            <a:r>
              <a:rPr lang="en-US" altLang="zh-CN" dirty="0">
                <a:solidFill>
                  <a:schemeClr val="accent1"/>
                </a:solidFill>
                <a:effectLst>
                  <a:outerShdw blurRad="38100" dist="25400" dir="5400000" algn="ctr" rotWithShape="0">
                    <a:srgbClr val="6E747A">
                      <a:alpha val="43000"/>
                    </a:srgbClr>
                  </a:outerShdw>
                </a:effectLst>
              </a:rPr>
              <a:t>rows </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dirty="0">
                <a:solidFill>
                  <a:schemeClr val="accent1"/>
                </a:solidFill>
                <a:effectLst>
                  <a:outerShdw blurRad="38100" dist="25400" dir="5400000" algn="ctr" rotWithShape="0">
                    <a:srgbClr val="6E747A">
                      <a:alpha val="43000"/>
                    </a:srgbClr>
                  </a:outerShdw>
                </a:effectLst>
              </a:rPr>
              <a:t>根据表统计信息及索引选用情况，大致估算出找到所需的记录所需要读取的行数</a:t>
            </a: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1"/>
          <a:stretch>
            <a:fillRect/>
          </a:stretch>
        </p:blipFill>
        <p:spPr>
          <a:xfrm>
            <a:off x="286379" y="2263353"/>
            <a:ext cx="9273977" cy="3578154"/>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-Extra</a:t>
            </a:r>
            <a:endParaRPr lang="zh-CN" altLang="en-US" sz="2800" b="1" dirty="0">
              <a:latin typeface="+mj-ea"/>
              <a:ea typeface="+mj-ea"/>
            </a:endParaRPr>
          </a:p>
        </p:txBody>
      </p:sp>
      <p:sp>
        <p:nvSpPr>
          <p:cNvPr id="6" name="文本框 5"/>
          <p:cNvSpPr txBox="1"/>
          <p:nvPr/>
        </p:nvSpPr>
        <p:spPr>
          <a:xfrm>
            <a:off x="383927" y="1108865"/>
            <a:ext cx="9176429" cy="922020"/>
          </a:xfrm>
          <a:prstGeom prst="rect">
            <a:avLst/>
          </a:prstGeom>
          <a:noFill/>
        </p:spPr>
        <p:txBody>
          <a:bodyPr wrap="square" rtlCol="0" anchor="t">
            <a:spAutoFit/>
          </a:bodyPr>
          <a:lstStyle/>
          <a:p>
            <a:pPr marL="285750" indent="-285750">
              <a:buFont typeface="Wingdings" panose="05000000000000000000" charset="0"/>
              <a:buChar char="u"/>
            </a:pPr>
            <a:r>
              <a:rPr lang="en-US" altLang="zh-CN" dirty="0">
                <a:solidFill>
                  <a:schemeClr val="accent1"/>
                </a:solidFill>
                <a:effectLst>
                  <a:outerShdw blurRad="38100" dist="25400" dir="5400000" algn="ctr" rotWithShape="0">
                    <a:srgbClr val="6E747A">
                      <a:alpha val="43000"/>
                    </a:srgbClr>
                  </a:outerShdw>
                </a:effectLst>
              </a:rPr>
              <a:t>Extra</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dirty="0">
                <a:solidFill>
                  <a:schemeClr val="accent1"/>
                </a:solidFill>
                <a:effectLst>
                  <a:outerShdw blurRad="38100" dist="25400" dir="5400000" algn="ctr" rotWithShape="0">
                    <a:srgbClr val="6E747A">
                      <a:alpha val="43000"/>
                    </a:srgbClr>
                  </a:outerShdw>
                </a:effectLst>
              </a:rPr>
              <a:t>包含不适合在其他列中显示但</a:t>
            </a:r>
            <a:r>
              <a:rPr lang="zh-CN" altLang="en-US" dirty="0">
                <a:solidFill>
                  <a:srgbClr val="FF0000"/>
                </a:solidFill>
                <a:effectLst>
                  <a:outerShdw blurRad="38100" dist="25400" dir="5400000" algn="ctr" rotWithShape="0">
                    <a:srgbClr val="6E747A">
                      <a:alpha val="43000"/>
                    </a:srgbClr>
                  </a:outerShdw>
                </a:effectLst>
              </a:rPr>
              <a:t>十分重要</a:t>
            </a:r>
            <a:r>
              <a:rPr lang="zh-CN" altLang="en-US" dirty="0">
                <a:solidFill>
                  <a:schemeClr val="accent1"/>
                </a:solidFill>
                <a:effectLst>
                  <a:outerShdw blurRad="38100" dist="25400" dir="5400000" algn="ctr" rotWithShape="0">
                    <a:srgbClr val="6E747A">
                      <a:alpha val="43000"/>
                    </a:srgbClr>
                  </a:outerShdw>
                </a:effectLst>
              </a:rPr>
              <a:t>的额外信息</a:t>
            </a: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p:txBody>
      </p:sp>
      <p:graphicFrame>
        <p:nvGraphicFramePr>
          <p:cNvPr id="7" name="表格 7"/>
          <p:cNvGraphicFramePr>
            <a:graphicFrameLocks noGrp="1"/>
          </p:cNvGraphicFramePr>
          <p:nvPr>
            <p:custDataLst>
              <p:tags r:id="rId1"/>
            </p:custDataLst>
          </p:nvPr>
        </p:nvGraphicFramePr>
        <p:xfrm>
          <a:off x="917299" y="1865622"/>
          <a:ext cx="7170257" cy="4226560"/>
        </p:xfrm>
        <a:graphic>
          <a:graphicData uri="http://schemas.openxmlformats.org/drawingml/2006/table">
            <a:tbl>
              <a:tblPr firstRow="1" bandRow="1">
                <a:tableStyleId>{5C22544A-7EE6-4342-B048-85BDC9FD1C3A}</a:tableStyleId>
              </a:tblPr>
              <a:tblGrid>
                <a:gridCol w="2429583"/>
                <a:gridCol w="4740674"/>
              </a:tblGrid>
              <a:tr h="370840">
                <a:tc>
                  <a:txBody>
                    <a:bodyPr/>
                    <a:lstStyle/>
                    <a:p>
                      <a:pPr>
                        <a:buNone/>
                      </a:pPr>
                      <a:r>
                        <a:rPr lang="zh-CN" altLang="en-US" dirty="0"/>
                        <a:t>值</a:t>
                      </a:r>
                      <a:endParaRPr lang="zh-CN" altLang="en-US" dirty="0"/>
                    </a:p>
                  </a:txBody>
                  <a:tcPr/>
                </a:tc>
                <a:tc>
                  <a:txBody>
                    <a:bodyPr/>
                    <a:lstStyle/>
                    <a:p>
                      <a:pPr>
                        <a:buNone/>
                      </a:pPr>
                      <a:r>
                        <a:rPr lang="zh-CN" altLang="en-US"/>
                        <a:t>描述</a:t>
                      </a:r>
                      <a:endParaRPr lang="zh-CN" altLang="en-US"/>
                    </a:p>
                  </a:txBody>
                  <a:tcPr/>
                </a:tc>
              </a:tr>
              <a:tr h="370840">
                <a:tc>
                  <a:txBody>
                    <a:bodyPr/>
                    <a:lstStyle/>
                    <a:p>
                      <a:pPr>
                        <a:buNone/>
                      </a:pPr>
                      <a:r>
                        <a:rPr lang="zh-CN" altLang="en-US" dirty="0">
                          <a:solidFill>
                            <a:srgbClr val="FF0000"/>
                          </a:solidFill>
                        </a:rPr>
                        <a:t>Using filesort </a:t>
                      </a:r>
                      <a:endParaRPr lang="zh-CN" altLang="en-US" dirty="0">
                        <a:solidFill>
                          <a:srgbClr val="FF0000"/>
                        </a:solidFill>
                      </a:endParaRPr>
                    </a:p>
                  </a:txBody>
                  <a:tcPr/>
                </a:tc>
                <a:tc>
                  <a:txBody>
                    <a:bodyPr/>
                    <a:lstStyle/>
                    <a:p>
                      <a:pPr>
                        <a:buNone/>
                      </a:pPr>
                      <a:r>
                        <a:rPr lang="zh-CN" altLang="en-US" dirty="0"/>
                        <a:t>说明mysql会对数据使用一个外部的索引排序，而不是按照表内的索引顺序进行读取。</a:t>
                      </a:r>
                      <a:endParaRPr lang="zh-CN" altLang="en-US" dirty="0"/>
                    </a:p>
                    <a:p>
                      <a:pPr>
                        <a:buNone/>
                      </a:pPr>
                      <a:r>
                        <a:rPr lang="zh-CN" altLang="en-US" dirty="0"/>
                        <a:t>MySQL中无法利用索引完成的排序操作称为“文件排序”</a:t>
                      </a:r>
                      <a:endParaRPr lang="zh-CN" altLang="en-US" dirty="0"/>
                    </a:p>
                  </a:txBody>
                  <a:tcPr/>
                </a:tc>
              </a:tr>
              <a:tr h="370840">
                <a:tc>
                  <a:txBody>
                    <a:bodyPr/>
                    <a:lstStyle/>
                    <a:p>
                      <a:pPr>
                        <a:buNone/>
                      </a:pPr>
                      <a:r>
                        <a:rPr lang="zh-CN" altLang="en-US">
                          <a:solidFill>
                            <a:srgbClr val="FF0000"/>
                          </a:solidFill>
                        </a:rPr>
                        <a:t>Using temporary </a:t>
                      </a:r>
                      <a:endParaRPr lang="zh-CN" altLang="en-US">
                        <a:solidFill>
                          <a:srgbClr val="FF0000"/>
                        </a:solidFill>
                      </a:endParaRPr>
                    </a:p>
                  </a:txBody>
                  <a:tcPr/>
                </a:tc>
                <a:tc>
                  <a:txBody>
                    <a:bodyPr/>
                    <a:lstStyle/>
                    <a:p>
                      <a:pPr>
                        <a:buNone/>
                      </a:pPr>
                      <a:r>
                        <a:rPr lang="zh-CN" altLang="en-US"/>
                        <a:t>使了用临时表保存中间结果,MySQL在对查询结果排序时使用临时表。常见于排序 order by 和分组查询 group by。</a:t>
                      </a:r>
                      <a:endParaRPr lang="zh-CN" altLang="en-US"/>
                    </a:p>
                  </a:txBody>
                  <a:tcPr/>
                </a:tc>
              </a:tr>
              <a:tr h="370840">
                <a:tc>
                  <a:txBody>
                    <a:bodyPr/>
                    <a:lstStyle/>
                    <a:p>
                      <a:pPr>
                        <a:buNone/>
                      </a:pPr>
                      <a:r>
                        <a:rPr lang="zh-CN" altLang="en-US" dirty="0">
                          <a:solidFill>
                            <a:srgbClr val="FF0000"/>
                          </a:solidFill>
                        </a:rPr>
                        <a:t>USING index</a:t>
                      </a:r>
                      <a:endParaRPr lang="zh-CN" altLang="en-US" dirty="0">
                        <a:solidFill>
                          <a:srgbClr val="FF0000"/>
                        </a:solidFill>
                      </a:endParaRPr>
                    </a:p>
                  </a:txBody>
                  <a:tcPr/>
                </a:tc>
                <a:tc>
                  <a:txBody>
                    <a:bodyPr/>
                    <a:lstStyle/>
                    <a:p>
                      <a:pPr>
                        <a:buNone/>
                      </a:pPr>
                      <a:r>
                        <a:rPr lang="zh-CN" altLang="en-US" dirty="0"/>
                        <a:t>是否用了覆盖索引</a:t>
                      </a:r>
                      <a:endParaRPr lang="zh-CN" altLang="en-US" dirty="0"/>
                    </a:p>
                  </a:txBody>
                  <a:tcPr/>
                </a:tc>
              </a:tr>
              <a:tr h="370840">
                <a:tc>
                  <a:txBody>
                    <a:bodyPr/>
                    <a:lstStyle/>
                    <a:p>
                      <a:pPr>
                        <a:buNone/>
                      </a:pPr>
                      <a:r>
                        <a:rPr lang="zh-CN" altLang="en-US" dirty="0"/>
                        <a:t>Using where</a:t>
                      </a:r>
                      <a:endParaRPr lang="zh-CN" altLang="en-US" dirty="0"/>
                    </a:p>
                  </a:txBody>
                  <a:tcPr/>
                </a:tc>
                <a:tc>
                  <a:txBody>
                    <a:bodyPr/>
                    <a:lstStyle/>
                    <a:p>
                      <a:pPr>
                        <a:buNone/>
                      </a:pPr>
                      <a:r>
                        <a:rPr lang="zh-CN" altLang="en-US" dirty="0"/>
                        <a:t>表明使用了where过滤</a:t>
                      </a:r>
                      <a:endParaRPr lang="zh-CN" altLang="en-US" dirty="0"/>
                    </a:p>
                  </a:txBody>
                  <a:tcPr/>
                </a:tc>
              </a:tr>
              <a:tr h="370840">
                <a:tc>
                  <a:txBody>
                    <a:bodyPr/>
                    <a:lstStyle/>
                    <a:p>
                      <a:pPr>
                        <a:buNone/>
                      </a:pPr>
                      <a:r>
                        <a:rPr lang="en-US" altLang="zh-CN" dirty="0"/>
                        <a:t>U</a:t>
                      </a:r>
                      <a:r>
                        <a:rPr lang="zh-CN" altLang="en-US" dirty="0"/>
                        <a:t>sing join buffer</a:t>
                      </a:r>
                      <a:endParaRPr lang="zh-CN" altLang="en-US" dirty="0"/>
                    </a:p>
                  </a:txBody>
                  <a:tcPr/>
                </a:tc>
                <a:tc>
                  <a:txBody>
                    <a:bodyPr/>
                    <a:lstStyle/>
                    <a:p>
                      <a:pPr>
                        <a:buNone/>
                      </a:pPr>
                      <a:r>
                        <a:rPr lang="zh-CN" altLang="en-US"/>
                        <a:t>使用了连接缓存：</a:t>
                      </a:r>
                      <a:endParaRPr lang="zh-CN" altLang="en-US"/>
                    </a:p>
                  </a:txBody>
                  <a:tcPr/>
                </a:tc>
              </a:tr>
              <a:tr h="370840">
                <a:tc>
                  <a:txBody>
                    <a:bodyPr/>
                    <a:lstStyle/>
                    <a:p>
                      <a:pPr>
                        <a:buNone/>
                      </a:pPr>
                      <a:r>
                        <a:rPr lang="en-US" altLang="zh-CN" dirty="0"/>
                        <a:t>I</a:t>
                      </a:r>
                      <a:r>
                        <a:rPr lang="zh-CN" altLang="en-US" dirty="0"/>
                        <a:t>mpossible where</a:t>
                      </a:r>
                      <a:endParaRPr lang="zh-CN" altLang="en-US" dirty="0"/>
                    </a:p>
                  </a:txBody>
                  <a:tcPr/>
                </a:tc>
                <a:tc>
                  <a:txBody>
                    <a:bodyPr/>
                    <a:lstStyle/>
                    <a:p>
                      <a:pPr>
                        <a:buNone/>
                      </a:pPr>
                      <a:r>
                        <a:rPr lang="zh-CN" altLang="en-US" dirty="0"/>
                        <a:t>where子句的值总是false，不能用来获取任何元组</a:t>
                      </a:r>
                      <a:endParaRPr lang="zh-CN" altLang="en-US" dirty="0"/>
                    </a:p>
                  </a:txBody>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-Extra</a:t>
            </a:r>
            <a:endParaRPr lang="zh-CN" altLang="en-US" sz="2800" b="1" dirty="0">
              <a:latin typeface="+mj-ea"/>
              <a:ea typeface="+mj-ea"/>
            </a:endParaRPr>
          </a:p>
        </p:txBody>
      </p:sp>
      <p:sp>
        <p:nvSpPr>
          <p:cNvPr id="3" name="文本框 2"/>
          <p:cNvSpPr txBox="1"/>
          <p:nvPr/>
        </p:nvSpPr>
        <p:spPr>
          <a:xfrm>
            <a:off x="467139" y="1020494"/>
            <a:ext cx="9245032" cy="1198880"/>
          </a:xfrm>
          <a:prstGeom prst="rect">
            <a:avLst/>
          </a:prstGeom>
          <a:noFill/>
        </p:spPr>
        <p:txBody>
          <a:bodyPr wrap="square" rtlCol="0" anchor="t">
            <a:spAutoFit/>
          </a:bodyPr>
          <a:lstStyle/>
          <a:p>
            <a:pPr marL="285750" indent="-285750">
              <a:buFont typeface="Wingdings" panose="05000000000000000000" charset="0"/>
              <a:buChar char="u"/>
            </a:pPr>
            <a:r>
              <a:rPr lang="en-US" altLang="zh-CN" dirty="0">
                <a:solidFill>
                  <a:schemeClr val="accent1"/>
                </a:solidFill>
                <a:effectLst>
                  <a:outerShdw blurRad="38100" dist="25400" dir="5400000" algn="ctr" rotWithShape="0">
                    <a:srgbClr val="6E747A">
                      <a:alpha val="43000"/>
                    </a:srgbClr>
                  </a:outerShdw>
                </a:effectLst>
              </a:rPr>
              <a:t>Using </a:t>
            </a:r>
            <a:r>
              <a:rPr lang="en-US" altLang="zh-CN" dirty="0" err="1">
                <a:solidFill>
                  <a:schemeClr val="accent1"/>
                </a:solidFill>
                <a:effectLst>
                  <a:outerShdw blurRad="38100" dist="25400" dir="5400000" algn="ctr" rotWithShape="0">
                    <a:srgbClr val="6E747A">
                      <a:alpha val="43000"/>
                    </a:srgbClr>
                  </a:outerShdw>
                </a:effectLst>
              </a:rPr>
              <a:t>filesort</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dirty="0" err="1">
                <a:solidFill>
                  <a:schemeClr val="accent1"/>
                </a:solidFill>
                <a:effectLst>
                  <a:outerShdw blurRad="38100" dist="25400" dir="5400000" algn="ctr" rotWithShape="0">
                    <a:srgbClr val="6E747A">
                      <a:alpha val="43000"/>
                    </a:srgbClr>
                  </a:outerShdw>
                </a:effectLst>
              </a:rPr>
              <a:t>说明mysql会对数据使用一个外部的索引排序，而不是按照表内的索引顺序进行读取</a:t>
            </a:r>
            <a:r>
              <a:rPr lang="en-US" altLang="zh-CN" dirty="0">
                <a:solidFill>
                  <a:schemeClr val="accent1"/>
                </a:solidFill>
                <a:effectLst>
                  <a:outerShdw blurRad="38100" dist="25400" dir="5400000" algn="ctr" rotWithShape="0">
                    <a:srgbClr val="6E747A">
                      <a:alpha val="43000"/>
                    </a:srgbClr>
                  </a:outerShdw>
                </a:effectLst>
              </a:rPr>
              <a:t>。</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dirty="0" err="1">
                <a:solidFill>
                  <a:schemeClr val="accent1"/>
                </a:solidFill>
                <a:effectLst>
                  <a:outerShdw blurRad="38100" dist="25400" dir="5400000" algn="ctr" rotWithShape="0">
                    <a:srgbClr val="6E747A">
                      <a:alpha val="43000"/>
                    </a:srgbClr>
                  </a:outerShdw>
                </a:effectLst>
              </a:rPr>
              <a:t>MySQL中无法利用索引完成的排序操作称为“文件排序</a:t>
            </a:r>
            <a:r>
              <a:rPr lang="en-US" altLang="zh-CN" dirty="0">
                <a:solidFill>
                  <a:schemeClr val="accent1"/>
                </a:solidFill>
                <a:effectLst>
                  <a:outerShdw blurRad="38100" dist="25400" dir="5400000" algn="ctr" rotWithShape="0">
                    <a:srgbClr val="6E747A">
                      <a:alpha val="43000"/>
                    </a:srgbClr>
                  </a:outerShdw>
                </a:effectLst>
              </a:rPr>
              <a:t>”</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1"/>
          <a:stretch>
            <a:fillRect/>
          </a:stretch>
        </p:blipFill>
        <p:spPr>
          <a:xfrm>
            <a:off x="963079" y="2176035"/>
            <a:ext cx="5953297" cy="2275901"/>
          </a:xfrm>
          <a:prstGeom prst="rect">
            <a:avLst/>
          </a:prstGeom>
        </p:spPr>
      </p:pic>
      <p:pic>
        <p:nvPicPr>
          <p:cNvPr id="10" name="图片 9"/>
          <p:cNvPicPr>
            <a:picLocks noChangeAspect="1"/>
          </p:cNvPicPr>
          <p:nvPr/>
        </p:nvPicPr>
        <p:blipFill>
          <a:blip r:embed="rId2"/>
          <a:stretch>
            <a:fillRect/>
          </a:stretch>
        </p:blipFill>
        <p:spPr>
          <a:xfrm>
            <a:off x="963079" y="4581360"/>
            <a:ext cx="5953297" cy="214076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-Extra</a:t>
            </a:r>
            <a:endParaRPr lang="zh-CN" altLang="en-US" sz="2800" b="1" dirty="0">
              <a:latin typeface="+mj-ea"/>
              <a:ea typeface="+mj-ea"/>
            </a:endParaRPr>
          </a:p>
        </p:txBody>
      </p:sp>
      <p:sp>
        <p:nvSpPr>
          <p:cNvPr id="3" name="文本框 2"/>
          <p:cNvSpPr txBox="1"/>
          <p:nvPr/>
        </p:nvSpPr>
        <p:spPr>
          <a:xfrm>
            <a:off x="383927" y="1171415"/>
            <a:ext cx="9301611" cy="1198880"/>
          </a:xfrm>
          <a:prstGeom prst="rect">
            <a:avLst/>
          </a:prstGeom>
          <a:noFill/>
        </p:spPr>
        <p:txBody>
          <a:bodyPr wrap="square" rtlCol="0" anchor="t">
            <a:spAutoFit/>
          </a:bodyPr>
          <a:lstStyle/>
          <a:p>
            <a:pPr marL="285750" indent="-285750">
              <a:buFont typeface="Wingdings" panose="05000000000000000000" charset="0"/>
              <a:buChar char="u"/>
            </a:pPr>
            <a:r>
              <a:rPr lang="en-US" altLang="zh-CN" dirty="0">
                <a:solidFill>
                  <a:schemeClr val="accent1"/>
                </a:solidFill>
                <a:effectLst>
                  <a:outerShdw blurRad="38100" dist="25400" dir="5400000" algn="ctr" rotWithShape="0">
                    <a:srgbClr val="6E747A">
                      <a:alpha val="43000"/>
                    </a:srgbClr>
                  </a:outerShdw>
                </a:effectLst>
              </a:rPr>
              <a:t>Using temporary</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dirty="0" err="1">
                <a:solidFill>
                  <a:schemeClr val="accent1"/>
                </a:solidFill>
                <a:effectLst>
                  <a:outerShdw blurRad="38100" dist="25400" dir="5400000" algn="ctr" rotWithShape="0">
                    <a:srgbClr val="6E747A">
                      <a:alpha val="43000"/>
                    </a:srgbClr>
                  </a:outerShdw>
                </a:effectLst>
              </a:rPr>
              <a:t>使了用临时表保存中间结果,MySQL在对查询结果排序时使用临时表。常见于排序</a:t>
            </a:r>
            <a:r>
              <a:rPr lang="en-US" altLang="zh-CN" dirty="0">
                <a:solidFill>
                  <a:schemeClr val="accent1"/>
                </a:solidFill>
                <a:effectLst>
                  <a:outerShdw blurRad="38100" dist="25400" dir="5400000" algn="ctr" rotWithShape="0">
                    <a:srgbClr val="6E747A">
                      <a:alpha val="43000"/>
                    </a:srgbClr>
                  </a:outerShdw>
                </a:effectLst>
              </a:rPr>
              <a:t> order by </a:t>
            </a:r>
            <a:r>
              <a:rPr lang="en-US" altLang="zh-CN" dirty="0" err="1">
                <a:solidFill>
                  <a:schemeClr val="accent1"/>
                </a:solidFill>
                <a:effectLst>
                  <a:outerShdw blurRad="38100" dist="25400" dir="5400000" algn="ctr" rotWithShape="0">
                    <a:srgbClr val="6E747A">
                      <a:alpha val="43000"/>
                    </a:srgbClr>
                  </a:outerShdw>
                </a:effectLst>
              </a:rPr>
              <a:t>和分组查询</a:t>
            </a:r>
            <a:r>
              <a:rPr lang="en-US" altLang="zh-CN" dirty="0">
                <a:solidFill>
                  <a:schemeClr val="accent1"/>
                </a:solidFill>
                <a:effectLst>
                  <a:outerShdw blurRad="38100" dist="25400" dir="5400000" algn="ctr" rotWithShape="0">
                    <a:srgbClr val="6E747A">
                      <a:alpha val="43000"/>
                    </a:srgbClr>
                  </a:outerShdw>
                </a:effectLst>
              </a:rPr>
              <a:t> group by。</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1"/>
          <a:stretch>
            <a:fillRect/>
          </a:stretch>
        </p:blipFill>
        <p:spPr>
          <a:xfrm>
            <a:off x="660294" y="2117572"/>
            <a:ext cx="7451956" cy="2294630"/>
          </a:xfrm>
          <a:prstGeom prst="rect">
            <a:avLst/>
          </a:prstGeom>
        </p:spPr>
      </p:pic>
      <p:pic>
        <p:nvPicPr>
          <p:cNvPr id="10" name="图片 9"/>
          <p:cNvPicPr>
            <a:picLocks noChangeAspect="1"/>
          </p:cNvPicPr>
          <p:nvPr/>
        </p:nvPicPr>
        <p:blipFill>
          <a:blip r:embed="rId2"/>
          <a:stretch>
            <a:fillRect/>
          </a:stretch>
        </p:blipFill>
        <p:spPr>
          <a:xfrm>
            <a:off x="660294" y="4526014"/>
            <a:ext cx="7451956" cy="2043462"/>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a:t>
            </a:r>
            <a:r>
              <a:rPr lang="zh-CN" altLang="en-US" sz="2800" b="1" dirty="0">
                <a:latin typeface="+mj-ea"/>
                <a:ea typeface="+mj-ea"/>
              </a:rPr>
              <a:t>回表查询与索引覆盖</a:t>
            </a:r>
            <a:endParaRPr lang="zh-CN" altLang="en-US" sz="2800" b="1" dirty="0">
              <a:latin typeface="+mj-ea"/>
              <a:ea typeface="+mj-ea"/>
            </a:endParaRPr>
          </a:p>
        </p:txBody>
      </p:sp>
      <p:sp>
        <p:nvSpPr>
          <p:cNvPr id="5" name="文本框 4"/>
          <p:cNvSpPr txBox="1"/>
          <p:nvPr/>
        </p:nvSpPr>
        <p:spPr>
          <a:xfrm>
            <a:off x="467139" y="1108205"/>
            <a:ext cx="9671160" cy="4246245"/>
          </a:xfrm>
          <a:prstGeom prst="rect">
            <a:avLst/>
          </a:prstGeom>
          <a:noFill/>
        </p:spPr>
        <p:txBody>
          <a:bodyPr wrap="square" rtlCol="0" anchor="t">
            <a:spAutoFit/>
          </a:bodyPr>
          <a:lstStyle/>
          <a:p>
            <a:pPr marL="285750" indent="-285750">
              <a:buFont typeface="Wingdings" panose="05000000000000000000" charset="0"/>
              <a:buChar char="u"/>
            </a:pPr>
            <a:r>
              <a:rPr lang="zh-CN" altLang="en-US" dirty="0">
                <a:solidFill>
                  <a:schemeClr val="accent1"/>
                </a:solidFill>
                <a:effectLst>
                  <a:outerShdw blurRad="38100" dist="25400" dir="5400000" algn="ctr" rotWithShape="0">
                    <a:srgbClr val="6E747A">
                      <a:alpha val="43000"/>
                    </a:srgbClr>
                  </a:outerShdw>
                </a:effectLst>
              </a:rPr>
              <a:t>聚集索引与普通索引</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dirty="0" err="1">
                <a:solidFill>
                  <a:srgbClr val="333333"/>
                </a:solidFill>
                <a:latin typeface="Verdana" panose="020B0604030504040204" pitchFamily="34" charset="0"/>
              </a:rPr>
              <a:t>InnoDB</a:t>
            </a:r>
            <a:r>
              <a:rPr lang="zh-CN" altLang="en-US" dirty="0">
                <a:solidFill>
                  <a:srgbClr val="333333"/>
                </a:solidFill>
                <a:latin typeface="Verdana" panose="020B0604030504040204" pitchFamily="34" charset="0"/>
              </a:rPr>
              <a:t>有两大类索引：一类是主键</a:t>
            </a:r>
            <a:r>
              <a:rPr lang="zh-CN" altLang="en-US" dirty="0">
                <a:solidFill>
                  <a:srgbClr val="FF0000"/>
                </a:solidFill>
                <a:latin typeface="Verdana" panose="020B0604030504040204" pitchFamily="34" charset="0"/>
              </a:rPr>
              <a:t>索引</a:t>
            </a:r>
            <a:r>
              <a:rPr lang="en-US" altLang="zh-CN" dirty="0">
                <a:solidFill>
                  <a:srgbClr val="FF0000"/>
                </a:solidFill>
                <a:latin typeface="Verdana" panose="020B0604030504040204" pitchFamily="34" charset="0"/>
              </a:rPr>
              <a:t>(Clustered Index)</a:t>
            </a:r>
            <a:r>
              <a:rPr lang="zh-CN" altLang="en-US" dirty="0">
                <a:solidFill>
                  <a:srgbClr val="333333"/>
                </a:solidFill>
                <a:latin typeface="Verdana" panose="020B0604030504040204" pitchFamily="34" charset="0"/>
              </a:rPr>
              <a:t>，一类是</a:t>
            </a:r>
            <a:r>
              <a:rPr lang="zh-CN" altLang="en-US" dirty="0">
                <a:solidFill>
                  <a:srgbClr val="FF0000"/>
                </a:solidFill>
                <a:latin typeface="Verdana" panose="020B0604030504040204" pitchFamily="34" charset="0"/>
              </a:rPr>
              <a:t>辅助索引</a:t>
            </a:r>
            <a:r>
              <a:rPr lang="en-US" altLang="zh-CN" dirty="0">
                <a:solidFill>
                  <a:srgbClr val="FF0000"/>
                </a:solidFill>
                <a:latin typeface="Verdana" panose="020B0604030504040204" pitchFamily="34" charset="0"/>
              </a:rPr>
              <a:t>(Secondary Index)</a:t>
            </a:r>
            <a:r>
              <a:rPr lang="zh-CN" altLang="en-US" dirty="0">
                <a:solidFill>
                  <a:srgbClr val="333333"/>
                </a:solidFill>
                <a:latin typeface="Verdana" panose="020B0604030504040204" pitchFamily="34" charset="0"/>
              </a:rPr>
              <a:t>。</a:t>
            </a:r>
            <a:r>
              <a:rPr lang="en-US" altLang="zh-CN" dirty="0">
                <a:solidFill>
                  <a:srgbClr val="333333"/>
                </a:solidFill>
                <a:latin typeface="Verdana" panose="020B0604030504040204" pitchFamily="34" charset="0"/>
              </a:rPr>
              <a:t>(</a:t>
            </a:r>
            <a:r>
              <a:rPr lang="zh-CN" altLang="en-US" dirty="0">
                <a:solidFill>
                  <a:srgbClr val="333333"/>
                </a:solidFill>
                <a:latin typeface="Verdana" panose="020B0604030504040204" pitchFamily="34" charset="0"/>
              </a:rPr>
              <a:t>聚集索引与主键索引是不等价的</a:t>
            </a:r>
            <a:r>
              <a:rPr lang="en-US" altLang="zh-CN" dirty="0">
                <a:solidFill>
                  <a:srgbClr val="333333"/>
                </a:solidFill>
                <a:latin typeface="Verdana" panose="020B0604030504040204" pitchFamily="34" charset="0"/>
              </a:rPr>
              <a:t>)</a:t>
            </a:r>
            <a:endParaRPr lang="en-US" altLang="zh-CN" dirty="0">
              <a:solidFill>
                <a:srgbClr val="333333"/>
              </a:solidFill>
              <a:latin typeface="Verdana" panose="020B0604030504040204" pitchFamily="34" charset="0"/>
            </a:endParaRPr>
          </a:p>
          <a:p>
            <a:pPr indent="0">
              <a:buFont typeface="Wingdings" panose="05000000000000000000" charset="0"/>
              <a:buNone/>
            </a:pPr>
            <a:r>
              <a:rPr lang="zh-CN" altLang="en-US" dirty="0">
                <a:solidFill>
                  <a:srgbClr val="333333"/>
                </a:solidFill>
                <a:latin typeface="Verdana" panose="020B0604030504040204" pitchFamily="34" charset="0"/>
              </a:rPr>
              <a:t>聚集索引不是一种单独的索引类型，而是一种数据存储方式。</a:t>
            </a:r>
            <a:r>
              <a:rPr lang="en-US" altLang="zh-CN" dirty="0" err="1">
                <a:solidFill>
                  <a:srgbClr val="333333"/>
                </a:solidFill>
                <a:latin typeface="Verdana" panose="020B0604030504040204" pitchFamily="34" charset="0"/>
              </a:rPr>
              <a:t>InnoDB</a:t>
            </a:r>
            <a:r>
              <a:rPr lang="zh-CN" altLang="en-US" dirty="0">
                <a:solidFill>
                  <a:srgbClr val="333333"/>
                </a:solidFill>
                <a:latin typeface="Verdana" panose="020B0604030504040204" pitchFamily="34" charset="0"/>
              </a:rPr>
              <a:t>的聚集索引实际上在同一结构中保存了</a:t>
            </a:r>
            <a:r>
              <a:rPr lang="en-US" altLang="zh-CN" dirty="0">
                <a:solidFill>
                  <a:srgbClr val="333333"/>
                </a:solidFill>
                <a:latin typeface="Verdana" panose="020B0604030504040204" pitchFamily="34" charset="0"/>
              </a:rPr>
              <a:t>B-Tree</a:t>
            </a:r>
            <a:r>
              <a:rPr lang="zh-CN" altLang="en-US" dirty="0">
                <a:solidFill>
                  <a:srgbClr val="333333"/>
                </a:solidFill>
                <a:latin typeface="Verdana" panose="020B0604030504040204" pitchFamily="34" charset="0"/>
              </a:rPr>
              <a:t>索引和数据行。</a:t>
            </a:r>
            <a:endParaRPr lang="en-US" altLang="zh-CN" dirty="0">
              <a:solidFill>
                <a:srgbClr val="333333"/>
              </a:solidFill>
              <a:latin typeface="Verdana" panose="020B0604030504040204" pitchFamily="34" charset="0"/>
            </a:endParaRPr>
          </a:p>
          <a:p>
            <a:pPr indent="0">
              <a:buFont typeface="Wingdings" panose="05000000000000000000" charset="0"/>
              <a:buNone/>
            </a:pP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dirty="0" err="1">
                <a:solidFill>
                  <a:schemeClr val="accent1"/>
                </a:solidFill>
                <a:effectLst>
                  <a:outerShdw blurRad="38100" dist="25400" dir="5400000" algn="ctr" rotWithShape="0">
                    <a:srgbClr val="6E747A">
                      <a:alpha val="43000"/>
                    </a:srgbClr>
                  </a:outerShdw>
                </a:effectLst>
              </a:rPr>
              <a:t>InnoDB</a:t>
            </a:r>
            <a:r>
              <a:rPr lang="zh-CN" altLang="en-US" dirty="0">
                <a:solidFill>
                  <a:schemeClr val="accent1"/>
                </a:solidFill>
                <a:effectLst>
                  <a:outerShdw blurRad="38100" dist="25400" dir="5400000" algn="ctr" rotWithShape="0">
                    <a:srgbClr val="6E747A">
                      <a:alpha val="43000"/>
                    </a:srgbClr>
                  </a:outerShdw>
                </a:effectLst>
              </a:rPr>
              <a:t>的聚集索引：</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b="0" i="0" dirty="0" err="1">
                <a:solidFill>
                  <a:srgbClr val="333333"/>
                </a:solidFill>
                <a:effectLst/>
                <a:latin typeface="Verdana" panose="020B0604030504040204" pitchFamily="34" charset="0"/>
              </a:rPr>
              <a:t>InnoDB</a:t>
            </a:r>
            <a:r>
              <a:rPr lang="zh-CN" altLang="en-US" b="0" i="0" dirty="0">
                <a:solidFill>
                  <a:srgbClr val="333333"/>
                </a:solidFill>
                <a:effectLst/>
                <a:latin typeface="Verdana" panose="020B0604030504040204" pitchFamily="34" charset="0"/>
              </a:rPr>
              <a:t>聚集索引的叶子节点存储行记录，因此</a:t>
            </a:r>
            <a:r>
              <a:rPr lang="en-US" altLang="zh-CN" b="0" i="0" dirty="0" err="1">
                <a:solidFill>
                  <a:srgbClr val="333333"/>
                </a:solidFill>
                <a:effectLst/>
                <a:latin typeface="Verdana" panose="020B0604030504040204" pitchFamily="34" charset="0"/>
              </a:rPr>
              <a:t>InnoDB</a:t>
            </a:r>
            <a:r>
              <a:rPr lang="zh-CN" altLang="en-US" b="0" i="0" dirty="0">
                <a:solidFill>
                  <a:srgbClr val="333333"/>
                </a:solidFill>
                <a:effectLst/>
                <a:latin typeface="Verdana" panose="020B0604030504040204" pitchFamily="34" charset="0"/>
              </a:rPr>
              <a:t>必须要有且只有一个聚集索引。</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en-US" altLang="zh-CN" dirty="0">
              <a:solidFill>
                <a:schemeClr val="accent1"/>
              </a:solidFill>
              <a:effectLst>
                <a:outerShdw blurRad="38100" dist="25400" dir="5400000" algn="ctr" rotWithShape="0">
                  <a:srgbClr val="6E747A">
                    <a:alpha val="43000"/>
                  </a:srgbClr>
                </a:outerShdw>
              </a:effectLst>
            </a:endParaRPr>
          </a:p>
          <a:p>
            <a:pPr algn="l"/>
            <a:r>
              <a:rPr lang="en-US" altLang="zh-CN" b="0" i="0" dirty="0">
                <a:solidFill>
                  <a:srgbClr val="333333"/>
                </a:solidFill>
                <a:effectLst/>
                <a:latin typeface="Verdana" panose="020B0604030504040204" pitchFamily="34" charset="0"/>
              </a:rPr>
              <a:t>1.</a:t>
            </a:r>
            <a:r>
              <a:rPr lang="zh-CN" altLang="en-US" b="0" i="0" dirty="0">
                <a:solidFill>
                  <a:srgbClr val="333333"/>
                </a:solidFill>
                <a:effectLst/>
                <a:latin typeface="Verdana" panose="020B0604030504040204" pitchFamily="34" charset="0"/>
              </a:rPr>
              <a:t>如果表定义了</a:t>
            </a:r>
            <a:r>
              <a:rPr lang="en-US" altLang="zh-CN" b="0" i="0" dirty="0">
                <a:solidFill>
                  <a:srgbClr val="333333"/>
                </a:solidFill>
                <a:effectLst/>
                <a:latin typeface="Verdana" panose="020B0604030504040204" pitchFamily="34" charset="0"/>
              </a:rPr>
              <a:t>PK</a:t>
            </a:r>
            <a:r>
              <a:rPr lang="zh-CN" altLang="en-US" b="0" i="0" dirty="0">
                <a:solidFill>
                  <a:srgbClr val="333333"/>
                </a:solidFill>
                <a:effectLst/>
                <a:latin typeface="Verdana" panose="020B0604030504040204" pitchFamily="34" charset="0"/>
              </a:rPr>
              <a:t>（</a:t>
            </a:r>
            <a:r>
              <a:rPr lang="en-US" altLang="zh-CN" b="0" i="0" dirty="0">
                <a:solidFill>
                  <a:srgbClr val="333333"/>
                </a:solidFill>
                <a:effectLst/>
                <a:latin typeface="Verdana" panose="020B0604030504040204" pitchFamily="34" charset="0"/>
              </a:rPr>
              <a:t>Primary Key</a:t>
            </a:r>
            <a:r>
              <a:rPr lang="zh-CN" altLang="en-US" b="0" i="0" dirty="0">
                <a:solidFill>
                  <a:srgbClr val="333333"/>
                </a:solidFill>
                <a:effectLst/>
                <a:latin typeface="Verdana" panose="020B0604030504040204" pitchFamily="34" charset="0"/>
              </a:rPr>
              <a:t>，主键），那么</a:t>
            </a:r>
            <a:r>
              <a:rPr lang="en-US" altLang="zh-CN" b="0" i="0" dirty="0">
                <a:solidFill>
                  <a:srgbClr val="333333"/>
                </a:solidFill>
                <a:effectLst/>
                <a:latin typeface="Verdana" panose="020B0604030504040204" pitchFamily="34" charset="0"/>
              </a:rPr>
              <a:t>PK</a:t>
            </a:r>
            <a:r>
              <a:rPr lang="zh-CN" altLang="en-US" b="0" i="0" dirty="0">
                <a:solidFill>
                  <a:srgbClr val="333333"/>
                </a:solidFill>
                <a:effectLst/>
                <a:latin typeface="Verdana" panose="020B0604030504040204" pitchFamily="34" charset="0"/>
              </a:rPr>
              <a:t>就是</a:t>
            </a:r>
            <a:r>
              <a:rPr lang="zh-CN" altLang="en-US" dirty="0">
                <a:solidFill>
                  <a:srgbClr val="333333"/>
                </a:solidFill>
                <a:effectLst/>
                <a:latin typeface="Verdana" panose="020B0604030504040204" pitchFamily="34" charset="0"/>
                <a:sym typeface="+mn-ea"/>
              </a:rPr>
              <a:t>主键索引</a:t>
            </a:r>
            <a:r>
              <a:rPr lang="zh-CN" altLang="en-US" b="0" i="0" dirty="0">
                <a:solidFill>
                  <a:srgbClr val="333333"/>
                </a:solidFill>
                <a:effectLst/>
                <a:latin typeface="Verdana" panose="020B0604030504040204" pitchFamily="34" charset="0"/>
              </a:rPr>
              <a:t>。</a:t>
            </a:r>
            <a:endParaRPr lang="zh-CN" altLang="en-US" b="0" i="0" dirty="0">
              <a:solidFill>
                <a:srgbClr val="333333"/>
              </a:solidFill>
              <a:effectLst/>
              <a:latin typeface="Verdana" panose="020B0604030504040204" pitchFamily="34" charset="0"/>
            </a:endParaRPr>
          </a:p>
          <a:p>
            <a:pPr algn="l"/>
            <a:r>
              <a:rPr lang="en-US" altLang="zh-CN" b="0" i="0" dirty="0">
                <a:solidFill>
                  <a:srgbClr val="333333"/>
                </a:solidFill>
                <a:effectLst/>
                <a:latin typeface="Verdana" panose="020B0604030504040204" pitchFamily="34" charset="0"/>
              </a:rPr>
              <a:t>2.</a:t>
            </a:r>
            <a:r>
              <a:rPr lang="zh-CN" altLang="en-US" b="0" i="0" dirty="0">
                <a:solidFill>
                  <a:srgbClr val="333333"/>
                </a:solidFill>
                <a:effectLst/>
                <a:latin typeface="Verdana" panose="020B0604030504040204" pitchFamily="34" charset="0"/>
              </a:rPr>
              <a:t>如果表没有定义</a:t>
            </a:r>
            <a:r>
              <a:rPr lang="en-US" altLang="zh-CN" b="0" i="0" dirty="0">
                <a:solidFill>
                  <a:srgbClr val="333333"/>
                </a:solidFill>
                <a:effectLst/>
                <a:latin typeface="Verdana" panose="020B0604030504040204" pitchFamily="34" charset="0"/>
              </a:rPr>
              <a:t>PK</a:t>
            </a:r>
            <a:r>
              <a:rPr lang="zh-CN" altLang="en-US" b="0" i="0" dirty="0">
                <a:solidFill>
                  <a:srgbClr val="333333"/>
                </a:solidFill>
                <a:effectLst/>
                <a:latin typeface="Verdana" panose="020B0604030504040204" pitchFamily="34" charset="0"/>
              </a:rPr>
              <a:t>，则第一个</a:t>
            </a:r>
            <a:r>
              <a:rPr lang="en-US" altLang="zh-CN" b="0" i="0" dirty="0">
                <a:solidFill>
                  <a:srgbClr val="333333"/>
                </a:solidFill>
                <a:effectLst/>
                <a:latin typeface="Verdana" panose="020B0604030504040204" pitchFamily="34" charset="0"/>
              </a:rPr>
              <a:t>NOT NULL UNIQUE</a:t>
            </a:r>
            <a:r>
              <a:rPr lang="zh-CN" altLang="en-US" b="0" i="0" dirty="0">
                <a:solidFill>
                  <a:srgbClr val="333333"/>
                </a:solidFill>
                <a:effectLst/>
                <a:latin typeface="Verdana" panose="020B0604030504040204" pitchFamily="34" charset="0"/>
              </a:rPr>
              <a:t>的列就是主键索引。</a:t>
            </a:r>
            <a:endParaRPr lang="zh-CN" altLang="en-US" b="0" i="0" dirty="0">
              <a:solidFill>
                <a:srgbClr val="333333"/>
              </a:solidFill>
              <a:effectLst/>
              <a:latin typeface="Verdana" panose="020B0604030504040204" pitchFamily="34" charset="0"/>
            </a:endParaRPr>
          </a:p>
          <a:p>
            <a:pPr algn="l"/>
            <a:r>
              <a:rPr lang="en-US" altLang="zh-CN" b="0" i="0" dirty="0">
                <a:solidFill>
                  <a:srgbClr val="333333"/>
                </a:solidFill>
                <a:effectLst/>
                <a:latin typeface="Verdana" panose="020B0604030504040204" pitchFamily="34" charset="0"/>
              </a:rPr>
              <a:t>3.</a:t>
            </a:r>
            <a:r>
              <a:rPr lang="zh-CN" altLang="en-US" b="0" i="0" dirty="0">
                <a:solidFill>
                  <a:srgbClr val="333333"/>
                </a:solidFill>
                <a:effectLst/>
                <a:latin typeface="Verdana" panose="020B0604030504040204" pitchFamily="34" charset="0"/>
              </a:rPr>
              <a:t>否则</a:t>
            </a:r>
            <a:r>
              <a:rPr lang="en-US" altLang="zh-CN" b="0" i="0" dirty="0" err="1">
                <a:solidFill>
                  <a:srgbClr val="333333"/>
                </a:solidFill>
                <a:effectLst/>
                <a:latin typeface="Verdana" panose="020B0604030504040204" pitchFamily="34" charset="0"/>
              </a:rPr>
              <a:t>InnoDB</a:t>
            </a:r>
            <a:r>
              <a:rPr lang="zh-CN" altLang="en-US" b="0" i="0" dirty="0">
                <a:solidFill>
                  <a:srgbClr val="333333"/>
                </a:solidFill>
                <a:effectLst/>
                <a:latin typeface="Verdana" panose="020B0604030504040204" pitchFamily="34" charset="0"/>
              </a:rPr>
              <a:t>会另外创建一个隐藏的</a:t>
            </a:r>
            <a:r>
              <a:rPr lang="en-US" altLang="zh-CN" b="0" i="0" dirty="0">
                <a:solidFill>
                  <a:srgbClr val="333333"/>
                </a:solidFill>
                <a:effectLst/>
                <a:latin typeface="Verdana" panose="020B0604030504040204" pitchFamily="34" charset="0"/>
              </a:rPr>
              <a:t>ROWID</a:t>
            </a:r>
            <a:r>
              <a:rPr lang="zh-CN" altLang="en-US" b="0" i="0" dirty="0">
                <a:solidFill>
                  <a:srgbClr val="333333"/>
                </a:solidFill>
                <a:effectLst/>
                <a:latin typeface="Verdana" panose="020B0604030504040204" pitchFamily="34" charset="0"/>
              </a:rPr>
              <a:t>作为</a:t>
            </a:r>
            <a:r>
              <a:rPr lang="zh-CN" altLang="en-US" dirty="0">
                <a:solidFill>
                  <a:srgbClr val="333333"/>
                </a:solidFill>
                <a:effectLst/>
                <a:latin typeface="Verdana" panose="020B0604030504040204" pitchFamily="34" charset="0"/>
                <a:sym typeface="+mn-ea"/>
              </a:rPr>
              <a:t>主键索引</a:t>
            </a:r>
            <a:r>
              <a:rPr lang="zh-CN" altLang="en-US" b="0" i="0" dirty="0">
                <a:solidFill>
                  <a:srgbClr val="333333"/>
                </a:solidFill>
                <a:effectLst/>
                <a:latin typeface="Verdana" panose="020B0604030504040204" pitchFamily="34" charset="0"/>
              </a:rPr>
              <a:t>。</a:t>
            </a:r>
            <a:endParaRPr lang="zh-CN" altLang="en-US" b="0" i="0" dirty="0">
              <a:solidFill>
                <a:srgbClr val="333333"/>
              </a:solidFill>
              <a:effectLst/>
              <a:latin typeface="Verdana" panose="020B0604030504040204" pitchFamily="34" charset="0"/>
            </a:endParaRPr>
          </a:p>
          <a:p>
            <a:pPr indent="0">
              <a:buFont typeface="Wingdings" panose="05000000000000000000" charset="0"/>
              <a:buNone/>
            </a:pP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dirty="0" err="1">
                <a:solidFill>
                  <a:schemeClr val="accent1"/>
                </a:solidFill>
                <a:effectLst>
                  <a:outerShdw blurRad="38100" dist="25400" dir="5400000" algn="ctr" rotWithShape="0">
                    <a:srgbClr val="6E747A">
                      <a:alpha val="43000"/>
                    </a:srgbClr>
                  </a:outerShdw>
                </a:effectLst>
              </a:rPr>
              <a:t>InnoDB</a:t>
            </a:r>
            <a:r>
              <a:rPr lang="zh-CN" altLang="en-US" dirty="0">
                <a:solidFill>
                  <a:schemeClr val="accent1"/>
                </a:solidFill>
                <a:effectLst>
                  <a:outerShdw blurRad="38100" dist="25400" dir="5400000" algn="ctr" rotWithShape="0">
                    <a:srgbClr val="6E747A">
                      <a:alpha val="43000"/>
                    </a:srgbClr>
                  </a:outerShdw>
                </a:effectLst>
              </a:rPr>
              <a:t>普通索引：</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b="0" i="0" dirty="0" err="1">
                <a:solidFill>
                  <a:srgbClr val="333333"/>
                </a:solidFill>
                <a:effectLst/>
                <a:latin typeface="Verdana" panose="020B0604030504040204" pitchFamily="34" charset="0"/>
              </a:rPr>
              <a:t>InnoDB</a:t>
            </a:r>
            <a:r>
              <a:rPr lang="zh-CN" altLang="en-US" b="0" i="0" dirty="0">
                <a:solidFill>
                  <a:srgbClr val="333333"/>
                </a:solidFill>
                <a:effectLst/>
                <a:latin typeface="Verdana" panose="020B0604030504040204" pitchFamily="34" charset="0"/>
              </a:rPr>
              <a:t>普通索引的叶子节点存储主键值（</a:t>
            </a:r>
            <a:r>
              <a:rPr lang="en-US" altLang="zh-CN" b="0" i="0" dirty="0" err="1">
                <a:solidFill>
                  <a:srgbClr val="333333"/>
                </a:solidFill>
                <a:effectLst/>
                <a:latin typeface="Verdana" panose="020B0604030504040204" pitchFamily="34" charset="0"/>
              </a:rPr>
              <a:t>MyISAM</a:t>
            </a:r>
            <a:r>
              <a:rPr lang="zh-CN" altLang="en-US" b="0" i="0" dirty="0">
                <a:solidFill>
                  <a:srgbClr val="333333"/>
                </a:solidFill>
                <a:effectLst/>
                <a:latin typeface="Verdana" panose="020B0604030504040204" pitchFamily="34" charset="0"/>
              </a:rPr>
              <a:t>则是存储的行记录头指针）。</a:t>
            </a:r>
            <a:endParaRPr lang="zh-CN" altLang="en-US"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a:t>
            </a:r>
            <a:r>
              <a:rPr lang="zh-CN" altLang="en-US" sz="2800" b="1" dirty="0">
                <a:latin typeface="+mj-ea"/>
                <a:ea typeface="+mj-ea"/>
              </a:rPr>
              <a:t>回表查询与索引覆盖</a:t>
            </a:r>
            <a:endParaRPr lang="zh-CN" altLang="en-US" sz="2800" b="1" dirty="0">
              <a:latin typeface="+mj-ea"/>
              <a:ea typeface="+mj-ea"/>
            </a:endParaRPr>
          </a:p>
        </p:txBody>
      </p:sp>
      <p:sp>
        <p:nvSpPr>
          <p:cNvPr id="5" name="文本框 4"/>
          <p:cNvSpPr txBox="1"/>
          <p:nvPr/>
        </p:nvSpPr>
        <p:spPr>
          <a:xfrm>
            <a:off x="467139" y="1108205"/>
            <a:ext cx="9671160" cy="1198880"/>
          </a:xfrm>
          <a:prstGeom prst="rect">
            <a:avLst/>
          </a:prstGeom>
          <a:noFill/>
        </p:spPr>
        <p:txBody>
          <a:bodyPr wrap="square" rtlCol="0" anchor="t">
            <a:spAutoFit/>
          </a:bodyPr>
          <a:lstStyle/>
          <a:p>
            <a:pPr marL="285750" indent="-285750">
              <a:buFont typeface="Wingdings" panose="05000000000000000000" charset="0"/>
              <a:buChar char="u"/>
            </a:pPr>
            <a:r>
              <a:rPr lang="zh-CN" altLang="en-US" dirty="0">
                <a:solidFill>
                  <a:schemeClr val="accent1"/>
                </a:solidFill>
                <a:effectLst>
                  <a:outerShdw blurRad="38100" dist="25400" dir="5400000" algn="ctr" rotWithShape="0">
                    <a:srgbClr val="6E747A">
                      <a:alpha val="43000"/>
                    </a:srgbClr>
                  </a:outerShdw>
                </a:effectLst>
              </a:rPr>
              <a:t>回表查询</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b="0" i="0" dirty="0">
                <a:solidFill>
                  <a:srgbClr val="333333"/>
                </a:solidFill>
                <a:effectLst/>
                <a:latin typeface="Verdana" panose="020B0604030504040204" pitchFamily="34" charset="0"/>
              </a:rPr>
              <a:t>假设有个</a:t>
            </a:r>
            <a:r>
              <a:rPr lang="en-US" altLang="zh-CN" b="0" i="0" dirty="0">
                <a:solidFill>
                  <a:srgbClr val="333333"/>
                </a:solidFill>
                <a:effectLst/>
                <a:latin typeface="Verdana" panose="020B0604030504040204" pitchFamily="34" charset="0"/>
              </a:rPr>
              <a:t>t</a:t>
            </a:r>
            <a:r>
              <a:rPr lang="zh-CN" altLang="en-US" b="0" i="0" dirty="0">
                <a:solidFill>
                  <a:srgbClr val="333333"/>
                </a:solidFill>
                <a:effectLst/>
                <a:latin typeface="Verdana" panose="020B0604030504040204" pitchFamily="34" charset="0"/>
              </a:rPr>
              <a:t>表</a:t>
            </a:r>
            <a:r>
              <a:rPr lang="en-US" altLang="zh-CN" b="0" i="0" dirty="0">
                <a:solidFill>
                  <a:srgbClr val="333333"/>
                </a:solidFill>
                <a:effectLst/>
                <a:latin typeface="Verdana" panose="020B0604030504040204" pitchFamily="34" charset="0"/>
              </a:rPr>
              <a:t>(id PK, name KEY, sex, flag)</a:t>
            </a:r>
            <a:r>
              <a:rPr lang="zh-CN" altLang="en-US" b="0" i="0" dirty="0">
                <a:solidFill>
                  <a:srgbClr val="333333"/>
                </a:solidFill>
                <a:effectLst/>
                <a:latin typeface="Verdana" panose="020B0604030504040204" pitchFamily="34" charset="0"/>
              </a:rPr>
              <a:t>，这里的</a:t>
            </a:r>
            <a:r>
              <a:rPr lang="en-US" altLang="zh-CN" b="0" i="0" dirty="0">
                <a:solidFill>
                  <a:srgbClr val="333333"/>
                </a:solidFill>
                <a:effectLst/>
                <a:latin typeface="Verdana" panose="020B0604030504040204" pitchFamily="34" charset="0"/>
              </a:rPr>
              <a:t>id</a:t>
            </a:r>
            <a:r>
              <a:rPr lang="zh-CN" altLang="en-US" b="0" i="0" dirty="0">
                <a:solidFill>
                  <a:srgbClr val="333333"/>
                </a:solidFill>
                <a:effectLst/>
                <a:latin typeface="Verdana" panose="020B0604030504040204" pitchFamily="34" charset="0"/>
              </a:rPr>
              <a:t>是</a:t>
            </a:r>
            <a:r>
              <a:rPr lang="zh-CN" altLang="en-US" dirty="0">
                <a:solidFill>
                  <a:srgbClr val="333333"/>
                </a:solidFill>
                <a:effectLst/>
                <a:latin typeface="Verdana" panose="020B0604030504040204" pitchFamily="34" charset="0"/>
                <a:sym typeface="+mn-ea"/>
              </a:rPr>
              <a:t>主键</a:t>
            </a:r>
            <a:r>
              <a:rPr lang="zh-CN" altLang="en-US" b="0" i="0" dirty="0">
                <a:solidFill>
                  <a:srgbClr val="333333"/>
                </a:solidFill>
                <a:effectLst/>
                <a:latin typeface="Verdana" panose="020B0604030504040204" pitchFamily="34" charset="0"/>
              </a:rPr>
              <a:t>索引，</a:t>
            </a:r>
            <a:r>
              <a:rPr lang="en-US" altLang="zh-CN" b="0" i="0" dirty="0">
                <a:solidFill>
                  <a:srgbClr val="333333"/>
                </a:solidFill>
                <a:effectLst/>
                <a:latin typeface="Verdana" panose="020B0604030504040204" pitchFamily="34" charset="0"/>
              </a:rPr>
              <a:t>name</a:t>
            </a:r>
            <a:r>
              <a:rPr lang="zh-CN" altLang="en-US" b="0" i="0" dirty="0">
                <a:solidFill>
                  <a:srgbClr val="333333"/>
                </a:solidFill>
                <a:effectLst/>
                <a:latin typeface="Verdana" panose="020B0604030504040204" pitchFamily="34" charset="0"/>
              </a:rPr>
              <a:t>则是普通索引。</a:t>
            </a:r>
            <a:endParaRPr lang="en-US" altLang="zh-CN" b="0" i="0" dirty="0">
              <a:solidFill>
                <a:srgbClr val="333333"/>
              </a:solidFill>
              <a:effectLst/>
              <a:latin typeface="Verdana" panose="020B0604030504040204" pitchFamily="34" charset="0"/>
            </a:endParaRPr>
          </a:p>
          <a:p>
            <a:pPr indent="0">
              <a:buFont typeface="Wingdings" panose="05000000000000000000" charset="0"/>
              <a:buNone/>
            </a:pPr>
            <a:endParaRPr lang="en-US" altLang="zh-CN" dirty="0">
              <a:solidFill>
                <a:srgbClr val="333333"/>
              </a:solidFill>
              <a:latin typeface="Verdana" panose="020B0604030504040204" pitchFamily="34" charset="0"/>
            </a:endParaRPr>
          </a:p>
          <a:p>
            <a:pPr indent="0">
              <a:buFont typeface="Wingdings" panose="05000000000000000000" charset="0"/>
              <a:buNone/>
            </a:pPr>
            <a:r>
              <a:rPr lang="zh-CN" altLang="en-US" b="0" i="0" dirty="0">
                <a:solidFill>
                  <a:srgbClr val="333333"/>
                </a:solidFill>
                <a:effectLst/>
                <a:latin typeface="Verdana" panose="020B0604030504040204" pitchFamily="34" charset="0"/>
              </a:rPr>
              <a:t>表中有几条记录：</a:t>
            </a:r>
            <a:endParaRPr lang="en-US" altLang="zh-CN" dirty="0">
              <a:solidFill>
                <a:schemeClr val="accent1"/>
              </a:solidFill>
              <a:effectLst>
                <a:outerShdw blurRad="38100" dist="25400" dir="5400000" algn="ctr" rotWithShape="0">
                  <a:srgbClr val="6E747A">
                    <a:alpha val="43000"/>
                  </a:srgbClr>
                </a:outerShdw>
              </a:effectLst>
            </a:endParaRPr>
          </a:p>
        </p:txBody>
      </p:sp>
      <p:graphicFrame>
        <p:nvGraphicFramePr>
          <p:cNvPr id="3" name="表格 3"/>
          <p:cNvGraphicFramePr>
            <a:graphicFrameLocks noGrp="1"/>
          </p:cNvGraphicFramePr>
          <p:nvPr/>
        </p:nvGraphicFramePr>
        <p:xfrm>
          <a:off x="828521" y="2495954"/>
          <a:ext cx="5350088" cy="1483360"/>
        </p:xfrm>
        <a:graphic>
          <a:graphicData uri="http://schemas.openxmlformats.org/drawingml/2006/table">
            <a:tbl>
              <a:tblPr firstRow="1" bandRow="1">
                <a:tableStyleId>{5C22544A-7EE6-4342-B048-85BDC9FD1C3A}</a:tableStyleId>
              </a:tblPr>
              <a:tblGrid>
                <a:gridCol w="1337522"/>
                <a:gridCol w="1337522"/>
                <a:gridCol w="1337522"/>
                <a:gridCol w="1337522"/>
              </a:tblGrid>
              <a:tr h="370840">
                <a:tc>
                  <a:txBody>
                    <a:bodyPr/>
                    <a:lstStyle/>
                    <a:p>
                      <a:r>
                        <a:rPr lang="en-US" altLang="zh-CN" dirty="0"/>
                        <a:t>Id</a:t>
                      </a:r>
                      <a:endParaRPr lang="zh-CN" altLang="en-US" dirty="0"/>
                    </a:p>
                  </a:txBody>
                  <a:tcPr/>
                </a:tc>
                <a:tc>
                  <a:txBody>
                    <a:bodyPr/>
                    <a:lstStyle/>
                    <a:p>
                      <a:r>
                        <a:rPr lang="en-US" altLang="zh-CN" dirty="0"/>
                        <a:t>Name</a:t>
                      </a:r>
                      <a:endParaRPr lang="zh-CN" altLang="en-US" dirty="0"/>
                    </a:p>
                  </a:txBody>
                  <a:tcPr/>
                </a:tc>
                <a:tc>
                  <a:txBody>
                    <a:bodyPr/>
                    <a:lstStyle/>
                    <a:p>
                      <a:r>
                        <a:rPr lang="en-US" altLang="zh-CN" dirty="0"/>
                        <a:t>Sex</a:t>
                      </a:r>
                      <a:endParaRPr lang="zh-CN" altLang="en-US" dirty="0"/>
                    </a:p>
                  </a:txBody>
                  <a:tcPr/>
                </a:tc>
                <a:tc>
                  <a:txBody>
                    <a:bodyPr/>
                    <a:lstStyle/>
                    <a:p>
                      <a:r>
                        <a:rPr lang="en-US" altLang="zh-CN" dirty="0"/>
                        <a:t>Flag</a:t>
                      </a:r>
                      <a:endParaRPr lang="zh-CN" altLang="en-US" dirty="0"/>
                    </a:p>
                  </a:txBody>
                  <a:tcPr/>
                </a:tc>
              </a:tr>
              <a:tr h="370840">
                <a:tc>
                  <a:txBody>
                    <a:bodyPr/>
                    <a:lstStyle/>
                    <a:p>
                      <a:r>
                        <a:rPr lang="en-US" altLang="zh-CN" dirty="0"/>
                        <a:t>1</a:t>
                      </a:r>
                      <a:endParaRPr lang="en-US" altLang="zh-CN" dirty="0"/>
                    </a:p>
                  </a:txBody>
                  <a:tcPr/>
                </a:tc>
                <a:tc>
                  <a:txBody>
                    <a:bodyPr/>
                    <a:lstStyle/>
                    <a:p>
                      <a:r>
                        <a:rPr lang="en-US" altLang="zh-CN" dirty="0" err="1"/>
                        <a:t>Zhangsan</a:t>
                      </a:r>
                      <a:endParaRPr lang="zh-CN" altLang="en-US" dirty="0"/>
                    </a:p>
                  </a:txBody>
                  <a:tcPr/>
                </a:tc>
                <a:tc>
                  <a:txBody>
                    <a:bodyPr/>
                    <a:lstStyle/>
                    <a:p>
                      <a:r>
                        <a:rPr lang="en-US" altLang="zh-CN" dirty="0"/>
                        <a:t>M</a:t>
                      </a:r>
                      <a:endParaRPr lang="zh-CN" altLang="en-US" dirty="0"/>
                    </a:p>
                  </a:txBody>
                  <a:tcPr/>
                </a:tc>
                <a:tc>
                  <a:txBody>
                    <a:bodyPr/>
                    <a:lstStyle/>
                    <a:p>
                      <a:r>
                        <a:rPr lang="en-US" altLang="zh-CN" dirty="0" err="1"/>
                        <a:t>abc</a:t>
                      </a:r>
                      <a:endParaRPr lang="zh-CN" altLang="en-US" dirty="0"/>
                    </a:p>
                  </a:txBody>
                  <a:tcPr/>
                </a:tc>
              </a:tr>
              <a:tr h="370840">
                <a:tc>
                  <a:txBody>
                    <a:bodyPr/>
                    <a:lstStyle/>
                    <a:p>
                      <a:r>
                        <a:rPr lang="en-US" altLang="zh-CN" dirty="0"/>
                        <a:t>2</a:t>
                      </a:r>
                      <a:endParaRPr lang="zh-CN" altLang="en-US" dirty="0"/>
                    </a:p>
                  </a:txBody>
                  <a:tcPr/>
                </a:tc>
                <a:tc>
                  <a:txBody>
                    <a:bodyPr/>
                    <a:lstStyle/>
                    <a:p>
                      <a:r>
                        <a:rPr lang="en-US" altLang="zh-CN" dirty="0" err="1"/>
                        <a:t>lisi</a:t>
                      </a:r>
                      <a:endParaRPr lang="zh-CN" altLang="en-US" dirty="0"/>
                    </a:p>
                  </a:txBody>
                  <a:tcPr/>
                </a:tc>
                <a:tc>
                  <a:txBody>
                    <a:bodyPr/>
                    <a:lstStyle/>
                    <a:p>
                      <a:r>
                        <a:rPr lang="en-US" altLang="zh-CN" dirty="0"/>
                        <a:t>F</a:t>
                      </a:r>
                      <a:endParaRPr lang="zh-CN" altLang="en-US" dirty="0"/>
                    </a:p>
                  </a:txBody>
                  <a:tcPr/>
                </a:tc>
                <a:tc>
                  <a:txBody>
                    <a:bodyPr/>
                    <a:lstStyle/>
                    <a:p>
                      <a:r>
                        <a:rPr lang="en-US" altLang="zh-CN" dirty="0" err="1"/>
                        <a:t>bbc</a:t>
                      </a:r>
                      <a:endParaRPr lang="zh-CN" altLang="en-US" dirty="0"/>
                    </a:p>
                  </a:txBody>
                  <a:tcPr/>
                </a:tc>
              </a:tr>
              <a:tr h="370840">
                <a:tc>
                  <a:txBody>
                    <a:bodyPr/>
                    <a:lstStyle/>
                    <a:p>
                      <a:r>
                        <a:rPr lang="en-US" altLang="zh-CN" dirty="0"/>
                        <a:t>3</a:t>
                      </a:r>
                      <a:endParaRPr lang="zh-CN" altLang="en-US" dirty="0"/>
                    </a:p>
                  </a:txBody>
                  <a:tcPr/>
                </a:tc>
                <a:tc>
                  <a:txBody>
                    <a:bodyPr/>
                    <a:lstStyle/>
                    <a:p>
                      <a:r>
                        <a:rPr lang="en-US" altLang="zh-CN" dirty="0"/>
                        <a:t>wanger</a:t>
                      </a:r>
                      <a:endParaRPr lang="zh-CN" altLang="en-US" dirty="0"/>
                    </a:p>
                  </a:txBody>
                  <a:tcPr/>
                </a:tc>
                <a:tc>
                  <a:txBody>
                    <a:bodyPr/>
                    <a:lstStyle/>
                    <a:p>
                      <a:r>
                        <a:rPr lang="en-US" altLang="zh-CN" dirty="0"/>
                        <a:t>M</a:t>
                      </a:r>
                      <a:endParaRPr lang="zh-CN" altLang="en-US" dirty="0"/>
                    </a:p>
                  </a:txBody>
                  <a:tcPr/>
                </a:tc>
                <a:tc>
                  <a:txBody>
                    <a:bodyPr/>
                    <a:lstStyle/>
                    <a:p>
                      <a:r>
                        <a:rPr lang="en-US" altLang="zh-CN" dirty="0" err="1"/>
                        <a:t>bab</a:t>
                      </a:r>
                      <a:endParaRPr lang="zh-CN" altLang="en-US" dirty="0"/>
                    </a:p>
                  </a:txBody>
                  <a:tcPr/>
                </a:tc>
              </a:tr>
            </a:tbl>
          </a:graphicData>
        </a:graphic>
      </p:graphicFrame>
      <p:sp>
        <p:nvSpPr>
          <p:cNvPr id="4" name="文本框 3"/>
          <p:cNvSpPr txBox="1"/>
          <p:nvPr/>
        </p:nvSpPr>
        <p:spPr>
          <a:xfrm>
            <a:off x="422141" y="4287915"/>
            <a:ext cx="9501319" cy="2031325"/>
          </a:xfrm>
          <a:prstGeom prst="rect">
            <a:avLst/>
          </a:prstGeom>
          <a:noFill/>
        </p:spPr>
        <p:txBody>
          <a:bodyPr wrap="none" rtlCol="0">
            <a:spAutoFit/>
          </a:bodyPr>
          <a:lstStyle/>
          <a:p>
            <a:r>
              <a:rPr lang="zh-CN" altLang="en-US" b="0" i="0" dirty="0">
                <a:solidFill>
                  <a:srgbClr val="333333"/>
                </a:solidFill>
                <a:effectLst/>
                <a:latin typeface="Verdana" panose="020B0604030504040204" pitchFamily="34" charset="0"/>
              </a:rPr>
              <a:t>普通索引因为无法直接定位行记录，其查询过程在通常情况下是需要扫描两遍索引树的。</a:t>
            </a:r>
            <a:endParaRPr lang="en-US" altLang="zh-CN" b="0" i="0" dirty="0">
              <a:solidFill>
                <a:srgbClr val="333333"/>
              </a:solidFill>
              <a:effectLst/>
              <a:latin typeface="Verdana" panose="020B0604030504040204" pitchFamily="34" charset="0"/>
            </a:endParaRPr>
          </a:p>
          <a:p>
            <a:endParaRPr lang="en-US" altLang="zh-CN" b="0" i="0" dirty="0">
              <a:solidFill>
                <a:srgbClr val="333333"/>
              </a:solidFill>
              <a:effectLst/>
              <a:latin typeface="Verdana" panose="020B0604030504040204" pitchFamily="34" charset="0"/>
            </a:endParaRPr>
          </a:p>
          <a:p>
            <a:r>
              <a:rPr lang="en-US" altLang="zh-CN" dirty="0"/>
              <a:t>Select * from t where name=‘</a:t>
            </a:r>
            <a:r>
              <a:rPr lang="en-US" altLang="zh-CN" dirty="0" err="1"/>
              <a:t>lisi</a:t>
            </a:r>
            <a:r>
              <a:rPr lang="en-US" altLang="zh-CN" dirty="0"/>
              <a:t>’;</a:t>
            </a:r>
            <a:endParaRPr lang="en-US" altLang="zh-CN" dirty="0"/>
          </a:p>
          <a:p>
            <a:endParaRPr lang="en-US" altLang="zh-CN" dirty="0"/>
          </a:p>
          <a:p>
            <a:r>
              <a:rPr lang="zh-CN" altLang="en-US" b="0" i="0" dirty="0">
                <a:solidFill>
                  <a:srgbClr val="333333"/>
                </a:solidFill>
                <a:effectLst/>
                <a:latin typeface="Verdana" panose="020B0604030504040204" pitchFamily="34" charset="0"/>
              </a:rPr>
              <a:t>第一遍先通过普通索引定位到主键值</a:t>
            </a:r>
            <a:r>
              <a:rPr lang="en-US" altLang="zh-CN" b="0" i="0" dirty="0">
                <a:solidFill>
                  <a:srgbClr val="333333"/>
                </a:solidFill>
                <a:effectLst/>
                <a:latin typeface="Verdana" panose="020B0604030504040204" pitchFamily="34" charset="0"/>
              </a:rPr>
              <a:t>id=5</a:t>
            </a:r>
            <a:r>
              <a:rPr lang="zh-CN" altLang="en-US" b="0" i="0" dirty="0">
                <a:solidFill>
                  <a:srgbClr val="333333"/>
                </a:solidFill>
                <a:effectLst/>
                <a:latin typeface="Verdana" panose="020B0604030504040204" pitchFamily="34" charset="0"/>
              </a:rPr>
              <a:t>，然后第二遍再通过聚集索引定位到具体行记录。</a:t>
            </a:r>
            <a:endParaRPr lang="en-US" altLang="zh-CN" b="0" i="0" dirty="0">
              <a:solidFill>
                <a:srgbClr val="333333"/>
              </a:solidFill>
              <a:effectLst/>
              <a:latin typeface="Verdana" panose="020B0604030504040204" pitchFamily="34" charset="0"/>
            </a:endParaRPr>
          </a:p>
          <a:p>
            <a:r>
              <a:rPr lang="zh-CN" altLang="en-US" b="0" i="0" dirty="0">
                <a:solidFill>
                  <a:srgbClr val="333333"/>
                </a:solidFill>
                <a:effectLst/>
                <a:latin typeface="Verdana" panose="020B0604030504040204" pitchFamily="34" charset="0"/>
              </a:rPr>
              <a:t>这就是所谓的</a:t>
            </a:r>
            <a:r>
              <a:rPr lang="zh-CN" altLang="en-US" b="1" i="0" dirty="0">
                <a:solidFill>
                  <a:srgbClr val="FF0000"/>
                </a:solidFill>
                <a:effectLst/>
                <a:latin typeface="Verdana" panose="020B0604030504040204" pitchFamily="34" charset="0"/>
              </a:rPr>
              <a:t>回表查询</a:t>
            </a:r>
            <a:r>
              <a:rPr lang="zh-CN" altLang="en-US" b="0" i="0" dirty="0">
                <a:solidFill>
                  <a:srgbClr val="333333"/>
                </a:solidFill>
                <a:effectLst/>
                <a:latin typeface="Verdana" panose="020B0604030504040204" pitchFamily="34" charset="0"/>
              </a:rPr>
              <a:t>，即</a:t>
            </a:r>
            <a:r>
              <a:rPr lang="zh-CN" altLang="en-US" b="1" i="0" dirty="0">
                <a:solidFill>
                  <a:srgbClr val="333333"/>
                </a:solidFill>
                <a:effectLst/>
                <a:latin typeface="Verdana" panose="020B0604030504040204" pitchFamily="34" charset="0"/>
              </a:rPr>
              <a:t>先定位主键值，再根据主键值定位行记录</a:t>
            </a:r>
            <a:r>
              <a:rPr lang="zh-CN" altLang="en-US" b="0" i="0" dirty="0">
                <a:solidFill>
                  <a:srgbClr val="333333"/>
                </a:solidFill>
                <a:effectLst/>
                <a:latin typeface="Verdana" panose="020B0604030504040204" pitchFamily="34" charset="0"/>
              </a:rPr>
              <a:t>，</a:t>
            </a:r>
            <a:endParaRPr lang="en-US" altLang="zh-CN" b="0" i="0" dirty="0">
              <a:solidFill>
                <a:srgbClr val="333333"/>
              </a:solidFill>
              <a:effectLst/>
              <a:latin typeface="Verdana" panose="020B0604030504040204" pitchFamily="34" charset="0"/>
            </a:endParaRPr>
          </a:p>
          <a:p>
            <a:r>
              <a:rPr lang="zh-CN" altLang="en-US" b="0" i="0" dirty="0">
                <a:solidFill>
                  <a:srgbClr val="333333"/>
                </a:solidFill>
                <a:effectLst/>
                <a:latin typeface="Verdana" panose="020B0604030504040204" pitchFamily="34" charset="0"/>
              </a:rPr>
              <a:t>性能相对于只扫描一遍聚集索引树的性能要低一些。</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0460" y="2350503"/>
            <a:ext cx="4544834" cy="1323439"/>
          </a:xfrm>
          <a:prstGeom prst="rect">
            <a:avLst/>
          </a:prstGeom>
        </p:spPr>
        <p:txBody>
          <a:bodyPr wrap="none">
            <a:spAutoFit/>
          </a:bodyPr>
          <a:lstStyle/>
          <a:p>
            <a:r>
              <a:rPr lang="en-US" altLang="zh-CN" sz="4000" dirty="0">
                <a:latin typeface="+mj-ea"/>
                <a:ea typeface="+mj-ea"/>
              </a:rPr>
              <a:t>MySQL</a:t>
            </a:r>
            <a:r>
              <a:rPr lang="zh-CN" altLang="en-US" sz="4000" dirty="0">
                <a:latin typeface="+mj-ea"/>
                <a:ea typeface="+mj-ea"/>
              </a:rPr>
              <a:t>查询性能优化</a:t>
            </a:r>
            <a:endParaRPr lang="en-US" altLang="zh-CN" sz="4000" dirty="0">
              <a:latin typeface="+mj-ea"/>
              <a:ea typeface="+mj-ea"/>
            </a:endParaRPr>
          </a:p>
          <a:p>
            <a:r>
              <a:rPr lang="en-US" altLang="zh-CN" sz="4000" dirty="0">
                <a:latin typeface="+mj-ea"/>
                <a:ea typeface="+mj-ea"/>
              </a:rPr>
              <a:t>	1.</a:t>
            </a:r>
            <a:r>
              <a:rPr lang="zh-CN" altLang="en-US" sz="4000" dirty="0">
                <a:latin typeface="+mj-ea"/>
                <a:ea typeface="+mj-ea"/>
              </a:rPr>
              <a:t>慢查询</a:t>
            </a:r>
            <a:endParaRPr lang="en-US" altLang="zh-CN" sz="4000" dirty="0">
              <a:latin typeface="+mj-ea"/>
              <a:ea typeface="+mj-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a:t>
            </a:r>
            <a:r>
              <a:rPr lang="zh-CN" altLang="en-US" sz="2800" b="1" dirty="0">
                <a:latin typeface="+mj-ea"/>
                <a:ea typeface="+mj-ea"/>
              </a:rPr>
              <a:t>回表查询与索引覆盖</a:t>
            </a:r>
            <a:endParaRPr lang="zh-CN" altLang="en-US" sz="2800" b="1" dirty="0">
              <a:latin typeface="+mj-ea"/>
              <a:ea typeface="+mj-ea"/>
            </a:endParaRPr>
          </a:p>
        </p:txBody>
      </p:sp>
      <p:sp>
        <p:nvSpPr>
          <p:cNvPr id="5" name="文本框 4"/>
          <p:cNvSpPr txBox="1"/>
          <p:nvPr/>
        </p:nvSpPr>
        <p:spPr>
          <a:xfrm>
            <a:off x="467139" y="1108205"/>
            <a:ext cx="9671160" cy="369332"/>
          </a:xfrm>
          <a:prstGeom prst="rect">
            <a:avLst/>
          </a:prstGeom>
          <a:noFill/>
        </p:spPr>
        <p:txBody>
          <a:bodyPr wrap="square" rtlCol="0" anchor="t">
            <a:spAutoFit/>
          </a:bodyPr>
          <a:lstStyle/>
          <a:p>
            <a:pPr marL="285750" indent="-285750">
              <a:buFont typeface="Wingdings" panose="05000000000000000000" charset="0"/>
              <a:buChar char="u"/>
            </a:pPr>
            <a:r>
              <a:rPr lang="zh-CN" altLang="en-US" dirty="0">
                <a:solidFill>
                  <a:schemeClr val="accent1"/>
                </a:solidFill>
                <a:effectLst>
                  <a:outerShdw blurRad="38100" dist="25400" dir="5400000" algn="ctr" rotWithShape="0">
                    <a:srgbClr val="6E747A">
                      <a:alpha val="43000"/>
                    </a:srgbClr>
                  </a:outerShdw>
                </a:effectLst>
              </a:rPr>
              <a:t>索引覆盖</a:t>
            </a:r>
            <a:endParaRPr lang="en-US" altLang="zh-CN" dirty="0">
              <a:solidFill>
                <a:schemeClr val="accent1"/>
              </a:solidFill>
              <a:effectLst>
                <a:outerShdw blurRad="38100" dist="25400" dir="5400000" algn="ctr" rotWithShape="0">
                  <a:srgbClr val="6E747A">
                    <a:alpha val="43000"/>
                  </a:srgbClr>
                </a:outerShdw>
              </a:effectLst>
            </a:endParaRPr>
          </a:p>
        </p:txBody>
      </p:sp>
      <p:sp>
        <p:nvSpPr>
          <p:cNvPr id="6" name="文本框 5"/>
          <p:cNvSpPr txBox="1"/>
          <p:nvPr/>
        </p:nvSpPr>
        <p:spPr>
          <a:xfrm>
            <a:off x="274855" y="1477537"/>
            <a:ext cx="9289419" cy="5016758"/>
          </a:xfrm>
          <a:prstGeom prst="rect">
            <a:avLst/>
          </a:prstGeom>
          <a:noFill/>
        </p:spPr>
        <p:txBody>
          <a:bodyPr wrap="square" rtlCol="0">
            <a:spAutoFit/>
          </a:bodyPr>
          <a:lstStyle/>
          <a:p>
            <a:pPr algn="l"/>
            <a:r>
              <a:rPr lang="zh-CN" altLang="en-US" sz="1600" b="0" i="0" dirty="0">
                <a:solidFill>
                  <a:srgbClr val="333333"/>
                </a:solidFill>
                <a:effectLst/>
                <a:latin typeface="Verdana" panose="020B0604030504040204" pitchFamily="34" charset="0"/>
              </a:rPr>
              <a:t>覆盖索引的定义与注意事项</a:t>
            </a:r>
            <a:endParaRPr lang="zh-CN" altLang="en-US" sz="1600" b="0" i="0" dirty="0">
              <a:solidFill>
                <a:srgbClr val="333333"/>
              </a:solidFill>
              <a:effectLst/>
              <a:latin typeface="Verdana" panose="020B0604030504040204" pitchFamily="34" charset="0"/>
            </a:endParaRPr>
          </a:p>
          <a:p>
            <a:pPr algn="l"/>
            <a:r>
              <a:rPr lang="zh-CN" altLang="en-US" sz="1600" b="0" i="0" dirty="0">
                <a:solidFill>
                  <a:srgbClr val="333333"/>
                </a:solidFill>
                <a:effectLst/>
                <a:latin typeface="Verdana" panose="020B0604030504040204" pitchFamily="34" charset="0"/>
              </a:rPr>
              <a:t>如果一个索引覆盖（包含）了所有需要查询的字段的值，这个索引就是覆盖索引。</a:t>
            </a:r>
            <a:endParaRPr lang="en-US" altLang="zh-CN" sz="1600" b="0" i="0" dirty="0">
              <a:solidFill>
                <a:srgbClr val="333333"/>
              </a:solidFill>
              <a:effectLst/>
              <a:latin typeface="Verdana" panose="020B0604030504040204" pitchFamily="34" charset="0"/>
            </a:endParaRPr>
          </a:p>
          <a:p>
            <a:pPr algn="l"/>
            <a:r>
              <a:rPr lang="zh-CN" altLang="en-US" sz="1600" b="0" i="0" dirty="0">
                <a:solidFill>
                  <a:srgbClr val="333333"/>
                </a:solidFill>
                <a:effectLst/>
                <a:latin typeface="Verdana" panose="020B0604030504040204" pitchFamily="34" charset="0"/>
              </a:rPr>
              <a:t>因为索引中已经包含了要查询的字段的值，因此查询的时候直接返回索引中的字段值就可以了，</a:t>
            </a:r>
            <a:endParaRPr lang="en-US" altLang="zh-CN" sz="1600" b="0" i="0" dirty="0">
              <a:solidFill>
                <a:srgbClr val="333333"/>
              </a:solidFill>
              <a:effectLst/>
              <a:latin typeface="Verdana" panose="020B0604030504040204" pitchFamily="34" charset="0"/>
            </a:endParaRPr>
          </a:p>
          <a:p>
            <a:pPr algn="l"/>
            <a:r>
              <a:rPr lang="zh-CN" altLang="en-US" sz="1600" b="0" i="0" dirty="0">
                <a:solidFill>
                  <a:srgbClr val="333333"/>
                </a:solidFill>
                <a:effectLst/>
                <a:latin typeface="Verdana" panose="020B0604030504040204" pitchFamily="34" charset="0"/>
              </a:rPr>
              <a:t>不需要再到表中查询，避免了对主键索引的二次查询，也就提高了查询的效率。</a:t>
            </a:r>
            <a:endParaRPr lang="en-US" altLang="zh-CN" sz="1600" b="0" i="0" dirty="0">
              <a:solidFill>
                <a:srgbClr val="333333"/>
              </a:solidFill>
              <a:effectLst/>
              <a:latin typeface="Verdana" panose="020B0604030504040204" pitchFamily="34" charset="0"/>
            </a:endParaRPr>
          </a:p>
          <a:p>
            <a:pPr algn="l"/>
            <a:endParaRPr lang="zh-CN" altLang="en-US" sz="1600" b="0" i="0" dirty="0">
              <a:solidFill>
                <a:srgbClr val="333333"/>
              </a:solidFill>
              <a:effectLst/>
              <a:latin typeface="Verdana" panose="020B0604030504040204" pitchFamily="34" charset="0"/>
            </a:endParaRPr>
          </a:p>
          <a:p>
            <a:pPr algn="l"/>
            <a:r>
              <a:rPr lang="en-US" altLang="zh-CN" sz="1600" b="0" i="0" dirty="0">
                <a:solidFill>
                  <a:srgbClr val="333333"/>
                </a:solidFill>
                <a:effectLst/>
                <a:latin typeface="Verdana" panose="020B0604030504040204" pitchFamily="34" charset="0"/>
              </a:rPr>
              <a:t>MySQL</a:t>
            </a:r>
            <a:r>
              <a:rPr lang="zh-CN" altLang="en-US" sz="1600" b="0" i="0" dirty="0">
                <a:solidFill>
                  <a:srgbClr val="333333"/>
                </a:solidFill>
                <a:effectLst/>
                <a:latin typeface="Verdana" panose="020B0604030504040204" pitchFamily="34" charset="0"/>
              </a:rPr>
              <a:t>只能使用</a:t>
            </a:r>
            <a:r>
              <a:rPr lang="en-US" altLang="zh-CN" sz="1600" b="0" i="0" dirty="0">
                <a:solidFill>
                  <a:srgbClr val="333333"/>
                </a:solidFill>
                <a:effectLst/>
                <a:latin typeface="Verdana" panose="020B0604030504040204" pitchFamily="34" charset="0"/>
              </a:rPr>
              <a:t>B-Tree</a:t>
            </a:r>
            <a:r>
              <a:rPr lang="zh-CN" altLang="en-US" sz="1600" b="0" i="0" dirty="0">
                <a:solidFill>
                  <a:srgbClr val="333333"/>
                </a:solidFill>
                <a:effectLst/>
                <a:latin typeface="Verdana" panose="020B0604030504040204" pitchFamily="34" charset="0"/>
              </a:rPr>
              <a:t>索引做覆盖索引。</a:t>
            </a:r>
            <a:endParaRPr lang="zh-CN" altLang="en-US" sz="1600" b="0" i="0" dirty="0">
              <a:solidFill>
                <a:srgbClr val="333333"/>
              </a:solidFill>
              <a:effectLst/>
              <a:latin typeface="Verdana" panose="020B0604030504040204" pitchFamily="34" charset="0"/>
            </a:endParaRPr>
          </a:p>
          <a:p>
            <a:pPr algn="l"/>
            <a:r>
              <a:rPr lang="zh-CN" altLang="en-US" sz="1600" b="0" i="0" dirty="0">
                <a:solidFill>
                  <a:srgbClr val="333333"/>
                </a:solidFill>
                <a:effectLst/>
                <a:latin typeface="Verdana" panose="020B0604030504040204" pitchFamily="34" charset="0"/>
              </a:rPr>
              <a:t>另外，当发起一个被索引覆盖的查询（索引覆盖查询）时，</a:t>
            </a:r>
            <a:endParaRPr lang="en-US" altLang="zh-CN" sz="1600" b="0" i="0" dirty="0">
              <a:solidFill>
                <a:srgbClr val="333333"/>
              </a:solidFill>
              <a:effectLst/>
              <a:latin typeface="Verdana" panose="020B0604030504040204" pitchFamily="34" charset="0"/>
            </a:endParaRPr>
          </a:p>
          <a:p>
            <a:pPr algn="l"/>
            <a:r>
              <a:rPr lang="zh-CN" altLang="en-US" sz="1600" b="0" i="0" dirty="0">
                <a:solidFill>
                  <a:srgbClr val="333333"/>
                </a:solidFill>
                <a:effectLst/>
                <a:latin typeface="Verdana" panose="020B0604030504040204" pitchFamily="34" charset="0"/>
              </a:rPr>
              <a:t>在</a:t>
            </a:r>
            <a:r>
              <a:rPr lang="en-US" altLang="zh-CN" sz="1600" b="0" i="0" dirty="0">
                <a:solidFill>
                  <a:srgbClr val="333333"/>
                </a:solidFill>
                <a:effectLst/>
                <a:latin typeface="Verdana" panose="020B0604030504040204" pitchFamily="34" charset="0"/>
              </a:rPr>
              <a:t>explain</a:t>
            </a:r>
            <a:r>
              <a:rPr lang="zh-CN" altLang="en-US" sz="1600" b="0" i="0" dirty="0">
                <a:solidFill>
                  <a:srgbClr val="333333"/>
                </a:solidFill>
                <a:effectLst/>
                <a:latin typeface="Verdana" panose="020B0604030504040204" pitchFamily="34" charset="0"/>
              </a:rPr>
              <a:t>（执行计划）的</a:t>
            </a:r>
            <a:r>
              <a:rPr lang="en-US" altLang="zh-CN" sz="1600" b="0" i="0" dirty="0">
                <a:solidFill>
                  <a:srgbClr val="333333"/>
                </a:solidFill>
                <a:effectLst/>
                <a:latin typeface="Verdana" panose="020B0604030504040204" pitchFamily="34" charset="0"/>
              </a:rPr>
              <a:t>Extra</a:t>
            </a:r>
            <a:r>
              <a:rPr lang="zh-CN" altLang="en-US" sz="1600" b="0" i="0" dirty="0">
                <a:solidFill>
                  <a:srgbClr val="333333"/>
                </a:solidFill>
                <a:effectLst/>
                <a:latin typeface="Verdana" panose="020B0604030504040204" pitchFamily="34" charset="0"/>
              </a:rPr>
              <a:t>列可以看到</a:t>
            </a:r>
            <a:r>
              <a:rPr lang="en-US" altLang="zh-CN" sz="1600" b="0" i="0" dirty="0">
                <a:solidFill>
                  <a:srgbClr val="333333"/>
                </a:solidFill>
                <a:effectLst/>
                <a:latin typeface="Verdana" panose="020B0604030504040204" pitchFamily="34" charset="0"/>
              </a:rPr>
              <a:t>【Using Index】</a:t>
            </a:r>
            <a:r>
              <a:rPr lang="zh-CN" altLang="en-US" sz="1600" b="0" i="0" dirty="0">
                <a:solidFill>
                  <a:srgbClr val="333333"/>
                </a:solidFill>
                <a:effectLst/>
                <a:latin typeface="Verdana" panose="020B0604030504040204" pitchFamily="34" charset="0"/>
              </a:rPr>
              <a:t>的信息。</a:t>
            </a:r>
            <a:endParaRPr lang="en-US" altLang="zh-CN" sz="1600" b="0" i="0" dirty="0">
              <a:solidFill>
                <a:srgbClr val="333333"/>
              </a:solidFill>
              <a:effectLst/>
              <a:latin typeface="Verdana" panose="020B0604030504040204" pitchFamily="34" charset="0"/>
            </a:endParaRPr>
          </a:p>
          <a:p>
            <a:pPr algn="l"/>
            <a:endParaRPr lang="zh-CN" altLang="en-US" sz="1600" b="0" i="0" dirty="0">
              <a:solidFill>
                <a:srgbClr val="333333"/>
              </a:solidFill>
              <a:effectLst/>
              <a:latin typeface="Verdana" panose="020B0604030504040204" pitchFamily="34" charset="0"/>
            </a:endParaRPr>
          </a:p>
          <a:p>
            <a:pPr algn="l"/>
            <a:r>
              <a:rPr lang="zh-CN" altLang="en-US" sz="1600" b="0" i="0" dirty="0">
                <a:solidFill>
                  <a:srgbClr val="333333"/>
                </a:solidFill>
                <a:effectLst/>
                <a:latin typeface="Verdana" panose="020B0604030504040204" pitchFamily="34" charset="0"/>
              </a:rPr>
              <a:t>覆盖索引的</a:t>
            </a:r>
            <a:r>
              <a:rPr lang="zh-CN" altLang="en-US" sz="1600" b="1" i="0" dirty="0">
                <a:solidFill>
                  <a:srgbClr val="FF0000"/>
                </a:solidFill>
                <a:effectLst/>
                <a:latin typeface="Verdana" panose="020B0604030504040204" pitchFamily="34" charset="0"/>
              </a:rPr>
              <a:t>优点</a:t>
            </a:r>
            <a:endParaRPr lang="zh-CN" altLang="en-US" sz="1600" b="1" i="0" dirty="0">
              <a:solidFill>
                <a:srgbClr val="FF0000"/>
              </a:solidFill>
              <a:effectLst/>
              <a:latin typeface="Verdana" panose="020B0604030504040204" pitchFamily="34" charset="0"/>
            </a:endParaRPr>
          </a:p>
          <a:p>
            <a:pPr algn="l"/>
            <a:r>
              <a:rPr lang="en-US" altLang="zh-CN" sz="1600" b="0" i="0" dirty="0">
                <a:solidFill>
                  <a:srgbClr val="333333"/>
                </a:solidFill>
                <a:effectLst/>
                <a:latin typeface="Verdana" panose="020B0604030504040204" pitchFamily="34" charset="0"/>
              </a:rPr>
              <a:t>1.</a:t>
            </a:r>
            <a:r>
              <a:rPr lang="zh-CN" altLang="en-US" sz="1600" b="0" i="0" dirty="0">
                <a:solidFill>
                  <a:srgbClr val="333333"/>
                </a:solidFill>
                <a:effectLst/>
                <a:latin typeface="Verdana" panose="020B0604030504040204" pitchFamily="34" charset="0"/>
              </a:rPr>
              <a:t>索引条目通常远小于数据行的大小，因为覆盖索引只需要读取索引，极大地减少了数据的访问量。</a:t>
            </a:r>
            <a:endParaRPr lang="en-US" altLang="zh-CN" sz="1600" b="0" i="0" dirty="0">
              <a:solidFill>
                <a:srgbClr val="333333"/>
              </a:solidFill>
              <a:effectLst/>
              <a:latin typeface="Verdana" panose="020B0604030504040204" pitchFamily="34" charset="0"/>
            </a:endParaRPr>
          </a:p>
          <a:p>
            <a:pPr algn="l"/>
            <a:endParaRPr lang="zh-CN" altLang="en-US" sz="1600" b="0" i="0" dirty="0">
              <a:solidFill>
                <a:srgbClr val="333333"/>
              </a:solidFill>
              <a:effectLst/>
              <a:latin typeface="Verdana" panose="020B0604030504040204" pitchFamily="34" charset="0"/>
            </a:endParaRPr>
          </a:p>
          <a:p>
            <a:pPr algn="l"/>
            <a:r>
              <a:rPr lang="en-US" altLang="zh-CN" sz="1600" b="0" i="0" dirty="0">
                <a:solidFill>
                  <a:srgbClr val="333333"/>
                </a:solidFill>
                <a:effectLst/>
                <a:latin typeface="Verdana" panose="020B0604030504040204" pitchFamily="34" charset="0"/>
              </a:rPr>
              <a:t>2.</a:t>
            </a:r>
            <a:r>
              <a:rPr lang="zh-CN" altLang="en-US" sz="1600" b="0" i="0" dirty="0">
                <a:solidFill>
                  <a:srgbClr val="333333"/>
                </a:solidFill>
                <a:effectLst/>
                <a:latin typeface="Verdana" panose="020B0604030504040204" pitchFamily="34" charset="0"/>
              </a:rPr>
              <a:t>索引是按照列值顺序存储的，对于</a:t>
            </a:r>
            <a:r>
              <a:rPr lang="en-US" altLang="zh-CN" sz="1600" b="0" i="0" dirty="0">
                <a:solidFill>
                  <a:srgbClr val="333333"/>
                </a:solidFill>
                <a:effectLst/>
                <a:latin typeface="Verdana" panose="020B0604030504040204" pitchFamily="34" charset="0"/>
              </a:rPr>
              <a:t>IO</a:t>
            </a:r>
            <a:r>
              <a:rPr lang="zh-CN" altLang="en-US" sz="1600" b="0" i="0" dirty="0">
                <a:solidFill>
                  <a:srgbClr val="333333"/>
                </a:solidFill>
                <a:effectLst/>
                <a:latin typeface="Verdana" panose="020B0604030504040204" pitchFamily="34" charset="0"/>
              </a:rPr>
              <a:t>密集的范围查找会比随机从磁盘读取每一行数据的</a:t>
            </a:r>
            <a:r>
              <a:rPr lang="en-US" altLang="zh-CN" sz="1600" b="0" i="0" dirty="0">
                <a:solidFill>
                  <a:srgbClr val="333333"/>
                </a:solidFill>
                <a:effectLst/>
                <a:latin typeface="Verdana" panose="020B0604030504040204" pitchFamily="34" charset="0"/>
              </a:rPr>
              <a:t>IO</a:t>
            </a:r>
            <a:r>
              <a:rPr lang="zh-CN" altLang="en-US" sz="1600" b="0" i="0" dirty="0">
                <a:solidFill>
                  <a:srgbClr val="333333"/>
                </a:solidFill>
                <a:effectLst/>
                <a:latin typeface="Verdana" panose="020B0604030504040204" pitchFamily="34" charset="0"/>
              </a:rPr>
              <a:t>小很多。</a:t>
            </a:r>
            <a:endParaRPr lang="en-US" altLang="zh-CN" sz="1600" b="0" i="0" dirty="0">
              <a:solidFill>
                <a:srgbClr val="333333"/>
              </a:solidFill>
              <a:effectLst/>
              <a:latin typeface="Verdana" panose="020B0604030504040204" pitchFamily="34" charset="0"/>
            </a:endParaRPr>
          </a:p>
          <a:p>
            <a:pPr algn="l"/>
            <a:endParaRPr lang="zh-CN" altLang="en-US" sz="1600" b="0" i="0" dirty="0">
              <a:solidFill>
                <a:srgbClr val="333333"/>
              </a:solidFill>
              <a:effectLst/>
              <a:latin typeface="Verdana" panose="020B0604030504040204" pitchFamily="34" charset="0"/>
            </a:endParaRPr>
          </a:p>
          <a:p>
            <a:pPr algn="l"/>
            <a:r>
              <a:rPr lang="en-US" altLang="zh-CN" sz="1600" b="0" i="0" dirty="0">
                <a:solidFill>
                  <a:srgbClr val="333333"/>
                </a:solidFill>
                <a:effectLst/>
                <a:latin typeface="Verdana" panose="020B0604030504040204" pitchFamily="34" charset="0"/>
              </a:rPr>
              <a:t>3.</a:t>
            </a:r>
            <a:r>
              <a:rPr lang="zh-CN" altLang="en-US" sz="1600" b="0" i="0" dirty="0">
                <a:solidFill>
                  <a:srgbClr val="333333"/>
                </a:solidFill>
                <a:effectLst/>
                <a:latin typeface="Verdana" panose="020B0604030504040204" pitchFamily="34" charset="0"/>
              </a:rPr>
              <a:t>一些存储引擎比如</a:t>
            </a:r>
            <a:r>
              <a:rPr lang="en-US" altLang="zh-CN" sz="1600" b="0" i="0" dirty="0" err="1">
                <a:solidFill>
                  <a:srgbClr val="333333"/>
                </a:solidFill>
                <a:effectLst/>
                <a:latin typeface="Verdana" panose="020B0604030504040204" pitchFamily="34" charset="0"/>
              </a:rPr>
              <a:t>MyISAM</a:t>
            </a:r>
            <a:r>
              <a:rPr lang="zh-CN" altLang="en-US" sz="1600" b="0" i="0" dirty="0">
                <a:solidFill>
                  <a:srgbClr val="333333"/>
                </a:solidFill>
                <a:effectLst/>
                <a:latin typeface="Verdana" panose="020B0604030504040204" pitchFamily="34" charset="0"/>
              </a:rPr>
              <a:t>在内存中只缓存索引，数据则依赖操作系统来缓存，</a:t>
            </a:r>
            <a:endParaRPr lang="en-US" altLang="zh-CN" sz="1600" b="0" i="0" dirty="0">
              <a:solidFill>
                <a:srgbClr val="333333"/>
              </a:solidFill>
              <a:effectLst/>
              <a:latin typeface="Verdana" panose="020B0604030504040204" pitchFamily="34" charset="0"/>
            </a:endParaRPr>
          </a:p>
          <a:p>
            <a:pPr algn="l"/>
            <a:r>
              <a:rPr lang="zh-CN" altLang="en-US" sz="1600" b="0" i="0" dirty="0">
                <a:solidFill>
                  <a:srgbClr val="333333"/>
                </a:solidFill>
                <a:effectLst/>
                <a:latin typeface="Verdana" panose="020B0604030504040204" pitchFamily="34" charset="0"/>
              </a:rPr>
              <a:t>因此要访问数据的话需要一次系统调用，使用覆盖索引则避免了这一点。</a:t>
            </a:r>
            <a:endParaRPr lang="en-US" altLang="zh-CN" sz="1600" b="0" i="0" dirty="0">
              <a:solidFill>
                <a:srgbClr val="333333"/>
              </a:solidFill>
              <a:effectLst/>
              <a:latin typeface="Verdana" panose="020B0604030504040204" pitchFamily="34" charset="0"/>
            </a:endParaRPr>
          </a:p>
          <a:p>
            <a:pPr algn="l"/>
            <a:endParaRPr lang="zh-CN" altLang="en-US" sz="1600" b="0" i="0" dirty="0">
              <a:solidFill>
                <a:srgbClr val="333333"/>
              </a:solidFill>
              <a:effectLst/>
              <a:latin typeface="Verdana" panose="020B0604030504040204" pitchFamily="34" charset="0"/>
            </a:endParaRPr>
          </a:p>
          <a:p>
            <a:pPr algn="l"/>
            <a:r>
              <a:rPr lang="en-US" altLang="zh-CN" sz="1600" b="0" i="0" dirty="0">
                <a:solidFill>
                  <a:srgbClr val="333333"/>
                </a:solidFill>
                <a:effectLst/>
                <a:latin typeface="Verdana" panose="020B0604030504040204" pitchFamily="34" charset="0"/>
              </a:rPr>
              <a:t>4.</a:t>
            </a:r>
            <a:r>
              <a:rPr lang="zh-CN" altLang="en-US" sz="1600" b="0" i="0" dirty="0">
                <a:solidFill>
                  <a:srgbClr val="333333"/>
                </a:solidFill>
                <a:effectLst/>
                <a:latin typeface="Verdana" panose="020B0604030504040204" pitchFamily="34" charset="0"/>
              </a:rPr>
              <a:t>由于</a:t>
            </a:r>
            <a:r>
              <a:rPr lang="en-US" altLang="zh-CN" sz="1600" b="0" i="0" dirty="0" err="1">
                <a:solidFill>
                  <a:srgbClr val="333333"/>
                </a:solidFill>
                <a:effectLst/>
                <a:latin typeface="Verdana" panose="020B0604030504040204" pitchFamily="34" charset="0"/>
              </a:rPr>
              <a:t>InnoDB</a:t>
            </a:r>
            <a:r>
              <a:rPr lang="zh-CN" altLang="en-US" sz="1600" b="0" i="0" dirty="0">
                <a:solidFill>
                  <a:srgbClr val="333333"/>
                </a:solidFill>
                <a:effectLst/>
                <a:latin typeface="Verdana" panose="020B0604030504040204" pitchFamily="34" charset="0"/>
              </a:rPr>
              <a:t>的聚簇索引，覆盖索引对</a:t>
            </a:r>
            <a:r>
              <a:rPr lang="en-US" altLang="zh-CN" sz="1600" b="0" i="0" dirty="0" err="1">
                <a:solidFill>
                  <a:srgbClr val="333333"/>
                </a:solidFill>
                <a:effectLst/>
                <a:latin typeface="Verdana" panose="020B0604030504040204" pitchFamily="34" charset="0"/>
              </a:rPr>
              <a:t>InnoDB</a:t>
            </a:r>
            <a:r>
              <a:rPr lang="zh-CN" altLang="en-US" sz="1600" b="0" i="0" dirty="0">
                <a:solidFill>
                  <a:srgbClr val="333333"/>
                </a:solidFill>
                <a:effectLst/>
                <a:latin typeface="Verdana" panose="020B0604030504040204" pitchFamily="34" charset="0"/>
              </a:rPr>
              <a:t>引擎下的数据库表特别有用。</a:t>
            </a:r>
            <a:endParaRPr lang="en-US" altLang="zh-CN" sz="1600" b="0" i="0" dirty="0">
              <a:solidFill>
                <a:srgbClr val="333333"/>
              </a:solidFill>
              <a:effectLst/>
              <a:latin typeface="Verdana" panose="020B0604030504040204" pitchFamily="34" charset="0"/>
            </a:endParaRPr>
          </a:p>
          <a:p>
            <a:pPr algn="l"/>
            <a:r>
              <a:rPr lang="zh-CN" altLang="en-US" sz="1600" b="0" i="0" dirty="0">
                <a:solidFill>
                  <a:srgbClr val="333333"/>
                </a:solidFill>
                <a:effectLst/>
                <a:latin typeface="Verdana" panose="020B0604030504040204" pitchFamily="34" charset="0"/>
              </a:rPr>
              <a:t>因为</a:t>
            </a:r>
            <a:r>
              <a:rPr lang="en-US" altLang="zh-CN" sz="1600" b="0" i="0" dirty="0" err="1">
                <a:solidFill>
                  <a:srgbClr val="333333"/>
                </a:solidFill>
                <a:effectLst/>
                <a:latin typeface="Verdana" panose="020B0604030504040204" pitchFamily="34" charset="0"/>
              </a:rPr>
              <a:t>InnoDB</a:t>
            </a:r>
            <a:r>
              <a:rPr lang="zh-CN" altLang="en-US" sz="1600" b="0" i="0" dirty="0">
                <a:solidFill>
                  <a:srgbClr val="333333"/>
                </a:solidFill>
                <a:effectLst/>
                <a:latin typeface="Verdana" panose="020B0604030504040204" pitchFamily="34" charset="0"/>
              </a:rPr>
              <a:t>的二级索引在叶子节点中保存了行的主键值，如果二级索引能够覆盖查询，</a:t>
            </a:r>
            <a:endParaRPr lang="en-US" altLang="zh-CN" sz="1600" b="0" i="0" dirty="0">
              <a:solidFill>
                <a:srgbClr val="333333"/>
              </a:solidFill>
              <a:effectLst/>
              <a:latin typeface="Verdana" panose="020B0604030504040204" pitchFamily="34" charset="0"/>
            </a:endParaRPr>
          </a:p>
          <a:p>
            <a:pPr algn="l"/>
            <a:r>
              <a:rPr lang="zh-CN" altLang="en-US" sz="1600" b="0" i="0" dirty="0">
                <a:solidFill>
                  <a:srgbClr val="333333"/>
                </a:solidFill>
                <a:effectLst/>
                <a:latin typeface="Verdana" panose="020B0604030504040204" pitchFamily="34" charset="0"/>
              </a:rPr>
              <a:t>就避免了对主键索引的二次查询。</a:t>
            </a:r>
            <a:endParaRPr lang="zh-CN" altLang="en-US" sz="1600" b="0" i="0" dirty="0">
              <a:solidFill>
                <a:srgbClr val="333333"/>
              </a:solidFill>
              <a:effectLst/>
              <a:latin typeface="Verdana" panose="020B060403050404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-Extra</a:t>
            </a:r>
            <a:endParaRPr lang="zh-CN" altLang="en-US" sz="2800" b="1" dirty="0">
              <a:latin typeface="+mj-ea"/>
              <a:ea typeface="+mj-ea"/>
            </a:endParaRPr>
          </a:p>
        </p:txBody>
      </p:sp>
      <p:sp>
        <p:nvSpPr>
          <p:cNvPr id="5" name="文本框 4"/>
          <p:cNvSpPr txBox="1"/>
          <p:nvPr/>
        </p:nvSpPr>
        <p:spPr>
          <a:xfrm>
            <a:off x="467139" y="1108205"/>
            <a:ext cx="9671160" cy="1754326"/>
          </a:xfrm>
          <a:prstGeom prst="rect">
            <a:avLst/>
          </a:prstGeom>
          <a:noFill/>
        </p:spPr>
        <p:txBody>
          <a:bodyPr wrap="square" rtlCol="0" anchor="t">
            <a:spAutoFit/>
          </a:bodyPr>
          <a:lstStyle/>
          <a:p>
            <a:pPr marL="285750" indent="-285750">
              <a:buFont typeface="Wingdings" panose="05000000000000000000" charset="0"/>
              <a:buChar char="u"/>
            </a:pPr>
            <a:r>
              <a:rPr lang="en-US" altLang="zh-CN" dirty="0">
                <a:solidFill>
                  <a:schemeClr val="accent1"/>
                </a:solidFill>
                <a:effectLst>
                  <a:outerShdw blurRad="38100" dist="25400" dir="5400000" algn="ctr" rotWithShape="0">
                    <a:srgbClr val="6E747A">
                      <a:alpha val="43000"/>
                    </a:srgbClr>
                  </a:outerShdw>
                </a:effectLst>
              </a:rPr>
              <a:t>USING index</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dirty="0" err="1">
                <a:solidFill>
                  <a:schemeClr val="accent1"/>
                </a:solidFill>
                <a:effectLst>
                  <a:outerShdw blurRad="38100" dist="25400" dir="5400000" algn="ctr" rotWithShape="0">
                    <a:srgbClr val="6E747A">
                      <a:alpha val="43000"/>
                    </a:srgbClr>
                  </a:outerShdw>
                </a:effectLst>
              </a:rPr>
              <a:t>表示相应的select操作中使用了覆盖索引</a:t>
            </a:r>
            <a:r>
              <a:rPr lang="en-US" altLang="zh-CN" dirty="0">
                <a:solidFill>
                  <a:schemeClr val="accent1"/>
                </a:solidFill>
                <a:effectLst>
                  <a:outerShdw blurRad="38100" dist="25400" dir="5400000" algn="ctr" rotWithShape="0">
                    <a:srgbClr val="6E747A">
                      <a:alpha val="43000"/>
                    </a:srgbClr>
                  </a:outerShdw>
                </a:effectLst>
              </a:rPr>
              <a:t>(Covering Index)，</a:t>
            </a:r>
            <a:r>
              <a:rPr lang="en-US" altLang="zh-CN" dirty="0" err="1">
                <a:solidFill>
                  <a:schemeClr val="accent1"/>
                </a:solidFill>
                <a:effectLst>
                  <a:outerShdw blurRad="38100" dist="25400" dir="5400000" algn="ctr" rotWithShape="0">
                    <a:srgbClr val="6E747A">
                      <a:alpha val="43000"/>
                    </a:srgbClr>
                  </a:outerShdw>
                </a:effectLst>
              </a:rPr>
              <a:t>避免访问了表的数据行，效率不错</a:t>
            </a:r>
            <a:r>
              <a:rPr lang="en-US" altLang="zh-CN" dirty="0">
                <a:solidFill>
                  <a:schemeClr val="accent1"/>
                </a:solidFill>
                <a:effectLst>
                  <a:outerShdw blurRad="38100" dist="25400" dir="5400000" algn="ctr" rotWithShape="0">
                    <a:srgbClr val="6E747A">
                      <a:alpha val="43000"/>
                    </a:srgbClr>
                  </a:outerShdw>
                </a:effectLst>
              </a:rPr>
              <a:t>！</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en-US" altLang="zh-CN" dirty="0" err="1">
                <a:solidFill>
                  <a:schemeClr val="accent1"/>
                </a:solidFill>
                <a:effectLst>
                  <a:outerShdw blurRad="38100" dist="25400" dir="5400000" algn="ctr" rotWithShape="0">
                    <a:srgbClr val="6E747A">
                      <a:alpha val="43000"/>
                    </a:srgbClr>
                  </a:outerShdw>
                </a:effectLst>
              </a:rPr>
              <a:t>如果同时出现using</a:t>
            </a:r>
            <a:r>
              <a:rPr lang="en-US" altLang="zh-CN" dirty="0">
                <a:solidFill>
                  <a:schemeClr val="accent1"/>
                </a:solidFill>
                <a:effectLst>
                  <a:outerShdw blurRad="38100" dist="25400" dir="5400000" algn="ctr" rotWithShape="0">
                    <a:srgbClr val="6E747A">
                      <a:alpha val="43000"/>
                    </a:srgbClr>
                  </a:outerShdw>
                </a:effectLst>
              </a:rPr>
              <a:t> </a:t>
            </a:r>
            <a:r>
              <a:rPr lang="en-US" altLang="zh-CN" dirty="0" err="1">
                <a:solidFill>
                  <a:schemeClr val="accent1"/>
                </a:solidFill>
                <a:effectLst>
                  <a:outerShdw blurRad="38100" dist="25400" dir="5400000" algn="ctr" rotWithShape="0">
                    <a:srgbClr val="6E747A">
                      <a:alpha val="43000"/>
                    </a:srgbClr>
                  </a:outerShdw>
                </a:effectLst>
              </a:rPr>
              <a:t>where，表明索引被用来执行索引键值的查找</a:t>
            </a:r>
            <a:r>
              <a:rPr lang="en-US" altLang="zh-CN" dirty="0">
                <a:solidFill>
                  <a:schemeClr val="accent1"/>
                </a:solidFill>
                <a:effectLst>
                  <a:outerShdw blurRad="38100" dist="25400" dir="5400000" algn="ctr" rotWithShape="0">
                    <a:srgbClr val="6E747A">
                      <a:alpha val="43000"/>
                    </a:srgbClr>
                  </a:outerShdw>
                </a:effectLst>
              </a:rPr>
              <a:t>;</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p:txBody>
      </p:sp>
      <p:pic>
        <p:nvPicPr>
          <p:cNvPr id="7" name="图片 6"/>
          <p:cNvPicPr>
            <a:picLocks noChangeAspect="1"/>
          </p:cNvPicPr>
          <p:nvPr/>
        </p:nvPicPr>
        <p:blipFill>
          <a:blip r:embed="rId1"/>
          <a:stretch>
            <a:fillRect/>
          </a:stretch>
        </p:blipFill>
        <p:spPr>
          <a:xfrm>
            <a:off x="632768" y="2736997"/>
            <a:ext cx="7228840" cy="1171575"/>
          </a:xfrm>
          <a:prstGeom prst="rect">
            <a:avLst/>
          </a:prstGeom>
        </p:spPr>
      </p:pic>
      <p:sp>
        <p:nvSpPr>
          <p:cNvPr id="9" name="文本框 8"/>
          <p:cNvSpPr txBox="1"/>
          <p:nvPr/>
        </p:nvSpPr>
        <p:spPr>
          <a:xfrm>
            <a:off x="606266" y="4168743"/>
            <a:ext cx="8818880" cy="645160"/>
          </a:xfrm>
          <a:prstGeom prst="rect">
            <a:avLst/>
          </a:prstGeom>
          <a:noFill/>
        </p:spPr>
        <p:txBody>
          <a:bodyPr wrap="square" rtlCol="0">
            <a:spAutoFit/>
          </a:bodyPr>
          <a:lstStyle/>
          <a:p>
            <a:r>
              <a:rPr lang="en-US" altLang="zh-CN" dirty="0" err="1">
                <a:solidFill>
                  <a:schemeClr val="accent1"/>
                </a:solidFill>
                <a:effectLst>
                  <a:outerShdw blurRad="38100" dist="25400" dir="5400000" algn="ctr" rotWithShape="0">
                    <a:srgbClr val="6E747A">
                      <a:alpha val="43000"/>
                    </a:srgbClr>
                  </a:outerShdw>
                </a:effectLst>
                <a:sym typeface="+mn-ea"/>
              </a:rPr>
              <a:t>如果没有同时出现using</a:t>
            </a:r>
            <a:r>
              <a:rPr lang="en-US" altLang="zh-CN" dirty="0">
                <a:solidFill>
                  <a:schemeClr val="accent1"/>
                </a:solidFill>
                <a:effectLst>
                  <a:outerShdw blurRad="38100" dist="25400" dir="5400000" algn="ctr" rotWithShape="0">
                    <a:srgbClr val="6E747A">
                      <a:alpha val="43000"/>
                    </a:srgbClr>
                  </a:outerShdw>
                </a:effectLst>
                <a:sym typeface="+mn-ea"/>
              </a:rPr>
              <a:t> </a:t>
            </a:r>
            <a:r>
              <a:rPr lang="en-US" altLang="zh-CN" dirty="0" err="1">
                <a:solidFill>
                  <a:schemeClr val="accent1"/>
                </a:solidFill>
                <a:effectLst>
                  <a:outerShdw blurRad="38100" dist="25400" dir="5400000" algn="ctr" rotWithShape="0">
                    <a:srgbClr val="6E747A">
                      <a:alpha val="43000"/>
                    </a:srgbClr>
                  </a:outerShdw>
                </a:effectLst>
                <a:sym typeface="+mn-ea"/>
              </a:rPr>
              <a:t>where，表明索引用来读取数据而非执行查找动作</a:t>
            </a:r>
            <a:r>
              <a:rPr lang="en-US" altLang="zh-CN" dirty="0">
                <a:solidFill>
                  <a:schemeClr val="accent1"/>
                </a:solidFill>
                <a:effectLst>
                  <a:outerShdw blurRad="38100" dist="25400" dir="5400000" algn="ctr" rotWithShape="0">
                    <a:srgbClr val="6E747A">
                      <a:alpha val="43000"/>
                    </a:srgbClr>
                  </a:outerShdw>
                </a:effectLst>
                <a:sym typeface="+mn-ea"/>
              </a:rPr>
              <a:t>。</a:t>
            </a:r>
            <a:endParaRPr lang="en-US" altLang="zh-CN" dirty="0">
              <a:solidFill>
                <a:schemeClr val="accent1"/>
              </a:solidFill>
              <a:effectLst>
                <a:outerShdw blurRad="38100" dist="25400" dir="5400000" algn="ctr" rotWithShape="0">
                  <a:srgbClr val="6E747A">
                    <a:alpha val="43000"/>
                  </a:srgbClr>
                </a:outerShdw>
              </a:effectLst>
            </a:endParaRPr>
          </a:p>
          <a:p>
            <a:endParaRPr lang="zh-CN" altLang="en-US" dirty="0"/>
          </a:p>
        </p:txBody>
      </p:sp>
      <p:pic>
        <p:nvPicPr>
          <p:cNvPr id="13" name="图片 12"/>
          <p:cNvPicPr>
            <a:picLocks noChangeAspect="1"/>
          </p:cNvPicPr>
          <p:nvPr/>
        </p:nvPicPr>
        <p:blipFill>
          <a:blip r:embed="rId2"/>
          <a:stretch>
            <a:fillRect/>
          </a:stretch>
        </p:blipFill>
        <p:spPr>
          <a:xfrm>
            <a:off x="632768" y="4989676"/>
            <a:ext cx="8161655" cy="109537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-Extra</a:t>
            </a:r>
            <a:endParaRPr lang="zh-CN" altLang="en-US" sz="2800" b="1" dirty="0">
              <a:latin typeface="+mj-ea"/>
              <a:ea typeface="+mj-ea"/>
            </a:endParaRPr>
          </a:p>
        </p:txBody>
      </p:sp>
      <p:sp>
        <p:nvSpPr>
          <p:cNvPr id="3" name="文本框 2"/>
          <p:cNvSpPr txBox="1"/>
          <p:nvPr/>
        </p:nvSpPr>
        <p:spPr>
          <a:xfrm>
            <a:off x="467138" y="1118149"/>
            <a:ext cx="9182889" cy="3416320"/>
          </a:xfrm>
          <a:prstGeom prst="rect">
            <a:avLst/>
          </a:prstGeom>
          <a:noFill/>
        </p:spPr>
        <p:txBody>
          <a:bodyPr wrap="square" rtlCol="0" anchor="t">
            <a:spAutoFit/>
          </a:bodyPr>
          <a:lstStyle/>
          <a:p>
            <a:pPr marL="285750" indent="-285750">
              <a:buFont typeface="Wingdings" panose="05000000000000000000" charset="0"/>
              <a:buChar char="u"/>
            </a:pPr>
            <a:r>
              <a:rPr lang="en-US" altLang="zh-CN" dirty="0">
                <a:solidFill>
                  <a:schemeClr val="accent1"/>
                </a:solidFill>
                <a:effectLst>
                  <a:outerShdw blurRad="38100" dist="25400" dir="5400000" algn="ctr" rotWithShape="0">
                    <a:srgbClr val="6E747A">
                      <a:alpha val="43000"/>
                    </a:srgbClr>
                  </a:outerShdw>
                </a:effectLst>
              </a:rPr>
              <a:t>USING index</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dirty="0">
                <a:solidFill>
                  <a:schemeClr val="accent1"/>
                </a:solidFill>
                <a:effectLst>
                  <a:outerShdw blurRad="38100" dist="25400" dir="5400000" algn="ctr" rotWithShape="0">
                    <a:srgbClr val="6E747A">
                      <a:alpha val="43000"/>
                    </a:srgbClr>
                  </a:outerShdw>
                </a:effectLst>
              </a:rPr>
              <a:t>覆盖索引（Covering Index）,一说为索引覆盖。</a:t>
            </a: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dirty="0">
                <a:solidFill>
                  <a:schemeClr val="accent1"/>
                </a:solidFill>
                <a:effectLst>
                  <a:outerShdw blurRad="38100" dist="25400" dir="5400000" algn="ctr" rotWithShape="0">
                    <a:srgbClr val="6E747A">
                      <a:alpha val="43000"/>
                    </a:srgbClr>
                  </a:outerShdw>
                </a:effectLst>
              </a:rPr>
              <a:t>理解方式一:就是select的数据列只用从索引中就能够取得，不必读取数据行，MySQL可以利用索引返回select列表中的字段，而不必根据索引再次读取数据文件,换句话说查询列要被所建的索引覆盖。</a:t>
            </a: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dirty="0">
                <a:solidFill>
                  <a:schemeClr val="accent1"/>
                </a:solidFill>
                <a:effectLst>
                  <a:outerShdw blurRad="38100" dist="25400" dir="5400000" algn="ctr" rotWithShape="0">
                    <a:srgbClr val="6E747A">
                      <a:alpha val="43000"/>
                    </a:srgbClr>
                  </a:outerShdw>
                </a:effectLst>
              </a:rPr>
              <a:t>理解方式二:索引是高效找到行的一个方法，但是一般数据库也能使用索引找到一个列的数据，因此它不必读取整个行。毕竟索引叶子节点存储了它们索引的数据;当能通过读取索引就可以得到想要的数据，那就不需要读取行了。一个索引包含了(或覆盖了)满足查询结果的数据就叫做覆盖索引。</a:t>
            </a:r>
            <a:endParaRPr lang="zh-CN" altLang="en-US" dirty="0">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467360" y="4890770"/>
            <a:ext cx="9182735" cy="922020"/>
          </a:xfrm>
          <a:prstGeom prst="rect">
            <a:avLst/>
          </a:prstGeom>
          <a:noFill/>
        </p:spPr>
        <p:txBody>
          <a:bodyPr wrap="square" rtlCol="0" anchor="t">
            <a:spAutoFit/>
          </a:bodyPr>
          <a:lstStyle/>
          <a:p>
            <a:r>
              <a:rPr lang="zh-CN" altLang="en-US" dirty="0">
                <a:solidFill>
                  <a:srgbClr val="FF0000"/>
                </a:solidFill>
              </a:rPr>
              <a:t>注意：</a:t>
            </a:r>
            <a:endParaRPr lang="zh-CN" altLang="en-US" dirty="0">
              <a:solidFill>
                <a:srgbClr val="FF0000"/>
              </a:solidFill>
            </a:endParaRPr>
          </a:p>
          <a:p>
            <a:r>
              <a:rPr lang="zh-CN" altLang="en-US" dirty="0">
                <a:solidFill>
                  <a:srgbClr val="FF0000"/>
                </a:solidFill>
              </a:rPr>
              <a:t>如果要使用覆盖索引，一定要注意select列表中只取出需要的列，不select *，因为如果将所有字段一起做索引会导致索引文件过大，查询性能下降。</a:t>
            </a:r>
            <a:endParaRPr lang="zh-CN" altLang="en-US" dirty="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执行计划</a:t>
            </a:r>
            <a:r>
              <a:rPr lang="en-US" altLang="zh-CN" sz="2800" b="1" dirty="0">
                <a:latin typeface="+mj-ea"/>
                <a:ea typeface="+mj-ea"/>
              </a:rPr>
              <a:t>-Extra</a:t>
            </a:r>
            <a:endParaRPr lang="zh-CN" altLang="en-US" sz="2800" b="1" dirty="0">
              <a:latin typeface="+mj-ea"/>
              <a:ea typeface="+mj-ea"/>
            </a:endParaRPr>
          </a:p>
        </p:txBody>
      </p:sp>
      <p:sp>
        <p:nvSpPr>
          <p:cNvPr id="6" name="文本框 5"/>
          <p:cNvSpPr txBox="1"/>
          <p:nvPr/>
        </p:nvSpPr>
        <p:spPr>
          <a:xfrm>
            <a:off x="383927" y="1146839"/>
            <a:ext cx="10284460" cy="4246245"/>
          </a:xfrm>
          <a:prstGeom prst="rect">
            <a:avLst/>
          </a:prstGeom>
          <a:noFill/>
        </p:spPr>
        <p:txBody>
          <a:bodyPr wrap="square" rtlCol="0" anchor="t">
            <a:spAutoFit/>
          </a:bodyPr>
          <a:lstStyle/>
          <a:p>
            <a:pPr marL="285750" indent="-285750">
              <a:buFont typeface="Wingdings" panose="05000000000000000000" charset="0"/>
              <a:buChar char="u"/>
            </a:pPr>
            <a:r>
              <a:rPr lang="en-US" altLang="zh-CN" dirty="0">
                <a:solidFill>
                  <a:schemeClr val="accent1"/>
                </a:solidFill>
                <a:effectLst>
                  <a:outerShdw blurRad="38100" dist="25400" dir="5400000" algn="ctr" rotWithShape="0">
                    <a:srgbClr val="6E747A">
                      <a:alpha val="43000"/>
                    </a:srgbClr>
                  </a:outerShdw>
                </a:effectLst>
              </a:rPr>
              <a:t>Using where</a:t>
            </a:r>
            <a:endParaRPr lang="en-US" altLang="zh-CN"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dirty="0">
                <a:solidFill>
                  <a:schemeClr val="accent1"/>
                </a:solidFill>
                <a:effectLst>
                  <a:outerShdw blurRad="38100" dist="25400" dir="5400000" algn="ctr" rotWithShape="0">
                    <a:srgbClr val="6E747A">
                      <a:alpha val="43000"/>
                    </a:srgbClr>
                  </a:outerShdw>
                </a:effectLst>
              </a:rPr>
              <a:t>表明使用了where过滤</a:t>
            </a: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u"/>
            </a:pPr>
            <a:r>
              <a:rPr lang="zh-CN" altLang="en-US" dirty="0">
                <a:solidFill>
                  <a:schemeClr val="accent1"/>
                </a:solidFill>
                <a:effectLst>
                  <a:outerShdw blurRad="38100" dist="25400" dir="5400000" algn="ctr" rotWithShape="0">
                    <a:srgbClr val="6E747A">
                      <a:alpha val="43000"/>
                    </a:srgbClr>
                  </a:outerShdw>
                </a:effectLst>
              </a:rPr>
              <a:t>using join buffer</a:t>
            </a: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dirty="0">
                <a:solidFill>
                  <a:schemeClr val="accent1"/>
                </a:solidFill>
                <a:effectLst>
                  <a:outerShdw blurRad="38100" dist="25400" dir="5400000" algn="ctr" rotWithShape="0">
                    <a:srgbClr val="6E747A">
                      <a:alpha val="43000"/>
                    </a:srgbClr>
                  </a:outerShdw>
                </a:effectLst>
              </a:rPr>
              <a:t>使用了连接缓存：</a:t>
            </a: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a:p>
            <a:pPr marL="285750" indent="-285750">
              <a:buFont typeface="Wingdings" panose="05000000000000000000" charset="0"/>
              <a:buChar char="u"/>
            </a:pPr>
            <a:r>
              <a:rPr lang="zh-CN" altLang="en-US" dirty="0">
                <a:solidFill>
                  <a:schemeClr val="accent1"/>
                </a:solidFill>
                <a:effectLst>
                  <a:outerShdw blurRad="38100" dist="25400" dir="5400000" algn="ctr" rotWithShape="0">
                    <a:srgbClr val="6E747A">
                      <a:alpha val="43000"/>
                    </a:srgbClr>
                  </a:outerShdw>
                </a:effectLst>
              </a:rPr>
              <a:t>impossible where</a:t>
            </a: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r>
              <a:rPr lang="zh-CN" altLang="en-US" dirty="0">
                <a:solidFill>
                  <a:schemeClr val="accent1"/>
                </a:solidFill>
                <a:effectLst>
                  <a:outerShdw blurRad="38100" dist="25400" dir="5400000" algn="ctr" rotWithShape="0">
                    <a:srgbClr val="6E747A">
                      <a:alpha val="43000"/>
                    </a:srgbClr>
                  </a:outerShdw>
                </a:effectLst>
              </a:rPr>
              <a:t>where子句的值总是false，不能用来获取任何元组</a:t>
            </a:r>
            <a:endParaRPr lang="zh-CN" altLang="en-US"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dirty="0">
              <a:solidFill>
                <a:schemeClr val="accent1"/>
              </a:solidFill>
              <a:effectLst>
                <a:outerShdw blurRad="38100" dist="25400" dir="5400000" algn="ctr" rotWithShape="0">
                  <a:srgbClr val="6E747A">
                    <a:alpha val="43000"/>
                  </a:srgbClr>
                </a:outerShdw>
              </a:effectLst>
            </a:endParaRPr>
          </a:p>
        </p:txBody>
      </p:sp>
      <p:pic>
        <p:nvPicPr>
          <p:cNvPr id="8" name="图片 7"/>
          <p:cNvPicPr>
            <a:picLocks noChangeAspect="1"/>
          </p:cNvPicPr>
          <p:nvPr/>
        </p:nvPicPr>
        <p:blipFill>
          <a:blip r:embed="rId1"/>
          <a:stretch>
            <a:fillRect/>
          </a:stretch>
        </p:blipFill>
        <p:spPr>
          <a:xfrm>
            <a:off x="564793" y="2744563"/>
            <a:ext cx="8552180" cy="1581150"/>
          </a:xfrm>
          <a:prstGeom prst="rect">
            <a:avLst/>
          </a:prstGeom>
          <a:ln>
            <a:solidFill>
              <a:schemeClr val="tx1"/>
            </a:solidFill>
          </a:ln>
        </p:spPr>
      </p:pic>
      <p:pic>
        <p:nvPicPr>
          <p:cNvPr id="10" name="图片 9"/>
          <p:cNvPicPr>
            <a:picLocks noChangeAspect="1"/>
          </p:cNvPicPr>
          <p:nvPr/>
        </p:nvPicPr>
        <p:blipFill>
          <a:blip r:embed="rId2"/>
          <a:stretch>
            <a:fillRect/>
          </a:stretch>
        </p:blipFill>
        <p:spPr>
          <a:xfrm>
            <a:off x="564793" y="5212660"/>
            <a:ext cx="7600315" cy="1247775"/>
          </a:xfrm>
          <a:prstGeom prst="rect">
            <a:avLst/>
          </a:prstGeom>
          <a:ln>
            <a:solidFill>
              <a:schemeClr val="tx1"/>
            </a:solid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89427" y="2294917"/>
            <a:ext cx="4544834" cy="1323439"/>
          </a:xfrm>
          <a:prstGeom prst="rect">
            <a:avLst/>
          </a:prstGeom>
        </p:spPr>
        <p:txBody>
          <a:bodyPr wrap="none">
            <a:spAutoFit/>
          </a:bodyPr>
          <a:lstStyle/>
          <a:p>
            <a:r>
              <a:rPr lang="en-US" altLang="zh-CN" sz="4000" dirty="0">
                <a:latin typeface="+mj-ea"/>
                <a:ea typeface="+mj-ea"/>
              </a:rPr>
              <a:t>MySQL</a:t>
            </a:r>
            <a:r>
              <a:rPr lang="zh-CN" altLang="en-US" sz="4000" dirty="0">
                <a:latin typeface="+mj-ea"/>
                <a:ea typeface="+mj-ea"/>
              </a:rPr>
              <a:t>查询性能优化</a:t>
            </a:r>
            <a:endParaRPr lang="en-US" altLang="zh-CN" sz="4000" dirty="0">
              <a:latin typeface="+mj-ea"/>
              <a:ea typeface="+mj-ea"/>
            </a:endParaRPr>
          </a:p>
          <a:p>
            <a:r>
              <a:rPr lang="en-US" altLang="zh-CN" sz="4000" dirty="0">
                <a:latin typeface="+mj-ea"/>
                <a:ea typeface="+mj-ea"/>
              </a:rPr>
              <a:t>  3.SQL</a:t>
            </a:r>
            <a:r>
              <a:rPr lang="zh-CN" altLang="en-US" sz="4000" dirty="0">
                <a:latin typeface="+mj-ea"/>
                <a:ea typeface="+mj-ea"/>
              </a:rPr>
              <a:t>优化策略</a:t>
            </a:r>
            <a:endParaRPr lang="en-US" altLang="zh-CN" sz="4000" dirty="0">
              <a:latin typeface="+mj-ea"/>
              <a:ea typeface="+mj-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156" y="428978"/>
            <a:ext cx="7382933" cy="523220"/>
          </a:xfrm>
          <a:prstGeom prst="rect">
            <a:avLst/>
          </a:prstGeom>
          <a:noFill/>
        </p:spPr>
        <p:txBody>
          <a:bodyPr wrap="square" rtlCol="0">
            <a:spAutoFit/>
          </a:bodyPr>
          <a:lstStyle/>
          <a:p>
            <a:r>
              <a:rPr lang="zh-CN" altLang="en-US" sz="2800" dirty="0"/>
              <a:t>优化器选择不使用索引的情况</a:t>
            </a:r>
            <a:endParaRPr lang="en-US" altLang="zh-CN" sz="2800" dirty="0"/>
          </a:p>
        </p:txBody>
      </p:sp>
      <p:sp>
        <p:nvSpPr>
          <p:cNvPr id="3" name="文本框 2"/>
          <p:cNvSpPr txBox="1"/>
          <p:nvPr/>
        </p:nvSpPr>
        <p:spPr>
          <a:xfrm>
            <a:off x="607395" y="1332089"/>
            <a:ext cx="8816622" cy="646331"/>
          </a:xfrm>
          <a:prstGeom prst="rect">
            <a:avLst/>
          </a:prstGeom>
          <a:noFill/>
        </p:spPr>
        <p:txBody>
          <a:bodyPr wrap="square" rtlCol="0">
            <a:spAutoFit/>
          </a:bodyPr>
          <a:lstStyle/>
          <a:p>
            <a:r>
              <a:rPr lang="zh-CN" altLang="en-US" dirty="0"/>
              <a:t>有些情况虽然建立了索引，但是优化器并没有选择索引去查找数据，而是通过扫描聚集索引，也就是全表扫描来获取数据。</a:t>
            </a:r>
            <a:endParaRPr lang="en-US" altLang="zh-CN" dirty="0"/>
          </a:p>
        </p:txBody>
      </p:sp>
      <p:sp>
        <p:nvSpPr>
          <p:cNvPr id="4" name="文本框 3"/>
          <p:cNvSpPr txBox="1"/>
          <p:nvPr/>
        </p:nvSpPr>
        <p:spPr>
          <a:xfrm>
            <a:off x="137495" y="2139236"/>
            <a:ext cx="9286346" cy="4523105"/>
          </a:xfrm>
          <a:prstGeom prst="rect">
            <a:avLst/>
          </a:prstGeom>
          <a:noFill/>
        </p:spPr>
        <p:txBody>
          <a:bodyPr wrap="square" rtlCol="0">
            <a:spAutoFit/>
          </a:bodyPr>
          <a:lstStyle/>
          <a:p>
            <a:pPr marL="342900" indent="-342900">
              <a:buAutoNum type="alphaLcPeriod"/>
            </a:pPr>
            <a:r>
              <a:rPr lang="zh-CN" altLang="en-US" dirty="0"/>
              <a:t>对索引列进行运算</a:t>
            </a:r>
            <a:endParaRPr lang="en-US" altLang="zh-CN" dirty="0"/>
          </a:p>
          <a:p>
            <a:r>
              <a:rPr lang="en-US" altLang="zh-CN" dirty="0"/>
              <a:t>       select * from t where a = 1;</a:t>
            </a:r>
            <a:endParaRPr lang="en-US" altLang="zh-CN" dirty="0"/>
          </a:p>
          <a:p>
            <a:r>
              <a:rPr lang="en-US" altLang="zh-CN" dirty="0"/>
              <a:t>       select * from t where a + 1 = 2;</a:t>
            </a:r>
            <a:endParaRPr lang="en-US" altLang="zh-CN" dirty="0"/>
          </a:p>
          <a:p>
            <a:r>
              <a:rPr lang="en-US" altLang="zh-CN" dirty="0"/>
              <a:t>       select * from citizen name = ‘123’;</a:t>
            </a:r>
            <a:endParaRPr lang="en-US" altLang="zh-CN" dirty="0"/>
          </a:p>
          <a:p>
            <a:r>
              <a:rPr lang="en-US" altLang="zh-CN" dirty="0"/>
              <a:t>       select * from citizen name = 123;</a:t>
            </a:r>
            <a:endParaRPr lang="en-US" altLang="zh-CN" dirty="0"/>
          </a:p>
          <a:p>
            <a:endParaRPr lang="en-US" altLang="zh-CN" dirty="0"/>
          </a:p>
          <a:p>
            <a:pPr marL="342900" indent="-342900">
              <a:buAutoNum type="alphaLcPeriod" startAt="2"/>
            </a:pPr>
            <a:r>
              <a:rPr lang="zh-CN" altLang="en-US" dirty="0"/>
              <a:t>对索引进行不等于判断</a:t>
            </a:r>
            <a:endParaRPr lang="en-US" altLang="zh-CN" dirty="0"/>
          </a:p>
          <a:p>
            <a:r>
              <a:rPr lang="en-US" altLang="zh-CN" dirty="0"/>
              <a:t>        select * from t where a = 1;</a:t>
            </a:r>
            <a:endParaRPr lang="en-US" altLang="zh-CN" dirty="0"/>
          </a:p>
          <a:p>
            <a:r>
              <a:rPr lang="en-US" altLang="zh-CN" dirty="0"/>
              <a:t>        select * from t where a != 1;</a:t>
            </a:r>
            <a:endParaRPr lang="en-US" altLang="zh-CN" dirty="0"/>
          </a:p>
          <a:p>
            <a:r>
              <a:rPr lang="en-US" altLang="zh-CN" dirty="0"/>
              <a:t>        select * from t where a is null;</a:t>
            </a:r>
            <a:endParaRPr lang="en-US" altLang="zh-CN" dirty="0"/>
          </a:p>
          <a:p>
            <a:r>
              <a:rPr lang="en-US" altLang="zh-CN" dirty="0"/>
              <a:t>        select * from t where a is not null;</a:t>
            </a:r>
            <a:endParaRPr lang="en-US" altLang="zh-CN" dirty="0"/>
          </a:p>
          <a:p>
            <a:endParaRPr lang="en-US" altLang="zh-CN" dirty="0"/>
          </a:p>
          <a:p>
            <a:pPr marL="342900" indent="-342900">
              <a:buAutoNum type="alphaLcPeriod" startAt="3"/>
            </a:pPr>
            <a:r>
              <a:rPr lang="zh-CN" altLang="en-US" dirty="0"/>
              <a:t>范围查找过大 </a:t>
            </a:r>
            <a:r>
              <a:rPr lang="en-US" altLang="zh-CN" dirty="0"/>
              <a:t>(</a:t>
            </a:r>
            <a:r>
              <a:rPr lang="zh-CN" altLang="en-US" dirty="0"/>
              <a:t>对表</a:t>
            </a:r>
            <a:r>
              <a:rPr lang="en-US" altLang="zh-CN" dirty="0"/>
              <a:t>t</a:t>
            </a:r>
            <a:r>
              <a:rPr lang="zh-CN" altLang="en-US" dirty="0"/>
              <a:t>的</a:t>
            </a:r>
            <a:r>
              <a:rPr lang="en-US" altLang="zh-CN" dirty="0"/>
              <a:t>c</a:t>
            </a:r>
            <a:r>
              <a:rPr lang="zh-CN" altLang="en-US" dirty="0"/>
              <a:t>字段建立索引</a:t>
            </a:r>
            <a:r>
              <a:rPr lang="en-US" altLang="zh-CN" dirty="0"/>
              <a:t>)</a:t>
            </a:r>
            <a:endParaRPr lang="en-US" altLang="zh-CN" dirty="0"/>
          </a:p>
          <a:p>
            <a:r>
              <a:rPr lang="en-US" altLang="zh-CN" dirty="0"/>
              <a:t>        explain select * from t where c between 1 and 20000;</a:t>
            </a:r>
            <a:endParaRPr lang="en-US" altLang="zh-CN" dirty="0"/>
          </a:p>
          <a:p>
            <a:r>
              <a:rPr lang="en-US" altLang="zh-CN" dirty="0"/>
              <a:t>        explain select * from t where c between 10 and 30000;</a:t>
            </a:r>
            <a:endParaRPr lang="en-US" altLang="zh-CN" dirty="0"/>
          </a:p>
          <a:p>
            <a:r>
              <a:rPr lang="en-US" altLang="zh-CN" dirty="0"/>
              <a:t>      </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267" y="767645"/>
            <a:ext cx="7157155" cy="523220"/>
          </a:xfrm>
          <a:prstGeom prst="rect">
            <a:avLst/>
          </a:prstGeom>
          <a:noFill/>
        </p:spPr>
        <p:txBody>
          <a:bodyPr wrap="square" rtlCol="0">
            <a:spAutoFit/>
          </a:bodyPr>
          <a:lstStyle/>
          <a:p>
            <a:r>
              <a:rPr lang="zh-CN" altLang="en-US" sz="2800" dirty="0"/>
              <a:t>何时该创建索引？</a:t>
            </a:r>
            <a:endParaRPr lang="en-US" altLang="zh-CN" sz="2800" dirty="0"/>
          </a:p>
        </p:txBody>
      </p:sp>
      <p:sp>
        <p:nvSpPr>
          <p:cNvPr id="4" name="文本框 3"/>
          <p:cNvSpPr txBox="1"/>
          <p:nvPr/>
        </p:nvSpPr>
        <p:spPr>
          <a:xfrm>
            <a:off x="440267" y="1670756"/>
            <a:ext cx="8624711" cy="2585323"/>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t>主键和唯一键会自动创建索引，外键要求必须是</a:t>
            </a:r>
            <a:r>
              <a:rPr lang="en-US" altLang="zh-CN" dirty="0"/>
              <a:t>primary key </a:t>
            </a:r>
            <a:r>
              <a:rPr lang="zh-CN" altLang="en-US" dirty="0"/>
              <a:t>或者 </a:t>
            </a:r>
            <a:r>
              <a:rPr lang="en-US" altLang="zh-CN" dirty="0"/>
              <a:t>unique</a:t>
            </a:r>
            <a:r>
              <a:rPr lang="zh-CN" altLang="en-US" dirty="0"/>
              <a:t>。</a:t>
            </a:r>
            <a:endParaRPr lang="en-US" altLang="zh-CN" dirty="0"/>
          </a:p>
          <a:p>
            <a:pPr marL="285750" indent="-285750">
              <a:buFont typeface="Wingdings" panose="05000000000000000000" pitchFamily="2" charset="2"/>
              <a:buChar char="u"/>
            </a:pPr>
            <a:endParaRPr lang="en-US" altLang="zh-CN" dirty="0"/>
          </a:p>
          <a:p>
            <a:pPr marL="285750" indent="-285750">
              <a:buFont typeface="Wingdings" panose="05000000000000000000" pitchFamily="2" charset="2"/>
              <a:buChar char="u"/>
            </a:pPr>
            <a:r>
              <a:rPr lang="zh-CN" altLang="en-US" dirty="0"/>
              <a:t>频繁作为查询条件的字段应该创建索引。</a:t>
            </a:r>
            <a:endParaRPr lang="en-US" altLang="zh-CN" dirty="0"/>
          </a:p>
          <a:p>
            <a:pPr marL="285750" indent="-285750">
              <a:buFont typeface="Wingdings" panose="05000000000000000000" pitchFamily="2" charset="2"/>
              <a:buChar char="u"/>
            </a:pPr>
            <a:endParaRPr lang="en-US" altLang="zh-CN" dirty="0"/>
          </a:p>
          <a:p>
            <a:pPr marL="285750" indent="-285750">
              <a:buFont typeface="Wingdings" panose="05000000000000000000" pitchFamily="2" charset="2"/>
              <a:buChar char="u"/>
            </a:pPr>
            <a:r>
              <a:rPr lang="zh-CN" altLang="en-US" dirty="0"/>
              <a:t>与其他表关联的字段应该创建索引。</a:t>
            </a:r>
            <a:endParaRPr lang="en-US" altLang="zh-CN" dirty="0"/>
          </a:p>
          <a:p>
            <a:pPr marL="285750" indent="-285750">
              <a:buFont typeface="Wingdings" panose="05000000000000000000" pitchFamily="2" charset="2"/>
              <a:buChar char="u"/>
            </a:pPr>
            <a:endParaRPr lang="en-US" altLang="zh-CN" dirty="0"/>
          </a:p>
          <a:p>
            <a:pPr marL="285750" indent="-285750">
              <a:buFont typeface="Wingdings" panose="05000000000000000000" pitchFamily="2" charset="2"/>
              <a:buChar char="u"/>
            </a:pPr>
            <a:r>
              <a:rPr lang="zh-CN" altLang="en-US" dirty="0"/>
              <a:t>查询中用于经常用于排序的字段。</a:t>
            </a:r>
            <a:endParaRPr lang="en-US" altLang="zh-CN" dirty="0"/>
          </a:p>
          <a:p>
            <a:pPr marL="285750" indent="-285750">
              <a:buFont typeface="Wingdings" panose="05000000000000000000" pitchFamily="2" charset="2"/>
              <a:buChar char="u"/>
            </a:pPr>
            <a:endParaRPr lang="en-US" altLang="zh-CN" dirty="0"/>
          </a:p>
          <a:p>
            <a:pPr marL="285750" indent="-285750">
              <a:buFont typeface="Wingdings" panose="05000000000000000000" pitchFamily="2" charset="2"/>
              <a:buChar char="u"/>
            </a:pPr>
            <a:r>
              <a:rPr lang="zh-CN" altLang="en-US" dirty="0"/>
              <a:t>查询中经常用于分组的字段。</a:t>
            </a:r>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0578" y="440267"/>
            <a:ext cx="7913511" cy="523220"/>
          </a:xfrm>
          <a:prstGeom prst="rect">
            <a:avLst/>
          </a:prstGeom>
          <a:noFill/>
        </p:spPr>
        <p:txBody>
          <a:bodyPr wrap="square" rtlCol="0">
            <a:spAutoFit/>
          </a:bodyPr>
          <a:lstStyle/>
          <a:p>
            <a:r>
              <a:rPr lang="zh-CN" altLang="en-US" sz="2800" dirty="0"/>
              <a:t>何时不该创建索引？</a:t>
            </a:r>
            <a:endParaRPr lang="zh-CN" altLang="en-US" sz="2800" dirty="0"/>
          </a:p>
        </p:txBody>
      </p:sp>
      <p:sp>
        <p:nvSpPr>
          <p:cNvPr id="3" name="文本框 2"/>
          <p:cNvSpPr txBox="1"/>
          <p:nvPr/>
        </p:nvSpPr>
        <p:spPr>
          <a:xfrm>
            <a:off x="686417" y="1433689"/>
            <a:ext cx="8658578" cy="1477328"/>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t>表的记录太少</a:t>
            </a:r>
            <a:endParaRPr lang="en-US" altLang="zh-CN" dirty="0"/>
          </a:p>
          <a:p>
            <a:pPr marL="285750" indent="-285750">
              <a:buFont typeface="Wingdings" panose="05000000000000000000" pitchFamily="2" charset="2"/>
              <a:buChar char="u"/>
            </a:pPr>
            <a:endParaRPr lang="en-US" altLang="zh-CN" dirty="0"/>
          </a:p>
          <a:p>
            <a:pPr marL="285750" indent="-285750">
              <a:buFont typeface="Wingdings" panose="05000000000000000000" pitchFamily="2" charset="2"/>
              <a:buChar char="u"/>
            </a:pPr>
            <a:r>
              <a:rPr lang="zh-CN" altLang="en-US" dirty="0"/>
              <a:t>经常更新的表</a:t>
            </a:r>
            <a:endParaRPr lang="en-US" altLang="zh-CN" dirty="0"/>
          </a:p>
          <a:p>
            <a:pPr marL="285750" indent="-285750">
              <a:buFont typeface="Wingdings" panose="05000000000000000000" pitchFamily="2" charset="2"/>
              <a:buChar char="u"/>
            </a:pPr>
            <a:endParaRPr lang="en-US" altLang="zh-CN" dirty="0"/>
          </a:p>
          <a:p>
            <a:pPr marL="285750" indent="-285750">
              <a:buFont typeface="Wingdings" panose="05000000000000000000" pitchFamily="2" charset="2"/>
              <a:buChar char="u"/>
            </a:pPr>
            <a:r>
              <a:rPr lang="zh-CN" altLang="en-US" dirty="0"/>
              <a:t>数据字段中包含太多的重复值，比如国籍，性别等字段。</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911" y="462844"/>
            <a:ext cx="7710311" cy="523220"/>
          </a:xfrm>
          <a:prstGeom prst="rect">
            <a:avLst/>
          </a:prstGeom>
          <a:noFill/>
        </p:spPr>
        <p:txBody>
          <a:bodyPr wrap="square" rtlCol="0">
            <a:spAutoFit/>
          </a:bodyPr>
          <a:lstStyle/>
          <a:p>
            <a:r>
              <a:rPr lang="zh-CN" altLang="en-US" sz="2800" dirty="0"/>
              <a:t>实践策略</a:t>
            </a:r>
            <a:endParaRPr lang="zh-CN" altLang="en-US" sz="2800" dirty="0"/>
          </a:p>
        </p:txBody>
      </p:sp>
      <p:sp>
        <p:nvSpPr>
          <p:cNvPr id="3" name="文本框 2"/>
          <p:cNvSpPr txBox="1"/>
          <p:nvPr/>
        </p:nvSpPr>
        <p:spPr>
          <a:xfrm>
            <a:off x="857956" y="1456267"/>
            <a:ext cx="8839200" cy="2584450"/>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t>对于</a:t>
            </a:r>
            <a:r>
              <a:rPr lang="zh-CN" altLang="en-US" dirty="0">
                <a:solidFill>
                  <a:srgbClr val="FF0000"/>
                </a:solidFill>
              </a:rPr>
              <a:t>辅助索引</a:t>
            </a:r>
            <a:r>
              <a:rPr lang="zh-CN" altLang="en-US" dirty="0"/>
              <a:t>，尽量使用覆盖索引（避免回表）</a:t>
            </a:r>
            <a:r>
              <a:rPr lang="en-US" altLang="zh-CN" dirty="0"/>
              <a:t>, </a:t>
            </a:r>
            <a:r>
              <a:rPr lang="zh-CN" altLang="en-US" dirty="0"/>
              <a:t>比如尽量不要使用 </a:t>
            </a:r>
            <a:r>
              <a:rPr lang="en-US" altLang="zh-CN" dirty="0"/>
              <a:t>select *</a:t>
            </a:r>
            <a:r>
              <a:rPr lang="zh-CN" altLang="en-US" dirty="0"/>
              <a:t>。</a:t>
            </a:r>
            <a:endParaRPr lang="en-US" altLang="zh-CN" dirty="0"/>
          </a:p>
          <a:p>
            <a:pPr marL="285750" indent="-285750">
              <a:buFont typeface="Wingdings" panose="05000000000000000000" pitchFamily="2" charset="2"/>
              <a:buChar char="u"/>
            </a:pPr>
            <a:endParaRPr lang="en-US" altLang="zh-CN" dirty="0"/>
          </a:p>
          <a:p>
            <a:pPr marL="285750" indent="-285750">
              <a:buFont typeface="Wingdings" panose="05000000000000000000" pitchFamily="2" charset="2"/>
              <a:buChar char="u"/>
            </a:pPr>
            <a:r>
              <a:rPr lang="zh-CN" altLang="en-US" dirty="0"/>
              <a:t>尽量使用最左前缀法则</a:t>
            </a:r>
            <a:r>
              <a:rPr lang="zh-CN" altLang="en-US" dirty="0">
                <a:solidFill>
                  <a:srgbClr val="FF0000"/>
                </a:solidFill>
              </a:rPr>
              <a:t>（组合索引，复合索引）</a:t>
            </a:r>
            <a:endParaRPr lang="en-US" altLang="zh-CN" dirty="0"/>
          </a:p>
          <a:p>
            <a:pPr marL="285750" indent="-285750">
              <a:buFont typeface="Wingdings" panose="05000000000000000000" pitchFamily="2" charset="2"/>
              <a:buChar char="u"/>
            </a:pPr>
            <a:endParaRPr lang="en-US" altLang="zh-CN" dirty="0"/>
          </a:p>
          <a:p>
            <a:pPr marL="285750" indent="-285750">
              <a:buFont typeface="Wingdings" panose="05000000000000000000" pitchFamily="2" charset="2"/>
              <a:buChar char="u"/>
            </a:pPr>
            <a:r>
              <a:rPr lang="zh-CN" altLang="en-US" dirty="0"/>
              <a:t>不要在索引列上做运算</a:t>
            </a:r>
            <a:endParaRPr lang="en-US" altLang="zh-CN" dirty="0"/>
          </a:p>
          <a:p>
            <a:pPr marL="285750" indent="-285750">
              <a:buFont typeface="Wingdings" panose="05000000000000000000" pitchFamily="2" charset="2"/>
              <a:buChar char="u"/>
            </a:pPr>
            <a:endParaRPr lang="en-US" altLang="zh-CN" dirty="0"/>
          </a:p>
          <a:p>
            <a:pPr marL="285750" indent="-285750">
              <a:buFont typeface="Wingdings" panose="05000000000000000000" pitchFamily="2" charset="2"/>
              <a:buChar char="u"/>
            </a:pPr>
            <a:r>
              <a:rPr lang="zh-CN" altLang="en-US" dirty="0"/>
              <a:t>范围查找尽量不要太大</a:t>
            </a:r>
            <a:endParaRPr lang="en-US" altLang="zh-CN" dirty="0"/>
          </a:p>
          <a:p>
            <a:pPr marL="285750" indent="-285750">
              <a:buFont typeface="Wingdings" panose="05000000000000000000" pitchFamily="2" charset="2"/>
              <a:buChar char="u"/>
            </a:pPr>
            <a:endParaRPr lang="en-US" altLang="zh-CN" dirty="0"/>
          </a:p>
          <a:p>
            <a:pPr marL="285750" indent="-285750">
              <a:buFont typeface="Wingdings" panose="05000000000000000000" pitchFamily="2" charset="2"/>
              <a:buChar char="u"/>
            </a:pPr>
            <a:r>
              <a:rPr lang="zh-CN" altLang="en-US" dirty="0"/>
              <a:t>尽量不要使用不等于</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一些规范</a:t>
            </a:r>
            <a:endParaRPr lang="zh-CN" altLang="en-US" sz="2800" b="1" dirty="0">
              <a:latin typeface="+mj-ea"/>
              <a:ea typeface="+mj-ea"/>
            </a:endParaRPr>
          </a:p>
        </p:txBody>
      </p:sp>
      <p:sp>
        <p:nvSpPr>
          <p:cNvPr id="3" name="文本框 2"/>
          <p:cNvSpPr txBox="1"/>
          <p:nvPr/>
        </p:nvSpPr>
        <p:spPr>
          <a:xfrm>
            <a:off x="467139" y="1551048"/>
            <a:ext cx="9182889" cy="5078313"/>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dirty="0">
                <a:solidFill>
                  <a:srgbClr val="FF0000"/>
                </a:solidFill>
                <a:effectLst>
                  <a:outerShdw blurRad="38100" dist="25400" dir="5400000" algn="ctr" rotWithShape="0">
                    <a:srgbClr val="6E747A">
                      <a:alpha val="43000"/>
                    </a:srgbClr>
                  </a:outerShdw>
                </a:effectLst>
              </a:rPr>
              <a:t>尽量使用</a:t>
            </a:r>
            <a:r>
              <a:rPr lang="en-US" altLang="zh-CN" dirty="0" err="1">
                <a:solidFill>
                  <a:srgbClr val="FF0000"/>
                </a:solidFill>
                <a:effectLst>
                  <a:outerShdw blurRad="38100" dist="25400" dir="5400000" algn="ctr" rotWithShape="0">
                    <a:srgbClr val="6E747A">
                      <a:alpha val="43000"/>
                    </a:srgbClr>
                  </a:outerShdw>
                </a:effectLst>
              </a:rPr>
              <a:t>InnoDB</a:t>
            </a:r>
            <a:r>
              <a:rPr lang="zh-CN" altLang="en-US" dirty="0">
                <a:solidFill>
                  <a:srgbClr val="FF0000"/>
                </a:solidFill>
                <a:effectLst>
                  <a:outerShdw blurRad="38100" dist="25400" dir="5400000" algn="ctr" rotWithShape="0">
                    <a:srgbClr val="6E747A">
                      <a:alpha val="43000"/>
                    </a:srgbClr>
                  </a:outerShdw>
                </a:effectLst>
              </a:rPr>
              <a:t>存储引擎</a:t>
            </a:r>
            <a:endParaRPr lang="en-US" altLang="zh-CN" dirty="0">
              <a:solidFill>
                <a:srgbClr val="FF0000"/>
              </a:solidFill>
              <a:effectLst>
                <a:outerShdw blurRad="38100" dist="25400" dir="5400000" algn="ctr" rotWithShape="0">
                  <a:srgbClr val="6E747A">
                    <a:alpha val="43000"/>
                  </a:srgbClr>
                </a:outerShdw>
              </a:effectLst>
            </a:endParaRPr>
          </a:p>
          <a:p>
            <a:pPr algn="l"/>
            <a:r>
              <a:rPr lang="zh-CN" altLang="en-US" b="0" i="0" dirty="0">
                <a:solidFill>
                  <a:srgbClr val="262626"/>
                </a:solidFill>
                <a:effectLst/>
                <a:latin typeface="Chinese Quote"/>
              </a:rPr>
              <a:t>解读：支持事务、行级锁、并发性能更好、</a:t>
            </a:r>
            <a:r>
              <a:rPr lang="en-US" altLang="zh-CN" b="0" i="0" dirty="0">
                <a:solidFill>
                  <a:srgbClr val="262626"/>
                </a:solidFill>
                <a:effectLst/>
                <a:latin typeface="Chinese Quote"/>
              </a:rPr>
              <a:t>CPU</a:t>
            </a:r>
            <a:r>
              <a:rPr lang="zh-CN" altLang="en-US" b="0" i="0" dirty="0">
                <a:solidFill>
                  <a:srgbClr val="262626"/>
                </a:solidFill>
                <a:effectLst/>
                <a:latin typeface="Chinese Quote"/>
              </a:rPr>
              <a:t>及内存缓存页优化使得资源利用率更高。</a:t>
            </a:r>
            <a:endParaRPr lang="zh-CN" altLang="en-US" b="0" i="0" dirty="0">
              <a:solidFill>
                <a:srgbClr val="262626"/>
              </a:solidFill>
              <a:effectLst/>
              <a:latin typeface="Chinese Quote"/>
            </a:endParaRPr>
          </a:p>
          <a:p>
            <a:pPr indent="0">
              <a:buFont typeface="Wingdings" panose="05000000000000000000" charset="0"/>
              <a:buNone/>
            </a:pPr>
            <a:endParaRPr lang="en-US" altLang="zh-CN" dirty="0">
              <a:solidFill>
                <a:schemeClr val="accent1"/>
              </a:solidFill>
              <a:effectLst>
                <a:outerShdw blurRad="38100" dist="25400" dir="5400000" algn="ctr" rotWithShape="0">
                  <a:srgbClr val="6E747A">
                    <a:alpha val="43000"/>
                  </a:srgbClr>
                </a:outerShdw>
              </a:effectLst>
            </a:endParaRPr>
          </a:p>
          <a:p>
            <a:pPr marL="285750" indent="-285750">
              <a:buFont typeface="Arial" panose="020B0604020202020204" pitchFamily="34" charset="0"/>
              <a:buChar char="•"/>
            </a:pPr>
            <a:r>
              <a:rPr lang="zh-CN" altLang="en-US" dirty="0">
                <a:solidFill>
                  <a:srgbClr val="FF0000"/>
                </a:solidFill>
                <a:effectLst>
                  <a:outerShdw blurRad="38100" dist="25400" dir="5400000" algn="ctr" rotWithShape="0">
                    <a:srgbClr val="6E747A">
                      <a:alpha val="43000"/>
                    </a:srgbClr>
                  </a:outerShdw>
                </a:effectLst>
              </a:rPr>
              <a:t>禁止存储大文件或者大照片</a:t>
            </a:r>
            <a:endParaRPr lang="zh-CN" altLang="en-US" dirty="0">
              <a:solidFill>
                <a:srgbClr val="FF0000"/>
              </a:solidFill>
              <a:effectLst>
                <a:outerShdw blurRad="38100" dist="25400" dir="5400000" algn="ctr" rotWithShape="0">
                  <a:srgbClr val="6E747A">
                    <a:alpha val="43000"/>
                  </a:srgbClr>
                </a:outerShdw>
              </a:effectLst>
            </a:endParaRPr>
          </a:p>
          <a:p>
            <a:pPr algn="l"/>
            <a:r>
              <a:rPr lang="zh-CN" altLang="en-US" b="0" i="0" dirty="0">
                <a:solidFill>
                  <a:srgbClr val="262626"/>
                </a:solidFill>
                <a:effectLst/>
                <a:latin typeface="Chinese Quote"/>
              </a:rPr>
              <a:t>解读：为何要让数据库做它不擅长的事情？大文件和照片存储在文件系统，数据库里存 </a:t>
            </a:r>
            <a:r>
              <a:rPr lang="en-US" altLang="zh-CN" b="0" i="0" dirty="0">
                <a:solidFill>
                  <a:srgbClr val="262626"/>
                </a:solidFill>
                <a:effectLst/>
                <a:latin typeface="Chinese Quote"/>
              </a:rPr>
              <a:t>URI </a:t>
            </a:r>
            <a:r>
              <a:rPr lang="zh-CN" altLang="en-US" b="0" i="0" dirty="0">
                <a:solidFill>
                  <a:srgbClr val="262626"/>
                </a:solidFill>
                <a:effectLst/>
                <a:latin typeface="Chinese Quote"/>
              </a:rPr>
              <a:t>多好。</a:t>
            </a:r>
            <a:endParaRPr lang="zh-CN" altLang="en-US" b="0" i="0" dirty="0">
              <a:solidFill>
                <a:srgbClr val="262626"/>
              </a:solidFill>
              <a:effectLst/>
              <a:latin typeface="Chinese Quote"/>
            </a:endParaRPr>
          </a:p>
          <a:p>
            <a:pPr indent="0">
              <a:buFont typeface="Wingdings" panose="05000000000000000000" charset="0"/>
              <a:buNone/>
            </a:pPr>
            <a:endParaRPr lang="en-US" altLang="zh-CN" dirty="0">
              <a:solidFill>
                <a:schemeClr val="accent1"/>
              </a:solidFill>
              <a:effectLst>
                <a:outerShdw blurRad="38100" dist="25400" dir="5400000" algn="ctr" rotWithShape="0">
                  <a:srgbClr val="6E747A">
                    <a:alpha val="43000"/>
                  </a:srgbClr>
                </a:outerShdw>
              </a:effectLst>
            </a:endParaRPr>
          </a:p>
          <a:p>
            <a:pPr marL="285750" indent="-285750">
              <a:buFont typeface="Arial" panose="020B0604020202020204" pitchFamily="34" charset="0"/>
              <a:buChar char="•"/>
            </a:pPr>
            <a:r>
              <a:rPr lang="zh-CN" altLang="en-US" dirty="0">
                <a:solidFill>
                  <a:srgbClr val="FF0000"/>
                </a:solidFill>
                <a:effectLst>
                  <a:outerShdw blurRad="38100" dist="25400" dir="5400000" algn="ctr" rotWithShape="0">
                    <a:srgbClr val="6E747A">
                      <a:alpha val="43000"/>
                    </a:srgbClr>
                  </a:outerShdw>
                </a:effectLst>
              </a:rPr>
              <a:t>控制单表数据量，单表记录控制在千万级</a:t>
            </a:r>
            <a:endParaRPr lang="en-US" altLang="zh-CN" dirty="0">
              <a:solidFill>
                <a:srgbClr val="FF0000"/>
              </a:solidFill>
              <a:effectLst>
                <a:outerShdw blurRad="38100" dist="25400" dir="5400000" algn="ctr" rotWithShape="0">
                  <a:srgbClr val="6E747A">
                    <a:alpha val="43000"/>
                  </a:srgbClr>
                </a:outerShdw>
              </a:effectLst>
            </a:endParaRPr>
          </a:p>
          <a:p>
            <a:pPr marL="285750" indent="-285750">
              <a:buFont typeface="Arial" panose="020B0604020202020204" pitchFamily="34" charset="0"/>
              <a:buChar char="•"/>
            </a:pPr>
            <a:endParaRPr lang="en-US" altLang="zh-CN" dirty="0">
              <a:solidFill>
                <a:schemeClr val="accent1"/>
              </a:solidFill>
              <a:effectLst>
                <a:outerShdw blurRad="38100" dist="25400" dir="5400000" algn="ctr" rotWithShape="0">
                  <a:srgbClr val="6E747A">
                    <a:alpha val="43000"/>
                  </a:srgbClr>
                </a:outerShdw>
              </a:effectLst>
            </a:endParaRPr>
          </a:p>
          <a:p>
            <a:pPr marL="285750" indent="-285750">
              <a:buFont typeface="Arial" panose="020B0604020202020204" pitchFamily="34" charset="0"/>
              <a:buChar char="•"/>
            </a:pPr>
            <a:r>
              <a:rPr lang="zh-CN" altLang="en-US" dirty="0">
                <a:solidFill>
                  <a:srgbClr val="FF0000"/>
                </a:solidFill>
                <a:effectLst>
                  <a:outerShdw blurRad="38100" dist="25400" dir="5400000" algn="ctr" rotWithShape="0">
                    <a:srgbClr val="6E747A">
                      <a:alpha val="43000"/>
                    </a:srgbClr>
                  </a:outerShdw>
                </a:effectLst>
              </a:rPr>
              <a:t>平衡范式与冗余，为提高效率可以牺牲范式设计，冗余数据</a:t>
            </a:r>
            <a:endParaRPr lang="en-US" altLang="zh-CN" dirty="0">
              <a:solidFill>
                <a:srgbClr val="FF0000"/>
              </a:solidFill>
              <a:effectLst>
                <a:outerShdw blurRad="38100" dist="25400" dir="5400000" algn="ctr" rotWithShape="0">
                  <a:srgbClr val="6E747A">
                    <a:alpha val="43000"/>
                  </a:srgbClr>
                </a:outerShdw>
              </a:effectLst>
            </a:endParaRPr>
          </a:p>
          <a:p>
            <a:pPr marL="285750" indent="-285750">
              <a:buFont typeface="Arial" panose="020B0604020202020204" pitchFamily="34" charset="0"/>
              <a:buChar char="•"/>
            </a:pPr>
            <a:endParaRPr lang="en-US" altLang="zh-CN" dirty="0">
              <a:solidFill>
                <a:schemeClr val="accent1"/>
              </a:solidFill>
              <a:effectLst>
                <a:outerShdw blurRad="38100" dist="25400" dir="5400000" algn="ctr" rotWithShape="0">
                  <a:srgbClr val="6E747A">
                    <a:alpha val="43000"/>
                  </a:srgbClr>
                </a:outerShdw>
              </a:effectLst>
            </a:endParaRPr>
          </a:p>
          <a:p>
            <a:pPr marL="285750" indent="-285750" algn="l">
              <a:buFont typeface="Arial" panose="020B0604020202020204" pitchFamily="34" charset="0"/>
              <a:buChar char="•"/>
            </a:pPr>
            <a:r>
              <a:rPr lang="zh-CN" altLang="en-US" dirty="0">
                <a:solidFill>
                  <a:srgbClr val="FF0000"/>
                </a:solidFill>
                <a:effectLst>
                  <a:outerShdw blurRad="38100" dist="25400" dir="5400000" algn="ctr" rotWithShape="0">
                    <a:srgbClr val="6E747A">
                      <a:alpha val="43000"/>
                    </a:srgbClr>
                  </a:outerShdw>
                </a:effectLst>
              </a:rPr>
              <a:t>表必须有主键，例如自增主键，推荐使用 </a:t>
            </a:r>
            <a:r>
              <a:rPr lang="en-US" altLang="zh-CN" dirty="0">
                <a:solidFill>
                  <a:srgbClr val="FF0000"/>
                </a:solidFill>
                <a:effectLst>
                  <a:outerShdw blurRad="38100" dist="25400" dir="5400000" algn="ctr" rotWithShape="0">
                    <a:srgbClr val="6E747A">
                      <a:alpha val="43000"/>
                    </a:srgbClr>
                  </a:outerShdw>
                </a:effectLst>
              </a:rPr>
              <a:t>UNSIGNED </a:t>
            </a:r>
            <a:r>
              <a:rPr lang="zh-CN" altLang="en-US" dirty="0">
                <a:solidFill>
                  <a:srgbClr val="FF0000"/>
                </a:solidFill>
                <a:effectLst>
                  <a:outerShdw blurRad="38100" dist="25400" dir="5400000" algn="ctr" rotWithShape="0">
                    <a:srgbClr val="6E747A">
                      <a:alpha val="43000"/>
                    </a:srgbClr>
                  </a:outerShdw>
                </a:effectLst>
              </a:rPr>
              <a:t>整数为主键</a:t>
            </a:r>
            <a:endParaRPr lang="zh-CN" altLang="en-US" dirty="0">
              <a:solidFill>
                <a:srgbClr val="FF0000"/>
              </a:solidFill>
              <a:effectLst>
                <a:outerShdw blurRad="38100" dist="25400" dir="5400000" algn="ctr" rotWithShape="0">
                  <a:srgbClr val="6E747A">
                    <a:alpha val="43000"/>
                  </a:srgbClr>
                </a:outerShdw>
              </a:effectLst>
            </a:endParaRPr>
          </a:p>
          <a:p>
            <a:pPr algn="l"/>
            <a:r>
              <a:rPr lang="zh-CN" altLang="en-US" b="0" i="0" dirty="0">
                <a:solidFill>
                  <a:srgbClr val="262626"/>
                </a:solidFill>
                <a:effectLst/>
                <a:latin typeface="Chinese Quote"/>
              </a:rPr>
              <a:t>解读：</a:t>
            </a:r>
            <a:endParaRPr lang="zh-CN" altLang="en-US" b="0" i="0" dirty="0">
              <a:solidFill>
                <a:srgbClr val="262626"/>
              </a:solidFill>
              <a:effectLst/>
              <a:latin typeface="Chinese Quote"/>
            </a:endParaRPr>
          </a:p>
          <a:p>
            <a:pPr lvl="1">
              <a:buFont typeface="Arial" panose="020B0604020202020204" pitchFamily="34" charset="0"/>
              <a:buChar char="•"/>
            </a:pPr>
            <a:r>
              <a:rPr lang="zh-CN" altLang="en-US" b="0" i="0" dirty="0">
                <a:solidFill>
                  <a:srgbClr val="262626"/>
                </a:solidFill>
                <a:effectLst/>
                <a:latin typeface="Chinese Quote"/>
              </a:rPr>
              <a:t>主键递增，数据行写入可以提高插入性能，可以避免 </a:t>
            </a:r>
            <a:r>
              <a:rPr lang="en-US" altLang="zh-CN" b="0" i="0" dirty="0">
                <a:solidFill>
                  <a:srgbClr val="262626"/>
                </a:solidFill>
                <a:effectLst/>
                <a:latin typeface="Chinese Quote"/>
              </a:rPr>
              <a:t>page </a:t>
            </a:r>
            <a:r>
              <a:rPr lang="zh-CN" altLang="en-US" b="0" i="0" dirty="0">
                <a:solidFill>
                  <a:srgbClr val="262626"/>
                </a:solidFill>
                <a:effectLst/>
                <a:latin typeface="Chinese Quote"/>
              </a:rPr>
              <a:t>分裂，减少表碎片，提升空间和内存的使用；</a:t>
            </a:r>
            <a:endParaRPr lang="zh-CN" altLang="en-US" b="0" i="0" dirty="0">
              <a:solidFill>
                <a:srgbClr val="262626"/>
              </a:solidFill>
              <a:effectLst/>
              <a:latin typeface="Chinese Quote"/>
            </a:endParaRPr>
          </a:p>
          <a:p>
            <a:pPr lvl="1">
              <a:buFont typeface="Arial" panose="020B0604020202020204" pitchFamily="34" charset="0"/>
              <a:buChar char="•"/>
            </a:pPr>
            <a:r>
              <a:rPr lang="zh-CN" altLang="en-US" b="0" i="0" dirty="0">
                <a:solidFill>
                  <a:srgbClr val="262626"/>
                </a:solidFill>
                <a:effectLst/>
                <a:latin typeface="Chinese Quote"/>
              </a:rPr>
              <a:t>主键要选择较短的数据类型，</a:t>
            </a:r>
            <a:r>
              <a:rPr lang="en-US" altLang="zh-CN" b="0" i="0" dirty="0" err="1">
                <a:solidFill>
                  <a:srgbClr val="262626"/>
                </a:solidFill>
                <a:effectLst/>
                <a:latin typeface="Chinese Quote"/>
              </a:rPr>
              <a:t>InnoDB</a:t>
            </a:r>
            <a:r>
              <a:rPr lang="en-US" altLang="zh-CN" b="0" i="0" dirty="0">
                <a:solidFill>
                  <a:srgbClr val="262626"/>
                </a:solidFill>
                <a:effectLst/>
                <a:latin typeface="Chinese Quote"/>
              </a:rPr>
              <a:t> </a:t>
            </a:r>
            <a:r>
              <a:rPr lang="zh-CN" altLang="en-US" b="0" i="0" dirty="0">
                <a:solidFill>
                  <a:srgbClr val="262626"/>
                </a:solidFill>
                <a:effectLst/>
                <a:latin typeface="Chinese Quote"/>
              </a:rPr>
              <a:t>引擎普通索引都会保存主键的值，较短的数据类型可以有效的减少索引的磁盘空间，提高索引的缓存效率；</a:t>
            </a:r>
            <a:endParaRPr lang="zh-CN" altLang="en-US" b="0" i="0" dirty="0">
              <a:solidFill>
                <a:srgbClr val="262626"/>
              </a:solidFill>
              <a:effectLst/>
              <a:latin typeface="Chinese Quote"/>
            </a:endParaRPr>
          </a:p>
          <a:p>
            <a:pPr marL="285750" indent="-285750">
              <a:buFont typeface="Arial" panose="020B0604020202020204" pitchFamily="34" charset="0"/>
              <a:buChar char="•"/>
            </a:pPr>
            <a:endParaRPr lang="en-US" altLang="zh-CN"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为什么查询速度很慢</a:t>
            </a:r>
            <a:endParaRPr lang="zh-CN" altLang="en-US" sz="2800" b="1" dirty="0">
              <a:latin typeface="+mj-ea"/>
              <a:ea typeface="+mj-ea"/>
            </a:endParaRPr>
          </a:p>
        </p:txBody>
      </p:sp>
      <p:sp>
        <p:nvSpPr>
          <p:cNvPr id="5" name="文本框 4"/>
          <p:cNvSpPr txBox="1"/>
          <p:nvPr/>
        </p:nvSpPr>
        <p:spPr>
          <a:xfrm>
            <a:off x="364502" y="1484435"/>
            <a:ext cx="8756374" cy="5909310"/>
          </a:xfrm>
          <a:prstGeom prst="rect">
            <a:avLst/>
          </a:prstGeom>
          <a:noFill/>
        </p:spPr>
        <p:txBody>
          <a:bodyPr wrap="square" rtlCol="0">
            <a:spAutoFit/>
          </a:bodyPr>
          <a:lstStyle/>
          <a:p>
            <a:pPr marL="285750" indent="-285750">
              <a:buFont typeface="Wingdings" panose="05000000000000000000" charset="0"/>
              <a:buChar char="p"/>
            </a:pPr>
            <a:endParaRPr lang="zh-CN" altLang="en-US" b="1" dirty="0">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ü"/>
            </a:pPr>
            <a:r>
              <a:rPr lang="zh-CN" altLang="en-US" b="0" i="0" dirty="0">
                <a:solidFill>
                  <a:srgbClr val="000000"/>
                </a:solidFill>
                <a:effectLst/>
                <a:latin typeface="Helvetica Neue"/>
              </a:rPr>
              <a:t>查询的生命周期大致可以按照顺序来看：从客户端，到服务器，然后在服务器上进行解析，生成执行计划，执行，并返回结果给客户端。其中“执行”可以认为是整个生命周期中最重要的阶段，其中包括了大量为了检索数据到存储引擎的调用以及调用后的数据处理，包括排序、分组等。</a:t>
            </a:r>
            <a:endParaRPr lang="en-US" altLang="zh-CN" dirty="0">
              <a:sym typeface="+mn-ea"/>
            </a:endParaRPr>
          </a:p>
          <a:p>
            <a:pPr marL="342900" indent="-342900">
              <a:buFont typeface="Wingdings" panose="05000000000000000000" charset="0"/>
              <a:buChar char="ü"/>
            </a:pPr>
            <a:endParaRPr lang="en-US" altLang="zh-CN" dirty="0">
              <a:sym typeface="+mn-ea"/>
            </a:endParaRPr>
          </a:p>
          <a:p>
            <a:pPr marL="342900" indent="-342900">
              <a:buFont typeface="Wingdings" panose="05000000000000000000" charset="0"/>
              <a:buChar char="ü"/>
            </a:pPr>
            <a:r>
              <a:rPr lang="zh-CN" altLang="en-US" b="1" dirty="0">
                <a:solidFill>
                  <a:schemeClr val="accent1"/>
                </a:solidFill>
                <a:effectLst>
                  <a:outerShdw blurRad="38100" dist="25400" dir="5400000" algn="ctr" rotWithShape="0">
                    <a:srgbClr val="6E747A">
                      <a:alpha val="43000"/>
                    </a:srgbClr>
                  </a:outerShdw>
                </a:effectLst>
              </a:rPr>
              <a:t>慢查询定义及作用</a:t>
            </a:r>
            <a:endParaRPr lang="en-US" altLang="zh-CN" b="1" dirty="0">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ü"/>
            </a:pPr>
            <a:endParaRPr lang="en-US" altLang="zh-CN" dirty="0">
              <a:sym typeface="+mn-ea"/>
            </a:endParaRPr>
          </a:p>
          <a:p>
            <a:pPr marL="342900" indent="-342900">
              <a:buFont typeface="Wingdings" panose="05000000000000000000" charset="0"/>
              <a:buChar char="ü"/>
            </a:pPr>
            <a:r>
              <a:rPr lang="zh-CN" altLang="en-US" dirty="0">
                <a:sym typeface="+mn-ea"/>
              </a:rPr>
              <a:t>慢查询日志，顾名思义，</a:t>
            </a:r>
            <a:r>
              <a:rPr lang="zh-CN" altLang="en-US" dirty="0">
                <a:solidFill>
                  <a:srgbClr val="FF0000"/>
                </a:solidFill>
                <a:sym typeface="+mn-ea"/>
              </a:rPr>
              <a:t>就是记录了查询比较慢（执行时间长）的</a:t>
            </a:r>
            <a:r>
              <a:rPr lang="en-US" altLang="zh-CN" dirty="0">
                <a:solidFill>
                  <a:srgbClr val="FF0000"/>
                </a:solidFill>
                <a:sym typeface="+mn-ea"/>
              </a:rPr>
              <a:t>SQL</a:t>
            </a:r>
            <a:r>
              <a:rPr lang="zh-CN" altLang="en-US" dirty="0">
                <a:solidFill>
                  <a:srgbClr val="FF0000"/>
                </a:solidFill>
                <a:sym typeface="+mn-ea"/>
              </a:rPr>
              <a:t>的日志</a:t>
            </a:r>
            <a:r>
              <a:rPr lang="zh-CN" altLang="en-US" dirty="0">
                <a:sym typeface="+mn-ea"/>
              </a:rPr>
              <a:t>，是指mysql记录所有执行超过</a:t>
            </a:r>
            <a:r>
              <a:rPr lang="zh-CN" altLang="en-US" dirty="0">
                <a:solidFill>
                  <a:srgbClr val="FF0000"/>
                </a:solidFill>
                <a:sym typeface="+mn-ea"/>
              </a:rPr>
              <a:t>long_query_time</a:t>
            </a:r>
            <a:r>
              <a:rPr lang="zh-CN" altLang="en-US" dirty="0">
                <a:sym typeface="+mn-ea"/>
              </a:rPr>
              <a:t>参数设定的时间阈值的SQL语句的日志。</a:t>
            </a:r>
            <a:endParaRPr lang="en-US" altLang="zh-CN" dirty="0">
              <a:sym typeface="+mn-ea"/>
            </a:endParaRPr>
          </a:p>
          <a:p>
            <a:pPr marL="342900" indent="-342900">
              <a:buFont typeface="Wingdings" panose="05000000000000000000" charset="0"/>
              <a:buChar char="ü"/>
            </a:pPr>
            <a:endParaRPr lang="en-US" altLang="zh-CN" dirty="0">
              <a:sym typeface="+mn-ea"/>
            </a:endParaRPr>
          </a:p>
          <a:p>
            <a:pPr marL="342900" indent="-342900">
              <a:buFont typeface="Wingdings" panose="05000000000000000000" charset="0"/>
              <a:buChar char="ü"/>
            </a:pPr>
            <a:r>
              <a:rPr lang="zh-CN" altLang="en-US" b="0" i="0" dirty="0">
                <a:solidFill>
                  <a:srgbClr val="000000"/>
                </a:solidFill>
                <a:effectLst/>
                <a:latin typeface="Helvetica Neue"/>
              </a:rPr>
              <a:t>开启慢查询日志，可以让</a:t>
            </a:r>
            <a:r>
              <a:rPr lang="en-US" altLang="zh-CN" b="0" i="0" dirty="0">
                <a:solidFill>
                  <a:srgbClr val="000000"/>
                </a:solidFill>
                <a:effectLst/>
                <a:latin typeface="Helvetica Neue"/>
              </a:rPr>
              <a:t>MySQL</a:t>
            </a:r>
            <a:r>
              <a:rPr lang="zh-CN" altLang="en-US" b="0" i="0" dirty="0">
                <a:solidFill>
                  <a:srgbClr val="000000"/>
                </a:solidFill>
                <a:effectLst/>
                <a:latin typeface="Helvetica Neue"/>
              </a:rPr>
              <a:t>记录下查询超过指定时间的语句，通过定位分析性能的瓶颈，才能更好的优化数据库系统的性能。</a:t>
            </a:r>
            <a:endParaRPr lang="en-US" altLang="zh-CN" dirty="0">
              <a:sym typeface="+mn-ea"/>
            </a:endParaRPr>
          </a:p>
          <a:p>
            <a:pPr marL="342900" indent="-342900">
              <a:buFont typeface="Wingdings" panose="05000000000000000000" charset="0"/>
              <a:buChar char="ü"/>
            </a:pPr>
            <a:endParaRPr lang="en-US" altLang="zh-CN" dirty="0">
              <a:sym typeface="+mn-ea"/>
            </a:endParaRPr>
          </a:p>
          <a:p>
            <a:pPr marL="342900" indent="-342900">
              <a:buFont typeface="Wingdings" panose="05000000000000000000" charset="0"/>
              <a:buChar char="ü"/>
            </a:pPr>
            <a:endParaRPr lang="en-US" altLang="zh-CN" dirty="0">
              <a:sym typeface="+mn-ea"/>
            </a:endParaRPr>
          </a:p>
          <a:p>
            <a:pPr marL="342900" indent="-342900">
              <a:buFont typeface="Wingdings" panose="05000000000000000000" charset="0"/>
              <a:buChar char="ü"/>
            </a:pPr>
            <a:r>
              <a:rPr lang="zh-CN" altLang="en-US" dirty="0">
                <a:sym typeface="+mn-ea"/>
              </a:rPr>
              <a:t>该日志能为SQL语句的优化带来很好的帮助。默认情况下，慢查询日志是关闭的，要使用慢查询日志功能，首先要开启慢查询日志功能。如果不是调优需要，一般不建议启动这个参数，因为会带来一定性能上的影响。</a:t>
            </a:r>
            <a:endParaRPr lang="en-US" altLang="zh-CN" dirty="0">
              <a:sym typeface="+mn-ea"/>
            </a:endParaRPr>
          </a:p>
          <a:p>
            <a:pPr marL="342900" indent="-342900">
              <a:buFont typeface="Wingdings" panose="05000000000000000000" charset="0"/>
              <a:buChar char="ü"/>
            </a:pPr>
            <a:endParaRPr lang="zh-CN" altLang="en-US" dirty="0">
              <a:sym typeface="+mn-ea"/>
            </a:endParaRPr>
          </a:p>
          <a:p>
            <a:endParaRPr lang="en-US" altLang="zh-CN" b="1" dirty="0">
              <a:solidFill>
                <a:schemeClr val="accent1"/>
              </a:solidFill>
              <a:effectLst>
                <a:outerShdw blurRad="38100" dist="25400" dir="5400000" algn="ctr" rotWithShape="0">
                  <a:srgbClr val="6E747A">
                    <a:alpha val="43000"/>
                  </a:srgbClr>
                </a:outerShdw>
              </a:effectLst>
            </a:endParaRPr>
          </a:p>
          <a:p>
            <a:pPr indent="0">
              <a:buFont typeface="Wingdings" panose="05000000000000000000" charset="0"/>
              <a:buNone/>
            </a:pPr>
            <a:endParaRPr lang="zh-CN" altLang="en-US" b="1"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一些规范</a:t>
            </a:r>
            <a:endParaRPr lang="zh-CN" altLang="en-US" sz="2800" b="1" dirty="0">
              <a:latin typeface="+mj-ea"/>
              <a:ea typeface="+mj-ea"/>
            </a:endParaRPr>
          </a:p>
        </p:txBody>
      </p:sp>
      <p:sp>
        <p:nvSpPr>
          <p:cNvPr id="3" name="文本框 2"/>
          <p:cNvSpPr txBox="1"/>
          <p:nvPr/>
        </p:nvSpPr>
        <p:spPr>
          <a:xfrm>
            <a:off x="467139" y="1551048"/>
            <a:ext cx="9182889" cy="4493538"/>
          </a:xfrm>
          <a:prstGeom prst="rect">
            <a:avLst/>
          </a:prstGeom>
          <a:noFill/>
        </p:spPr>
        <p:txBody>
          <a:bodyPr wrap="square" rtlCol="0" anchor="t">
            <a:spAutoFit/>
          </a:bodyPr>
          <a:lstStyle/>
          <a:p>
            <a:pPr marL="285750" indent="-285750" algn="l">
              <a:buFont typeface="Arial" panose="020B0604020202020204" pitchFamily="34" charset="0"/>
              <a:buChar char="•"/>
            </a:pPr>
            <a:r>
              <a:rPr lang="zh-CN" altLang="en-US" b="1" i="0" dirty="0">
                <a:solidFill>
                  <a:srgbClr val="FF0000"/>
                </a:solidFill>
                <a:effectLst/>
                <a:latin typeface="Chinese Quote"/>
              </a:rPr>
              <a:t>必须把字段定义为 </a:t>
            </a:r>
            <a:r>
              <a:rPr lang="en-US" altLang="zh-CN" b="1" i="0" dirty="0">
                <a:solidFill>
                  <a:srgbClr val="FF0000"/>
                </a:solidFill>
                <a:effectLst/>
                <a:latin typeface="Chinese Quote"/>
              </a:rPr>
              <a:t>NOT NULL </a:t>
            </a:r>
            <a:r>
              <a:rPr lang="zh-CN" altLang="en-US" b="1" i="0" dirty="0">
                <a:solidFill>
                  <a:srgbClr val="FF0000"/>
                </a:solidFill>
                <a:effectLst/>
                <a:latin typeface="Chinese Quote"/>
              </a:rPr>
              <a:t>并且提供默认值</a:t>
            </a:r>
            <a:endParaRPr lang="zh-CN" altLang="en-US" b="0" i="0" dirty="0">
              <a:solidFill>
                <a:srgbClr val="FF0000"/>
              </a:solidFill>
              <a:effectLst/>
              <a:latin typeface="Chinese Quote"/>
            </a:endParaRPr>
          </a:p>
          <a:p>
            <a:pPr algn="l"/>
            <a:r>
              <a:rPr lang="zh-CN" altLang="en-US" b="0" i="0" dirty="0">
                <a:solidFill>
                  <a:srgbClr val="262626"/>
                </a:solidFill>
                <a:effectLst/>
                <a:latin typeface="Chinese Quote"/>
              </a:rPr>
              <a:t>解读：</a:t>
            </a:r>
            <a:endParaRPr lang="zh-CN" altLang="en-US" b="0" i="0" dirty="0">
              <a:solidFill>
                <a:srgbClr val="262626"/>
              </a:solidFill>
              <a:effectLst/>
              <a:latin typeface="Chinese Quote"/>
            </a:endParaRPr>
          </a:p>
          <a:p>
            <a:pPr lvl="1">
              <a:buFont typeface="Arial" panose="020B0604020202020204" pitchFamily="34" charset="0"/>
              <a:buChar char="•"/>
            </a:pPr>
            <a:r>
              <a:rPr lang="en-US" altLang="zh-CN" b="0" i="0" dirty="0">
                <a:solidFill>
                  <a:srgbClr val="262626"/>
                </a:solidFill>
                <a:effectLst/>
                <a:latin typeface="Chinese Quote"/>
              </a:rPr>
              <a:t>null </a:t>
            </a:r>
            <a:r>
              <a:rPr lang="zh-CN" altLang="en-US" b="0" i="0" dirty="0">
                <a:solidFill>
                  <a:srgbClr val="262626"/>
                </a:solidFill>
                <a:effectLst/>
                <a:latin typeface="Chinese Quote"/>
              </a:rPr>
              <a:t>的列使索引</a:t>
            </a:r>
            <a:r>
              <a:rPr lang="en-US" altLang="zh-CN" b="0" i="0" dirty="0">
                <a:solidFill>
                  <a:srgbClr val="262626"/>
                </a:solidFill>
                <a:effectLst/>
                <a:latin typeface="Chinese Quote"/>
              </a:rPr>
              <a:t>/</a:t>
            </a:r>
            <a:r>
              <a:rPr lang="zh-CN" altLang="en-US" b="0" i="0" dirty="0">
                <a:solidFill>
                  <a:srgbClr val="262626"/>
                </a:solidFill>
                <a:effectLst/>
                <a:latin typeface="Chinese Quote"/>
              </a:rPr>
              <a:t>索引统计</a:t>
            </a:r>
            <a:r>
              <a:rPr lang="en-US" altLang="zh-CN" b="0" i="0" dirty="0">
                <a:solidFill>
                  <a:srgbClr val="262626"/>
                </a:solidFill>
                <a:effectLst/>
                <a:latin typeface="Chinese Quote"/>
              </a:rPr>
              <a:t>/</a:t>
            </a:r>
            <a:r>
              <a:rPr lang="zh-CN" altLang="en-US" b="0" i="0" dirty="0">
                <a:solidFill>
                  <a:srgbClr val="262626"/>
                </a:solidFill>
                <a:effectLst/>
                <a:latin typeface="Chinese Quote"/>
              </a:rPr>
              <a:t>值比较都更加复杂，对 </a:t>
            </a:r>
            <a:r>
              <a:rPr lang="en-US" altLang="zh-CN" b="0" i="0" dirty="0">
                <a:solidFill>
                  <a:srgbClr val="262626"/>
                </a:solidFill>
                <a:effectLst/>
                <a:latin typeface="Chinese Quote"/>
              </a:rPr>
              <a:t>MySQL </a:t>
            </a:r>
            <a:r>
              <a:rPr lang="zh-CN" altLang="en-US" b="0" i="0" dirty="0">
                <a:solidFill>
                  <a:srgbClr val="262626"/>
                </a:solidFill>
                <a:effectLst/>
                <a:latin typeface="Chinese Quote"/>
              </a:rPr>
              <a:t>来说更难优化；</a:t>
            </a:r>
            <a:endParaRPr lang="zh-CN" altLang="en-US" b="0" i="0" dirty="0">
              <a:solidFill>
                <a:srgbClr val="262626"/>
              </a:solidFill>
              <a:effectLst/>
              <a:latin typeface="Chinese Quote"/>
            </a:endParaRPr>
          </a:p>
          <a:p>
            <a:pPr lvl="1">
              <a:buFont typeface="Arial" panose="020B0604020202020204" pitchFamily="34" charset="0"/>
              <a:buChar char="•"/>
            </a:pPr>
            <a:r>
              <a:rPr lang="en-US" altLang="zh-CN" b="0" i="0" dirty="0">
                <a:solidFill>
                  <a:srgbClr val="262626"/>
                </a:solidFill>
                <a:effectLst/>
                <a:latin typeface="Chinese Quote"/>
              </a:rPr>
              <a:t>null </a:t>
            </a:r>
            <a:r>
              <a:rPr lang="zh-CN" altLang="en-US" b="0" i="0" dirty="0">
                <a:solidFill>
                  <a:srgbClr val="262626"/>
                </a:solidFill>
                <a:effectLst/>
                <a:latin typeface="Chinese Quote"/>
              </a:rPr>
              <a:t>这种类型 </a:t>
            </a:r>
            <a:r>
              <a:rPr lang="en-US" altLang="zh-CN" b="0" i="0" dirty="0">
                <a:solidFill>
                  <a:srgbClr val="262626"/>
                </a:solidFill>
                <a:effectLst/>
                <a:latin typeface="Chinese Quote"/>
              </a:rPr>
              <a:t>MySQL </a:t>
            </a:r>
            <a:r>
              <a:rPr lang="zh-CN" altLang="en-US" b="0" i="0" dirty="0">
                <a:solidFill>
                  <a:srgbClr val="262626"/>
                </a:solidFill>
                <a:effectLst/>
                <a:latin typeface="Chinese Quote"/>
              </a:rPr>
              <a:t>内部需要进行特殊处理，增加数据库处理记录的复杂性；同等条件下，表中有较多空字段的时候，数据库的处理性能会降低很多；</a:t>
            </a:r>
            <a:endParaRPr lang="zh-CN" altLang="en-US" b="0" i="0" dirty="0">
              <a:solidFill>
                <a:srgbClr val="262626"/>
              </a:solidFill>
              <a:effectLst/>
              <a:latin typeface="Chinese Quote"/>
            </a:endParaRPr>
          </a:p>
          <a:p>
            <a:pPr lvl="1">
              <a:buFont typeface="Arial" panose="020B0604020202020204" pitchFamily="34" charset="0"/>
              <a:buChar char="•"/>
            </a:pPr>
            <a:r>
              <a:rPr lang="en-US" altLang="zh-CN" b="0" i="0" dirty="0">
                <a:solidFill>
                  <a:srgbClr val="262626"/>
                </a:solidFill>
                <a:effectLst/>
                <a:latin typeface="Chinese Quote"/>
              </a:rPr>
              <a:t>null </a:t>
            </a:r>
            <a:r>
              <a:rPr lang="zh-CN" altLang="en-US" b="0" i="0" dirty="0">
                <a:solidFill>
                  <a:srgbClr val="262626"/>
                </a:solidFill>
                <a:effectLst/>
                <a:latin typeface="Chinese Quote"/>
              </a:rPr>
              <a:t>值需要更多的存储空，无论是表还是索引中每行中的 </a:t>
            </a:r>
            <a:r>
              <a:rPr lang="en-US" altLang="zh-CN" b="0" i="0" dirty="0">
                <a:solidFill>
                  <a:srgbClr val="262626"/>
                </a:solidFill>
                <a:effectLst/>
                <a:latin typeface="Chinese Quote"/>
              </a:rPr>
              <a:t>null </a:t>
            </a:r>
            <a:r>
              <a:rPr lang="zh-CN" altLang="en-US" b="0" i="0" dirty="0">
                <a:solidFill>
                  <a:srgbClr val="262626"/>
                </a:solidFill>
                <a:effectLst/>
                <a:latin typeface="Chinese Quote"/>
              </a:rPr>
              <a:t>的列都需要额外的空间来标识；</a:t>
            </a:r>
            <a:endParaRPr lang="zh-CN" altLang="en-US" b="0" i="0" dirty="0">
              <a:solidFill>
                <a:srgbClr val="262626"/>
              </a:solidFill>
              <a:effectLst/>
              <a:latin typeface="Chinese Quote"/>
            </a:endParaRPr>
          </a:p>
          <a:p>
            <a:pPr lvl="1">
              <a:buFont typeface="Arial" panose="020B0604020202020204" pitchFamily="34" charset="0"/>
              <a:buChar char="•"/>
            </a:pPr>
            <a:r>
              <a:rPr lang="zh-CN" altLang="en-US" b="0" i="0" dirty="0">
                <a:solidFill>
                  <a:srgbClr val="262626"/>
                </a:solidFill>
                <a:effectLst/>
                <a:latin typeface="Chinese Quote"/>
              </a:rPr>
              <a:t>对 </a:t>
            </a:r>
            <a:r>
              <a:rPr lang="en-US" altLang="zh-CN" b="0" i="0" dirty="0">
                <a:solidFill>
                  <a:srgbClr val="262626"/>
                </a:solidFill>
                <a:effectLst/>
                <a:latin typeface="Chinese Quote"/>
              </a:rPr>
              <a:t>null </a:t>
            </a:r>
            <a:r>
              <a:rPr lang="zh-CN" altLang="en-US" b="0" i="0" dirty="0">
                <a:solidFill>
                  <a:srgbClr val="262626"/>
                </a:solidFill>
                <a:effectLst/>
                <a:latin typeface="Chinese Quote"/>
              </a:rPr>
              <a:t>的处理时候，只能采用 </a:t>
            </a:r>
            <a:r>
              <a:rPr lang="en-US" altLang="zh-CN" b="0" i="0" dirty="0">
                <a:solidFill>
                  <a:srgbClr val="262626"/>
                </a:solidFill>
                <a:effectLst/>
                <a:latin typeface="Chinese Quote"/>
              </a:rPr>
              <a:t>is null </a:t>
            </a:r>
            <a:r>
              <a:rPr lang="zh-CN" altLang="en-US" b="0" i="0" dirty="0">
                <a:solidFill>
                  <a:srgbClr val="262626"/>
                </a:solidFill>
                <a:effectLst/>
                <a:latin typeface="Chinese Quote"/>
              </a:rPr>
              <a:t>或 </a:t>
            </a:r>
            <a:r>
              <a:rPr lang="en-US" altLang="zh-CN" b="0" i="0" dirty="0">
                <a:solidFill>
                  <a:srgbClr val="262626"/>
                </a:solidFill>
                <a:effectLst/>
                <a:latin typeface="Chinese Quote"/>
              </a:rPr>
              <a:t>is not null</a:t>
            </a:r>
            <a:r>
              <a:rPr lang="zh-CN" altLang="en-US" b="0" i="0" dirty="0">
                <a:solidFill>
                  <a:srgbClr val="262626"/>
                </a:solidFill>
                <a:effectLst/>
                <a:latin typeface="Chinese Quote"/>
              </a:rPr>
              <a:t>，而不能采用 </a:t>
            </a:r>
            <a:r>
              <a:rPr lang="en-US" altLang="zh-CN" b="0" i="0" dirty="0">
                <a:solidFill>
                  <a:srgbClr val="262626"/>
                </a:solidFill>
                <a:effectLst/>
                <a:latin typeface="Chinese Quote"/>
              </a:rPr>
              <a:t>=</a:t>
            </a:r>
            <a:r>
              <a:rPr lang="zh-CN" altLang="en-US" b="0" i="0" dirty="0">
                <a:solidFill>
                  <a:srgbClr val="262626"/>
                </a:solidFill>
                <a:effectLst/>
                <a:latin typeface="Chinese Quote"/>
              </a:rPr>
              <a:t>、</a:t>
            </a:r>
            <a:r>
              <a:rPr lang="en-US" altLang="zh-CN" b="0" i="0" dirty="0">
                <a:solidFill>
                  <a:srgbClr val="262626"/>
                </a:solidFill>
                <a:effectLst/>
                <a:latin typeface="Chinese Quote"/>
              </a:rPr>
              <a:t>in</a:t>
            </a:r>
            <a:r>
              <a:rPr lang="zh-CN" altLang="en-US" b="0" i="0" dirty="0">
                <a:solidFill>
                  <a:srgbClr val="262626"/>
                </a:solidFill>
                <a:effectLst/>
                <a:latin typeface="Chinese Quote"/>
              </a:rPr>
              <a:t>、</a:t>
            </a:r>
            <a:r>
              <a:rPr lang="en-US" altLang="zh-CN" b="0" i="0" dirty="0">
                <a:solidFill>
                  <a:srgbClr val="262626"/>
                </a:solidFill>
                <a:effectLst/>
                <a:latin typeface="Chinese Quote"/>
              </a:rPr>
              <a:t>&lt;</a:t>
            </a:r>
            <a:r>
              <a:rPr lang="zh-CN" altLang="en-US" b="0" i="0" dirty="0">
                <a:solidFill>
                  <a:srgbClr val="262626"/>
                </a:solidFill>
                <a:effectLst/>
                <a:latin typeface="Chinese Quote"/>
              </a:rPr>
              <a:t>、</a:t>
            </a:r>
            <a:r>
              <a:rPr lang="en-US" altLang="zh-CN" b="0" i="0" dirty="0">
                <a:solidFill>
                  <a:srgbClr val="262626"/>
                </a:solidFill>
                <a:effectLst/>
                <a:latin typeface="Chinese Quote"/>
              </a:rPr>
              <a:t>&lt;&gt;</a:t>
            </a:r>
            <a:r>
              <a:rPr lang="zh-CN" altLang="en-US" b="0" i="0" dirty="0">
                <a:solidFill>
                  <a:srgbClr val="262626"/>
                </a:solidFill>
                <a:effectLst/>
                <a:latin typeface="Chinese Quote"/>
              </a:rPr>
              <a:t>、</a:t>
            </a:r>
            <a:r>
              <a:rPr lang="en-US" altLang="zh-CN" b="0" i="0" dirty="0">
                <a:solidFill>
                  <a:srgbClr val="262626"/>
                </a:solidFill>
                <a:effectLst/>
                <a:latin typeface="Chinese Quote"/>
              </a:rPr>
              <a:t>!=</a:t>
            </a:r>
            <a:r>
              <a:rPr lang="zh-CN" altLang="en-US" b="0" i="0" dirty="0">
                <a:solidFill>
                  <a:srgbClr val="262626"/>
                </a:solidFill>
                <a:effectLst/>
                <a:latin typeface="Chinese Quote"/>
              </a:rPr>
              <a:t>、</a:t>
            </a:r>
            <a:r>
              <a:rPr lang="en-US" altLang="zh-CN" b="0" i="0" dirty="0">
                <a:solidFill>
                  <a:srgbClr val="262626"/>
                </a:solidFill>
                <a:effectLst/>
                <a:latin typeface="Chinese Quote"/>
              </a:rPr>
              <a:t>not in </a:t>
            </a:r>
            <a:r>
              <a:rPr lang="zh-CN" altLang="en-US" b="0" i="0" dirty="0">
                <a:solidFill>
                  <a:srgbClr val="262626"/>
                </a:solidFill>
                <a:effectLst/>
                <a:latin typeface="Chinese Quote"/>
              </a:rPr>
              <a:t>这些操作符号。如：</a:t>
            </a:r>
            <a:r>
              <a:rPr lang="en-US" altLang="zh-CN" b="0" i="0" dirty="0">
                <a:solidFill>
                  <a:srgbClr val="262626"/>
                </a:solidFill>
                <a:effectLst/>
                <a:latin typeface="Chinese Quote"/>
              </a:rPr>
              <a:t>where name != '</a:t>
            </a:r>
            <a:r>
              <a:rPr lang="en-US" altLang="zh-CN" b="0" i="0" dirty="0" err="1">
                <a:solidFill>
                  <a:srgbClr val="262626"/>
                </a:solidFill>
                <a:effectLst/>
                <a:latin typeface="Chinese Quote"/>
              </a:rPr>
              <a:t>shenjian</a:t>
            </a:r>
            <a:r>
              <a:rPr lang="en-US" altLang="zh-CN" b="0" i="0" dirty="0">
                <a:solidFill>
                  <a:srgbClr val="262626"/>
                </a:solidFill>
                <a:effectLst/>
                <a:latin typeface="Chinese Quote"/>
              </a:rPr>
              <a:t>'</a:t>
            </a:r>
            <a:r>
              <a:rPr lang="zh-CN" altLang="en-US" b="0" i="0" dirty="0">
                <a:solidFill>
                  <a:srgbClr val="262626"/>
                </a:solidFill>
                <a:effectLst/>
                <a:latin typeface="Chinese Quote"/>
              </a:rPr>
              <a:t>，如果存在 </a:t>
            </a:r>
            <a:r>
              <a:rPr lang="en-US" altLang="zh-CN" b="0" i="0" dirty="0">
                <a:solidFill>
                  <a:srgbClr val="262626"/>
                </a:solidFill>
                <a:effectLst/>
                <a:latin typeface="Chinese Quote"/>
              </a:rPr>
              <a:t>name </a:t>
            </a:r>
            <a:r>
              <a:rPr lang="zh-CN" altLang="en-US" b="0" i="0" dirty="0">
                <a:solidFill>
                  <a:srgbClr val="262626"/>
                </a:solidFill>
                <a:effectLst/>
                <a:latin typeface="Chinese Quote"/>
              </a:rPr>
              <a:t>为 </a:t>
            </a:r>
            <a:r>
              <a:rPr lang="en-US" altLang="zh-CN" b="0" i="0" dirty="0">
                <a:solidFill>
                  <a:srgbClr val="262626"/>
                </a:solidFill>
                <a:effectLst/>
                <a:latin typeface="Chinese Quote"/>
              </a:rPr>
              <a:t>null </a:t>
            </a:r>
            <a:r>
              <a:rPr lang="zh-CN" altLang="en-US" b="0" i="0" dirty="0">
                <a:solidFill>
                  <a:srgbClr val="262626"/>
                </a:solidFill>
                <a:effectLst/>
                <a:latin typeface="Chinese Quote"/>
              </a:rPr>
              <a:t>值的记录，查询结果就不会包含 </a:t>
            </a:r>
            <a:r>
              <a:rPr lang="en-US" altLang="zh-CN" b="0" i="0" dirty="0">
                <a:solidFill>
                  <a:srgbClr val="262626"/>
                </a:solidFill>
                <a:effectLst/>
                <a:latin typeface="Chinese Quote"/>
              </a:rPr>
              <a:t>name </a:t>
            </a:r>
            <a:r>
              <a:rPr lang="zh-CN" altLang="en-US" b="0" i="0" dirty="0">
                <a:solidFill>
                  <a:srgbClr val="262626"/>
                </a:solidFill>
                <a:effectLst/>
                <a:latin typeface="Chinese Quote"/>
              </a:rPr>
              <a:t>为 </a:t>
            </a:r>
            <a:r>
              <a:rPr lang="en-US" altLang="zh-CN" b="0" i="0" dirty="0">
                <a:solidFill>
                  <a:srgbClr val="262626"/>
                </a:solidFill>
                <a:effectLst/>
                <a:latin typeface="Chinese Quote"/>
              </a:rPr>
              <a:t>null </a:t>
            </a:r>
            <a:r>
              <a:rPr lang="zh-CN" altLang="en-US" b="0" i="0" dirty="0">
                <a:solidFill>
                  <a:srgbClr val="262626"/>
                </a:solidFill>
                <a:effectLst/>
                <a:latin typeface="Chinese Quote"/>
              </a:rPr>
              <a:t>值的记录；</a:t>
            </a:r>
            <a:endParaRPr lang="en-US" altLang="zh-CN" b="0" i="0" dirty="0">
              <a:solidFill>
                <a:srgbClr val="262626"/>
              </a:solidFill>
              <a:effectLst/>
              <a:latin typeface="Chinese Quote"/>
            </a:endParaRPr>
          </a:p>
          <a:p>
            <a:pPr lvl="1">
              <a:buFont typeface="Arial" panose="020B0604020202020204" pitchFamily="34" charset="0"/>
              <a:buChar char="•"/>
            </a:pPr>
            <a:endParaRPr lang="en-US" altLang="zh-CN" dirty="0">
              <a:solidFill>
                <a:srgbClr val="262626"/>
              </a:solidFill>
              <a:latin typeface="Chinese Quote"/>
            </a:endParaRPr>
          </a:p>
          <a:p>
            <a:pPr lvl="1"/>
            <a:endParaRPr lang="zh-CN" altLang="en-US" sz="1600" b="0" i="0" dirty="0">
              <a:solidFill>
                <a:srgbClr val="262626"/>
              </a:solidFill>
              <a:effectLst/>
              <a:latin typeface="Chinese Quote"/>
            </a:endParaRPr>
          </a:p>
          <a:p>
            <a:pPr marL="285750" indent="-285750" algn="l">
              <a:buFont typeface="Arial" panose="020B0604020202020204" pitchFamily="34" charset="0"/>
              <a:buChar char="•"/>
            </a:pPr>
            <a:r>
              <a:rPr lang="zh-CN" altLang="en-US" b="1" dirty="0">
                <a:solidFill>
                  <a:srgbClr val="FF0000"/>
                </a:solidFill>
                <a:latin typeface="Chinese Quote"/>
              </a:rPr>
              <a:t>禁止使用 </a:t>
            </a:r>
            <a:r>
              <a:rPr lang="en-US" altLang="zh-CN" b="1" dirty="0">
                <a:solidFill>
                  <a:srgbClr val="FF0000"/>
                </a:solidFill>
                <a:latin typeface="Chinese Quote"/>
              </a:rPr>
              <a:t>TEXT</a:t>
            </a:r>
            <a:r>
              <a:rPr lang="zh-CN" altLang="en-US" b="1" dirty="0">
                <a:solidFill>
                  <a:srgbClr val="FF0000"/>
                </a:solidFill>
                <a:latin typeface="Chinese Quote"/>
              </a:rPr>
              <a:t>、</a:t>
            </a:r>
            <a:r>
              <a:rPr lang="en-US" altLang="zh-CN" b="1" dirty="0">
                <a:solidFill>
                  <a:srgbClr val="FF0000"/>
                </a:solidFill>
                <a:latin typeface="Chinese Quote"/>
              </a:rPr>
              <a:t>BLOB </a:t>
            </a:r>
            <a:r>
              <a:rPr lang="zh-CN" altLang="en-US" b="1" dirty="0">
                <a:solidFill>
                  <a:srgbClr val="FF0000"/>
                </a:solidFill>
                <a:latin typeface="Chinese Quote"/>
              </a:rPr>
              <a:t>类型</a:t>
            </a:r>
            <a:endParaRPr lang="zh-CN" altLang="en-US" b="1" dirty="0">
              <a:solidFill>
                <a:srgbClr val="FF0000"/>
              </a:solidFill>
              <a:latin typeface="Chinese Quote"/>
            </a:endParaRPr>
          </a:p>
          <a:p>
            <a:pPr algn="l"/>
            <a:r>
              <a:rPr lang="zh-CN" altLang="en-US" b="0" i="0" dirty="0">
                <a:solidFill>
                  <a:srgbClr val="262626"/>
                </a:solidFill>
                <a:effectLst/>
                <a:latin typeface="Chinese Quote"/>
              </a:rPr>
              <a:t>解读：会浪费更多的磁盘和内存空间，非必要的大量的大字段查询会淘汰掉热数据，导致内存命中率急剧降低，影响数据库性能。</a:t>
            </a:r>
            <a:endParaRPr lang="zh-CN" altLang="en-US" b="0" i="0" dirty="0">
              <a:solidFill>
                <a:srgbClr val="262626"/>
              </a:solidFill>
              <a:effectLst/>
              <a:latin typeface="Chinese Quote"/>
            </a:endParaRPr>
          </a:p>
          <a:p>
            <a:pPr marL="285750" indent="-285750">
              <a:buFont typeface="Arial" panose="020B0604020202020204" pitchFamily="34" charset="0"/>
              <a:buChar char="•"/>
            </a:pPr>
            <a:endParaRPr lang="en-US" altLang="zh-CN"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一些规范</a:t>
            </a:r>
            <a:endParaRPr lang="zh-CN" altLang="en-US" sz="2800" b="1" dirty="0">
              <a:latin typeface="+mj-ea"/>
              <a:ea typeface="+mj-ea"/>
            </a:endParaRPr>
          </a:p>
        </p:txBody>
      </p:sp>
      <p:sp>
        <p:nvSpPr>
          <p:cNvPr id="3" name="文本框 2"/>
          <p:cNvSpPr txBox="1"/>
          <p:nvPr/>
        </p:nvSpPr>
        <p:spPr>
          <a:xfrm>
            <a:off x="467139" y="1551048"/>
            <a:ext cx="9182889" cy="5355312"/>
          </a:xfrm>
          <a:prstGeom prst="rect">
            <a:avLst/>
          </a:prstGeom>
          <a:noFill/>
        </p:spPr>
        <p:txBody>
          <a:bodyPr wrap="square" rtlCol="0" anchor="t">
            <a:spAutoFit/>
          </a:bodyPr>
          <a:lstStyle/>
          <a:p>
            <a:pPr marL="285750" indent="-285750" algn="l">
              <a:buFont typeface="Arial" panose="020B0604020202020204" pitchFamily="34" charset="0"/>
              <a:buChar char="•"/>
            </a:pPr>
            <a:r>
              <a:rPr lang="zh-CN" altLang="en-US" b="1" i="0" dirty="0">
                <a:solidFill>
                  <a:srgbClr val="FF0000"/>
                </a:solidFill>
                <a:effectLst/>
                <a:latin typeface="Chinese Quote"/>
              </a:rPr>
              <a:t>根据业务区分使用 </a:t>
            </a:r>
            <a:r>
              <a:rPr lang="en-US" altLang="zh-CN" b="1" i="0" dirty="0">
                <a:solidFill>
                  <a:srgbClr val="FF0000"/>
                </a:solidFill>
                <a:effectLst/>
                <a:latin typeface="Chinese Quote"/>
              </a:rPr>
              <a:t>char/varchar</a:t>
            </a:r>
            <a:endParaRPr lang="zh-CN" altLang="en-US" b="0" i="0" dirty="0">
              <a:solidFill>
                <a:srgbClr val="FF0000"/>
              </a:solidFill>
              <a:effectLst/>
              <a:latin typeface="Chinese Quote"/>
            </a:endParaRPr>
          </a:p>
          <a:p>
            <a:pPr algn="l"/>
            <a:r>
              <a:rPr lang="zh-CN" altLang="en-US" b="0" i="0" dirty="0">
                <a:solidFill>
                  <a:srgbClr val="262626"/>
                </a:solidFill>
                <a:effectLst/>
                <a:latin typeface="Chinese Quote"/>
              </a:rPr>
              <a:t>解读：</a:t>
            </a:r>
            <a:endParaRPr lang="zh-CN" altLang="en-US" b="0" i="0" dirty="0">
              <a:solidFill>
                <a:srgbClr val="262626"/>
              </a:solidFill>
              <a:effectLst/>
              <a:latin typeface="Chinese Quote"/>
            </a:endParaRPr>
          </a:p>
          <a:p>
            <a:pPr lvl="1">
              <a:buFont typeface="Arial" panose="020B0604020202020204" pitchFamily="34" charset="0"/>
              <a:buChar char="•"/>
            </a:pPr>
            <a:r>
              <a:rPr lang="zh-CN" altLang="en-US" b="0" i="0" dirty="0">
                <a:solidFill>
                  <a:srgbClr val="262626"/>
                </a:solidFill>
                <a:effectLst/>
                <a:latin typeface="Chinese Quote"/>
              </a:rPr>
              <a:t>字段长度固定，或者长度近似的业务场景，适合使用 </a:t>
            </a:r>
            <a:r>
              <a:rPr lang="en-US" altLang="zh-CN" b="0" i="0" dirty="0">
                <a:solidFill>
                  <a:srgbClr val="262626"/>
                </a:solidFill>
                <a:effectLst/>
                <a:latin typeface="Chinese Quote"/>
              </a:rPr>
              <a:t>char</a:t>
            </a:r>
            <a:r>
              <a:rPr lang="zh-CN" altLang="en-US" b="0" i="0" dirty="0">
                <a:solidFill>
                  <a:srgbClr val="262626"/>
                </a:solidFill>
                <a:effectLst/>
                <a:latin typeface="Chinese Quote"/>
              </a:rPr>
              <a:t>，能够减少碎片，查询性能高；</a:t>
            </a:r>
            <a:endParaRPr lang="zh-CN" altLang="en-US" b="0" i="0" dirty="0">
              <a:solidFill>
                <a:srgbClr val="262626"/>
              </a:solidFill>
              <a:effectLst/>
              <a:latin typeface="Chinese Quote"/>
            </a:endParaRPr>
          </a:p>
          <a:p>
            <a:pPr lvl="1">
              <a:buFont typeface="Arial" panose="020B0604020202020204" pitchFamily="34" charset="0"/>
              <a:buChar char="•"/>
            </a:pPr>
            <a:r>
              <a:rPr lang="zh-CN" altLang="en-US" b="0" i="0" dirty="0">
                <a:solidFill>
                  <a:srgbClr val="262626"/>
                </a:solidFill>
                <a:effectLst/>
                <a:latin typeface="Chinese Quote"/>
              </a:rPr>
              <a:t>字段长度相差较大，或者更新较少的业务场景，适合使用 </a:t>
            </a:r>
            <a:r>
              <a:rPr lang="en-US" altLang="zh-CN" b="0" i="0" dirty="0">
                <a:solidFill>
                  <a:srgbClr val="262626"/>
                </a:solidFill>
                <a:effectLst/>
                <a:latin typeface="Chinese Quote"/>
              </a:rPr>
              <a:t>varchar</a:t>
            </a:r>
            <a:r>
              <a:rPr lang="zh-CN" altLang="en-US" b="0" i="0" dirty="0">
                <a:solidFill>
                  <a:srgbClr val="262626"/>
                </a:solidFill>
                <a:effectLst/>
                <a:latin typeface="Chinese Quote"/>
              </a:rPr>
              <a:t>，能够减少空间；</a:t>
            </a:r>
            <a:endParaRPr lang="zh-CN" altLang="en-US" b="0" i="0" dirty="0">
              <a:solidFill>
                <a:srgbClr val="262626"/>
              </a:solidFill>
              <a:effectLst/>
              <a:latin typeface="Chinese Quote"/>
            </a:endParaRPr>
          </a:p>
          <a:p>
            <a:pPr marL="285750" indent="-285750">
              <a:buFont typeface="Arial" panose="020B0604020202020204" pitchFamily="34" charset="0"/>
              <a:buChar char="•"/>
            </a:pPr>
            <a:endParaRPr lang="en-US" altLang="zh-CN" dirty="0">
              <a:solidFill>
                <a:schemeClr val="accent1"/>
              </a:solidFill>
              <a:effectLst>
                <a:outerShdw blurRad="38100" dist="25400" dir="5400000" algn="ctr" rotWithShape="0">
                  <a:srgbClr val="6E747A">
                    <a:alpha val="43000"/>
                  </a:srgbClr>
                </a:outerShdw>
              </a:effectLst>
            </a:endParaRPr>
          </a:p>
          <a:p>
            <a:pPr marL="285750" indent="-285750" algn="l">
              <a:buFont typeface="Arial" panose="020B0604020202020204" pitchFamily="34" charset="0"/>
              <a:buChar char="•"/>
            </a:pPr>
            <a:r>
              <a:rPr lang="zh-CN" altLang="en-US" b="1" dirty="0">
                <a:solidFill>
                  <a:srgbClr val="FF0000"/>
                </a:solidFill>
                <a:latin typeface="Chinese Quote"/>
              </a:rPr>
              <a:t>单表索引建议控制在</a:t>
            </a:r>
            <a:r>
              <a:rPr lang="en-US" altLang="zh-CN" b="1" dirty="0">
                <a:solidFill>
                  <a:srgbClr val="FF0000"/>
                </a:solidFill>
                <a:latin typeface="Chinese Quote"/>
              </a:rPr>
              <a:t>5</a:t>
            </a:r>
            <a:r>
              <a:rPr lang="zh-CN" altLang="en-US" b="1" dirty="0">
                <a:solidFill>
                  <a:srgbClr val="FF0000"/>
                </a:solidFill>
                <a:latin typeface="Chinese Quote"/>
              </a:rPr>
              <a:t>个以内</a:t>
            </a:r>
            <a:endParaRPr lang="zh-CN" altLang="en-US" b="1" dirty="0">
              <a:solidFill>
                <a:srgbClr val="FF0000"/>
              </a:solidFill>
              <a:latin typeface="Chinese Quote"/>
            </a:endParaRPr>
          </a:p>
          <a:p>
            <a:pPr algn="l"/>
            <a:r>
              <a:rPr lang="zh-CN" altLang="en-US" b="0" i="0" dirty="0">
                <a:solidFill>
                  <a:srgbClr val="262626"/>
                </a:solidFill>
                <a:effectLst/>
                <a:latin typeface="Chinese Quote"/>
              </a:rPr>
              <a:t>解读：</a:t>
            </a:r>
            <a:endParaRPr lang="zh-CN" altLang="en-US" b="0" i="0" dirty="0">
              <a:solidFill>
                <a:srgbClr val="262626"/>
              </a:solidFill>
              <a:effectLst/>
              <a:latin typeface="Chinese Quote"/>
            </a:endParaRPr>
          </a:p>
          <a:p>
            <a:pPr lvl="1">
              <a:buFont typeface="Arial" panose="020B0604020202020204" pitchFamily="34" charset="0"/>
              <a:buChar char="•"/>
            </a:pPr>
            <a:r>
              <a:rPr lang="zh-CN" altLang="en-US" b="0" i="0" dirty="0">
                <a:solidFill>
                  <a:srgbClr val="262626"/>
                </a:solidFill>
                <a:effectLst/>
                <a:latin typeface="Chinese Quote"/>
              </a:rPr>
              <a:t>互联网高并发业务，太多索引会影响写性能；</a:t>
            </a:r>
            <a:endParaRPr lang="zh-CN" altLang="en-US" b="0" i="0" dirty="0">
              <a:solidFill>
                <a:srgbClr val="262626"/>
              </a:solidFill>
              <a:effectLst/>
              <a:latin typeface="Chinese Quote"/>
            </a:endParaRPr>
          </a:p>
          <a:p>
            <a:pPr lvl="1">
              <a:buFont typeface="Arial" panose="020B0604020202020204" pitchFamily="34" charset="0"/>
              <a:buChar char="•"/>
            </a:pPr>
            <a:r>
              <a:rPr lang="zh-CN" altLang="en-US" b="0" i="0" dirty="0">
                <a:solidFill>
                  <a:srgbClr val="262626"/>
                </a:solidFill>
                <a:effectLst/>
                <a:latin typeface="Chinese Quote"/>
              </a:rPr>
              <a:t>生成执行计划时，如果索引太多，会降低性能，并可能导致 </a:t>
            </a:r>
            <a:r>
              <a:rPr lang="en-US" altLang="zh-CN" b="0" i="0" dirty="0">
                <a:solidFill>
                  <a:srgbClr val="262626"/>
                </a:solidFill>
                <a:effectLst/>
                <a:latin typeface="Chinese Quote"/>
              </a:rPr>
              <a:t>MySQL </a:t>
            </a:r>
            <a:r>
              <a:rPr lang="zh-CN" altLang="en-US" b="0" i="0" dirty="0">
                <a:solidFill>
                  <a:srgbClr val="262626"/>
                </a:solidFill>
                <a:effectLst/>
                <a:latin typeface="Chinese Quote"/>
              </a:rPr>
              <a:t>选择不到最优索引；</a:t>
            </a:r>
            <a:endParaRPr lang="zh-CN" altLang="en-US" b="0" i="0" dirty="0">
              <a:solidFill>
                <a:srgbClr val="262626"/>
              </a:solidFill>
              <a:effectLst/>
              <a:latin typeface="Chinese Quote"/>
            </a:endParaRPr>
          </a:p>
          <a:p>
            <a:pPr lvl="1">
              <a:buFont typeface="Arial" panose="020B0604020202020204" pitchFamily="34" charset="0"/>
              <a:buChar char="•"/>
            </a:pPr>
            <a:r>
              <a:rPr lang="zh-CN" altLang="en-US" b="0" i="0" dirty="0">
                <a:solidFill>
                  <a:srgbClr val="262626"/>
                </a:solidFill>
                <a:effectLst/>
                <a:latin typeface="Chinese Quote"/>
              </a:rPr>
              <a:t>异常复杂的查询需求，可以选择 </a:t>
            </a:r>
            <a:r>
              <a:rPr lang="en-US" altLang="zh-CN" b="0" i="0" dirty="0">
                <a:solidFill>
                  <a:srgbClr val="262626"/>
                </a:solidFill>
                <a:effectLst/>
                <a:latin typeface="Chinese Quote"/>
              </a:rPr>
              <a:t>ES </a:t>
            </a:r>
            <a:r>
              <a:rPr lang="zh-CN" altLang="en-US" b="0" i="0" dirty="0">
                <a:solidFill>
                  <a:srgbClr val="262626"/>
                </a:solidFill>
                <a:effectLst/>
                <a:latin typeface="Chinese Quote"/>
              </a:rPr>
              <a:t>等更为适合的方式存储；</a:t>
            </a:r>
            <a:endParaRPr lang="zh-CN" altLang="en-US" b="0" i="0" dirty="0">
              <a:solidFill>
                <a:srgbClr val="262626"/>
              </a:solidFill>
              <a:effectLst/>
              <a:latin typeface="Chinese Quote"/>
            </a:endParaRPr>
          </a:p>
          <a:p>
            <a:pPr marL="285750" indent="-285750">
              <a:buFont typeface="Arial" panose="020B0604020202020204" pitchFamily="34" charset="0"/>
              <a:buChar char="•"/>
            </a:pPr>
            <a:endParaRPr lang="en-US" altLang="zh-CN" dirty="0">
              <a:solidFill>
                <a:schemeClr val="accent1"/>
              </a:solidFill>
              <a:effectLst>
                <a:outerShdw blurRad="38100" dist="25400" dir="5400000" algn="ctr" rotWithShape="0">
                  <a:srgbClr val="6E747A">
                    <a:alpha val="43000"/>
                  </a:srgbClr>
                </a:outerShdw>
              </a:effectLst>
            </a:endParaRPr>
          </a:p>
          <a:p>
            <a:pPr marL="285750" indent="-285750" algn="l">
              <a:buFont typeface="Arial" panose="020B0604020202020204" pitchFamily="34" charset="0"/>
              <a:buChar char="•"/>
            </a:pPr>
            <a:r>
              <a:rPr lang="zh-CN" altLang="en-US" b="1" i="0" dirty="0">
                <a:solidFill>
                  <a:srgbClr val="FF0000"/>
                </a:solidFill>
                <a:effectLst/>
                <a:latin typeface="Chinese Quote"/>
              </a:rPr>
              <a:t>禁止在更新十分频繁、区分度不高的属性上建立索引</a:t>
            </a:r>
            <a:endParaRPr lang="zh-CN" altLang="en-US" b="0" i="0" dirty="0">
              <a:solidFill>
                <a:srgbClr val="FF0000"/>
              </a:solidFill>
              <a:effectLst/>
              <a:latin typeface="Chinese Quote"/>
            </a:endParaRPr>
          </a:p>
          <a:p>
            <a:pPr algn="l"/>
            <a:r>
              <a:rPr lang="zh-CN" altLang="en-US" b="0" i="0" dirty="0">
                <a:solidFill>
                  <a:srgbClr val="262626"/>
                </a:solidFill>
                <a:effectLst/>
                <a:latin typeface="Chinese Quote"/>
              </a:rPr>
              <a:t>解读：</a:t>
            </a:r>
            <a:endParaRPr lang="zh-CN" altLang="en-US" b="0" i="0" dirty="0">
              <a:solidFill>
                <a:srgbClr val="262626"/>
              </a:solidFill>
              <a:effectLst/>
              <a:latin typeface="Chinese Quote"/>
            </a:endParaRPr>
          </a:p>
          <a:p>
            <a:pPr lvl="1">
              <a:buFont typeface="Arial" panose="020B0604020202020204" pitchFamily="34" charset="0"/>
              <a:buChar char="•"/>
            </a:pPr>
            <a:r>
              <a:rPr lang="zh-CN" altLang="en-US" b="0" i="0" dirty="0">
                <a:solidFill>
                  <a:srgbClr val="262626"/>
                </a:solidFill>
                <a:effectLst/>
                <a:latin typeface="Chinese Quote"/>
              </a:rPr>
              <a:t>更新会变更</a:t>
            </a:r>
            <a:r>
              <a:rPr lang="en-US" altLang="zh-CN" b="0" i="0" dirty="0">
                <a:solidFill>
                  <a:srgbClr val="262626"/>
                </a:solidFill>
                <a:effectLst/>
                <a:latin typeface="Chinese Quote"/>
              </a:rPr>
              <a:t>B+</a:t>
            </a:r>
            <a:r>
              <a:rPr lang="zh-CN" altLang="en-US" b="0" i="0" dirty="0">
                <a:solidFill>
                  <a:srgbClr val="262626"/>
                </a:solidFill>
                <a:effectLst/>
                <a:latin typeface="Chinese Quote"/>
              </a:rPr>
              <a:t>树，更新频繁的字段建立索引会大大降低数据库性能；</a:t>
            </a:r>
            <a:endParaRPr lang="zh-CN" altLang="en-US" b="0" i="0" dirty="0">
              <a:solidFill>
                <a:srgbClr val="262626"/>
              </a:solidFill>
              <a:effectLst/>
              <a:latin typeface="Chinese Quote"/>
            </a:endParaRPr>
          </a:p>
          <a:p>
            <a:pPr lvl="1">
              <a:buFont typeface="Arial" panose="020B0604020202020204" pitchFamily="34" charset="0"/>
              <a:buChar char="•"/>
            </a:pPr>
            <a:r>
              <a:rPr lang="en-US" altLang="zh-CN" b="0" i="0" dirty="0">
                <a:solidFill>
                  <a:srgbClr val="262626"/>
                </a:solidFill>
                <a:effectLst/>
                <a:latin typeface="Chinese Quote"/>
              </a:rPr>
              <a:t>【</a:t>
            </a:r>
            <a:r>
              <a:rPr lang="zh-CN" altLang="en-US" b="0" i="0" dirty="0">
                <a:solidFill>
                  <a:srgbClr val="262626"/>
                </a:solidFill>
                <a:effectLst/>
                <a:latin typeface="Chinese Quote"/>
              </a:rPr>
              <a:t>性别</a:t>
            </a:r>
            <a:r>
              <a:rPr lang="en-US" altLang="zh-CN" b="0" i="0" dirty="0">
                <a:solidFill>
                  <a:srgbClr val="262626"/>
                </a:solidFill>
                <a:effectLst/>
                <a:latin typeface="Chinese Quote"/>
              </a:rPr>
              <a:t>】</a:t>
            </a:r>
            <a:r>
              <a:rPr lang="zh-CN" altLang="en-US" b="0" i="0" dirty="0">
                <a:solidFill>
                  <a:srgbClr val="262626"/>
                </a:solidFill>
                <a:effectLst/>
                <a:latin typeface="Chinese Quote"/>
              </a:rPr>
              <a:t>这种区分度不大的属性，建立索引是没有什么意义的，不能有效过滤数据，性能与全表扫描类似；</a:t>
            </a:r>
            <a:endParaRPr lang="zh-CN" altLang="en-US" b="0" i="0" dirty="0">
              <a:solidFill>
                <a:srgbClr val="262626"/>
              </a:solidFill>
              <a:effectLst/>
              <a:latin typeface="Chinese Quote"/>
            </a:endParaRPr>
          </a:p>
          <a:p>
            <a:pPr marL="285750" indent="-285750">
              <a:buFont typeface="Arial" panose="020B0604020202020204" pitchFamily="34" charset="0"/>
              <a:buChar char="•"/>
            </a:pPr>
            <a:endParaRPr lang="en-US" altLang="zh-CN"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一些规范</a:t>
            </a:r>
            <a:endParaRPr lang="zh-CN" altLang="en-US" sz="2800" b="1" dirty="0">
              <a:latin typeface="+mj-ea"/>
              <a:ea typeface="+mj-ea"/>
            </a:endParaRPr>
          </a:p>
        </p:txBody>
      </p:sp>
      <p:sp>
        <p:nvSpPr>
          <p:cNvPr id="3" name="文本框 2"/>
          <p:cNvSpPr txBox="1"/>
          <p:nvPr/>
        </p:nvSpPr>
        <p:spPr>
          <a:xfrm>
            <a:off x="467139" y="1551048"/>
            <a:ext cx="9182889" cy="5632311"/>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b="1" dirty="0">
                <a:solidFill>
                  <a:srgbClr val="FF0000"/>
                </a:solidFill>
                <a:latin typeface="Chinese Quote"/>
              </a:rPr>
              <a:t>建立组合索引，必须把区分度高的字段放在前面</a:t>
            </a:r>
            <a:endParaRPr lang="zh-CN" altLang="en-US" b="1" dirty="0">
              <a:solidFill>
                <a:srgbClr val="FF0000"/>
              </a:solidFill>
              <a:latin typeface="Chinese Quote"/>
            </a:endParaRPr>
          </a:p>
          <a:p>
            <a:r>
              <a:rPr lang="zh-CN" altLang="en-US" dirty="0">
                <a:effectLst/>
              </a:rPr>
              <a:t>解读：能够更加有效的过滤数据。</a:t>
            </a:r>
            <a:endParaRPr lang="zh-CN" altLang="en-US" dirty="0">
              <a:effectLst/>
            </a:endParaRPr>
          </a:p>
          <a:p>
            <a:br>
              <a:rPr lang="zh-CN" altLang="en-US" dirty="0">
                <a:effectLst/>
              </a:rPr>
            </a:br>
            <a:endParaRPr lang="en-US" altLang="zh-CN" dirty="0">
              <a:solidFill>
                <a:schemeClr val="accent1"/>
              </a:solidFill>
              <a:effectLst>
                <a:outerShdw blurRad="38100" dist="25400" dir="5400000" algn="ctr" rotWithShape="0">
                  <a:srgbClr val="6E747A">
                    <a:alpha val="43000"/>
                  </a:srgbClr>
                </a:outerShdw>
              </a:effectLst>
            </a:endParaRPr>
          </a:p>
          <a:p>
            <a:pPr marL="285750" indent="-285750" algn="l">
              <a:buFont typeface="Arial" panose="020B0604020202020204" pitchFamily="34" charset="0"/>
              <a:buChar char="•"/>
            </a:pPr>
            <a:r>
              <a:rPr lang="zh-CN" altLang="en-US" b="1" dirty="0">
                <a:solidFill>
                  <a:srgbClr val="FF0000"/>
                </a:solidFill>
                <a:latin typeface="Chinese Quote"/>
              </a:rPr>
              <a:t>理解组合索引最左前缀原则，避免重复建设索引，如果建立了</a:t>
            </a:r>
            <a:r>
              <a:rPr lang="en-US" altLang="zh-CN" b="1" dirty="0">
                <a:solidFill>
                  <a:srgbClr val="FF0000"/>
                </a:solidFill>
                <a:latin typeface="Chinese Quote"/>
              </a:rPr>
              <a:t>(</a:t>
            </a:r>
            <a:r>
              <a:rPr lang="en-US" altLang="zh-CN" b="1" dirty="0" err="1">
                <a:solidFill>
                  <a:srgbClr val="FF0000"/>
                </a:solidFill>
                <a:latin typeface="Chinese Quote"/>
              </a:rPr>
              <a:t>a,b,c</a:t>
            </a:r>
            <a:r>
              <a:rPr lang="en-US" altLang="zh-CN" b="1" dirty="0">
                <a:solidFill>
                  <a:srgbClr val="FF0000"/>
                </a:solidFill>
                <a:latin typeface="Chinese Quote"/>
              </a:rPr>
              <a:t>)</a:t>
            </a:r>
            <a:r>
              <a:rPr lang="zh-CN" altLang="en-US" b="1" dirty="0">
                <a:solidFill>
                  <a:srgbClr val="FF0000"/>
                </a:solidFill>
                <a:latin typeface="Chinese Quote"/>
              </a:rPr>
              <a:t>，相当于建立了</a:t>
            </a:r>
            <a:r>
              <a:rPr lang="en-US" altLang="zh-CN" b="1" dirty="0">
                <a:solidFill>
                  <a:srgbClr val="FF0000"/>
                </a:solidFill>
                <a:latin typeface="Chinese Quote"/>
              </a:rPr>
              <a:t>(a), (</a:t>
            </a:r>
            <a:r>
              <a:rPr lang="en-US" altLang="zh-CN" b="1" dirty="0" err="1">
                <a:solidFill>
                  <a:srgbClr val="FF0000"/>
                </a:solidFill>
                <a:latin typeface="Chinese Quote"/>
              </a:rPr>
              <a:t>a,b</a:t>
            </a:r>
            <a:r>
              <a:rPr lang="en-US" altLang="zh-CN" b="1" dirty="0">
                <a:solidFill>
                  <a:srgbClr val="FF0000"/>
                </a:solidFill>
                <a:latin typeface="Chinese Quote"/>
              </a:rPr>
              <a:t>), (</a:t>
            </a:r>
            <a:r>
              <a:rPr lang="en-US" altLang="zh-CN" b="1" dirty="0" err="1">
                <a:solidFill>
                  <a:srgbClr val="FF0000"/>
                </a:solidFill>
                <a:latin typeface="Chinese Quote"/>
              </a:rPr>
              <a:t>a,b,c</a:t>
            </a:r>
            <a:r>
              <a:rPr lang="en-US" altLang="zh-CN" b="1" dirty="0">
                <a:solidFill>
                  <a:srgbClr val="FF0000"/>
                </a:solidFill>
                <a:latin typeface="Chinese Quote"/>
              </a:rPr>
              <a:t>)</a:t>
            </a:r>
            <a:endParaRPr lang="en-US" altLang="zh-CN" b="1" dirty="0">
              <a:solidFill>
                <a:srgbClr val="FF0000"/>
              </a:solidFill>
              <a:latin typeface="Chinese Quote"/>
            </a:endParaRPr>
          </a:p>
          <a:p>
            <a:pPr marL="285750" indent="-285750" algn="l">
              <a:buFont typeface="Arial" panose="020B0604020202020204" pitchFamily="34" charset="0"/>
              <a:buChar char="•"/>
            </a:pPr>
            <a:endParaRPr lang="en-US" altLang="zh-CN" b="1" dirty="0">
              <a:solidFill>
                <a:srgbClr val="FF0000"/>
              </a:solidFill>
              <a:latin typeface="Chinese Quote"/>
            </a:endParaRPr>
          </a:p>
          <a:p>
            <a:pPr marL="285750" indent="-285750" algn="l">
              <a:buFont typeface="Arial" panose="020B0604020202020204" pitchFamily="34" charset="0"/>
              <a:buChar char="•"/>
            </a:pPr>
            <a:r>
              <a:rPr lang="zh-CN" altLang="en-US" b="1" i="0" dirty="0">
                <a:solidFill>
                  <a:srgbClr val="FF0000"/>
                </a:solidFill>
                <a:effectLst/>
                <a:latin typeface="Chinese Quote"/>
              </a:rPr>
              <a:t>禁止使用 </a:t>
            </a:r>
            <a:r>
              <a:rPr lang="en-US" altLang="zh-CN" b="1" i="0" dirty="0">
                <a:solidFill>
                  <a:srgbClr val="FF0000"/>
                </a:solidFill>
                <a:effectLst/>
                <a:latin typeface="Chinese Quote"/>
              </a:rPr>
              <a:t>SELECT *</a:t>
            </a:r>
            <a:r>
              <a:rPr lang="zh-CN" altLang="en-US" b="1" i="0" dirty="0">
                <a:solidFill>
                  <a:srgbClr val="FF0000"/>
                </a:solidFill>
                <a:effectLst/>
                <a:latin typeface="Chinese Quote"/>
              </a:rPr>
              <a:t>，只获取必要的字段，需要显示说明列属性</a:t>
            </a:r>
            <a:endParaRPr lang="zh-CN" altLang="en-US" b="0" i="0" dirty="0">
              <a:solidFill>
                <a:srgbClr val="FF0000"/>
              </a:solidFill>
              <a:effectLst/>
              <a:latin typeface="Chinese Quote"/>
            </a:endParaRPr>
          </a:p>
          <a:p>
            <a:pPr algn="l"/>
            <a:r>
              <a:rPr lang="zh-CN" altLang="en-US" b="0" i="0" dirty="0">
                <a:solidFill>
                  <a:srgbClr val="262626"/>
                </a:solidFill>
                <a:effectLst/>
                <a:latin typeface="Chinese Quote"/>
              </a:rPr>
              <a:t>解读：</a:t>
            </a:r>
            <a:endParaRPr lang="zh-CN" altLang="en-US" b="0" i="0" dirty="0">
              <a:solidFill>
                <a:srgbClr val="262626"/>
              </a:solidFill>
              <a:effectLst/>
              <a:latin typeface="Chinese Quote"/>
            </a:endParaRPr>
          </a:p>
          <a:p>
            <a:pPr lvl="1">
              <a:buFont typeface="Arial" panose="020B0604020202020204" pitchFamily="34" charset="0"/>
              <a:buChar char="•"/>
            </a:pPr>
            <a:r>
              <a:rPr lang="zh-CN" altLang="en-US" b="0" i="0" dirty="0">
                <a:solidFill>
                  <a:srgbClr val="262626"/>
                </a:solidFill>
                <a:effectLst/>
                <a:latin typeface="Chinese Quote"/>
              </a:rPr>
              <a:t>读取不需要的列会增加 </a:t>
            </a:r>
            <a:r>
              <a:rPr lang="en-US" altLang="zh-CN" b="0" i="0" dirty="0">
                <a:solidFill>
                  <a:srgbClr val="262626"/>
                </a:solidFill>
                <a:effectLst/>
                <a:latin typeface="Chinese Quote"/>
              </a:rPr>
              <a:t>CPU</a:t>
            </a:r>
            <a:r>
              <a:rPr lang="zh-CN" altLang="en-US" b="0" i="0" dirty="0">
                <a:solidFill>
                  <a:srgbClr val="262626"/>
                </a:solidFill>
                <a:effectLst/>
                <a:latin typeface="Chinese Quote"/>
              </a:rPr>
              <a:t>、</a:t>
            </a:r>
            <a:r>
              <a:rPr lang="en-US" altLang="zh-CN" b="0" i="0" dirty="0">
                <a:solidFill>
                  <a:srgbClr val="262626"/>
                </a:solidFill>
                <a:effectLst/>
                <a:latin typeface="Chinese Quote"/>
              </a:rPr>
              <a:t>IO</a:t>
            </a:r>
            <a:r>
              <a:rPr lang="zh-CN" altLang="en-US" b="0" i="0" dirty="0">
                <a:solidFill>
                  <a:srgbClr val="262626"/>
                </a:solidFill>
                <a:effectLst/>
                <a:latin typeface="Chinese Quote"/>
              </a:rPr>
              <a:t>、内存、网络带宽消耗；</a:t>
            </a:r>
            <a:endParaRPr lang="zh-CN" altLang="en-US" b="0" i="0" dirty="0">
              <a:solidFill>
                <a:srgbClr val="262626"/>
              </a:solidFill>
              <a:effectLst/>
              <a:latin typeface="Chinese Quote"/>
            </a:endParaRPr>
          </a:p>
          <a:p>
            <a:pPr lvl="1">
              <a:buFont typeface="Arial" panose="020B0604020202020204" pitchFamily="34" charset="0"/>
              <a:buChar char="•"/>
            </a:pPr>
            <a:r>
              <a:rPr lang="zh-CN" altLang="en-US" b="0" i="0" dirty="0">
                <a:solidFill>
                  <a:srgbClr val="262626"/>
                </a:solidFill>
                <a:effectLst/>
                <a:latin typeface="Chinese Quote"/>
              </a:rPr>
              <a:t>不能有效的利用覆盖索引；</a:t>
            </a:r>
            <a:endParaRPr lang="zh-CN" altLang="en-US" b="0" i="0" dirty="0">
              <a:solidFill>
                <a:srgbClr val="262626"/>
              </a:solidFill>
              <a:effectLst/>
              <a:latin typeface="Chinese Quote"/>
            </a:endParaRPr>
          </a:p>
          <a:p>
            <a:pPr lvl="1">
              <a:buFont typeface="Arial" panose="020B0604020202020204" pitchFamily="34" charset="0"/>
              <a:buChar char="•"/>
            </a:pPr>
            <a:r>
              <a:rPr lang="zh-CN" altLang="en-US" b="0" i="0" dirty="0">
                <a:solidFill>
                  <a:srgbClr val="262626"/>
                </a:solidFill>
                <a:effectLst/>
                <a:latin typeface="Chinese Quote"/>
              </a:rPr>
              <a:t>使用 </a:t>
            </a:r>
            <a:r>
              <a:rPr lang="en-US" altLang="zh-CN" b="0" i="0" dirty="0">
                <a:solidFill>
                  <a:srgbClr val="262626"/>
                </a:solidFill>
                <a:effectLst/>
                <a:latin typeface="Chinese Quote"/>
              </a:rPr>
              <a:t>SELECT * </a:t>
            </a:r>
            <a:r>
              <a:rPr lang="zh-CN" altLang="en-US" b="0" i="0" dirty="0">
                <a:solidFill>
                  <a:srgbClr val="262626"/>
                </a:solidFill>
                <a:effectLst/>
                <a:latin typeface="Chinese Quote"/>
              </a:rPr>
              <a:t>容易在增加或者删除字段后出现程序 </a:t>
            </a:r>
            <a:r>
              <a:rPr lang="en-US" altLang="zh-CN" b="0" i="0" dirty="0">
                <a:solidFill>
                  <a:srgbClr val="262626"/>
                </a:solidFill>
                <a:effectLst/>
                <a:latin typeface="Chinese Quote"/>
              </a:rPr>
              <a:t>BUG</a:t>
            </a:r>
            <a:r>
              <a:rPr lang="zh-CN" altLang="en-US" b="0" i="0" dirty="0">
                <a:solidFill>
                  <a:srgbClr val="262626"/>
                </a:solidFill>
                <a:effectLst/>
                <a:latin typeface="Chinese Quote"/>
              </a:rPr>
              <a:t>；</a:t>
            </a:r>
            <a:endParaRPr lang="zh-CN" altLang="en-US" b="0" i="0" dirty="0">
              <a:solidFill>
                <a:srgbClr val="262626"/>
              </a:solidFill>
              <a:effectLst/>
              <a:latin typeface="Chinese Quote"/>
            </a:endParaRPr>
          </a:p>
          <a:p>
            <a:pPr marL="285750" indent="-285750" algn="l">
              <a:buFont typeface="Arial" panose="020B0604020202020204" pitchFamily="34" charset="0"/>
              <a:buChar char="•"/>
            </a:pPr>
            <a:endParaRPr lang="en-US" altLang="zh-CN" b="1" dirty="0">
              <a:solidFill>
                <a:srgbClr val="FF0000"/>
              </a:solidFill>
              <a:latin typeface="Chinese Quote"/>
            </a:endParaRPr>
          </a:p>
          <a:p>
            <a:pPr marL="285750" indent="-285750">
              <a:buFont typeface="Arial" panose="020B0604020202020204" pitchFamily="34" charset="0"/>
              <a:buChar char="•"/>
            </a:pPr>
            <a:r>
              <a:rPr lang="en-US" altLang="zh-CN" b="1" dirty="0">
                <a:solidFill>
                  <a:srgbClr val="FF0000"/>
                </a:solidFill>
                <a:latin typeface="Chinese Quote"/>
              </a:rPr>
              <a:t>SQL WHERE </a:t>
            </a:r>
            <a:r>
              <a:rPr lang="zh-CN" altLang="en-US" b="1" dirty="0">
                <a:solidFill>
                  <a:srgbClr val="FF0000"/>
                </a:solidFill>
                <a:latin typeface="Chinese Quote"/>
              </a:rPr>
              <a:t>条件的顺序不一定需要按照索引的顺序</a:t>
            </a:r>
            <a:endParaRPr lang="zh-CN" altLang="en-US" b="1" dirty="0">
              <a:solidFill>
                <a:srgbClr val="FF0000"/>
              </a:solidFill>
              <a:latin typeface="Chinese Quote"/>
            </a:endParaRPr>
          </a:p>
          <a:p>
            <a:r>
              <a:rPr lang="zh-CN" altLang="en-US" dirty="0">
                <a:effectLst/>
              </a:rPr>
              <a:t>解读：比如一个联合索引是 </a:t>
            </a:r>
            <a:r>
              <a:rPr lang="en-US" altLang="zh-CN" dirty="0">
                <a:effectLst/>
              </a:rPr>
              <a:t>name, age</a:t>
            </a:r>
            <a:r>
              <a:rPr lang="zh-CN" altLang="en-US" dirty="0">
                <a:effectLst/>
              </a:rPr>
              <a:t>，查询的时候 </a:t>
            </a:r>
            <a:r>
              <a:rPr lang="en-US" altLang="zh-CN" dirty="0">
                <a:effectLst/>
              </a:rPr>
              <a:t>WHERE </a:t>
            </a:r>
            <a:r>
              <a:rPr lang="zh-CN" altLang="en-US" dirty="0">
                <a:effectLst/>
              </a:rPr>
              <a:t>条件可以写成 </a:t>
            </a:r>
            <a:r>
              <a:rPr lang="en-US" altLang="zh-CN" dirty="0">
                <a:effectLst/>
              </a:rPr>
              <a:t>age=10 and name='</a:t>
            </a:r>
            <a:r>
              <a:rPr lang="zh-CN" altLang="en-US" dirty="0">
                <a:effectLst/>
              </a:rPr>
              <a:t>张三</a:t>
            </a:r>
            <a:r>
              <a:rPr lang="en-US" altLang="zh-CN" dirty="0">
                <a:effectLst/>
              </a:rPr>
              <a:t>'</a:t>
            </a:r>
            <a:r>
              <a:rPr lang="zh-CN" altLang="en-US" dirty="0">
                <a:effectLst/>
              </a:rPr>
              <a:t>。</a:t>
            </a:r>
            <a:endParaRPr lang="zh-CN" altLang="en-US" dirty="0">
              <a:effectLst/>
            </a:endParaRPr>
          </a:p>
          <a:p>
            <a:br>
              <a:rPr lang="zh-CN" altLang="en-US" dirty="0">
                <a:effectLst/>
              </a:rPr>
            </a:br>
            <a:endParaRPr lang="en-US" altLang="zh-CN" b="1" dirty="0">
              <a:solidFill>
                <a:srgbClr val="FF0000"/>
              </a:solidFill>
              <a:latin typeface="Chinese Quote"/>
            </a:endParaRPr>
          </a:p>
          <a:p>
            <a:pPr marL="285750" indent="-285750" algn="l">
              <a:buFont typeface="Arial" panose="020B0604020202020204" pitchFamily="34" charset="0"/>
              <a:buChar char="•"/>
            </a:pPr>
            <a:endParaRPr lang="en-US" altLang="zh-CN" b="1" dirty="0">
              <a:solidFill>
                <a:srgbClr val="FF0000"/>
              </a:solidFill>
              <a:latin typeface="Chinese Quote"/>
            </a:endParaRPr>
          </a:p>
          <a:p>
            <a:pPr marL="285750" indent="-285750" algn="l">
              <a:buFont typeface="Arial" panose="020B0604020202020204" pitchFamily="34" charset="0"/>
              <a:buChar char="•"/>
            </a:pPr>
            <a:endParaRPr lang="en-US" altLang="zh-CN" b="1" dirty="0">
              <a:solidFill>
                <a:srgbClr val="FF0000"/>
              </a:solidFill>
              <a:latin typeface="Chinese Quote"/>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en-US" altLang="zh-CN" sz="2800" b="1" dirty="0">
                <a:latin typeface="+mj-ea"/>
                <a:ea typeface="+mj-ea"/>
              </a:rPr>
              <a:t>SQL</a:t>
            </a:r>
            <a:r>
              <a:rPr lang="zh-CN" altLang="en-US" sz="2800" b="1" dirty="0">
                <a:latin typeface="+mj-ea"/>
                <a:ea typeface="+mj-ea"/>
              </a:rPr>
              <a:t>优化</a:t>
            </a:r>
            <a:r>
              <a:rPr lang="en-US" altLang="zh-CN" sz="2800" b="1" dirty="0">
                <a:latin typeface="+mj-ea"/>
                <a:ea typeface="+mj-ea"/>
              </a:rPr>
              <a:t>-</a:t>
            </a:r>
            <a:r>
              <a:rPr lang="zh-CN" altLang="en-US" sz="2800" b="1" dirty="0">
                <a:latin typeface="+mj-ea"/>
                <a:ea typeface="+mj-ea"/>
              </a:rPr>
              <a:t>检测题</a:t>
            </a:r>
            <a:endParaRPr lang="zh-CN" altLang="en-US" sz="2800" b="1" dirty="0">
              <a:latin typeface="+mj-ea"/>
              <a:ea typeface="+mj-ea"/>
            </a:endParaRPr>
          </a:p>
        </p:txBody>
      </p:sp>
      <p:graphicFrame>
        <p:nvGraphicFramePr>
          <p:cNvPr id="3" name="表格 3"/>
          <p:cNvGraphicFramePr>
            <a:graphicFrameLocks noGrp="1"/>
          </p:cNvGraphicFramePr>
          <p:nvPr>
            <p:custDataLst>
              <p:tags r:id="rId1"/>
            </p:custDataLst>
          </p:nvPr>
        </p:nvGraphicFramePr>
        <p:xfrm>
          <a:off x="656129" y="1826107"/>
          <a:ext cx="7614142" cy="4886960"/>
        </p:xfrm>
        <a:graphic>
          <a:graphicData uri="http://schemas.openxmlformats.org/drawingml/2006/table">
            <a:tbl>
              <a:tblPr firstRow="1" bandRow="1">
                <a:tableStyleId>{5C22544A-7EE6-4342-B048-85BDC9FD1C3A}</a:tableStyleId>
              </a:tblPr>
              <a:tblGrid>
                <a:gridCol w="3807071"/>
                <a:gridCol w="3807071"/>
              </a:tblGrid>
              <a:tr h="370840">
                <a:tc>
                  <a:txBody>
                    <a:bodyPr/>
                    <a:lstStyle/>
                    <a:p>
                      <a:pPr>
                        <a:buNone/>
                      </a:pPr>
                      <a:r>
                        <a:rPr lang="zh-CN" altLang="en-US" dirty="0"/>
                        <a:t>Where语句</a:t>
                      </a:r>
                      <a:endParaRPr lang="zh-CN" altLang="en-US" dirty="0"/>
                    </a:p>
                  </a:txBody>
                  <a:tcPr/>
                </a:tc>
                <a:tc>
                  <a:txBody>
                    <a:bodyPr/>
                    <a:lstStyle/>
                    <a:p>
                      <a:pPr>
                        <a:buNone/>
                      </a:pPr>
                      <a:r>
                        <a:rPr lang="zh-CN" altLang="en-US"/>
                        <a:t>索引是否被使用</a:t>
                      </a:r>
                      <a:endParaRPr lang="zh-CN" altLang="en-US"/>
                    </a:p>
                  </a:txBody>
                  <a:tcPr/>
                </a:tc>
              </a:tr>
              <a:tr h="370840">
                <a:tc>
                  <a:txBody>
                    <a:bodyPr/>
                    <a:lstStyle/>
                    <a:p>
                      <a:pPr>
                        <a:buNone/>
                      </a:pPr>
                      <a:r>
                        <a:rPr lang="zh-CN" altLang="en-US" dirty="0"/>
                        <a:t>where a = 3</a:t>
                      </a:r>
                      <a:endParaRPr lang="zh-CN" altLang="en-US" dirty="0"/>
                    </a:p>
                  </a:txBody>
                  <a:tcPr/>
                </a:tc>
                <a:tc>
                  <a:txBody>
                    <a:bodyPr/>
                    <a:lstStyle/>
                    <a:p>
                      <a:pPr>
                        <a:buNone/>
                      </a:pPr>
                      <a:r>
                        <a:rPr lang="zh-CN" altLang="en-US"/>
                        <a:t>Y,使用到a</a:t>
                      </a:r>
                      <a:endParaRPr lang="zh-CN" altLang="en-US"/>
                    </a:p>
                  </a:txBody>
                  <a:tcPr/>
                </a:tc>
              </a:tr>
              <a:tr h="370840">
                <a:tc>
                  <a:txBody>
                    <a:bodyPr/>
                    <a:lstStyle/>
                    <a:p>
                      <a:pPr>
                        <a:buNone/>
                      </a:pPr>
                      <a:r>
                        <a:rPr lang="zh-CN" altLang="en-US" dirty="0"/>
                        <a:t>where a = 3 and b = 5</a:t>
                      </a:r>
                      <a:endParaRPr lang="zh-CN" altLang="en-US" dirty="0"/>
                    </a:p>
                  </a:txBody>
                  <a:tcPr/>
                </a:tc>
                <a:tc>
                  <a:txBody>
                    <a:bodyPr/>
                    <a:lstStyle/>
                    <a:p>
                      <a:pPr>
                        <a:buNone/>
                      </a:pPr>
                      <a:r>
                        <a:rPr lang="zh-CN" altLang="en-US"/>
                        <a:t>Y,使用到a，b</a:t>
                      </a:r>
                      <a:endParaRPr lang="zh-CN" altLang="en-US"/>
                    </a:p>
                  </a:txBody>
                  <a:tcPr/>
                </a:tc>
              </a:tr>
              <a:tr h="370840">
                <a:tc>
                  <a:txBody>
                    <a:bodyPr/>
                    <a:lstStyle/>
                    <a:p>
                      <a:pPr>
                        <a:buNone/>
                      </a:pPr>
                      <a:r>
                        <a:rPr lang="zh-CN" altLang="en-US" dirty="0"/>
                        <a:t>where a = 3 and b = 5 and c = 4</a:t>
                      </a:r>
                      <a:endParaRPr lang="zh-CN" altLang="en-US" dirty="0"/>
                    </a:p>
                  </a:txBody>
                  <a:tcPr/>
                </a:tc>
                <a:tc>
                  <a:txBody>
                    <a:bodyPr/>
                    <a:lstStyle/>
                    <a:p>
                      <a:pPr>
                        <a:buNone/>
                      </a:pPr>
                      <a:r>
                        <a:rPr lang="zh-CN" altLang="en-US"/>
                        <a:t>Y,使用到a,b,c</a:t>
                      </a:r>
                      <a:endParaRPr lang="zh-CN" altLang="en-US"/>
                    </a:p>
                  </a:txBody>
                  <a:tcPr/>
                </a:tc>
              </a:tr>
              <a:tr h="370840">
                <a:tc>
                  <a:txBody>
                    <a:bodyPr/>
                    <a:lstStyle/>
                    <a:p>
                      <a:pPr>
                        <a:buNone/>
                      </a:pPr>
                      <a:r>
                        <a:rPr lang="zh-CN" altLang="en-US" dirty="0"/>
                        <a:t>where b = 3 或者 where b = 3 and c = 4  或者 where c = 4</a:t>
                      </a:r>
                      <a:endParaRPr lang="zh-CN" altLang="en-US" dirty="0"/>
                    </a:p>
                  </a:txBody>
                  <a:tcPr/>
                </a:tc>
                <a:tc>
                  <a:txBody>
                    <a:bodyPr/>
                    <a:lstStyle/>
                    <a:p>
                      <a:pPr>
                        <a:buNone/>
                      </a:pPr>
                      <a:r>
                        <a:rPr lang="zh-CN" altLang="en-US"/>
                        <a:t>N</a:t>
                      </a:r>
                      <a:endParaRPr lang="zh-CN" altLang="en-US"/>
                    </a:p>
                  </a:txBody>
                  <a:tcPr/>
                </a:tc>
              </a:tr>
              <a:tr h="370840">
                <a:tc>
                  <a:txBody>
                    <a:bodyPr/>
                    <a:lstStyle/>
                    <a:p>
                      <a:pPr>
                        <a:buNone/>
                      </a:pPr>
                      <a:r>
                        <a:rPr lang="zh-CN" altLang="en-US" dirty="0"/>
                        <a:t>where a = 3 and c = 5</a:t>
                      </a:r>
                      <a:endParaRPr lang="zh-CN" altLang="en-US" dirty="0"/>
                    </a:p>
                  </a:txBody>
                  <a:tcPr/>
                </a:tc>
                <a:tc>
                  <a:txBody>
                    <a:bodyPr/>
                    <a:lstStyle/>
                    <a:p>
                      <a:pPr>
                        <a:buNone/>
                      </a:pPr>
                      <a:r>
                        <a:rPr lang="zh-CN" altLang="en-US" dirty="0"/>
                        <a:t>使用到a， 但是c不可以，b中间断了</a:t>
                      </a:r>
                      <a:endParaRPr lang="zh-CN" altLang="en-US" dirty="0"/>
                    </a:p>
                  </a:txBody>
                  <a:tcPr/>
                </a:tc>
              </a:tr>
              <a:tr h="370840">
                <a:tc>
                  <a:txBody>
                    <a:bodyPr/>
                    <a:lstStyle/>
                    <a:p>
                      <a:pPr>
                        <a:buNone/>
                      </a:pPr>
                      <a:r>
                        <a:rPr lang="zh-CN" altLang="en-US" dirty="0"/>
                        <a:t>where a = 3 and b &gt; 4 and c = 5</a:t>
                      </a:r>
                      <a:endParaRPr lang="zh-CN" altLang="en-US" dirty="0"/>
                    </a:p>
                  </a:txBody>
                  <a:tcPr/>
                </a:tc>
                <a:tc>
                  <a:txBody>
                    <a:bodyPr/>
                    <a:lstStyle/>
                    <a:p>
                      <a:pPr>
                        <a:buNone/>
                      </a:pPr>
                      <a:r>
                        <a:rPr lang="zh-CN" altLang="en-US"/>
                        <a:t>使用到a和b， c不能用在范围之后，b断了</a:t>
                      </a:r>
                      <a:endParaRPr lang="zh-CN" altLang="en-US"/>
                    </a:p>
                  </a:txBody>
                  <a:tcPr/>
                </a:tc>
              </a:tr>
              <a:tr h="370840">
                <a:tc>
                  <a:txBody>
                    <a:bodyPr/>
                    <a:lstStyle/>
                    <a:p>
                      <a:pPr>
                        <a:buNone/>
                      </a:pPr>
                      <a:r>
                        <a:rPr lang="zh-CN" altLang="en-US" dirty="0"/>
                        <a:t>where a = 3 and b like 'kk%' and c = 4</a:t>
                      </a:r>
                      <a:endParaRPr lang="zh-CN" altLang="en-US" dirty="0"/>
                    </a:p>
                  </a:txBody>
                  <a:tcPr/>
                </a:tc>
                <a:tc>
                  <a:txBody>
                    <a:bodyPr/>
                    <a:lstStyle/>
                    <a:p>
                      <a:pPr>
                        <a:buNone/>
                      </a:pPr>
                      <a:r>
                        <a:rPr lang="zh-CN" altLang="en-US"/>
                        <a:t>Y,使用到a,b,c</a:t>
                      </a:r>
                      <a:endParaRPr lang="zh-CN" altLang="en-US"/>
                    </a:p>
                  </a:txBody>
                  <a:tcPr/>
                </a:tc>
              </a:tr>
              <a:tr h="370840">
                <a:tc>
                  <a:txBody>
                    <a:bodyPr/>
                    <a:lstStyle/>
                    <a:p>
                      <a:pPr>
                        <a:buNone/>
                      </a:pPr>
                      <a:r>
                        <a:rPr lang="zh-CN" altLang="en-US" dirty="0"/>
                        <a:t>where a = 3 and b like '%kk' and c = 4</a:t>
                      </a:r>
                      <a:endParaRPr lang="zh-CN" altLang="en-US" dirty="0"/>
                    </a:p>
                  </a:txBody>
                  <a:tcPr/>
                </a:tc>
                <a:tc>
                  <a:txBody>
                    <a:bodyPr/>
                    <a:lstStyle/>
                    <a:p>
                      <a:pPr>
                        <a:buNone/>
                      </a:pPr>
                      <a:r>
                        <a:rPr lang="zh-CN" altLang="en-US"/>
                        <a:t>Y,只用到a</a:t>
                      </a:r>
                      <a:endParaRPr lang="zh-CN" altLang="en-US"/>
                    </a:p>
                  </a:txBody>
                  <a:tcPr/>
                </a:tc>
              </a:tr>
              <a:tr h="370840">
                <a:tc>
                  <a:txBody>
                    <a:bodyPr/>
                    <a:lstStyle/>
                    <a:p>
                      <a:pPr>
                        <a:buNone/>
                      </a:pPr>
                      <a:r>
                        <a:rPr lang="zh-CN" altLang="en-US" dirty="0"/>
                        <a:t>where a = 3 and b like '%kk%' and c = 4</a:t>
                      </a:r>
                      <a:endParaRPr lang="zh-CN" altLang="en-US" dirty="0"/>
                    </a:p>
                  </a:txBody>
                  <a:tcPr/>
                </a:tc>
                <a:tc>
                  <a:txBody>
                    <a:bodyPr/>
                    <a:lstStyle/>
                    <a:p>
                      <a:pPr>
                        <a:buNone/>
                      </a:pPr>
                      <a:r>
                        <a:rPr lang="zh-CN" altLang="en-US"/>
                        <a:t>Y,只用到a</a:t>
                      </a:r>
                      <a:endParaRPr lang="zh-CN" altLang="en-US"/>
                    </a:p>
                  </a:txBody>
                  <a:tcPr/>
                </a:tc>
              </a:tr>
              <a:tr h="370840">
                <a:tc>
                  <a:txBody>
                    <a:bodyPr/>
                    <a:lstStyle/>
                    <a:p>
                      <a:pPr>
                        <a:buNone/>
                      </a:pPr>
                      <a:r>
                        <a:rPr lang="zh-CN" altLang="en-US" dirty="0"/>
                        <a:t>where a = 3 and b like 'k%kk%' and c = 4</a:t>
                      </a:r>
                      <a:endParaRPr lang="zh-CN" altLang="en-US" dirty="0"/>
                    </a:p>
                  </a:txBody>
                  <a:tcPr/>
                </a:tc>
                <a:tc>
                  <a:txBody>
                    <a:bodyPr/>
                    <a:lstStyle/>
                    <a:p>
                      <a:pPr>
                        <a:buNone/>
                      </a:pPr>
                      <a:r>
                        <a:rPr lang="zh-CN" altLang="en-US" dirty="0"/>
                        <a:t>Y,使用到a,b,c</a:t>
                      </a:r>
                      <a:endParaRPr lang="zh-CN" altLang="en-US" dirty="0"/>
                    </a:p>
                  </a:txBody>
                  <a:tcPr/>
                </a:tc>
              </a:tr>
            </a:tbl>
          </a:graphicData>
        </a:graphic>
      </p:graphicFrame>
      <p:sp>
        <p:nvSpPr>
          <p:cNvPr id="4" name="矩形 3"/>
          <p:cNvSpPr/>
          <p:nvPr/>
        </p:nvSpPr>
        <p:spPr>
          <a:xfrm>
            <a:off x="4552735" y="2250884"/>
            <a:ext cx="3807071" cy="4314825"/>
          </a:xfrm>
          <a:prstGeom prst="rect">
            <a:avLst/>
          </a:prstGeom>
          <a:solidFill>
            <a:schemeClr val="bg2"/>
          </a:solidFill>
        </p:spPr>
        <p:txBody>
          <a:bodyPr wrap="square" lIns="91440" tIns="45720" rIns="91440" bIns="45720">
            <a:spAutoFit/>
          </a:bodyPr>
          <a:lstStyle/>
          <a:p>
            <a:pPr algn="ctr"/>
            <a:endParaRPr lang="zh-CN" altLang="en-US"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 name="文本框 4"/>
          <p:cNvSpPr txBox="1"/>
          <p:nvPr/>
        </p:nvSpPr>
        <p:spPr>
          <a:xfrm>
            <a:off x="656129" y="1188780"/>
            <a:ext cx="2895088" cy="369332"/>
          </a:xfrm>
          <a:prstGeom prst="rect">
            <a:avLst/>
          </a:prstGeom>
          <a:noFill/>
        </p:spPr>
        <p:txBody>
          <a:bodyPr wrap="none" rtlCol="0">
            <a:spAutoFit/>
          </a:bodyPr>
          <a:lstStyle/>
          <a:p>
            <a:r>
              <a:rPr lang="zh-CN" altLang="en-US" dirty="0"/>
              <a:t>假设建立了索引</a:t>
            </a:r>
            <a:r>
              <a:rPr lang="en-US" altLang="zh-CN" dirty="0"/>
              <a:t>index(</a:t>
            </a:r>
            <a:r>
              <a:rPr lang="en-US" altLang="zh-CN" dirty="0" err="1"/>
              <a:t>a,b,c</a:t>
            </a:r>
            <a:r>
              <a:rPr lang="en-US" altLang="zh-CN" dirty="0"/>
              <a:t>)</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269" name="Picture 5" descr="PPT-5-3"/>
          <p:cNvPicPr>
            <a:picLocks noChangeAspect="1" noChangeArrowheads="1"/>
          </p:cNvPicPr>
          <p:nvPr/>
        </p:nvPicPr>
        <p:blipFill>
          <a:blip r:embed="rId1" cstate="print"/>
          <a:srcRect/>
          <a:stretch>
            <a:fillRect/>
          </a:stretch>
        </p:blipFill>
        <p:spPr bwMode="auto">
          <a:xfrm>
            <a:off x="3704308" y="2733676"/>
            <a:ext cx="2578387" cy="796925"/>
          </a:xfrm>
          <a:prstGeom prst="rect">
            <a:avLst/>
          </a:prstGeom>
          <a:noFill/>
          <a:ln w="9525">
            <a:noFill/>
            <a:miter lim="800000"/>
            <a:headEnd/>
            <a:tailEnd/>
          </a:ln>
        </p:spPr>
      </p:pic>
      <p:pic>
        <p:nvPicPr>
          <p:cNvPr id="11270" name="Picture 6" descr="PPT-5-4"/>
          <p:cNvPicPr>
            <a:picLocks noChangeAspect="1" noChangeArrowheads="1"/>
          </p:cNvPicPr>
          <p:nvPr/>
        </p:nvPicPr>
        <p:blipFill>
          <a:blip r:embed="rId2" cstate="print"/>
          <a:srcRect/>
          <a:stretch>
            <a:fillRect/>
          </a:stretch>
        </p:blipFill>
        <p:spPr bwMode="auto">
          <a:xfrm>
            <a:off x="3001587" y="3022601"/>
            <a:ext cx="3721289" cy="1152525"/>
          </a:xfrm>
          <a:prstGeom prst="rect">
            <a:avLst/>
          </a:prstGeom>
          <a:noFill/>
          <a:ln w="9525">
            <a:noFill/>
            <a:miter lim="800000"/>
            <a:headEnd/>
            <a:tailEnd/>
          </a:ln>
        </p:spPr>
      </p:pic>
      <p:pic>
        <p:nvPicPr>
          <p:cNvPr id="18437" name="Picture 7" descr="PPT-5-6"/>
          <p:cNvPicPr>
            <a:picLocks noChangeAspect="1" noChangeArrowheads="1"/>
          </p:cNvPicPr>
          <p:nvPr/>
        </p:nvPicPr>
        <p:blipFill>
          <a:blip r:embed="rId3" cstate="print"/>
          <a:srcRect/>
          <a:stretch>
            <a:fillRect/>
          </a:stretch>
        </p:blipFill>
        <p:spPr bwMode="auto">
          <a:xfrm>
            <a:off x="1" y="6454776"/>
            <a:ext cx="10030107" cy="403225"/>
          </a:xfrm>
          <a:prstGeom prst="rect">
            <a:avLst/>
          </a:prstGeom>
          <a:noFill/>
          <a:ln w="9525">
            <a:noFill/>
            <a:miter lim="800000"/>
            <a:headEnd/>
            <a:tailEnd/>
          </a:ln>
        </p:spPr>
      </p:pic>
      <p:sp>
        <p:nvSpPr>
          <p:cNvPr id="8" name="矩形 7"/>
          <p:cNvSpPr/>
          <p:nvPr/>
        </p:nvSpPr>
        <p:spPr>
          <a:xfrm>
            <a:off x="5844114" y="6482191"/>
            <a:ext cx="5367139" cy="344325"/>
          </a:xfrm>
          <a:prstGeom prst="rect">
            <a:avLst/>
          </a:prstGeom>
        </p:spPr>
        <p:txBody>
          <a:bodyPr wrap="square">
            <a:spAutoFit/>
          </a:bodyPr>
          <a:lstStyle/>
          <a:p>
            <a:pPr marL="342900" indent="-342900" eaLnBrk="1" hangingPunct="1">
              <a:lnSpc>
                <a:spcPct val="110000"/>
              </a:lnSpc>
              <a:defRPr/>
            </a:pPr>
            <a:r>
              <a:rPr lang="zh-CN" altLang="en-US"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王道码农训练营</a:t>
            </a:r>
            <a:r>
              <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-WWW.CSKAOYAN.COM</a:t>
            </a:r>
            <a:endPar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1270"/>
                                        </p:tgtEl>
                                        <p:attrNameLst>
                                          <p:attrName>style.visibility</p:attrName>
                                        </p:attrNameLst>
                                      </p:cBhvr>
                                      <p:to>
                                        <p:strVal val="visible"/>
                                      </p:to>
                                    </p:set>
                                    <p:animEffect transition="in" filter="fade">
                                      <p:cBhvr>
                                        <p:cTn id="7" dur="2000"/>
                                        <p:tgtEl>
                                          <p:spTgt spid="11270"/>
                                        </p:tgtEl>
                                      </p:cBhvr>
                                    </p:animEffect>
                                  </p:childTnLst>
                                </p:cTn>
                              </p:par>
                              <p:par>
                                <p:cTn id="8" presetID="47" presetClass="entr" presetSubtype="0" fill="hold" nodeType="withEffect">
                                  <p:stCondLst>
                                    <p:cond delay="1000"/>
                                  </p:stCondLst>
                                  <p:childTnLst>
                                    <p:set>
                                      <p:cBhvr>
                                        <p:cTn id="9" dur="1" fill="hold">
                                          <p:stCondLst>
                                            <p:cond delay="0"/>
                                          </p:stCondLst>
                                        </p:cTn>
                                        <p:tgtEl>
                                          <p:spTgt spid="11269"/>
                                        </p:tgtEl>
                                        <p:attrNameLst>
                                          <p:attrName>style.visibility</p:attrName>
                                        </p:attrNameLst>
                                      </p:cBhvr>
                                      <p:to>
                                        <p:strVal val="visible"/>
                                      </p:to>
                                    </p:set>
                                    <p:animEffect transition="in" filter="fade">
                                      <p:cBhvr>
                                        <p:cTn id="10" dur="1000"/>
                                        <p:tgtEl>
                                          <p:spTgt spid="11269"/>
                                        </p:tgtEl>
                                      </p:cBhvr>
                                    </p:animEffect>
                                    <p:anim calcmode="lin" valueType="num">
                                      <p:cBhvr>
                                        <p:cTn id="11" dur="1000" fill="hold"/>
                                        <p:tgtEl>
                                          <p:spTgt spid="11269"/>
                                        </p:tgtEl>
                                        <p:attrNameLst>
                                          <p:attrName>ppt_x</p:attrName>
                                        </p:attrNameLst>
                                      </p:cBhvr>
                                      <p:tavLst>
                                        <p:tav tm="0">
                                          <p:val>
                                            <p:strVal val="#ppt_x"/>
                                          </p:val>
                                        </p:tav>
                                        <p:tav tm="100000">
                                          <p:val>
                                            <p:strVal val="#ppt_x"/>
                                          </p:val>
                                        </p:tav>
                                      </p:tavLst>
                                    </p:anim>
                                    <p:anim calcmode="lin" valueType="num">
                                      <p:cBhvr>
                                        <p:cTn id="12" dur="1000" fill="hold"/>
                                        <p:tgtEl>
                                          <p:spTgt spid="11269"/>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8"/>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启动慢查询</a:t>
            </a:r>
            <a:endParaRPr lang="zh-CN" altLang="en-US" sz="2800" b="1" dirty="0">
              <a:latin typeface="+mj-ea"/>
              <a:ea typeface="+mj-ea"/>
            </a:endParaRPr>
          </a:p>
        </p:txBody>
      </p:sp>
      <p:sp>
        <p:nvSpPr>
          <p:cNvPr id="5" name="文本框 4"/>
          <p:cNvSpPr txBox="1"/>
          <p:nvPr/>
        </p:nvSpPr>
        <p:spPr>
          <a:xfrm>
            <a:off x="382257" y="1235860"/>
            <a:ext cx="8756374" cy="4065857"/>
          </a:xfrm>
          <a:prstGeom prst="rect">
            <a:avLst/>
          </a:prstGeom>
          <a:noFill/>
        </p:spPr>
        <p:txBody>
          <a:bodyPr wrap="square" rtlCol="0">
            <a:spAutoFit/>
          </a:bodyPr>
          <a:lstStyle/>
          <a:p>
            <a:pPr marL="285750" indent="-285750">
              <a:buFont typeface="Wingdings" panose="05000000000000000000" charset="0"/>
              <a:buChar char="p"/>
            </a:pPr>
            <a:r>
              <a:rPr lang="zh-CN" altLang="en-US" b="1" dirty="0">
                <a:solidFill>
                  <a:schemeClr val="accent1"/>
                </a:solidFill>
                <a:effectLst>
                  <a:outerShdw blurRad="38100" dist="25400" dir="5400000" algn="ctr" rotWithShape="0">
                    <a:srgbClr val="6E747A">
                      <a:alpha val="43000"/>
                    </a:srgbClr>
                  </a:outerShdw>
                </a:effectLst>
              </a:rPr>
              <a:t>常用命令</a:t>
            </a:r>
            <a:endParaRPr lang="en-US" altLang="zh-CN" b="1" dirty="0">
              <a:solidFill>
                <a:schemeClr val="accent1"/>
              </a:solidFill>
              <a:effectLst>
                <a:outerShdw blurRad="38100" dist="25400" dir="5400000" algn="ctr" rotWithShape="0">
                  <a:srgbClr val="6E747A">
                    <a:alpha val="43000"/>
                  </a:srgbClr>
                </a:outerShdw>
              </a:effectLst>
            </a:endParaRPr>
          </a:p>
          <a:p>
            <a:pPr>
              <a:lnSpc>
                <a:spcPct val="150000"/>
              </a:lnSpc>
            </a:pPr>
            <a:r>
              <a:rPr lang="en-US" altLang="zh-CN" dirty="0"/>
              <a:t>Show variables like “%</a:t>
            </a:r>
            <a:r>
              <a:rPr lang="en-US" altLang="zh-CN" dirty="0" err="1"/>
              <a:t>slow_query_log</a:t>
            </a:r>
            <a:r>
              <a:rPr lang="en-US" altLang="zh-CN" dirty="0"/>
              <a:t>”;</a:t>
            </a:r>
            <a:endParaRPr lang="en-US" altLang="zh-CN" dirty="0"/>
          </a:p>
          <a:p>
            <a:pPr>
              <a:lnSpc>
                <a:spcPct val="150000"/>
              </a:lnSpc>
            </a:pPr>
            <a:r>
              <a:rPr lang="en-US" altLang="zh-CN" dirty="0"/>
              <a:t>Set global </a:t>
            </a:r>
            <a:r>
              <a:rPr lang="en-US" altLang="zh-CN" dirty="0" err="1"/>
              <a:t>slow_query_log</a:t>
            </a:r>
            <a:r>
              <a:rPr lang="en-US" altLang="zh-CN" dirty="0"/>
              <a:t>=1;  #</a:t>
            </a:r>
            <a:r>
              <a:rPr lang="zh-CN" altLang="en-US" dirty="0"/>
              <a:t>只是临时生效，如果要永久生效，必须修改配置文件</a:t>
            </a:r>
            <a:endParaRPr lang="en-US" altLang="zh-CN" dirty="0"/>
          </a:p>
          <a:p>
            <a:pPr>
              <a:lnSpc>
                <a:spcPct val="150000"/>
              </a:lnSpc>
            </a:pPr>
            <a:r>
              <a:rPr lang="en-US" altLang="zh-CN" dirty="0"/>
              <a:t>show variables like "%</a:t>
            </a:r>
            <a:r>
              <a:rPr lang="en-US" altLang="zh-CN" dirty="0" err="1"/>
              <a:t>long_query</a:t>
            </a:r>
            <a:r>
              <a:rPr lang="en-US" altLang="zh-CN" dirty="0"/>
              <a:t>%";  </a:t>
            </a:r>
            <a:endParaRPr lang="en-US" altLang="zh-CN" dirty="0"/>
          </a:p>
          <a:p>
            <a:pPr>
              <a:lnSpc>
                <a:spcPct val="150000"/>
              </a:lnSpc>
            </a:pPr>
            <a:r>
              <a:rPr lang="en-US" altLang="zh-CN" dirty="0"/>
              <a:t>Set global </a:t>
            </a:r>
            <a:r>
              <a:rPr lang="en-US" altLang="zh-CN" dirty="0" err="1"/>
              <a:t>long_query_time</a:t>
            </a:r>
            <a:r>
              <a:rPr lang="en-US" altLang="zh-CN" dirty="0"/>
              <a:t>=0.1;  #</a:t>
            </a:r>
            <a:r>
              <a:rPr lang="zh-CN" altLang="en-US" dirty="0"/>
              <a:t>为什么修改之后看不到变化？ </a:t>
            </a:r>
            <a:endParaRPr lang="en-US" altLang="zh-CN" dirty="0"/>
          </a:p>
          <a:p>
            <a:pPr>
              <a:lnSpc>
                <a:spcPct val="150000"/>
              </a:lnSpc>
            </a:pPr>
            <a:r>
              <a:rPr lang="zh-CN" altLang="en-US" dirty="0"/>
              <a:t>需要重新连接或者</a:t>
            </a:r>
            <a:r>
              <a:rPr lang="en-US" altLang="zh-CN" dirty="0"/>
              <a:t>show global variables like ‘</a:t>
            </a:r>
            <a:r>
              <a:rPr lang="en-US" altLang="zh-CN" dirty="0" err="1"/>
              <a:t>long_query</a:t>
            </a:r>
            <a:r>
              <a:rPr lang="en-US" altLang="zh-CN" dirty="0"/>
              <a:t>%’</a:t>
            </a:r>
            <a:endParaRPr lang="en-US" altLang="zh-CN" dirty="0"/>
          </a:p>
          <a:p>
            <a:pPr indent="0">
              <a:lnSpc>
                <a:spcPct val="150000"/>
              </a:lnSpc>
              <a:buFont typeface="Wingdings" panose="05000000000000000000" charset="0"/>
              <a:buNone/>
            </a:pPr>
            <a:r>
              <a:rPr lang="zh-CN" altLang="en-US" dirty="0"/>
              <a:t>可以</a:t>
            </a:r>
            <a:r>
              <a:rPr lang="en-US" altLang="zh-CN" dirty="0"/>
              <a:t>select sleep(1);</a:t>
            </a:r>
            <a:endParaRPr lang="en-US" altLang="zh-CN" dirty="0"/>
          </a:p>
          <a:p>
            <a:pPr indent="0">
              <a:lnSpc>
                <a:spcPct val="150000"/>
              </a:lnSpc>
              <a:buFont typeface="Wingdings" panose="05000000000000000000" charset="0"/>
              <a:buNone/>
            </a:pPr>
            <a:r>
              <a:rPr lang="en-US" altLang="zh-CN" dirty="0"/>
              <a:t>Show global status like ‘%</a:t>
            </a:r>
            <a:r>
              <a:rPr lang="en-US" altLang="zh-CN" dirty="0" err="1"/>
              <a:t>slow_queries</a:t>
            </a:r>
            <a:r>
              <a:rPr lang="en-US" altLang="zh-CN" dirty="0"/>
              <a:t>’;  #</a:t>
            </a:r>
            <a:r>
              <a:rPr lang="zh-CN" altLang="en-US" dirty="0"/>
              <a:t>查看慢查询</a:t>
            </a:r>
            <a:r>
              <a:rPr lang="en-US" altLang="zh-CN" dirty="0"/>
              <a:t>SQL</a:t>
            </a:r>
            <a:r>
              <a:rPr lang="zh-CN" altLang="en-US" dirty="0"/>
              <a:t>记录数</a:t>
            </a:r>
            <a:endParaRPr lang="en-US" altLang="zh-CN" dirty="0"/>
          </a:p>
          <a:p>
            <a:pPr indent="0">
              <a:lnSpc>
                <a:spcPct val="150000"/>
              </a:lnSpc>
              <a:buFont typeface="Wingdings" panose="05000000000000000000" charset="0"/>
              <a:buNone/>
            </a:pPr>
            <a:endParaRPr lang="en-US" altLang="zh-CN" dirty="0"/>
          </a:p>
          <a:p>
            <a:pPr indent="0">
              <a:lnSpc>
                <a:spcPct val="150000"/>
              </a:lnSpc>
              <a:buFont typeface="Wingdings" panose="05000000000000000000" charset="0"/>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启动慢查询</a:t>
            </a:r>
            <a:endParaRPr lang="zh-CN" altLang="en-US" sz="2800" b="1" dirty="0">
              <a:latin typeface="+mj-ea"/>
              <a:ea typeface="+mj-ea"/>
            </a:endParaRPr>
          </a:p>
        </p:txBody>
      </p:sp>
      <p:sp>
        <p:nvSpPr>
          <p:cNvPr id="5" name="文本框 4"/>
          <p:cNvSpPr txBox="1"/>
          <p:nvPr/>
        </p:nvSpPr>
        <p:spPr>
          <a:xfrm>
            <a:off x="382257" y="1235860"/>
            <a:ext cx="8756374" cy="3416320"/>
          </a:xfrm>
          <a:prstGeom prst="rect">
            <a:avLst/>
          </a:prstGeom>
          <a:noFill/>
        </p:spPr>
        <p:txBody>
          <a:bodyPr wrap="square" rtlCol="0">
            <a:spAutoFit/>
          </a:bodyPr>
          <a:lstStyle/>
          <a:p>
            <a:pPr marL="285750" indent="-285750">
              <a:buFont typeface="Wingdings" panose="05000000000000000000" charset="0"/>
              <a:buChar char="p"/>
            </a:pPr>
            <a:r>
              <a:rPr lang="zh-CN" altLang="en-US" b="1" dirty="0">
                <a:solidFill>
                  <a:schemeClr val="accent1"/>
                </a:solidFill>
                <a:effectLst>
                  <a:outerShdw blurRad="38100" dist="25400" dir="5400000" algn="ctr" rotWithShape="0">
                    <a:srgbClr val="6E747A">
                      <a:alpha val="43000"/>
                    </a:srgbClr>
                  </a:outerShdw>
                </a:effectLst>
              </a:rPr>
              <a:t>常用配置</a:t>
            </a:r>
            <a:endParaRPr lang="zh-CN" altLang="en-US" b="1" dirty="0">
              <a:solidFill>
                <a:schemeClr val="accent1"/>
              </a:solidFill>
              <a:effectLst>
                <a:outerShdw blurRad="38100" dist="25400" dir="5400000" algn="ctr" rotWithShape="0">
                  <a:srgbClr val="6E747A">
                    <a:alpha val="43000"/>
                  </a:srgbClr>
                </a:outerShdw>
              </a:effectLst>
            </a:endParaRPr>
          </a:p>
          <a:p>
            <a:pPr marL="342900" indent="-342900">
              <a:buFont typeface="Wingdings" panose="05000000000000000000" charset="0"/>
              <a:buChar char="ü"/>
            </a:pPr>
            <a:r>
              <a:rPr lang="en-US" altLang="zh-CN" dirty="0" err="1">
                <a:sym typeface="+mn-ea"/>
              </a:rPr>
              <a:t>slow_query_log</a:t>
            </a:r>
            <a:r>
              <a:rPr lang="en-US" altLang="zh-CN" dirty="0">
                <a:sym typeface="+mn-ea"/>
              </a:rPr>
              <a:t> </a:t>
            </a:r>
            <a:r>
              <a:rPr lang="zh-CN" altLang="en-US" dirty="0">
                <a:solidFill>
                  <a:srgbClr val="FF0000"/>
                </a:solidFill>
                <a:sym typeface="+mn-ea"/>
              </a:rPr>
              <a:t>启动</a:t>
            </a:r>
            <a:r>
              <a:rPr lang="en-US" altLang="zh-CN" dirty="0">
                <a:solidFill>
                  <a:srgbClr val="FF0000"/>
                </a:solidFill>
                <a:sym typeface="+mn-ea"/>
              </a:rPr>
              <a:t>/</a:t>
            </a:r>
            <a:r>
              <a:rPr lang="zh-CN" altLang="en-US" dirty="0">
                <a:solidFill>
                  <a:srgbClr val="FF0000"/>
                </a:solidFill>
                <a:sym typeface="+mn-ea"/>
              </a:rPr>
              <a:t>停止</a:t>
            </a:r>
            <a:r>
              <a:rPr lang="zh-CN" altLang="en-US" dirty="0">
                <a:sym typeface="+mn-ea"/>
              </a:rPr>
              <a:t>技术慢查询日志</a:t>
            </a:r>
            <a:endParaRPr lang="zh-CN" altLang="en-US" dirty="0">
              <a:sym typeface="+mn-ea"/>
            </a:endParaRPr>
          </a:p>
          <a:p>
            <a:pPr marL="342900" indent="-342900">
              <a:buFont typeface="Wingdings" panose="05000000000000000000" charset="0"/>
              <a:buChar char="ü"/>
            </a:pPr>
            <a:r>
              <a:rPr lang="en-US" altLang="zh-CN" dirty="0" err="1">
                <a:sym typeface="+mn-ea"/>
              </a:rPr>
              <a:t>slow_query_log_file</a:t>
            </a:r>
            <a:r>
              <a:rPr lang="en-US" altLang="zh-CN" dirty="0">
                <a:sym typeface="+mn-ea"/>
              </a:rPr>
              <a:t> </a:t>
            </a:r>
            <a:r>
              <a:rPr lang="zh-CN" altLang="en-US" dirty="0">
                <a:sym typeface="+mn-ea"/>
              </a:rPr>
              <a:t>指定慢查询日志得存储路径及文件（默认和数据文件放一起）</a:t>
            </a:r>
            <a:endParaRPr lang="zh-CN" altLang="en-US" dirty="0">
              <a:sym typeface="+mn-ea"/>
            </a:endParaRPr>
          </a:p>
          <a:p>
            <a:pPr marL="342900" indent="-342900">
              <a:buFont typeface="Wingdings" panose="05000000000000000000" charset="0"/>
              <a:buChar char="ü"/>
            </a:pPr>
            <a:r>
              <a:rPr lang="en-US" altLang="zh-CN" dirty="0" err="1">
                <a:sym typeface="+mn-ea"/>
              </a:rPr>
              <a:t>long_query_time</a:t>
            </a:r>
            <a:r>
              <a:rPr lang="en-US" altLang="zh-CN" dirty="0">
                <a:sym typeface="+mn-ea"/>
              </a:rPr>
              <a:t> </a:t>
            </a:r>
            <a:r>
              <a:rPr lang="zh-CN" altLang="en-US" dirty="0">
                <a:sym typeface="+mn-ea"/>
              </a:rPr>
              <a:t>指定记录</a:t>
            </a:r>
            <a:r>
              <a:rPr lang="zh-CN" altLang="en-US" dirty="0">
                <a:solidFill>
                  <a:srgbClr val="FF0000"/>
                </a:solidFill>
                <a:sym typeface="+mn-ea"/>
              </a:rPr>
              <a:t>慢查询日志</a:t>
            </a:r>
            <a:r>
              <a:rPr lang="en-US" altLang="zh-CN" dirty="0">
                <a:solidFill>
                  <a:srgbClr val="FF0000"/>
                </a:solidFill>
                <a:sym typeface="+mn-ea"/>
              </a:rPr>
              <a:t>SQL</a:t>
            </a:r>
            <a:r>
              <a:rPr lang="zh-CN" altLang="en-US" dirty="0">
                <a:solidFill>
                  <a:srgbClr val="FF0000"/>
                </a:solidFill>
                <a:sym typeface="+mn-ea"/>
              </a:rPr>
              <a:t>执行时间的阈值</a:t>
            </a:r>
            <a:r>
              <a:rPr lang="zh-CN" altLang="en-US" dirty="0">
                <a:sym typeface="+mn-ea"/>
              </a:rPr>
              <a:t>（单位：秒，默认</a:t>
            </a:r>
            <a:r>
              <a:rPr lang="en-US" altLang="zh-CN" dirty="0">
                <a:sym typeface="+mn-ea"/>
              </a:rPr>
              <a:t>10</a:t>
            </a:r>
            <a:r>
              <a:rPr lang="zh-CN" altLang="en-US" dirty="0">
                <a:sym typeface="+mn-ea"/>
              </a:rPr>
              <a:t>秒）</a:t>
            </a:r>
            <a:endParaRPr lang="zh-CN" altLang="en-US" dirty="0">
              <a:sym typeface="+mn-ea"/>
            </a:endParaRPr>
          </a:p>
          <a:p>
            <a:pPr marL="342900" indent="-342900">
              <a:buFont typeface="Wingdings" panose="05000000000000000000" charset="0"/>
              <a:buChar char="ü"/>
            </a:pPr>
            <a:r>
              <a:rPr lang="en-US" altLang="zh-CN" dirty="0" err="1">
                <a:sym typeface="+mn-ea"/>
              </a:rPr>
              <a:t>log_queries_not_using_indexes</a:t>
            </a:r>
            <a:r>
              <a:rPr lang="en-US" altLang="zh-CN" dirty="0">
                <a:sym typeface="+mn-ea"/>
              </a:rPr>
              <a:t>  </a:t>
            </a:r>
            <a:r>
              <a:rPr lang="zh-CN" altLang="en-US" dirty="0">
                <a:sym typeface="+mn-ea"/>
              </a:rPr>
              <a:t>是否记录未使用索引的</a:t>
            </a:r>
            <a:r>
              <a:rPr lang="en-US" altLang="zh-CN" dirty="0">
                <a:sym typeface="+mn-ea"/>
              </a:rPr>
              <a:t>SQL</a:t>
            </a:r>
            <a:endParaRPr lang="en-US" altLang="zh-CN" dirty="0">
              <a:sym typeface="+mn-ea"/>
            </a:endParaRPr>
          </a:p>
          <a:p>
            <a:pPr marL="342900" indent="-342900">
              <a:buFont typeface="Wingdings" panose="05000000000000000000" charset="0"/>
              <a:buChar char="ü"/>
            </a:pPr>
            <a:r>
              <a:rPr lang="zh-CN" altLang="en-US" dirty="0">
                <a:sym typeface="+mn-ea"/>
              </a:rPr>
              <a:t>log_output 日志存放的地方【TABLE】【</a:t>
            </a:r>
            <a:r>
              <a:rPr lang="en-US" altLang="zh-CN" dirty="0">
                <a:sym typeface="+mn-ea"/>
              </a:rPr>
              <a:t>FILE</a:t>
            </a:r>
            <a:r>
              <a:rPr lang="zh-CN" altLang="en-US" dirty="0">
                <a:sym typeface="+mn-ea"/>
              </a:rPr>
              <a:t>】【FILE,TABLE】</a:t>
            </a:r>
            <a:endParaRPr lang="zh-CN" altLang="en-US" dirty="0">
              <a:sym typeface="+mn-ea"/>
            </a:endParaRPr>
          </a:p>
          <a:p>
            <a:pPr indent="0">
              <a:buFont typeface="Wingdings" panose="05000000000000000000" charset="0"/>
              <a:buNone/>
            </a:pPr>
            <a:endParaRPr lang="zh-CN" altLang="en-US" dirty="0">
              <a:sym typeface="+mn-ea"/>
            </a:endParaRPr>
          </a:p>
          <a:p>
            <a:pPr marL="285750" indent="-285750">
              <a:buFont typeface="Wingdings" panose="05000000000000000000" charset="0"/>
              <a:buChar char="p"/>
            </a:pPr>
            <a:r>
              <a:rPr lang="zh-CN" altLang="en-US" b="1" dirty="0">
                <a:solidFill>
                  <a:schemeClr val="accent1"/>
                </a:solidFill>
                <a:effectLst>
                  <a:outerShdw blurRad="38100" dist="25400" dir="5400000" algn="ctr" rotWithShape="0">
                    <a:srgbClr val="6E747A">
                      <a:alpha val="43000"/>
                    </a:srgbClr>
                  </a:outerShdw>
                </a:effectLst>
                <a:sym typeface="+mn-ea"/>
              </a:rPr>
              <a:t>记录符合条件得</a:t>
            </a:r>
            <a:r>
              <a:rPr lang="en-US" altLang="zh-CN" b="1" dirty="0">
                <a:solidFill>
                  <a:schemeClr val="accent1"/>
                </a:solidFill>
                <a:effectLst>
                  <a:outerShdw blurRad="38100" dist="25400" dir="5400000" algn="ctr" rotWithShape="0">
                    <a:srgbClr val="6E747A">
                      <a:alpha val="43000"/>
                    </a:srgbClr>
                  </a:outerShdw>
                </a:effectLst>
                <a:sym typeface="+mn-ea"/>
              </a:rPr>
              <a:t>SQL</a:t>
            </a:r>
            <a:endParaRPr lang="en-US" altLang="zh-CN" b="1" dirty="0">
              <a:solidFill>
                <a:schemeClr val="accent1"/>
              </a:solidFill>
              <a:effectLst>
                <a:outerShdw blurRad="38100" dist="25400" dir="5400000" algn="ctr" rotWithShape="0">
                  <a:srgbClr val="6E747A">
                    <a:alpha val="43000"/>
                  </a:srgbClr>
                </a:outerShdw>
              </a:effectLst>
              <a:sym typeface="+mn-ea"/>
            </a:endParaRPr>
          </a:p>
          <a:p>
            <a:pPr marL="285750" indent="-285750">
              <a:buFont typeface="Wingdings" panose="05000000000000000000" charset="0"/>
              <a:buChar char="ü"/>
            </a:pPr>
            <a:r>
              <a:rPr lang="zh-CN" altLang="en-US" dirty="0">
                <a:sym typeface="+mn-ea"/>
              </a:rPr>
              <a:t>查询语句</a:t>
            </a:r>
            <a:endParaRPr lang="zh-CN" altLang="en-US" dirty="0">
              <a:sym typeface="+mn-ea"/>
            </a:endParaRPr>
          </a:p>
          <a:p>
            <a:pPr marL="285750" indent="-285750">
              <a:buFont typeface="Wingdings" panose="05000000000000000000" charset="0"/>
              <a:buChar char="ü"/>
            </a:pPr>
            <a:r>
              <a:rPr lang="zh-CN" altLang="en-US" dirty="0">
                <a:sym typeface="+mn-ea"/>
              </a:rPr>
              <a:t>数据修改语句</a:t>
            </a:r>
            <a:endParaRPr lang="zh-CN" altLang="en-US" dirty="0">
              <a:sym typeface="+mn-ea"/>
            </a:endParaRPr>
          </a:p>
          <a:p>
            <a:pPr marL="285750" indent="-285750">
              <a:buFont typeface="Wingdings" panose="05000000000000000000" charset="0"/>
              <a:buChar char="ü"/>
            </a:pPr>
            <a:r>
              <a:rPr lang="zh-CN" altLang="en-US" dirty="0">
                <a:sym typeface="+mn-ea"/>
              </a:rPr>
              <a:t>已经回滚得</a:t>
            </a:r>
            <a:r>
              <a:rPr lang="en-US" altLang="zh-CN" dirty="0">
                <a:sym typeface="+mn-ea"/>
              </a:rPr>
              <a:t>SQL</a:t>
            </a:r>
            <a:r>
              <a:rPr lang="zh-CN" altLang="en-US" dirty="0">
                <a:sym typeface="+mn-ea"/>
              </a:rPr>
              <a:t>     </a:t>
            </a:r>
            <a:endParaRPr lang="en-US" altLang="zh-CN" dirty="0">
              <a:sym typeface="+mn-ea"/>
            </a:endParaRPr>
          </a:p>
          <a:p>
            <a:endParaRPr lang="en-US" altLang="zh-CN" b="1"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139" y="397565"/>
            <a:ext cx="5059018" cy="523220"/>
          </a:xfrm>
          <a:prstGeom prst="rect">
            <a:avLst/>
          </a:prstGeom>
          <a:noFill/>
        </p:spPr>
        <p:txBody>
          <a:bodyPr wrap="square" rtlCol="0">
            <a:spAutoFit/>
          </a:bodyPr>
          <a:lstStyle/>
          <a:p>
            <a:r>
              <a:rPr lang="zh-CN" altLang="en-US" sz="2800" b="1" dirty="0">
                <a:latin typeface="+mj-ea"/>
                <a:ea typeface="+mj-ea"/>
              </a:rPr>
              <a:t>慢查询日志的内容</a:t>
            </a:r>
            <a:endParaRPr lang="zh-CN" altLang="en-US" sz="2800" b="1" dirty="0">
              <a:latin typeface="+mj-ea"/>
              <a:ea typeface="+mj-ea"/>
            </a:endParaRPr>
          </a:p>
        </p:txBody>
      </p:sp>
      <p:pic>
        <p:nvPicPr>
          <p:cNvPr id="3" name="图片 2"/>
          <p:cNvPicPr>
            <a:picLocks noChangeAspect="1"/>
          </p:cNvPicPr>
          <p:nvPr/>
        </p:nvPicPr>
        <p:blipFill>
          <a:blip r:embed="rId1"/>
          <a:stretch>
            <a:fillRect/>
          </a:stretch>
        </p:blipFill>
        <p:spPr>
          <a:xfrm>
            <a:off x="592455" y="1348105"/>
            <a:ext cx="8620125" cy="1908175"/>
          </a:xfrm>
          <a:prstGeom prst="rect">
            <a:avLst/>
          </a:prstGeom>
        </p:spPr>
      </p:pic>
      <p:graphicFrame>
        <p:nvGraphicFramePr>
          <p:cNvPr id="6" name="表格 6"/>
          <p:cNvGraphicFramePr>
            <a:graphicFrameLocks noGrp="1"/>
          </p:cNvGraphicFramePr>
          <p:nvPr>
            <p:custDataLst>
              <p:tags r:id="rId2"/>
            </p:custDataLst>
          </p:nvPr>
        </p:nvGraphicFramePr>
        <p:xfrm>
          <a:off x="592174" y="3429000"/>
          <a:ext cx="5956794" cy="2966720"/>
        </p:xfrm>
        <a:graphic>
          <a:graphicData uri="http://schemas.openxmlformats.org/drawingml/2006/table">
            <a:tbl>
              <a:tblPr firstRow="1" bandRow="1">
                <a:tableStyleId>{5C22544A-7EE6-4342-B048-85BDC9FD1C3A}</a:tableStyleId>
              </a:tblPr>
              <a:tblGrid>
                <a:gridCol w="984699"/>
                <a:gridCol w="4972095"/>
              </a:tblGrid>
              <a:tr h="370840">
                <a:tc>
                  <a:txBody>
                    <a:bodyPr/>
                    <a:lstStyle/>
                    <a:p>
                      <a:pPr>
                        <a:buNone/>
                      </a:pPr>
                      <a:r>
                        <a:rPr lang="zh-CN" altLang="en-US" dirty="0"/>
                        <a:t>行号</a:t>
                      </a:r>
                      <a:endParaRPr lang="zh-CN" altLang="en-US" dirty="0"/>
                    </a:p>
                  </a:txBody>
                  <a:tcPr/>
                </a:tc>
                <a:tc>
                  <a:txBody>
                    <a:bodyPr/>
                    <a:lstStyle/>
                    <a:p>
                      <a:pPr>
                        <a:buNone/>
                      </a:pPr>
                      <a:r>
                        <a:rPr lang="zh-CN" altLang="en-US"/>
                        <a:t>内容</a:t>
                      </a:r>
                      <a:endParaRPr lang="zh-CN" altLang="en-US"/>
                    </a:p>
                  </a:txBody>
                  <a:tcPr/>
                </a:tc>
              </a:tr>
              <a:tr h="370840">
                <a:tc>
                  <a:txBody>
                    <a:bodyPr/>
                    <a:lstStyle/>
                    <a:p>
                      <a:pPr>
                        <a:buNone/>
                      </a:pPr>
                      <a:r>
                        <a:rPr lang="en-US" altLang="zh-CN" dirty="0"/>
                        <a:t>1</a:t>
                      </a:r>
                      <a:endParaRPr lang="en-US" altLang="zh-CN" dirty="0"/>
                    </a:p>
                  </a:txBody>
                  <a:tcPr/>
                </a:tc>
                <a:tc>
                  <a:txBody>
                    <a:bodyPr/>
                    <a:lstStyle/>
                    <a:p>
                      <a:pPr>
                        <a:buNone/>
                      </a:pPr>
                      <a:r>
                        <a:rPr lang="zh-CN" altLang="en-US"/>
                        <a:t>用户名 、用户的</a:t>
                      </a:r>
                      <a:r>
                        <a:rPr lang="en-US" altLang="zh-CN"/>
                        <a:t>IP</a:t>
                      </a:r>
                      <a:r>
                        <a:rPr lang="zh-CN" altLang="en-US"/>
                        <a:t>信息、线程</a:t>
                      </a:r>
                      <a:r>
                        <a:rPr lang="en-US" altLang="zh-CN"/>
                        <a:t>ID</a:t>
                      </a:r>
                      <a:r>
                        <a:rPr lang="zh-CN" altLang="en-US"/>
                        <a:t>号</a:t>
                      </a:r>
                      <a:endParaRPr lang="zh-CN" altLang="en-US"/>
                    </a:p>
                  </a:txBody>
                  <a:tcPr/>
                </a:tc>
              </a:tr>
              <a:tr h="370840">
                <a:tc>
                  <a:txBody>
                    <a:bodyPr/>
                    <a:lstStyle/>
                    <a:p>
                      <a:pPr>
                        <a:buNone/>
                      </a:pPr>
                      <a:r>
                        <a:rPr lang="en-US" altLang="zh-CN"/>
                        <a:t>2</a:t>
                      </a:r>
                      <a:endParaRPr lang="en-US" altLang="zh-CN"/>
                    </a:p>
                  </a:txBody>
                  <a:tcPr/>
                </a:tc>
                <a:tc>
                  <a:txBody>
                    <a:bodyPr/>
                    <a:lstStyle/>
                    <a:p>
                      <a:pPr>
                        <a:buNone/>
                      </a:pPr>
                      <a:r>
                        <a:rPr lang="zh-CN" altLang="en-US"/>
                        <a:t>执行花费的时间【单位：毫秒】</a:t>
                      </a:r>
                      <a:endParaRPr lang="zh-CN" altLang="en-US"/>
                    </a:p>
                  </a:txBody>
                  <a:tcPr/>
                </a:tc>
              </a:tr>
              <a:tr h="370840">
                <a:tc>
                  <a:txBody>
                    <a:bodyPr/>
                    <a:lstStyle/>
                    <a:p>
                      <a:pPr>
                        <a:buNone/>
                      </a:pPr>
                      <a:r>
                        <a:rPr lang="en-US" altLang="zh-CN"/>
                        <a:t>3</a:t>
                      </a:r>
                      <a:endParaRPr lang="en-US" altLang="zh-CN"/>
                    </a:p>
                  </a:txBody>
                  <a:tcPr/>
                </a:tc>
                <a:tc>
                  <a:txBody>
                    <a:bodyPr/>
                    <a:lstStyle/>
                    <a:p>
                      <a:pPr>
                        <a:buNone/>
                      </a:pPr>
                      <a:r>
                        <a:rPr lang="zh-CN" altLang="en-US"/>
                        <a:t>执行获得锁的时间</a:t>
                      </a:r>
                      <a:endParaRPr lang="zh-CN" altLang="en-US"/>
                    </a:p>
                  </a:txBody>
                  <a:tcPr/>
                </a:tc>
              </a:tr>
              <a:tr h="370840">
                <a:tc>
                  <a:txBody>
                    <a:bodyPr/>
                    <a:lstStyle/>
                    <a:p>
                      <a:pPr>
                        <a:buNone/>
                      </a:pPr>
                      <a:r>
                        <a:rPr lang="en-US" altLang="zh-CN"/>
                        <a:t>4</a:t>
                      </a:r>
                      <a:endParaRPr lang="en-US" altLang="zh-CN"/>
                    </a:p>
                  </a:txBody>
                  <a:tcPr/>
                </a:tc>
                <a:tc>
                  <a:txBody>
                    <a:bodyPr/>
                    <a:lstStyle/>
                    <a:p>
                      <a:pPr>
                        <a:buNone/>
                      </a:pPr>
                      <a:r>
                        <a:rPr lang="zh-CN" altLang="en-US"/>
                        <a:t>获得的结果行数</a:t>
                      </a:r>
                      <a:endParaRPr lang="zh-CN" altLang="en-US"/>
                    </a:p>
                  </a:txBody>
                  <a:tcPr/>
                </a:tc>
              </a:tr>
              <a:tr h="370840">
                <a:tc>
                  <a:txBody>
                    <a:bodyPr/>
                    <a:lstStyle/>
                    <a:p>
                      <a:pPr>
                        <a:buNone/>
                      </a:pPr>
                      <a:r>
                        <a:rPr lang="en-US" altLang="zh-CN"/>
                        <a:t>5</a:t>
                      </a:r>
                      <a:endParaRPr lang="en-US" altLang="zh-CN"/>
                    </a:p>
                  </a:txBody>
                  <a:tcPr/>
                </a:tc>
                <a:tc>
                  <a:txBody>
                    <a:bodyPr/>
                    <a:lstStyle/>
                    <a:p>
                      <a:pPr>
                        <a:buNone/>
                      </a:pPr>
                      <a:r>
                        <a:rPr lang="zh-CN" altLang="en-US"/>
                        <a:t>扫描的数据行数</a:t>
                      </a:r>
                      <a:endParaRPr lang="zh-CN" altLang="en-US"/>
                    </a:p>
                  </a:txBody>
                  <a:tcPr/>
                </a:tc>
              </a:tr>
              <a:tr h="370840">
                <a:tc>
                  <a:txBody>
                    <a:bodyPr/>
                    <a:lstStyle/>
                    <a:p>
                      <a:pPr>
                        <a:buNone/>
                      </a:pPr>
                      <a:r>
                        <a:rPr lang="en-US" altLang="zh-CN"/>
                        <a:t>6</a:t>
                      </a:r>
                      <a:endParaRPr lang="en-US" altLang="zh-CN"/>
                    </a:p>
                  </a:txBody>
                  <a:tcPr/>
                </a:tc>
                <a:tc>
                  <a:txBody>
                    <a:bodyPr/>
                    <a:lstStyle/>
                    <a:p>
                      <a:pPr>
                        <a:buNone/>
                      </a:pPr>
                      <a:r>
                        <a:rPr lang="zh-CN" altLang="en-US"/>
                        <a:t>这</a:t>
                      </a:r>
                      <a:r>
                        <a:rPr lang="en-US" altLang="zh-CN"/>
                        <a:t>SQL</a:t>
                      </a:r>
                      <a:r>
                        <a:rPr lang="zh-CN" altLang="en-US"/>
                        <a:t>执行的具体时间</a:t>
                      </a:r>
                      <a:endParaRPr lang="zh-CN" altLang="en-US"/>
                    </a:p>
                  </a:txBody>
                  <a:tcPr/>
                </a:tc>
              </a:tr>
              <a:tr h="370840">
                <a:tc>
                  <a:txBody>
                    <a:bodyPr/>
                    <a:lstStyle/>
                    <a:p>
                      <a:pPr>
                        <a:buNone/>
                      </a:pPr>
                      <a:r>
                        <a:rPr lang="en-US" altLang="zh-CN"/>
                        <a:t>7</a:t>
                      </a:r>
                      <a:endParaRPr lang="en-US" altLang="zh-CN"/>
                    </a:p>
                  </a:txBody>
                  <a:tcPr/>
                </a:tc>
                <a:tc>
                  <a:txBody>
                    <a:bodyPr/>
                    <a:lstStyle/>
                    <a:p>
                      <a:pPr>
                        <a:buNone/>
                      </a:pPr>
                      <a:r>
                        <a:rPr lang="zh-CN" altLang="en-US" dirty="0"/>
                        <a:t>具体的</a:t>
                      </a:r>
                      <a:r>
                        <a:rPr lang="en-US" altLang="zh-CN" dirty="0"/>
                        <a:t>SQL</a:t>
                      </a:r>
                      <a:r>
                        <a:rPr lang="zh-CN" altLang="en-US" dirty="0"/>
                        <a:t>语句</a:t>
                      </a:r>
                      <a:endParaRPr lang="zh-CN" altLang="en-US" dirty="0"/>
                    </a:p>
                  </a:txBody>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dc9b378d-bba7-464c-aafa-dbf8f5381c7d}"/>
</p:tagLst>
</file>

<file path=ppt/tags/tag2.xml><?xml version="1.0" encoding="utf-8"?>
<p:tagLst xmlns:p="http://schemas.openxmlformats.org/presentationml/2006/main">
  <p:tag name="KSO_WM_UNIT_TABLE_BEAUTIFY" val="smartTable{f49c9711-c388-42a1-b6c3-f1372cf6e823}"/>
  <p:tag name="TABLE_ENDDRAG_ORIGIN_RECT" val="601*403"/>
  <p:tag name="TABLE_ENDDRAG_RECT" val="99*100*601*403"/>
</p:tagLst>
</file>

<file path=ppt/tags/tag3.xml><?xml version="1.0" encoding="utf-8"?>
<p:tagLst xmlns:p="http://schemas.openxmlformats.org/presentationml/2006/main">
  <p:tag name="KSO_WM_UNIT_TABLE_BEAUTIFY" val="smartTable{21f3a4f6-6444-494a-9114-4ff1a3909651}"/>
  <p:tag name="TABLE_ENDDRAG_ORIGIN_RECT" val="761*329"/>
  <p:tag name="TABLE_ENDDRAG_RECT" val="17*174*761*330"/>
</p:tagLst>
</file>

<file path=ppt/tags/tag4.xml><?xml version="1.0" encoding="utf-8"?>
<p:tagLst xmlns:p="http://schemas.openxmlformats.org/presentationml/2006/main">
  <p:tag name="KSO_WM_UNIT_TABLE_BEAUTIFY" val="smartTable{abe2a865-5603-4521-9c27-1569ec13acf4}"/>
</p:tagLst>
</file>

<file path=ppt/tags/tag5.xml><?xml version="1.0" encoding="utf-8"?>
<p:tagLst xmlns:p="http://schemas.openxmlformats.org/presentationml/2006/main">
  <p:tag name="KSO_WM_UNIT_TABLE_BEAUTIFY" val="smartTable{0321f0d8-ec55-46c3-a806-e12350241b38}"/>
</p:tagLst>
</file>

<file path=ppt/tags/tag6.xml><?xml version="1.0" encoding="utf-8"?>
<p:tagLst xmlns:p="http://schemas.openxmlformats.org/presentationml/2006/main">
  <p:tag name="KSO_WM_UNIT_TABLE_BEAUTIFY" val="smartTable{a980d39d-958a-49a7-8ec8-3070a395e444}"/>
</p:tagLst>
</file>

<file path=ppt/tags/tag7.xml><?xml version="1.0" encoding="utf-8"?>
<p:tagLst xmlns:p="http://schemas.openxmlformats.org/presentationml/2006/main">
  <p:tag name="KSO_WM_DOC_GUID" val="{f57114ff-9d8d-4678-9f00-9af727314616}"/>
  <p:tag name="COMMONDATA" val="eyJoZGlkIjoiMGRlMjEyNWVmZjNjZDU2ZTQ2N2U1NGY0MWQ2ODFhZTYifQ=="/>
</p:tagLst>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12195</Words>
  <Application>WPS 演示</Application>
  <PresentationFormat>自定义</PresentationFormat>
  <Paragraphs>927</Paragraphs>
  <Slides>64</Slides>
  <Notes>55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64</vt:i4>
      </vt:variant>
    </vt:vector>
  </HeadingPairs>
  <TitlesOfParts>
    <vt:vector size="79" baseType="lpstr">
      <vt:lpstr>Arial</vt:lpstr>
      <vt:lpstr>宋体</vt:lpstr>
      <vt:lpstr>Wingdings</vt:lpstr>
      <vt:lpstr>Calibri</vt:lpstr>
      <vt:lpstr>Calibri Light</vt:lpstr>
      <vt:lpstr>微软雅黑</vt:lpstr>
      <vt:lpstr>Calibri</vt:lpstr>
      <vt:lpstr>Wingdings</vt:lpstr>
      <vt:lpstr>Helvetica Neue</vt:lpstr>
      <vt:lpstr>Arial Unicode MS</vt:lpstr>
      <vt:lpstr>SFMono-Regular</vt:lpstr>
      <vt:lpstr>Verdana</vt:lpstr>
      <vt:lpstr>Chinese Quote</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zuazua W</dc:creator>
  <cp:lastModifiedBy>boldness</cp:lastModifiedBy>
  <cp:revision>696</cp:revision>
  <dcterms:created xsi:type="dcterms:W3CDTF">2012-09-21T09:29:00Z</dcterms:created>
  <dcterms:modified xsi:type="dcterms:W3CDTF">2022-06-13T09:17:49Z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67AC844FEC71415793D635F9592B15A7</vt:lpwstr>
  </property>
</Properties>
</file>