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3" r:id="rId6"/>
    <p:sldId id="264" r:id="rId7"/>
    <p:sldId id="261" r:id="rId8"/>
    <p:sldId id="265" r:id="rId9"/>
    <p:sldId id="266" r:id="rId10"/>
    <p:sldId id="268" r:id="rId11"/>
    <p:sldId id="269" r:id="rId12"/>
    <p:sldId id="270" r:id="rId1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IN" sz="6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Lecture-8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Recommender Systems and Time Series modelling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F35AE-094A-46A5-B4F2-46E1D984E4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852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p: First time PACF crosses the upper confidence interval, here its close to 2. hence p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q: The first time where the ACF crosses the upper confidence interval, here its close to 2. hence q =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make 3 different ARIMA models considering individual as well as combined effects </a:t>
            </a:r>
            <a:r>
              <a:rPr lang="en-US" sz="1600" dirty="0">
                <a:latin typeface="+mn-lt"/>
                <a:ea typeface="+mn-ea"/>
                <a:cs typeface="+mn-cs"/>
              </a:rPr>
              <a:t>*Go to notebook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3F438A3-01B9-4CEE-801B-7AA2E3959FF6}"/>
              </a:ext>
            </a:extLst>
          </p:cNvPr>
          <p:cNvSpPr/>
          <p:nvPr/>
        </p:nvSpPr>
        <p:spPr>
          <a:xfrm>
            <a:off x="609480" y="400929"/>
            <a:ext cx="10514880" cy="59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Time Series modelling</a:t>
            </a:r>
          </a:p>
        </p:txBody>
      </p:sp>
    </p:spTree>
    <p:extLst>
      <p:ext uri="{BB962C8B-B14F-4D97-AF65-F5344CB8AC3E}">
        <p14:creationId xmlns:p14="http://schemas.microsoft.com/office/powerpoint/2010/main" val="26187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F35AE-094A-46A5-B4F2-46E1D984E4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852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First get the predicted values and store it as series. You will notice the first month is missing because we took a lag of 1(shift)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Now convert differencing to log scale: find the cumulative sum and add it to a new series with a base value (here the first-month value of the log series) </a:t>
            </a:r>
            <a:r>
              <a:rPr lang="en-US" sz="1800" dirty="0">
                <a:latin typeface="+mn-lt"/>
                <a:ea typeface="+mn-ea"/>
                <a:cs typeface="+mn-cs"/>
              </a:rPr>
              <a:t>* Go to notebook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3F438A3-01B9-4CEE-801B-7AA2E3959FF6}"/>
              </a:ext>
            </a:extLst>
          </p:cNvPr>
          <p:cNvSpPr/>
          <p:nvPr/>
        </p:nvSpPr>
        <p:spPr>
          <a:xfrm>
            <a:off x="609480" y="400929"/>
            <a:ext cx="10514880" cy="59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Final step: Bringing back to original scale</a:t>
            </a:r>
          </a:p>
        </p:txBody>
      </p:sp>
    </p:spTree>
    <p:extLst>
      <p:ext uri="{BB962C8B-B14F-4D97-AF65-F5344CB8AC3E}">
        <p14:creationId xmlns:p14="http://schemas.microsoft.com/office/powerpoint/2010/main" val="38670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dirty="0"/>
              <a:t>Non Personalized Recommender System</a:t>
            </a:r>
            <a:endParaRPr lang="en-IN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</a:t>
            </a:r>
            <a:r>
              <a:rPr lang="en-IN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recos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w/o any context of user preference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</a:t>
            </a: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 with popular items based on geography, age, sex etc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 calculates mean product rating of all users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Provides us with products with maximum mean</a:t>
            </a: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51916-6B2A-442D-877F-84EC9D41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501" y="5009429"/>
            <a:ext cx="5311431" cy="1678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Product Association Recommenders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A7478-79C5-40BB-86DC-D4F4BD713EF9}"/>
              </a:ext>
            </a:extLst>
          </p:cNvPr>
          <p:cNvSpPr/>
          <p:nvPr/>
        </p:nvSpPr>
        <p:spPr>
          <a:xfrm>
            <a:off x="838080" y="1689840"/>
            <a:ext cx="10514880" cy="499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Although not personalized, uses the product that a consumer is looking at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 through historical transactions, and see frequently bought together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Calculate percent of people who buy product X also buy another product Y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Discuss common product vs common cart problem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Bayes Theorem and Lift value</a:t>
            </a: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Time Series Forecast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A7478-79C5-40BB-86DC-D4F4BD713EF9}"/>
              </a:ext>
            </a:extLst>
          </p:cNvPr>
          <p:cNvSpPr/>
          <p:nvPr/>
        </p:nvSpPr>
        <p:spPr>
          <a:xfrm>
            <a:off x="838080" y="1689840"/>
            <a:ext cx="105148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Machine learning modeling for Time Series data</a:t>
            </a:r>
          </a:p>
          <a:p>
            <a:endParaRPr lang="en-US" sz="2800" dirty="0"/>
          </a:p>
          <a:p>
            <a:r>
              <a:rPr lang="en-US" sz="2800" dirty="0"/>
              <a:t>Data is serially correlated</a:t>
            </a:r>
          </a:p>
          <a:p>
            <a:endParaRPr lang="en-US" sz="2800" dirty="0"/>
          </a:p>
          <a:p>
            <a:r>
              <a:rPr lang="en-US" sz="2800" dirty="0"/>
              <a:t>Loading and Handling Time Series in Pandas</a:t>
            </a:r>
          </a:p>
          <a:p>
            <a:endParaRPr lang="en-US" sz="2800" dirty="0"/>
          </a:p>
          <a:p>
            <a:r>
              <a:rPr lang="en-US" sz="2800" dirty="0"/>
              <a:t>Go to notebook</a:t>
            </a:r>
          </a:p>
        </p:txBody>
      </p:sp>
    </p:spTree>
    <p:extLst>
      <p:ext uri="{BB962C8B-B14F-4D97-AF65-F5344CB8AC3E}">
        <p14:creationId xmlns:p14="http://schemas.microsoft.com/office/powerpoint/2010/main" val="2012476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Stationarity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A7478-79C5-40BB-86DC-D4F4BD713EF9}"/>
              </a:ext>
            </a:extLst>
          </p:cNvPr>
          <p:cNvSpPr/>
          <p:nvPr/>
        </p:nvSpPr>
        <p:spPr>
          <a:xfrm>
            <a:off x="838080" y="1689840"/>
            <a:ext cx="105148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Important for time series to be stationary</a:t>
            </a:r>
          </a:p>
          <a:p>
            <a:endParaRPr lang="en-US" sz="2800" dirty="0"/>
          </a:p>
          <a:p>
            <a:r>
              <a:rPr lang="en-US" sz="2800" dirty="0"/>
              <a:t>All its statistical properties need to remain constant over time</a:t>
            </a:r>
          </a:p>
          <a:p>
            <a:r>
              <a:rPr lang="en-US" sz="2800" dirty="0"/>
              <a:t>	Mean</a:t>
            </a:r>
          </a:p>
          <a:p>
            <a:r>
              <a:rPr lang="en-US" sz="2800" dirty="0"/>
              <a:t>	Variance</a:t>
            </a:r>
          </a:p>
          <a:p>
            <a:r>
              <a:rPr lang="en-US" sz="2800" dirty="0"/>
              <a:t>	Co variance</a:t>
            </a:r>
          </a:p>
        </p:txBody>
      </p:sp>
    </p:spTree>
    <p:extLst>
      <p:ext uri="{BB962C8B-B14F-4D97-AF65-F5344CB8AC3E}">
        <p14:creationId xmlns:p14="http://schemas.microsoft.com/office/powerpoint/2010/main" val="17982563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F35AE-094A-46A5-B4F2-46E1D984E4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852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Statistical test for checking stationarity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Null hypothesis: Time series is non-stationary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If test statistic &lt; critical value, reject null hypothesis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Go to notebook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This is not stationary because :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• mean is increasing even though the </a:t>
            </a:r>
            <a:r>
              <a:rPr lang="en-US" sz="2800" dirty="0" err="1">
                <a:latin typeface="+mn-lt"/>
                <a:ea typeface="+mn-ea"/>
                <a:cs typeface="+mn-cs"/>
              </a:rPr>
              <a:t>std</a:t>
            </a:r>
            <a:r>
              <a:rPr lang="en-US" sz="2800" dirty="0">
                <a:latin typeface="+mn-lt"/>
                <a:ea typeface="+mn-ea"/>
                <a:cs typeface="+mn-cs"/>
              </a:rPr>
              <a:t> is small.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• Test stat is &gt; critical value.</a:t>
            </a: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• Note: the signed values are compared and the absolute values</a:t>
            </a:r>
          </a:p>
          <a:p>
            <a:endParaRPr lang="en-US" sz="2800" dirty="0">
              <a:latin typeface="+mn-lt"/>
              <a:ea typeface="+mn-ea"/>
              <a:cs typeface="+mn-cs"/>
            </a:endParaRPr>
          </a:p>
          <a:p>
            <a:r>
              <a:rPr lang="en-US" sz="2800" dirty="0">
                <a:latin typeface="+mn-lt"/>
                <a:ea typeface="+mn-ea"/>
                <a:cs typeface="+mn-cs"/>
              </a:rPr>
              <a:t>Go to notebook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3F438A3-01B9-4CEE-801B-7AA2E3959FF6}"/>
              </a:ext>
            </a:extLst>
          </p:cNvPr>
          <p:cNvSpPr/>
          <p:nvPr/>
        </p:nvSpPr>
        <p:spPr>
          <a:xfrm>
            <a:off x="609480" y="400929"/>
            <a:ext cx="10514880" cy="59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Dickey Fuller Test</a:t>
            </a:r>
          </a:p>
        </p:txBody>
      </p:sp>
    </p:spTree>
    <p:extLst>
      <p:ext uri="{BB962C8B-B14F-4D97-AF65-F5344CB8AC3E}">
        <p14:creationId xmlns:p14="http://schemas.microsoft.com/office/powerpoint/2010/main" val="289085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F35AE-094A-46A5-B4F2-46E1D984E4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852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Previously we saw trend, now we will see trend and seasonality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Two common ways to remove trend and seasonality</a:t>
            </a:r>
          </a:p>
          <a:p>
            <a:pPr marL="228600" indent="-228600">
              <a:buFont typeface="+mj-lt"/>
              <a:buAutoNum type="arabicPeriod"/>
            </a:pPr>
            <a:endParaRPr lang="en-US" sz="1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Differencing – Taking difference using time lag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Decomposition – model both trend and seasonality, then remove them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Go to notebook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3F438A3-01B9-4CEE-801B-7AA2E3959FF6}"/>
              </a:ext>
            </a:extLst>
          </p:cNvPr>
          <p:cNvSpPr/>
          <p:nvPr/>
        </p:nvSpPr>
        <p:spPr>
          <a:xfrm>
            <a:off x="609480" y="400929"/>
            <a:ext cx="10514880" cy="59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Seasonality</a:t>
            </a:r>
          </a:p>
        </p:txBody>
      </p:sp>
    </p:spTree>
    <p:extLst>
      <p:ext uri="{BB962C8B-B14F-4D97-AF65-F5344CB8AC3E}">
        <p14:creationId xmlns:p14="http://schemas.microsoft.com/office/powerpoint/2010/main" val="308522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F35AE-094A-46A5-B4F2-46E1D984E4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852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We can make models on the time series using differencing because it is easy to add the error , trend and seasonality back into predicted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Auto Regressive Integrated Moving Average(ARIMA) — It is like a liner regression equation where the predictors depend on parameters (</a:t>
            </a:r>
            <a:r>
              <a:rPr lang="en-US" sz="2800" dirty="0" err="1">
                <a:latin typeface="+mn-lt"/>
                <a:ea typeface="+mn-ea"/>
                <a:cs typeface="+mn-cs"/>
              </a:rPr>
              <a:t>p,d,q</a:t>
            </a:r>
            <a:r>
              <a:rPr lang="en-US" sz="2800" dirty="0">
                <a:latin typeface="+mn-lt"/>
                <a:ea typeface="+mn-ea"/>
                <a:cs typeface="+mn-cs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p : This is the number of AR (Auto-Regressive) terms . Example — if p is 3 the predictor for y(t) will be y(t-1),y(t-2),y(t-3)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3F438A3-01B9-4CEE-801B-7AA2E3959FF6}"/>
              </a:ext>
            </a:extLst>
          </p:cNvPr>
          <p:cNvSpPr/>
          <p:nvPr/>
        </p:nvSpPr>
        <p:spPr>
          <a:xfrm>
            <a:off x="609480" y="400929"/>
            <a:ext cx="10514880" cy="59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Time Series modelling</a:t>
            </a:r>
          </a:p>
        </p:txBody>
      </p:sp>
    </p:spTree>
    <p:extLst>
      <p:ext uri="{BB962C8B-B14F-4D97-AF65-F5344CB8AC3E}">
        <p14:creationId xmlns:p14="http://schemas.microsoft.com/office/powerpoint/2010/main" val="20135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F35AE-094A-46A5-B4F2-46E1D984E4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604519"/>
            <a:ext cx="10972440" cy="4852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q : This is the number of MA (Moving-Average) terms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d :This is the number of differences or the number of non-seasonal differences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How can we figure out what value of p and q to use?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Autocorrelation Function (ACF): measures the correlation </a:t>
            </a:r>
            <a:r>
              <a:rPr lang="en-US" sz="2800" dirty="0" err="1">
                <a:latin typeface="+mn-lt"/>
                <a:ea typeface="+mn-ea"/>
                <a:cs typeface="+mn-cs"/>
              </a:rPr>
              <a:t>betwn</a:t>
            </a:r>
            <a:r>
              <a:rPr lang="en-US" sz="2800" dirty="0">
                <a:latin typeface="+mn-lt"/>
                <a:ea typeface="+mn-ea"/>
                <a:cs typeface="+mn-cs"/>
              </a:rPr>
              <a:t> 2 consecutive (lagged version). </a:t>
            </a:r>
            <a:r>
              <a:rPr lang="en-US" sz="2800" dirty="0" err="1">
                <a:latin typeface="+mn-lt"/>
                <a:ea typeface="+mn-ea"/>
                <a:cs typeface="+mn-cs"/>
              </a:rPr>
              <a:t>Eg</a:t>
            </a:r>
            <a:r>
              <a:rPr lang="en-US" sz="2800" dirty="0">
                <a:latin typeface="+mn-lt"/>
                <a:ea typeface="+mn-ea"/>
                <a:cs typeface="+mn-cs"/>
              </a:rPr>
              <a:t>: at lag 4, ACF will compare series at time instance t1…t2 with series at instance t1–4…t2–4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+mn-lt"/>
              <a:ea typeface="+mn-ea"/>
              <a:cs typeface="+mn-cs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+mn-ea"/>
                <a:cs typeface="+mn-cs"/>
              </a:rPr>
              <a:t>Partial Autocorrelation Function (PACF): is used to measure the degree of association between y(t) and y(t-p)  * Go to notebook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3F438A3-01B9-4CEE-801B-7AA2E3959FF6}"/>
              </a:ext>
            </a:extLst>
          </p:cNvPr>
          <p:cNvSpPr/>
          <p:nvPr/>
        </p:nvSpPr>
        <p:spPr>
          <a:xfrm>
            <a:off x="609480" y="400929"/>
            <a:ext cx="10514880" cy="59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IN" sz="2800" b="1" dirty="0"/>
              <a:t>Time Series modelling</a:t>
            </a:r>
          </a:p>
        </p:txBody>
      </p:sp>
    </p:spTree>
    <p:extLst>
      <p:ext uri="{BB962C8B-B14F-4D97-AF65-F5344CB8AC3E}">
        <p14:creationId xmlns:p14="http://schemas.microsoft.com/office/powerpoint/2010/main" val="109793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379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Lecture-5</dc:title>
  <dc:subject/>
  <dc:creator>Hariharan Chandrasekaran</dc:creator>
  <dc:description/>
  <cp:lastModifiedBy>Hariharan Chandrasekaran</cp:lastModifiedBy>
  <cp:revision>100</cp:revision>
  <dcterms:created xsi:type="dcterms:W3CDTF">2017-12-18T10:00:14Z</dcterms:created>
  <dcterms:modified xsi:type="dcterms:W3CDTF">2018-04-25T17:47:20Z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