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28/01/18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D097954-8170-4019-A853-1AE8BFA9E012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28/01/18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E3EB991-A73D-478C-80D0-BF3AD7253187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hyperlink" Target="https://github.com/viisar/brew" TargetMode="External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Lecture - 7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Ensemble Learning and Unsupervised Learning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Random Forests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Ensemble of Decision Trees trained via bagging method (sometimes pasting)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Instead of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BaggingClassifier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passing a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DecisionTreeClassifier,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RandomForestClassifier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class.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Similarly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RandomForestRegressor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for regression tasks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RandomForestClassifier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 all hyperparams of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DecisionTreeClassifier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plus all hyperparams of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BaggingClassifier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Following BaggingClassifier is roughly equivalent of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RandomForestClassifier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9" name="Picture 3" descr=""/>
          <p:cNvPicPr/>
          <p:nvPr/>
        </p:nvPicPr>
        <p:blipFill>
          <a:blip r:embed="rId1"/>
          <a:stretch/>
        </p:blipFill>
        <p:spPr>
          <a:xfrm>
            <a:off x="6319800" y="5328000"/>
            <a:ext cx="5632200" cy="5900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8578800" y="6325920"/>
            <a:ext cx="3128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 to notebook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Extra Trees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a Random Forest, at each node a random subset of features is considered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for splitting (as discussed earlier)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Possible to make trees more random by using random thresholds for each feature rather than searching for the best possible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thresholds  (like Decision Trees)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Forest of such extremely random trees is simply called an Extremely Randomized Trees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trades more bias for a lower variance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Makes Extra-Trees much faster to train than regular Random Forests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Feature Importance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a single Decision Tree, important features appear closer to root of tree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Unimportant features appear closer to the leaves.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Possible to get estimate of a feature’s importance by computing average depth at across all trees in the forest.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Access result using feature_importances_ variable.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8578800" y="6325920"/>
            <a:ext cx="3128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 to notebook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Boosting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Ensemble of sequential predictors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General idea is to predictor trying to correct its predecessor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popular is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Adaboost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Gradient Boost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Adaboost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classifier trained using updated weights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instance weight w(i)  is initially set to 1/m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0" name="Picture 3" descr=""/>
          <p:cNvPicPr/>
          <p:nvPr/>
        </p:nvPicPr>
        <p:blipFill>
          <a:blip r:embed="rId1"/>
          <a:stretch/>
        </p:blipFill>
        <p:spPr>
          <a:xfrm>
            <a:off x="1928880" y="2248920"/>
            <a:ext cx="2367720" cy="1411200"/>
          </a:xfrm>
          <a:prstGeom prst="rect">
            <a:avLst/>
          </a:prstGeom>
          <a:ln>
            <a:noFill/>
          </a:ln>
        </p:spPr>
      </p:pic>
      <p:pic>
        <p:nvPicPr>
          <p:cNvPr id="121" name="Picture 4" descr=""/>
          <p:cNvPicPr/>
          <p:nvPr/>
        </p:nvPicPr>
        <p:blipFill>
          <a:blip r:embed="rId2"/>
          <a:stretch/>
        </p:blipFill>
        <p:spPr>
          <a:xfrm>
            <a:off x="5337360" y="2421360"/>
            <a:ext cx="3012120" cy="1096920"/>
          </a:xfrm>
          <a:prstGeom prst="rect">
            <a:avLst/>
          </a:prstGeom>
          <a:ln>
            <a:noFill/>
          </a:ln>
        </p:spPr>
      </p:pic>
      <p:pic>
        <p:nvPicPr>
          <p:cNvPr id="122" name="Picture 5" descr=""/>
          <p:cNvPicPr/>
          <p:nvPr/>
        </p:nvPicPr>
        <p:blipFill>
          <a:blip r:embed="rId3"/>
          <a:stretch/>
        </p:blipFill>
        <p:spPr>
          <a:xfrm>
            <a:off x="1350000" y="4406760"/>
            <a:ext cx="1495080" cy="1618920"/>
          </a:xfrm>
          <a:prstGeom prst="rect">
            <a:avLst/>
          </a:prstGeom>
          <a:ln>
            <a:noFill/>
          </a:ln>
        </p:spPr>
      </p:pic>
      <p:pic>
        <p:nvPicPr>
          <p:cNvPr id="123" name="Picture 6" descr=""/>
          <p:cNvPicPr/>
          <p:nvPr/>
        </p:nvPicPr>
        <p:blipFill>
          <a:blip r:embed="rId4"/>
          <a:stretch/>
        </p:blipFill>
        <p:spPr>
          <a:xfrm>
            <a:off x="3536640" y="4578480"/>
            <a:ext cx="3981240" cy="1314000"/>
          </a:xfrm>
          <a:prstGeom prst="rect">
            <a:avLst/>
          </a:prstGeom>
          <a:ln>
            <a:noFill/>
          </a:ln>
        </p:spPr>
      </p:pic>
      <p:pic>
        <p:nvPicPr>
          <p:cNvPr id="124" name="Picture 7" descr=""/>
          <p:cNvPicPr/>
          <p:nvPr/>
        </p:nvPicPr>
        <p:blipFill>
          <a:blip r:embed="rId5"/>
          <a:stretch/>
        </p:blipFill>
        <p:spPr>
          <a:xfrm>
            <a:off x="8038080" y="4607280"/>
            <a:ext cx="4006440" cy="139932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2950920" y="5235840"/>
            <a:ext cx="345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7518240" y="5278320"/>
            <a:ext cx="345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5"/>
          <p:cNvSpPr/>
          <p:nvPr/>
        </p:nvSpPr>
        <p:spPr>
          <a:xfrm>
            <a:off x="8578800" y="6325920"/>
            <a:ext cx="3128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 to notebook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Gradient Boosting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Like AdaBoost, Gradient Boosting works by sequentially adding predictors,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one correcting its predecessor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Instead of tweaking instance weights at every iteration like AdaBoost, this tries to fit the new predictor to the residual errors made by the previous predictor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GBRT concept using Decision Trees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0" name="Picture 3" descr=""/>
          <p:cNvPicPr/>
          <p:nvPr/>
        </p:nvPicPr>
        <p:blipFill>
          <a:blip r:embed="rId1"/>
          <a:stretch/>
        </p:blipFill>
        <p:spPr>
          <a:xfrm>
            <a:off x="1150200" y="4884120"/>
            <a:ext cx="3018960" cy="580680"/>
          </a:xfrm>
          <a:prstGeom prst="rect">
            <a:avLst/>
          </a:prstGeom>
          <a:ln>
            <a:noFill/>
          </a:ln>
        </p:spPr>
      </p:pic>
      <p:pic>
        <p:nvPicPr>
          <p:cNvPr id="131" name="Picture 4" descr=""/>
          <p:cNvPicPr/>
          <p:nvPr/>
        </p:nvPicPr>
        <p:blipFill>
          <a:blip r:embed="rId2"/>
          <a:stretch/>
        </p:blipFill>
        <p:spPr>
          <a:xfrm>
            <a:off x="5099040" y="4884120"/>
            <a:ext cx="3018960" cy="456840"/>
          </a:xfrm>
          <a:prstGeom prst="rect">
            <a:avLst/>
          </a:prstGeom>
          <a:ln>
            <a:noFill/>
          </a:ln>
        </p:spPr>
      </p:pic>
      <p:pic>
        <p:nvPicPr>
          <p:cNvPr id="132" name="Picture 5" descr=""/>
          <p:cNvPicPr/>
          <p:nvPr/>
        </p:nvPicPr>
        <p:blipFill>
          <a:blip r:embed="rId3"/>
          <a:stretch/>
        </p:blipFill>
        <p:spPr>
          <a:xfrm>
            <a:off x="8780040" y="4893840"/>
            <a:ext cx="3038040" cy="447480"/>
          </a:xfrm>
          <a:prstGeom prst="rect">
            <a:avLst/>
          </a:prstGeom>
          <a:ln>
            <a:noFill/>
          </a:ln>
        </p:spPr>
      </p:pic>
      <p:pic>
        <p:nvPicPr>
          <p:cNvPr id="133" name="Picture 6" descr=""/>
          <p:cNvPicPr/>
          <p:nvPr/>
        </p:nvPicPr>
        <p:blipFill>
          <a:blip r:embed="rId4"/>
          <a:stretch/>
        </p:blipFill>
        <p:spPr>
          <a:xfrm>
            <a:off x="2977560" y="5528160"/>
            <a:ext cx="5133600" cy="20916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4350240" y="5174640"/>
            <a:ext cx="55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8225640" y="5112720"/>
            <a:ext cx="55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5"/>
          <p:cNvSpPr/>
          <p:nvPr/>
        </p:nvSpPr>
        <p:spPr>
          <a:xfrm flipH="1">
            <a:off x="8225640" y="5382720"/>
            <a:ext cx="446400" cy="21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Picture 13" descr=""/>
          <p:cNvPicPr/>
          <p:nvPr/>
        </p:nvPicPr>
        <p:blipFill>
          <a:blip r:embed="rId5"/>
          <a:stretch/>
        </p:blipFill>
        <p:spPr>
          <a:xfrm>
            <a:off x="3044160" y="6053400"/>
            <a:ext cx="5181120" cy="59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Gradient Boosting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0" name="Picture 3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4500360" cy="4449960"/>
          </a:xfrm>
          <a:prstGeom prst="rect">
            <a:avLst/>
          </a:prstGeom>
          <a:ln>
            <a:noFill/>
          </a:ln>
        </p:spPr>
      </p:pic>
      <p:pic>
        <p:nvPicPr>
          <p:cNvPr id="141" name="Picture 4" descr=""/>
          <p:cNvPicPr/>
          <p:nvPr/>
        </p:nvPicPr>
        <p:blipFill>
          <a:blip r:embed="rId2"/>
          <a:stretch/>
        </p:blipFill>
        <p:spPr>
          <a:xfrm>
            <a:off x="5533920" y="1825560"/>
            <a:ext cx="5819400" cy="2076120"/>
          </a:xfrm>
          <a:prstGeom prst="rect">
            <a:avLst/>
          </a:prstGeom>
          <a:ln>
            <a:noFill/>
          </a:ln>
        </p:spPr>
      </p:pic>
      <p:pic>
        <p:nvPicPr>
          <p:cNvPr id="142" name="Picture 5" descr=""/>
          <p:cNvPicPr/>
          <p:nvPr/>
        </p:nvPicPr>
        <p:blipFill>
          <a:blip r:embed="rId3"/>
          <a:stretch/>
        </p:blipFill>
        <p:spPr>
          <a:xfrm>
            <a:off x="6477120" y="4374360"/>
            <a:ext cx="3933360" cy="152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Gradient Boosting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Shows two GBRT ensembles trained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a low learning rate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Possible to implement early stopping by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stopping training early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5" name="Picture 3" descr=""/>
          <p:cNvPicPr/>
          <p:nvPr/>
        </p:nvPicPr>
        <p:blipFill>
          <a:blip r:embed="rId1"/>
          <a:stretch/>
        </p:blipFill>
        <p:spPr>
          <a:xfrm>
            <a:off x="2692080" y="2242800"/>
            <a:ext cx="5810040" cy="1539360"/>
          </a:xfrm>
          <a:prstGeom prst="rect">
            <a:avLst/>
          </a:prstGeom>
          <a:ln>
            <a:noFill/>
          </a:ln>
        </p:spPr>
      </p:pic>
      <p:pic>
        <p:nvPicPr>
          <p:cNvPr id="146" name="Picture 4" descr=""/>
          <p:cNvPicPr/>
          <p:nvPr/>
        </p:nvPicPr>
        <p:blipFill>
          <a:blip r:embed="rId2"/>
          <a:stretch/>
        </p:blipFill>
        <p:spPr>
          <a:xfrm>
            <a:off x="7548120" y="4824000"/>
            <a:ext cx="3611880" cy="193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3" descr=""/>
          <p:cNvPicPr/>
          <p:nvPr/>
        </p:nvPicPr>
        <p:blipFill>
          <a:blip r:embed="rId1"/>
          <a:srcRect l="2615" t="0" r="10973" b="0"/>
          <a:stretch/>
        </p:blipFill>
        <p:spPr>
          <a:xfrm>
            <a:off x="7441920" y="640080"/>
            <a:ext cx="4110120" cy="5577480"/>
          </a:xfrm>
          <a:prstGeom prst="rect">
            <a:avLst/>
          </a:prstGeom>
          <a:ln>
            <a:noFill/>
          </a:ln>
        </p:spPr>
      </p:pic>
      <p:sp>
        <p:nvSpPr>
          <p:cNvPr id="148" name="TextShape 1"/>
          <p:cNvSpPr txBox="1"/>
          <p:nvPr/>
        </p:nvSpPr>
        <p:spPr>
          <a:xfrm>
            <a:off x="649080" y="629280"/>
            <a:ext cx="5126760" cy="167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Stacking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649080" y="2438280"/>
            <a:ext cx="6264000" cy="3785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Instead of trivial functions like hard voting, train a model to perform this aggregation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 predictor called a blender or meta learner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Scikit learn does not support stacking directly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 yourself or use open source. Click 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here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3" descr=""/>
          <p:cNvPicPr/>
          <p:nvPr/>
        </p:nvPicPr>
        <p:blipFill>
          <a:blip r:embed="rId1"/>
          <a:srcRect l="0" t="2769" r="0" b="0"/>
          <a:stretch/>
        </p:blipFill>
        <p:spPr>
          <a:xfrm>
            <a:off x="8074800" y="1904400"/>
            <a:ext cx="3687120" cy="4272480"/>
          </a:xfrm>
          <a:prstGeom prst="rect">
            <a:avLst/>
          </a:prstGeom>
          <a:ln>
            <a:noFill/>
          </a:ln>
        </p:spPr>
      </p:pic>
      <p:sp>
        <p:nvSpPr>
          <p:cNvPr id="15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Dimensionality Reduction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838080" y="1579320"/>
            <a:ext cx="6532200" cy="505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ML problems have thousands or millions of features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makes training really slow. Also called curse of dimensionality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MNIST example on the right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 also helps in data visualization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Things behave differently in higher dimensions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Random point in a 1x1 square has 0.4% chance of being &lt; 0.001 from border. In a 10k unit hypercube the probability is 99.99%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Avg distance between 2 random points from unit square = 0.52. But on a 1L dim hypercube it is 408.25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implies high dim data are at risk of being sparse: Most training instances far away from each other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instance also far away from training instances making predictions les reliable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popular DR techniques: PCA, Kernel PCA, LLE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Wisdom of crowd concept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Group of predictors called ensemble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Ensemble of Decision Trees is called Random Forest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Netflix prize competition used Ensemble methods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Popular Ensemble methods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Bagging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Boosting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Stacking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Random Forests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4" name="Content Placeholder 3" descr=""/>
          <p:cNvPicPr/>
          <p:nvPr/>
        </p:nvPicPr>
        <p:blipFill>
          <a:blip r:embed="rId1"/>
          <a:stretch/>
        </p:blipFill>
        <p:spPr>
          <a:xfrm>
            <a:off x="3741840" y="534240"/>
            <a:ext cx="4764240" cy="3156120"/>
          </a:xfrm>
          <a:prstGeom prst="rect">
            <a:avLst/>
          </a:prstGeom>
          <a:ln>
            <a:noFill/>
          </a:ln>
        </p:spPr>
      </p:pic>
      <p:sp>
        <p:nvSpPr>
          <p:cNvPr id="155" name="TextShape 2"/>
          <p:cNvSpPr txBox="1"/>
          <p:nvPr/>
        </p:nvSpPr>
        <p:spPr>
          <a:xfrm>
            <a:off x="640080" y="2074320"/>
            <a:ext cx="2751840" cy="2709000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Projection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6" name="Picture 4" descr=""/>
          <p:cNvPicPr/>
          <p:nvPr/>
        </p:nvPicPr>
        <p:blipFill>
          <a:blip r:embed="rId2"/>
          <a:stretch/>
        </p:blipFill>
        <p:spPr>
          <a:xfrm>
            <a:off x="7812360" y="3360960"/>
            <a:ext cx="4084200" cy="349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TextShape 2"/>
          <p:cNvSpPr txBox="1"/>
          <p:nvPr/>
        </p:nvSpPr>
        <p:spPr>
          <a:xfrm>
            <a:off x="640080" y="2074320"/>
            <a:ext cx="2751840" cy="2709000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Manifold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9" name="Picture 5" descr=""/>
          <p:cNvPicPr/>
          <p:nvPr/>
        </p:nvPicPr>
        <p:blipFill>
          <a:blip r:embed="rId1"/>
          <a:stretch/>
        </p:blipFill>
        <p:spPr>
          <a:xfrm>
            <a:off x="3510720" y="216000"/>
            <a:ext cx="2950560" cy="2839680"/>
          </a:xfrm>
          <a:prstGeom prst="rect">
            <a:avLst/>
          </a:prstGeom>
          <a:ln>
            <a:noFill/>
          </a:ln>
        </p:spPr>
      </p:pic>
      <p:pic>
        <p:nvPicPr>
          <p:cNvPr id="160" name="Picture 6" descr=""/>
          <p:cNvPicPr/>
          <p:nvPr/>
        </p:nvPicPr>
        <p:blipFill>
          <a:blip r:embed="rId2"/>
          <a:stretch/>
        </p:blipFill>
        <p:spPr>
          <a:xfrm>
            <a:off x="7273800" y="578880"/>
            <a:ext cx="4821120" cy="2114280"/>
          </a:xfrm>
          <a:prstGeom prst="rect">
            <a:avLst/>
          </a:prstGeom>
          <a:ln>
            <a:noFill/>
          </a:ln>
        </p:spPr>
      </p:pic>
      <p:pic>
        <p:nvPicPr>
          <p:cNvPr id="161" name="Picture 7" descr=""/>
          <p:cNvPicPr/>
          <p:nvPr/>
        </p:nvPicPr>
        <p:blipFill>
          <a:blip r:embed="rId3"/>
          <a:stretch/>
        </p:blipFill>
        <p:spPr>
          <a:xfrm>
            <a:off x="4710600" y="3652200"/>
            <a:ext cx="5887800" cy="280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838080" y="1593360"/>
            <a:ext cx="6227280" cy="4932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popular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Preserving variance: Explained by image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Identifies axis accounting for largest variance in training set (solid line)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Finds second axis, orthogonal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first, accounting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for largest remaining variance (dotted line)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it were a higher dim dataset, PCA would find other axis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1st PC is c1 and the 2</a:t>
            </a:r>
            <a:r>
              <a:rPr b="0"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PC is c2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Discuss PC’s in first figure (3 of them)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4" name="Picture 3" descr=""/>
          <p:cNvPicPr/>
          <p:nvPr/>
        </p:nvPicPr>
        <p:blipFill>
          <a:blip r:embed="rId1"/>
          <a:stretch/>
        </p:blipFill>
        <p:spPr>
          <a:xfrm>
            <a:off x="7788960" y="1690560"/>
            <a:ext cx="3959640" cy="325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can you find the Principal Components?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Matrix factorization technique called Singular Value Decomposition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Decompose training set X into U.E.V</a:t>
            </a:r>
            <a:r>
              <a:rPr b="0"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0"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contains all the principal components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 to notebook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PCA assumes dataset centered around origin. Scikit takes care of centering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project training set(n dim) onto d dim hyperplane(d&lt;n), compute dot product of X and W(containing first d PC)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Kernel PCA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8" name="Content Placeholder 3" descr=""/>
          <p:cNvPicPr/>
          <p:nvPr/>
        </p:nvPicPr>
        <p:blipFill>
          <a:blip r:embed="rId1"/>
          <a:stretch/>
        </p:blipFill>
        <p:spPr>
          <a:xfrm>
            <a:off x="1119960" y="1923120"/>
            <a:ext cx="4105080" cy="609120"/>
          </a:xfrm>
          <a:prstGeom prst="rect">
            <a:avLst/>
          </a:prstGeom>
          <a:ln>
            <a:noFill/>
          </a:ln>
        </p:spPr>
      </p:pic>
      <p:pic>
        <p:nvPicPr>
          <p:cNvPr id="169" name="Picture 4" descr=""/>
          <p:cNvPicPr/>
          <p:nvPr/>
        </p:nvPicPr>
        <p:blipFill>
          <a:blip r:embed="rId2"/>
          <a:stretch/>
        </p:blipFill>
        <p:spPr>
          <a:xfrm>
            <a:off x="5347800" y="2307600"/>
            <a:ext cx="6658920" cy="2714400"/>
          </a:xfrm>
          <a:prstGeom prst="rect">
            <a:avLst/>
          </a:prstGeom>
          <a:ln>
            <a:noFill/>
          </a:ln>
        </p:spPr>
      </p:pic>
      <p:pic>
        <p:nvPicPr>
          <p:cNvPr id="170" name="Picture 5" descr=""/>
          <p:cNvPicPr/>
          <p:nvPr/>
        </p:nvPicPr>
        <p:blipFill>
          <a:blip r:embed="rId3"/>
          <a:stretch/>
        </p:blipFill>
        <p:spPr>
          <a:xfrm>
            <a:off x="1119960" y="3974400"/>
            <a:ext cx="3447720" cy="209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3" descr=""/>
          <p:cNvPicPr/>
          <p:nvPr/>
        </p:nvPicPr>
        <p:blipFill>
          <a:blip r:embed="rId1"/>
          <a:stretch/>
        </p:blipFill>
        <p:spPr>
          <a:xfrm>
            <a:off x="7093080" y="2166480"/>
            <a:ext cx="4260600" cy="3349440"/>
          </a:xfrm>
          <a:prstGeom prst="rect">
            <a:avLst/>
          </a:prstGeom>
          <a:ln>
            <a:noFill/>
          </a:ln>
        </p:spPr>
      </p:pic>
      <p:sp>
        <p:nvSpPr>
          <p:cNvPr id="172" name="CustomShape 1"/>
          <p:cNvSpPr/>
          <p:nvPr/>
        </p:nvSpPr>
        <p:spPr>
          <a:xfrm flipV="1">
            <a:off x="0" y="-720"/>
            <a:ext cx="7539480" cy="6857640"/>
          </a:xfrm>
          <a:custGeom>
            <a:avLst/>
            <a:gdLst/>
            <a:ahLst/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"/>
          <p:cNvSpPr/>
          <p:nvPr/>
        </p:nvSpPr>
        <p:spPr>
          <a:xfrm flipV="1">
            <a:off x="0" y="-720"/>
            <a:ext cx="7092720" cy="6857640"/>
          </a:xfrm>
          <a:custGeom>
            <a:avLst/>
            <a:gdLst/>
            <a:ahLst/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Shape 3"/>
          <p:cNvSpPr txBox="1"/>
          <p:nvPr/>
        </p:nvSpPr>
        <p:spPr>
          <a:xfrm>
            <a:off x="838080" y="365040"/>
            <a:ext cx="552960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Locally Linear Embedding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TextShape 4"/>
          <p:cNvSpPr txBox="1"/>
          <p:nvPr/>
        </p:nvSpPr>
        <p:spPr>
          <a:xfrm>
            <a:off x="838080" y="1825560"/>
            <a:ext cx="4127760" cy="339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Manifold Learning technique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Does not rely on projections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Works by measuring how each training instance linearly relates to closest neighbors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Then, look for low dim representation where these local relationships are best preserved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36960" y="321120"/>
            <a:ext cx="7173720" cy="5896440"/>
          </a:xfrm>
          <a:prstGeom prst="rect">
            <a:avLst/>
          </a:prstGeom>
          <a:solidFill>
            <a:schemeClr val="tx1">
              <a:alpha val="15000"/>
            </a:schemeClr>
          </a:solidFill>
          <a:ln w="12708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4" descr=""/>
          <p:cNvPicPr/>
          <p:nvPr/>
        </p:nvPicPr>
        <p:blipFill>
          <a:blip r:embed="rId1"/>
          <a:stretch/>
        </p:blipFill>
        <p:spPr>
          <a:xfrm>
            <a:off x="7829640" y="3421800"/>
            <a:ext cx="4042080" cy="2202840"/>
          </a:xfrm>
          <a:prstGeom prst="rect">
            <a:avLst/>
          </a:prstGeom>
          <a:ln>
            <a:noFill/>
          </a:ln>
        </p:spPr>
      </p:pic>
      <p:pic>
        <p:nvPicPr>
          <p:cNvPr id="84" name="Picture 3" descr=""/>
          <p:cNvPicPr/>
          <p:nvPr/>
        </p:nvPicPr>
        <p:blipFill>
          <a:blip r:embed="rId2"/>
          <a:stretch/>
        </p:blipFill>
        <p:spPr>
          <a:xfrm>
            <a:off x="7829640" y="570600"/>
            <a:ext cx="4042080" cy="1758240"/>
          </a:xfrm>
          <a:prstGeom prst="rect">
            <a:avLst/>
          </a:prstGeom>
          <a:ln>
            <a:noFill/>
          </a:ln>
        </p:spPr>
      </p:pic>
      <p:sp>
        <p:nvSpPr>
          <p:cNvPr id="85" name="TextShape 2"/>
          <p:cNvSpPr txBox="1"/>
          <p:nvPr/>
        </p:nvSpPr>
        <p:spPr>
          <a:xfrm>
            <a:off x="821520" y="640440"/>
            <a:ext cx="6204600" cy="1344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Voting classifier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821520" y="2121840"/>
            <a:ext cx="6204600" cy="3626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Many algos with 80% accuracy each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Aggregate predictions of each classifier and predict class that gets most votes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hard voting classifier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Ofter achieves higher accuracy than the best model from ensemble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Law of large numbers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37972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Suppose you have biased coin 51% - heads and 49% - tails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Toss 1000 times. Get around 510 heads and 490 tails. Majority heads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Probability of getting majority heads is ~75% for 1000 tosses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10k tosses, this probability ~97%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Same analogy for Ensemble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Ensemble work best when predictors are independent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Picture 5" descr=""/>
          <p:cNvPicPr/>
          <p:nvPr/>
        </p:nvPicPr>
        <p:blipFill>
          <a:blip r:embed="rId1"/>
          <a:stretch/>
        </p:blipFill>
        <p:spPr>
          <a:xfrm>
            <a:off x="5567400" y="2225520"/>
            <a:ext cx="6048000" cy="323820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8672400" y="6176880"/>
            <a:ext cx="3128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 to notebook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Soft voting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 the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class with the highest class probability, averaged over all the individual classifiers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Often achieves higher performance than hard voting because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gives more weight to highly confident votes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Replace voting="hard" with voting="soft“ and ensure that all classifiers can estimate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probabilities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the case of the SVC class by default, so you need to set its probability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hyperparameter to True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638960" y="0"/>
            <a:ext cx="755244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5123520" y="484560"/>
            <a:ext cx="6583680" cy="57387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360">
            <a:noFill/>
          </a:ln>
          <a:effectLst>
            <a:outerShdw algn="t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Picture 3" descr=""/>
          <p:cNvPicPr/>
          <p:nvPr/>
        </p:nvPicPr>
        <p:blipFill>
          <a:blip r:embed="rId1"/>
          <a:stretch/>
        </p:blipFill>
        <p:spPr>
          <a:xfrm>
            <a:off x="5608440" y="1892520"/>
            <a:ext cx="5614560" cy="2919240"/>
          </a:xfrm>
          <a:prstGeom prst="rect">
            <a:avLst/>
          </a:prstGeom>
          <a:ln>
            <a:noFill/>
          </a:ln>
        </p:spPr>
      </p:pic>
      <p:sp>
        <p:nvSpPr>
          <p:cNvPr id="96" name="TextShape 3"/>
          <p:cNvSpPr txBox="1"/>
          <p:nvPr/>
        </p:nvSpPr>
        <p:spPr>
          <a:xfrm>
            <a:off x="649080" y="629280"/>
            <a:ext cx="3504960" cy="1621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Bagging and Pasting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649080" y="2438280"/>
            <a:ext cx="3504960" cy="419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way to get diverse classifiers is to use different training algorithms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Another approach is to use same algorithm, but train on different random subsets of data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Bagging – sampling with replacement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Pasting – Sampling w/o replacement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Training done in parallel. Scales well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8578800" y="6325920"/>
            <a:ext cx="3128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 to notebook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Bagging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Ensemble predictions generalize much better than single Decision Tree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Ensemble has comparable bias but smaller variance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1" name="Picture 3" descr=""/>
          <p:cNvPicPr/>
          <p:nvPr/>
        </p:nvPicPr>
        <p:blipFill>
          <a:blip r:embed="rId1"/>
          <a:stretch/>
        </p:blipFill>
        <p:spPr>
          <a:xfrm>
            <a:off x="2062080" y="3644640"/>
            <a:ext cx="7762680" cy="283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Out of bag evaluation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instances sampled several times for a predictor,  while others not sampled at all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Default: BaggingClassifier samples m training instances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replacement (bootstrap=True),  where m is size of the training set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37%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training instances not sampled are called out-of-bag (oob)  instances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 are not the same 37% for all predictors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OOB instances can be used instead of a separate cross validation set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oob_score=True when creating a BaggingClassifier to request an automatic oob evaluation after training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8578800" y="6325920"/>
            <a:ext cx="3128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 to notebook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Random Patches and Random Subspaces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BaggingClassifier class supports sampling features as well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Controlled by 2 hyperparams: max_features and bootstrap_features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predictor will be trained on a random subset of features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Useful when dealing with high dimensional inputs(like images)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Sampling both instances and features is Random Patches method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Keeping all training instances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(bootstrap=False and max_samples=1.0)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sampling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features(bootstrap_features=True and/or max_features &lt; 1.0)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Random Subspaces method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Sampling features gives predictor diversity, trading bias for lower variance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</TotalTime>
  <Application>LibreOffice/5.1.6.2$Linux_X86_64 LibreOffice_project/10m0$Build-2</Application>
  <Words>829</Words>
  <Paragraphs>143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2018-01-08T06:45:23Z</dcterms:created>
  <dc:creator>Hariharan Chandrasekaran</dc:creator>
  <dc:description/>
  <dc:language>en-IN</dc:language>
  <cp:lastModifiedBy/>
  <dcterms:modified xsi:type="dcterms:W3CDTF">2018-01-28T12:53:25Z</dcterms:modified>
  <cp:revision>61</cp:revision>
  <dc:subject/>
  <dc:title>Lecture - 7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