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7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CC77-8823-4B56-B175-65FD99B844F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C7E1-0844-4B04-9816-DF06BD89C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 &amp; 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- 6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7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RBF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choose landmarks? Every point is a landmark</a:t>
            </a:r>
          </a:p>
          <a:p>
            <a:r>
              <a:rPr lang="en-US" dirty="0" smtClean="0"/>
              <a:t>Implies you are converting a </a:t>
            </a:r>
            <a:r>
              <a:rPr lang="en-US" dirty="0" err="1" smtClean="0"/>
              <a:t>mxn</a:t>
            </a:r>
            <a:r>
              <a:rPr lang="en-US" dirty="0" smtClean="0"/>
              <a:t> dataset to a </a:t>
            </a:r>
            <a:r>
              <a:rPr lang="en-US" dirty="0" err="1" smtClean="0"/>
              <a:t>mxm</a:t>
            </a:r>
            <a:r>
              <a:rPr lang="en-US" dirty="0" smtClean="0"/>
              <a:t>. Extremely costly.</a:t>
            </a:r>
          </a:p>
          <a:p>
            <a:r>
              <a:rPr lang="en-US" dirty="0" smtClean="0"/>
              <a:t>Kernel trick optimizes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343275"/>
            <a:ext cx="7958138" cy="3262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4125" y="6386513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8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 is to reverse objective to handle regression</a:t>
            </a:r>
          </a:p>
          <a:p>
            <a:r>
              <a:rPr lang="en-US" dirty="0" smtClean="0"/>
              <a:t>Classification – Fit largest possible street between two classes while limiting margin violations</a:t>
            </a:r>
          </a:p>
          <a:p>
            <a:r>
              <a:rPr lang="en-US" dirty="0" smtClean="0"/>
              <a:t>Regression – Fit as many instances as possible on the street while limiting margin violations</a:t>
            </a:r>
          </a:p>
          <a:p>
            <a:r>
              <a:rPr lang="en-US" dirty="0" smtClean="0"/>
              <a:t>Width of street is controlled by </a:t>
            </a:r>
            <a:r>
              <a:rPr lang="en-US" dirty="0" err="1" smtClean="0"/>
              <a:t>hyperparameter</a:t>
            </a:r>
            <a:r>
              <a:rPr lang="en-US" dirty="0" smtClean="0"/>
              <a:t> ‘epsilon’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4125" y="6386513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5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Adding more training instances within margin does not affect model predictions</a:t>
            </a:r>
          </a:p>
          <a:p>
            <a:r>
              <a:rPr lang="en-US" dirty="0" smtClean="0"/>
              <a:t>For non linear regression tasks, use </a:t>
            </a:r>
            <a:r>
              <a:rPr lang="en-US" dirty="0" err="1" smtClean="0"/>
              <a:t>kernelized</a:t>
            </a:r>
            <a:r>
              <a:rPr lang="en-US" dirty="0" smtClean="0"/>
              <a:t> SVM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1296194"/>
            <a:ext cx="7158039" cy="2018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4714875"/>
            <a:ext cx="7043737" cy="2039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44125" y="6386513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3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–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Decision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Slope of decision function = || w ||</a:t>
            </a:r>
          </a:p>
          <a:p>
            <a:r>
              <a:rPr lang="en-US" dirty="0" smtClean="0"/>
              <a:t>Points where decision function = +-1 will be twice far off from decision boundary</a:t>
            </a:r>
          </a:p>
          <a:p>
            <a:r>
              <a:rPr lang="en-US" dirty="0" smtClean="0"/>
              <a:t>Smaller the weight vector, </a:t>
            </a:r>
            <a:r>
              <a:rPr lang="en-US" b="1" dirty="0" smtClean="0"/>
              <a:t>w</a:t>
            </a:r>
            <a:r>
              <a:rPr lang="en-US" dirty="0" smtClean="0"/>
              <a:t>, larger the margin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2391569"/>
            <a:ext cx="55911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1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–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margin classifier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Soft margin classifier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443162"/>
            <a:ext cx="77343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948238"/>
            <a:ext cx="77247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9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– under the hood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081"/>
            <a:ext cx="5091113" cy="492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3" y="1690688"/>
            <a:ext cx="4533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7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SVM’s, versatile ML algorithm</a:t>
            </a:r>
          </a:p>
          <a:p>
            <a:r>
              <a:rPr lang="en-US" dirty="0" smtClean="0"/>
              <a:t>Can perform classification and regression and multioutput tasks</a:t>
            </a:r>
          </a:p>
          <a:p>
            <a:r>
              <a:rPr lang="en-US" dirty="0" smtClean="0"/>
              <a:t>Earlier, trained </a:t>
            </a:r>
            <a:r>
              <a:rPr lang="en-US" dirty="0" err="1" smtClean="0"/>
              <a:t>DecisionTreeRegressor</a:t>
            </a:r>
            <a:r>
              <a:rPr lang="en-US" dirty="0" smtClean="0"/>
              <a:t> on California dataset</a:t>
            </a:r>
          </a:p>
          <a:p>
            <a:r>
              <a:rPr lang="en-US" dirty="0" smtClean="0"/>
              <a:t>We will discuss</a:t>
            </a:r>
          </a:p>
          <a:p>
            <a:pPr lvl="1"/>
            <a:r>
              <a:rPr lang="en-US" dirty="0" smtClean="0"/>
              <a:t>How to train, visualize and make predictions with Decision Trees</a:t>
            </a:r>
          </a:p>
          <a:p>
            <a:pPr lvl="1"/>
            <a:r>
              <a:rPr lang="en-US" dirty="0" smtClean="0"/>
              <a:t>Go through CART training </a:t>
            </a:r>
            <a:r>
              <a:rPr lang="en-US" dirty="0" err="1" smtClean="0"/>
              <a:t>algo</a:t>
            </a:r>
            <a:r>
              <a:rPr lang="en-US" dirty="0" smtClean="0"/>
              <a:t> using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pPr lvl="1"/>
            <a:r>
              <a:rPr lang="en-US" dirty="0" smtClean="0"/>
              <a:t>How to regularize trees</a:t>
            </a:r>
          </a:p>
          <a:p>
            <a:pPr lvl="1"/>
            <a:r>
              <a:rPr lang="en-US" dirty="0" smtClean="0"/>
              <a:t>How to use them in Regression tasks</a:t>
            </a:r>
          </a:p>
          <a:p>
            <a:pPr lvl="1"/>
            <a:r>
              <a:rPr lang="en-US" dirty="0" smtClean="0"/>
              <a:t>Limitations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4125" y="6386513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472406"/>
            <a:ext cx="8391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1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690688"/>
            <a:ext cx="8086725" cy="42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5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very little data preparation. No need for scaling or centering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Suppose flower has </a:t>
            </a:r>
            <a:r>
              <a:rPr lang="en-US" dirty="0"/>
              <a:t>petals </a:t>
            </a:r>
            <a:r>
              <a:rPr lang="en-US" dirty="0" smtClean="0"/>
              <a:t>5 </a:t>
            </a:r>
            <a:r>
              <a:rPr lang="en-US" dirty="0"/>
              <a:t>cm long and 1.5 cm wide. </a:t>
            </a:r>
            <a:r>
              <a:rPr lang="en-US" dirty="0" smtClean="0"/>
              <a:t>This is a depth-2 </a:t>
            </a:r>
            <a:r>
              <a:rPr lang="en-US" dirty="0"/>
              <a:t>left node, so </a:t>
            </a:r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smtClean="0"/>
              <a:t>outputs </a:t>
            </a:r>
            <a:r>
              <a:rPr lang="en-US" dirty="0"/>
              <a:t>the following probabilities: 0% for Iris-</a:t>
            </a:r>
            <a:r>
              <a:rPr lang="en-US" dirty="0" err="1"/>
              <a:t>Setosa</a:t>
            </a:r>
            <a:r>
              <a:rPr lang="en-US" dirty="0"/>
              <a:t> (0/54), 90.7% for Iris-Versicolor (49/54), and 9.3% for </a:t>
            </a:r>
            <a:r>
              <a:rPr lang="en-US" dirty="0" err="1"/>
              <a:t>IrisVirginica</a:t>
            </a:r>
            <a:r>
              <a:rPr lang="en-US" dirty="0"/>
              <a:t> (5/54)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33662"/>
            <a:ext cx="4572000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4125" y="6386513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-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powerful and versatile ML model</a:t>
            </a:r>
          </a:p>
          <a:p>
            <a:r>
              <a:rPr lang="en-US" dirty="0" smtClean="0"/>
              <a:t>Capable of performing linear or non linear classification, regression and outlier detection</a:t>
            </a:r>
          </a:p>
          <a:p>
            <a:r>
              <a:rPr lang="en-US" dirty="0" smtClean="0"/>
              <a:t>Extremely popular</a:t>
            </a:r>
          </a:p>
          <a:p>
            <a:r>
              <a:rPr lang="en-US" dirty="0" smtClean="0"/>
              <a:t>Well suited for classification of complex but small or medium sized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8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Training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And Regression Tree (CART) algorithm to train Decision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idea: Algorithm </a:t>
            </a:r>
            <a:r>
              <a:rPr lang="en-US" dirty="0"/>
              <a:t>first splits the training set in two subsets using a single feature k and a threshold </a:t>
            </a:r>
            <a:r>
              <a:rPr lang="en-US" dirty="0" err="1"/>
              <a:t>tk</a:t>
            </a:r>
            <a:r>
              <a:rPr lang="en-US" dirty="0"/>
              <a:t> (e.g., “petal length ≤ 2.45 cm</a:t>
            </a:r>
            <a:r>
              <a:rPr lang="en-US" dirty="0" smtClean="0"/>
              <a:t>”)</a:t>
            </a:r>
          </a:p>
          <a:p>
            <a:r>
              <a:rPr lang="en-US" dirty="0"/>
              <a:t>How does it choose k and </a:t>
            </a:r>
            <a:r>
              <a:rPr lang="en-US" dirty="0" err="1"/>
              <a:t>tk</a:t>
            </a:r>
            <a:r>
              <a:rPr lang="en-US" dirty="0"/>
              <a:t>? It searches for the pair (k, </a:t>
            </a:r>
            <a:r>
              <a:rPr lang="en-US" dirty="0" err="1"/>
              <a:t>tk</a:t>
            </a:r>
            <a:r>
              <a:rPr lang="en-US" dirty="0"/>
              <a:t> ) that produces the purest subsets (weighted by their size)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4729162"/>
            <a:ext cx="5781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2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CART is </a:t>
            </a:r>
            <a:r>
              <a:rPr lang="en-US" dirty="0"/>
              <a:t>a greedy algorithm: </a:t>
            </a:r>
            <a:r>
              <a:rPr lang="en-US" dirty="0" smtClean="0"/>
              <a:t>searches </a:t>
            </a:r>
            <a:r>
              <a:rPr lang="en-US" dirty="0"/>
              <a:t>for an optimum split at the top level, then repeats the process at each level.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not check whether or not the split will lead to the lowest possible impurity several levels down. </a:t>
            </a: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produces a reasonably good solution, but it is not guaranteed to be the </a:t>
            </a:r>
            <a:r>
              <a:rPr lang="en-US" dirty="0" smtClean="0"/>
              <a:t>optimal solution</a:t>
            </a:r>
          </a:p>
          <a:p>
            <a:r>
              <a:rPr lang="en-US" dirty="0"/>
              <a:t>Unfortunately, finding the optimal tree is known to be an NP-Complete </a:t>
            </a:r>
            <a:r>
              <a:rPr lang="en-US" dirty="0" smtClean="0"/>
              <a:t>problem </a:t>
            </a:r>
          </a:p>
          <a:p>
            <a:r>
              <a:rPr lang="en-US" dirty="0" smtClean="0"/>
              <a:t>requires </a:t>
            </a:r>
            <a:r>
              <a:rPr lang="en-US" dirty="0"/>
              <a:t>O(</a:t>
            </a:r>
            <a:r>
              <a:rPr lang="en-US" dirty="0" err="1"/>
              <a:t>exp</a:t>
            </a:r>
            <a:r>
              <a:rPr lang="en-US" dirty="0"/>
              <a:t>(m)) time, making the problem intractable even for fairly small training sets.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why we must settle for a “reasonably good” solution.</a:t>
            </a:r>
          </a:p>
        </p:txBody>
      </p:sp>
    </p:spTree>
    <p:extLst>
      <p:ext uri="{BB962C8B-B14F-4D97-AF65-F5344CB8AC3E}">
        <p14:creationId xmlns:p14="http://schemas.microsoft.com/office/powerpoint/2010/main" val="352609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the Decision Tree requires going through roughly O(log2 (m)) nodes. independent of the number of </a:t>
            </a:r>
            <a:r>
              <a:rPr lang="en-US" dirty="0" smtClean="0"/>
              <a:t>features</a:t>
            </a:r>
          </a:p>
          <a:p>
            <a:r>
              <a:rPr lang="en-US" dirty="0"/>
              <a:t>So predictions are very </a:t>
            </a:r>
            <a:r>
              <a:rPr lang="en-US" dirty="0" smtClean="0"/>
              <a:t>fast</a:t>
            </a:r>
          </a:p>
          <a:p>
            <a:r>
              <a:rPr lang="en-US" dirty="0"/>
              <a:t>However, the training algorithm compares all features (or less if </a:t>
            </a:r>
            <a:r>
              <a:rPr lang="en-US" dirty="0" err="1"/>
              <a:t>max_features</a:t>
            </a:r>
            <a:r>
              <a:rPr lang="en-US" dirty="0"/>
              <a:t> is set) on all samples at each node.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results in a training complexity of O(n × m log(m))</a:t>
            </a:r>
          </a:p>
        </p:txBody>
      </p:sp>
    </p:spTree>
    <p:extLst>
      <p:ext uri="{BB962C8B-B14F-4D97-AF65-F5344CB8AC3E}">
        <p14:creationId xmlns:p14="http://schemas.microsoft.com/office/powerpoint/2010/main" val="49108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Impurity or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0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Gini impurity or entropy? </a:t>
            </a:r>
            <a:r>
              <a:rPr lang="en-US" dirty="0" smtClean="0"/>
              <a:t>Most </a:t>
            </a:r>
            <a:r>
              <a:rPr lang="en-US" dirty="0"/>
              <a:t>of the time it does not make a big difference: they lead to similar trees</a:t>
            </a:r>
          </a:p>
          <a:p>
            <a:r>
              <a:rPr lang="en-US" dirty="0" smtClean="0"/>
              <a:t>Gini </a:t>
            </a:r>
            <a:r>
              <a:rPr lang="en-US" dirty="0"/>
              <a:t>impurity is slightly faster to compute, so it is a good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Gini </a:t>
            </a:r>
            <a:r>
              <a:rPr lang="en-US" dirty="0"/>
              <a:t>impurity tends to isolate the most frequent class in its own branch of the tree, </a:t>
            </a:r>
            <a:endParaRPr lang="en-US" dirty="0" smtClean="0"/>
          </a:p>
          <a:p>
            <a:r>
              <a:rPr lang="en-US" dirty="0" smtClean="0"/>
              <a:t>Entropy </a:t>
            </a:r>
            <a:r>
              <a:rPr lang="en-US" dirty="0"/>
              <a:t>tends to produce slightly more balanced trees.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1690688"/>
            <a:ext cx="45339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0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DT makes </a:t>
            </a:r>
            <a:r>
              <a:rPr lang="en-US" dirty="0"/>
              <a:t>very few assumptions about the training data </a:t>
            </a:r>
            <a:endParaRPr lang="en-US" dirty="0" smtClean="0"/>
          </a:p>
          <a:p>
            <a:r>
              <a:rPr lang="en-US" dirty="0" smtClean="0"/>
              <a:t>Tree </a:t>
            </a:r>
            <a:r>
              <a:rPr lang="en-US" dirty="0"/>
              <a:t>structure will adapt itself to the training data, fitting it very closely, and most likely overfitting it. </a:t>
            </a:r>
            <a:endParaRPr lang="en-US" dirty="0" smtClean="0"/>
          </a:p>
          <a:p>
            <a:r>
              <a:rPr lang="en-US" dirty="0" smtClean="0"/>
              <a:t>Leading to </a:t>
            </a:r>
            <a:r>
              <a:rPr lang="en-US" dirty="0"/>
              <a:t>a nonparametric model, </a:t>
            </a:r>
            <a:r>
              <a:rPr lang="en-US" dirty="0" smtClean="0"/>
              <a:t>because the </a:t>
            </a:r>
            <a:r>
              <a:rPr lang="en-US" dirty="0"/>
              <a:t>number of parameters is not determined prior to training, so the model structure is free to stick closely to the data. </a:t>
            </a:r>
            <a:endParaRPr lang="en-US" dirty="0" smtClean="0"/>
          </a:p>
          <a:p>
            <a:r>
              <a:rPr lang="en-US" dirty="0" smtClean="0"/>
              <a:t>A parametric </a:t>
            </a:r>
            <a:r>
              <a:rPr lang="en-US" dirty="0"/>
              <a:t>model such as a linear model has a predetermined number of parameters, so its degree of freedom is limited, reducing the risk of overfitting (but increasing </a:t>
            </a:r>
            <a:r>
              <a:rPr lang="en-US" dirty="0" err="1" smtClean="0"/>
              <a:t>underfitting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avoid overfitting the training data, you need to restrict the Decision Tree’s </a:t>
            </a:r>
            <a:r>
              <a:rPr lang="en-US" dirty="0" smtClean="0"/>
              <a:t>freedom. </a:t>
            </a:r>
          </a:p>
          <a:p>
            <a:r>
              <a:rPr lang="en-US" dirty="0" smtClean="0"/>
              <a:t>In </a:t>
            </a:r>
            <a:r>
              <a:rPr lang="en-US" dirty="0" err="1"/>
              <a:t>ScikitLearn</a:t>
            </a:r>
            <a:r>
              <a:rPr lang="en-US" dirty="0"/>
              <a:t>, this is controlled by the </a:t>
            </a:r>
            <a:r>
              <a:rPr lang="en-US" dirty="0" err="1"/>
              <a:t>max_depth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(the default value is None, which means unlimited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Similarly: </a:t>
            </a:r>
            <a:r>
              <a:rPr lang="en-US" dirty="0" err="1" smtClean="0"/>
              <a:t>min_samples_split</a:t>
            </a:r>
            <a:r>
              <a:rPr lang="en-US" dirty="0" smtClean="0"/>
              <a:t>, </a:t>
            </a:r>
            <a:r>
              <a:rPr lang="en-US" dirty="0" err="1" smtClean="0"/>
              <a:t>min_samples_leaf</a:t>
            </a:r>
            <a:r>
              <a:rPr lang="en-US" dirty="0" smtClean="0"/>
              <a:t>, </a:t>
            </a:r>
            <a:r>
              <a:rPr lang="en-US" dirty="0" err="1" smtClean="0"/>
              <a:t>min_weight_fraction_leaf</a:t>
            </a:r>
            <a:r>
              <a:rPr lang="en-US" dirty="0" smtClean="0"/>
              <a:t>, </a:t>
            </a:r>
            <a:r>
              <a:rPr lang="en-US" dirty="0" err="1" smtClean="0"/>
              <a:t>max_leaf_nodes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max_features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Increasing </a:t>
            </a:r>
            <a:r>
              <a:rPr lang="en-US" dirty="0"/>
              <a:t>min_* </a:t>
            </a:r>
            <a:r>
              <a:rPr lang="en-US" dirty="0" err="1"/>
              <a:t>hyperparameters</a:t>
            </a:r>
            <a:r>
              <a:rPr lang="en-US" dirty="0"/>
              <a:t> or reducing max_* </a:t>
            </a:r>
            <a:r>
              <a:rPr lang="en-US" dirty="0" err="1"/>
              <a:t>hyperparameters</a:t>
            </a:r>
            <a:r>
              <a:rPr lang="en-US" dirty="0"/>
              <a:t> will </a:t>
            </a:r>
            <a:r>
              <a:rPr lang="en-US" dirty="0" smtClean="0"/>
              <a:t>regularize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node whose children are all leaf nodes is considered unnecessary if the purity improvement it provides is not statistically </a:t>
            </a:r>
            <a:r>
              <a:rPr lang="en-US" dirty="0" smtClean="0"/>
              <a:t>significant (</a:t>
            </a:r>
            <a:r>
              <a:rPr lang="en-US" dirty="0"/>
              <a:t>χ 2 </a:t>
            </a:r>
            <a:r>
              <a:rPr lang="en-US" dirty="0" smtClean="0"/>
              <a:t>test), using p-value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8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1" y="1825625"/>
            <a:ext cx="8098426" cy="3226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4125" y="6386513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02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in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5135790" cy="2923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1463"/>
            <a:ext cx="5800725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7" y="2134394"/>
            <a:ext cx="5829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23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in Decision Trees and Regularization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99" y="1690688"/>
            <a:ext cx="8339158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22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Instability in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to training set rotation. Solution: PCA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to training set details (Removing 4.8cm, 1.8cm). Solution: Random Forest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381250"/>
            <a:ext cx="583882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1" y="4818055"/>
            <a:ext cx="5734050" cy="182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818055"/>
            <a:ext cx="534828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3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/>
          <a:lstStyle/>
          <a:p>
            <a:r>
              <a:rPr lang="en-US" dirty="0" smtClean="0"/>
              <a:t>Large margin classification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Sensitivity to feature scales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95475"/>
            <a:ext cx="697230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362450"/>
            <a:ext cx="7162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5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/>
          <a:lstStyle/>
          <a:p>
            <a:r>
              <a:rPr lang="en-US" dirty="0" smtClean="0"/>
              <a:t>Hard margin needs linearly separable data and is sensitivity to outliers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Soft margin classification using C </a:t>
            </a:r>
            <a:r>
              <a:rPr lang="en-US" dirty="0" err="1" smtClean="0"/>
              <a:t>hyperparameter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131219"/>
            <a:ext cx="7010400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467225"/>
            <a:ext cx="7086600" cy="239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44125" y="6386513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use SVC class - </a:t>
            </a:r>
            <a:r>
              <a:rPr lang="en-US" i="1" dirty="0" smtClean="0"/>
              <a:t>SVC(kernel=‘linear’, C=1)</a:t>
            </a:r>
            <a:endParaRPr lang="en-US" dirty="0"/>
          </a:p>
          <a:p>
            <a:pPr lvl="1"/>
            <a:r>
              <a:rPr lang="en-US" dirty="0" smtClean="0"/>
              <a:t>Slower, especially on large training sets</a:t>
            </a:r>
          </a:p>
          <a:p>
            <a:pPr lvl="1"/>
            <a:r>
              <a:rPr lang="en-US" dirty="0" smtClean="0"/>
              <a:t>Not recommended</a:t>
            </a:r>
          </a:p>
          <a:p>
            <a:r>
              <a:rPr lang="en-US" dirty="0" smtClean="0"/>
              <a:t>You could use </a:t>
            </a:r>
            <a:r>
              <a:rPr lang="en-US" dirty="0" err="1" smtClean="0"/>
              <a:t>SGDClassifier</a:t>
            </a:r>
            <a:r>
              <a:rPr lang="en-US" dirty="0" smtClean="0"/>
              <a:t> – </a:t>
            </a:r>
            <a:r>
              <a:rPr lang="en-US" i="1" dirty="0" err="1" smtClean="0"/>
              <a:t>SGDClassifier</a:t>
            </a:r>
            <a:r>
              <a:rPr lang="en-US" i="1" dirty="0" smtClean="0"/>
              <a:t>(loss=‘hinge’, alpha=1/(m*C))</a:t>
            </a:r>
          </a:p>
          <a:p>
            <a:pPr lvl="1"/>
            <a:r>
              <a:rPr lang="en-US" i="1" dirty="0" smtClean="0"/>
              <a:t>Regular Stochastic Gradient Descent and trains a linear SVM</a:t>
            </a:r>
          </a:p>
          <a:p>
            <a:pPr lvl="1"/>
            <a:r>
              <a:rPr lang="en-US" i="1" dirty="0" smtClean="0"/>
              <a:t>Does not converge as fast as </a:t>
            </a:r>
            <a:r>
              <a:rPr lang="en-US" i="1" dirty="0" err="1" smtClean="0"/>
              <a:t>LinearSVC</a:t>
            </a:r>
            <a:endParaRPr lang="en-US" i="1" dirty="0" smtClean="0"/>
          </a:p>
          <a:p>
            <a:pPr lvl="1"/>
            <a:r>
              <a:rPr lang="en-US" i="1" dirty="0" smtClean="0"/>
              <a:t>Useful to handle huge datasets that do not fit in memory</a:t>
            </a:r>
          </a:p>
          <a:p>
            <a:pPr lvl="1"/>
            <a:r>
              <a:rPr lang="en-US" i="1" dirty="0" smtClean="0"/>
              <a:t>Handle online classification tasks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datasets are not close to being linearly separable</a:t>
            </a:r>
          </a:p>
          <a:p>
            <a:r>
              <a:rPr lang="en-US" dirty="0" smtClean="0"/>
              <a:t>One approach is to add more features, such as polynomial features</a:t>
            </a:r>
          </a:p>
          <a:p>
            <a:r>
              <a:rPr lang="en-US" dirty="0" smtClean="0"/>
              <a:t>In some cases it results in a linearly separable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3567113"/>
            <a:ext cx="6162675" cy="2609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4125" y="6386513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0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Linear SVM after using polynomial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But,</a:t>
            </a:r>
          </a:p>
          <a:p>
            <a:pPr lvl="1"/>
            <a:r>
              <a:rPr lang="en-US" dirty="0" smtClean="0"/>
              <a:t>Low polynomial degree cannot deal with complex datasets</a:t>
            </a:r>
          </a:p>
          <a:p>
            <a:pPr lvl="1"/>
            <a:r>
              <a:rPr lang="en-US" dirty="0" smtClean="0"/>
              <a:t>High polynomial degree creates huge number of features, making model too slow</a:t>
            </a:r>
          </a:p>
          <a:p>
            <a:r>
              <a:rPr lang="en-US" dirty="0" smtClean="0"/>
              <a:t>Miraculous Mathematical technique called Kernels to save 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297113"/>
            <a:ext cx="3924300" cy="261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4125" y="6386513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2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Hyperparameter</a:t>
            </a:r>
            <a:r>
              <a:rPr lang="en-US" dirty="0" smtClean="0"/>
              <a:t> coef0 controls how much the model is influenced by high degree polynomials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825625"/>
            <a:ext cx="65817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technique to tackle non linear problems</a:t>
            </a:r>
          </a:p>
          <a:p>
            <a:r>
              <a:rPr lang="en-US" dirty="0" smtClean="0"/>
              <a:t>Similarity function that measures how much each instance resembles a landmark</a:t>
            </a:r>
          </a:p>
          <a:p>
            <a:endParaRPr lang="en-US" dirty="0"/>
          </a:p>
          <a:p>
            <a:r>
              <a:rPr lang="en-US" dirty="0" smtClean="0"/>
              <a:t>Take 1d example discussed earlier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3205161"/>
            <a:ext cx="4436198" cy="566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8" y="4343400"/>
            <a:ext cx="7334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1101</Words>
  <Application>Microsoft Office PowerPoint</Application>
  <PresentationFormat>Widescreen</PresentationFormat>
  <Paragraphs>164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Support Vector Machines &amp; Decision Trees</vt:lpstr>
      <vt:lpstr>SVM - Intro</vt:lpstr>
      <vt:lpstr>Linear SVM classification</vt:lpstr>
      <vt:lpstr>Linear SVM classification</vt:lpstr>
      <vt:lpstr>Linear SVM classifier</vt:lpstr>
      <vt:lpstr>Nonlinear SVM classification</vt:lpstr>
      <vt:lpstr>Polynomial SVM</vt:lpstr>
      <vt:lpstr>Polynomial kernel</vt:lpstr>
      <vt:lpstr>Similarity features</vt:lpstr>
      <vt:lpstr>Gaussian RBF Kernel</vt:lpstr>
      <vt:lpstr>SVM Regression</vt:lpstr>
      <vt:lpstr>SVM Regression</vt:lpstr>
      <vt:lpstr>SVM – under the hood</vt:lpstr>
      <vt:lpstr>SVM – under the hood</vt:lpstr>
      <vt:lpstr>SVM – under the hood</vt:lpstr>
      <vt:lpstr>Decision Trees - Intro</vt:lpstr>
      <vt:lpstr>Iris Decision Tree</vt:lpstr>
      <vt:lpstr>Iris Decision Tree</vt:lpstr>
      <vt:lpstr>Making predictions</vt:lpstr>
      <vt:lpstr>CART Training Algo</vt:lpstr>
      <vt:lpstr>CART</vt:lpstr>
      <vt:lpstr>Computational Complexity</vt:lpstr>
      <vt:lpstr>Gini Impurity or Entropy</vt:lpstr>
      <vt:lpstr>Regularization hyperparameters</vt:lpstr>
      <vt:lpstr>PowerPoint Presentation</vt:lpstr>
      <vt:lpstr>Regression in Decision Trees</vt:lpstr>
      <vt:lpstr>Regression in Decision Trees and Regularization</vt:lpstr>
      <vt:lpstr>Instability in 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&amp; Decision Trees</dc:title>
  <dc:creator>Hariharan Chandrasekaran</dc:creator>
  <cp:lastModifiedBy>Hariharan Chandrasekaran</cp:lastModifiedBy>
  <cp:revision>53</cp:revision>
  <dcterms:created xsi:type="dcterms:W3CDTF">2018-01-02T06:44:48Z</dcterms:created>
  <dcterms:modified xsi:type="dcterms:W3CDTF">2018-01-04T12:46:49Z</dcterms:modified>
</cp:coreProperties>
</file>