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16/12/17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C0EF77-1F35-4DD0-8A1A-75C128B2ABE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16/12/17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F4F958-CB19-431D-BE81-AF6D9682EE6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archive.ics.uci.edu/ml/index.php" TargetMode="External"/><Relationship Id="rId2" Type="http://schemas.openxmlformats.org/officeDocument/2006/relationships/hyperlink" Target="https://www.kaggle.com/datasets" TargetMode="External"/><Relationship Id="rId3" Type="http://schemas.openxmlformats.org/officeDocument/2006/relationships/hyperlink" Target="https://aws.amazon.com/public-datasets/" TargetMode="External"/><Relationship Id="rId4" Type="http://schemas.openxmlformats.org/officeDocument/2006/relationships/hyperlink" Target="http://dataportals.org/" TargetMode="External"/><Relationship Id="rId5" Type="http://schemas.openxmlformats.org/officeDocument/2006/relationships/hyperlink" Target="https://opendatamonitor.eu/" TargetMode="External"/><Relationship Id="rId6" Type="http://schemas.openxmlformats.org/officeDocument/2006/relationships/hyperlink" Target="file:///home/bayes/ws/teach_ML/lecture_4/goo.gl/SJHN2k" TargetMode="External"/><Relationship Id="rId7" Type="http://schemas.openxmlformats.org/officeDocument/2006/relationships/hyperlink" Target="file:///home/bayes/ws/teach_ML/lecture_4/goo.gl/zDR78y" TargetMode="External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Lecture - 4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basics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23560" y="5656320"/>
            <a:ext cx="1009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Life_satisfaction = w0 + w1*GDP_per_capita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5" descr=""/>
          <p:cNvPicPr/>
          <p:nvPr/>
        </p:nvPicPr>
        <p:blipFill>
          <a:blip r:embed="rId1"/>
          <a:stretch/>
        </p:blipFill>
        <p:spPr>
          <a:xfrm>
            <a:off x="1123560" y="1825560"/>
            <a:ext cx="9339480" cy="342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is defined by values chosen for w0 and w1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measure a model by using cost function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the optimal coefficients is called training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 this is done, you can make predictions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 to lec4.ipynb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 Maths of Linear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Challenges of 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423800"/>
            <a:ext cx="10515240" cy="529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Insufficient Quantity of training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Unreasonable effectiveness of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 representative training data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 the US presidential election(1936) example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Poor Quality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Irrelevant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Overfitting/Underfitting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6703560" y="1654200"/>
            <a:ext cx="4138200" cy="2190240"/>
          </a:xfrm>
          <a:prstGeom prst="rect">
            <a:avLst/>
          </a:prstGeom>
          <a:ln>
            <a:noFill/>
          </a:ln>
        </p:spPr>
      </p:pic>
      <p:pic>
        <p:nvPicPr>
          <p:cNvPr id="130" name="Picture 4" descr=""/>
          <p:cNvPicPr/>
          <p:nvPr/>
        </p:nvPicPr>
        <p:blipFill>
          <a:blip r:embed="rId2"/>
          <a:stretch/>
        </p:blipFill>
        <p:spPr>
          <a:xfrm>
            <a:off x="4943520" y="4696200"/>
            <a:ext cx="6409800" cy="15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Stepping back…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 is about making machines get better at task by learning from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different types of ML systems: Supervised, unsupervised etc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ML project,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gather data in training set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 training set to a learning algorithm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algorithm tunes certain parameters to fit the training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Hopefully, it will make good predictions on new cases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will not perform well if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set is small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is not representative, noisy or irrelevant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to check model on new cases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Put model in production and monitor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is a bad idea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Better option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 data into training and test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 model using training set and test using test set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 rate on new cases is called generalization error or out-of-sample error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training error and high generalization error -&gt; Overfitting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decide between two models?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model 1 generalizes better, but you want to apply regularization to avoid overfitting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trained 100 models and take best model from generalization error gives 5% error and actually in production it gave 15% error. How did this happen?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generalization error calculation on test set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validation set which is subset of training set.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End-to-End Machine Learning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going to do the following: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at the big picture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the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Discover and Visualize data to gain insights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Prepare data for ML algos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a model and train 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Fine-tune your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 your solution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Launch, monitor and maintain your 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Working with real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 popular repositories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 Irvine Machine learning repository. Click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Kaggle Datasets. Click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AWS datasets. Click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portals. Click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Europe open data monitor. Click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Wikipedia’s ML datasets. Click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Quora datasets. Click </a:t>
            </a:r>
            <a:r>
              <a:rPr b="0" lang="en-US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Look at the Big Picture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a model of housing prices in California using census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has metrics like population, median income, median housing price etc for each block in California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-&gt; district -&gt; roughly 600 to 3000 people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this supervised or unsupervised or reinforcement?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this classification or regression or something else?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this univariate, bivariate or multivariate?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Select Performance Measure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666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Root Mean Squared Error (aka l2 norm or Euclidean norm)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 absolute Error (aka l1 norm or Manhattan norm)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e2eml.ipynb for rest of the course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2008080" y="2473200"/>
            <a:ext cx="3133440" cy="866520"/>
          </a:xfrm>
          <a:prstGeom prst="rect">
            <a:avLst/>
          </a:prstGeom>
          <a:ln>
            <a:noFill/>
          </a:ln>
        </p:spPr>
      </p:pic>
      <p:pic>
        <p:nvPicPr>
          <p:cNvPr id="146" name="Picture 4" descr=""/>
          <p:cNvPicPr/>
          <p:nvPr/>
        </p:nvPicPr>
        <p:blipFill>
          <a:blip r:embed="rId2"/>
          <a:stretch/>
        </p:blipFill>
        <p:spPr>
          <a:xfrm>
            <a:off x="2170080" y="4470480"/>
            <a:ext cx="2971440" cy="8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Machine Learning?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(and art) of programming computers so that they can learn from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Definition: Computer Program is said to learn from experience E with respect to some task T and some performance measure P, if its performance on T , as measured by P, improves with experience E. (-Tom Mitchell, 1997)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Eg: Spam filter is a ML program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is to flag spam for new emails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is the training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ratio of correctly classified emails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Correlation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332360"/>
            <a:ext cx="10515240" cy="531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measures the strength and direction of a linear relationship between two variables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Exactly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 perfect downhill (negative) linear relationship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0.70. 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strong downhill (negative) linear relationship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0.50. 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moderate downhill (negative) relationship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0.30. 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weak downhill (negative) linear relationship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linear relationship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+0.30.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 weak uphill (positive) linear relationship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+0.50.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 moderate uphill (positive) relationship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+0.70.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 strong uphill (positive) linear relationship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Exactly +1.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 perfect uphill (positive) linear relationship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back to e2eml.ipynb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Scikit Learn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515240"/>
            <a:ext cx="10515240" cy="4937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objects share a consistent and simple interface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Estimators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 that can estimate based on data (Imputer is an estimator)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Estimation performed by fit() method – Takes dataset as 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other parameter to guide estimation – hyperparameter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estimators can transform a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Performed by transform() method with dataset as 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 relies on learned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Fit_transform() method is equivalent of fit() and transform(), better optimized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Predictors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Making predictions given a dataset. Eg: LinearRegression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Predict() method takes dataset of new instances and returns dataset of predictions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Score() method measures quality of predictions given test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Back to e2eml.ipynb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use Machine Learning?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Approach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Approach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364480" y="2312280"/>
            <a:ext cx="1619280" cy="744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Study the problem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984120" y="2671200"/>
            <a:ext cx="56124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4545720" y="2312280"/>
            <a:ext cx="1306080" cy="744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6165720" y="2403720"/>
            <a:ext cx="2011320" cy="652680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5852160" y="2684520"/>
            <a:ext cx="313200" cy="4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8177400" y="2730240"/>
            <a:ext cx="57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8751960" y="2547360"/>
            <a:ext cx="1253520" cy="3654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 flipH="1" flipV="1">
            <a:off x="6570720" y="3343320"/>
            <a:ext cx="6004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5257800" y="3102480"/>
            <a:ext cx="1306080" cy="744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Analyze 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12"/>
          <p:cNvSpPr/>
          <p:nvPr/>
        </p:nvSpPr>
        <p:spPr>
          <a:xfrm>
            <a:off x="7171200" y="3056400"/>
            <a:ext cx="360" cy="2876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3"/>
          <p:cNvSpPr/>
          <p:nvPr/>
        </p:nvSpPr>
        <p:spPr>
          <a:xfrm flipH="1">
            <a:off x="3344040" y="3474720"/>
            <a:ext cx="19137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4"/>
          <p:cNvSpPr/>
          <p:nvPr/>
        </p:nvSpPr>
        <p:spPr>
          <a:xfrm flipH="1" flipV="1">
            <a:off x="3173400" y="3056760"/>
            <a:ext cx="182520" cy="41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2529720" y="4829040"/>
            <a:ext cx="1619280" cy="744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Study the problem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149720" y="5187960"/>
            <a:ext cx="56124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7"/>
          <p:cNvSpPr/>
          <p:nvPr/>
        </p:nvSpPr>
        <p:spPr>
          <a:xfrm>
            <a:off x="4711320" y="4829040"/>
            <a:ext cx="1306080" cy="744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 ML algo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6330960" y="4920480"/>
            <a:ext cx="2011320" cy="652680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017760" y="5201280"/>
            <a:ext cx="313200" cy="4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0"/>
          <p:cNvSpPr/>
          <p:nvPr/>
        </p:nvSpPr>
        <p:spPr>
          <a:xfrm>
            <a:off x="8342640" y="5247000"/>
            <a:ext cx="57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1"/>
          <p:cNvSpPr/>
          <p:nvPr/>
        </p:nvSpPr>
        <p:spPr>
          <a:xfrm>
            <a:off x="8917560" y="5064120"/>
            <a:ext cx="1253520" cy="3654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2"/>
          <p:cNvSpPr/>
          <p:nvPr/>
        </p:nvSpPr>
        <p:spPr>
          <a:xfrm flipH="1" flipV="1">
            <a:off x="6735960" y="5860080"/>
            <a:ext cx="6004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3"/>
          <p:cNvSpPr/>
          <p:nvPr/>
        </p:nvSpPr>
        <p:spPr>
          <a:xfrm>
            <a:off x="5423400" y="5619240"/>
            <a:ext cx="1306080" cy="744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Analyze 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24"/>
          <p:cNvSpPr/>
          <p:nvPr/>
        </p:nvSpPr>
        <p:spPr>
          <a:xfrm>
            <a:off x="7336800" y="5573160"/>
            <a:ext cx="360" cy="2876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25"/>
          <p:cNvSpPr/>
          <p:nvPr/>
        </p:nvSpPr>
        <p:spPr>
          <a:xfrm flipH="1">
            <a:off x="3509280" y="5991480"/>
            <a:ext cx="19137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6"/>
          <p:cNvSpPr/>
          <p:nvPr/>
        </p:nvSpPr>
        <p:spPr>
          <a:xfrm flipH="1" flipV="1">
            <a:off x="3339000" y="5573520"/>
            <a:ext cx="182520" cy="41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7"/>
          <p:cNvSpPr/>
          <p:nvPr/>
        </p:nvSpPr>
        <p:spPr>
          <a:xfrm>
            <a:off x="6095880" y="4084200"/>
            <a:ext cx="633240" cy="69516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8"/>
          <p:cNvSpPr/>
          <p:nvPr/>
        </p:nvSpPr>
        <p:spPr>
          <a:xfrm flipH="1">
            <a:off x="5363640" y="4431960"/>
            <a:ext cx="73116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Machine Learning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Whether or not they are trained with human supervision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Unsupervised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Semisupervised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Reinforcement Learning)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Whether or not they can learn incrementally on the fly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Batch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Supervised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data fed to the algo includes the desired solutions, called labels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Typical Supervised learning task is classification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Spam filter is a good example: trained with many example emails along with their class (spam or not-a-spam)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typical eg: Predict target numeric value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 price of a car given features(mileage, age, brand etc.)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called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Supervised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supervised learning algorithms: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K-Nearest Neighbors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Vector Machines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Trees and Random Forests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Unsupervised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567440"/>
            <a:ext cx="10515240" cy="509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data is unlabeled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tries to learn without a teacher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unsupervised learning algorithms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K-Means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Hierarchical Cluster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Expectation Maximization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Visualization and dimensionality reduction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Principal Component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PCA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Locally Linear Embedding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T-distributed Stochastic Neighbor Embedding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rule learning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Eclat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Unsupervised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1: Say you have data about your blog’s visitors.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them to find similar users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eg: it might find that 40% of your visitors are males who love comic books and read your blog in the evening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Helps you target your posts for each group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2: Dimensionality reduction: Simplify data without losing information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Car’s mileage may be highly correlated with its 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3: Anomaly detection – Fraud in credit card transactions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Semi supervised / Reinforcement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data has lot of unlabeled data and little labeled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Google Photos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 has an agent that performs actions and gets rewards in return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Learns by adopting a policy of getting most rewards over time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Application>LibreOffice/5.1.6.2$Linux_X86_64 LibreOffice_project/10m0$Build-2</Application>
  <Words>1111</Words>
  <Paragraphs>201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2017-12-11T09:14:35Z</dcterms:created>
  <dc:creator>Hariharan Chandrasekaran</dc:creator>
  <dc:description/>
  <dc:language>en-IN</dc:language>
  <cp:lastModifiedBy/>
  <dcterms:modified xsi:type="dcterms:W3CDTF">2017-12-16T14:31:33Z</dcterms:modified>
  <cp:revision>72</cp:revision>
  <dc:subject/>
  <dc:title>Lecture - 4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