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numpy.org/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pypi.python.org/pypi/pandas" TargetMode="External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Lecture - 2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data manipulation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List Comprehensions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736640"/>
            <a:ext cx="1051488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make the previous code simpler using a 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comprehension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comprehensions can also contain conditions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1975320" y="2410200"/>
            <a:ext cx="6383880" cy="129024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2"/>
          <a:stretch/>
        </p:blipFill>
        <p:spPr>
          <a:xfrm>
            <a:off x="1975320" y="4953960"/>
            <a:ext cx="6390000" cy="14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Dictionaries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 dictonary stores (key, value) pairs, similar to a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Map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Java or an object in Javascript. You can use it like this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1280880" y="2788560"/>
            <a:ext cx="9417960" cy="32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Dictionaries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easy to iterate over the keys in a dictionary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want access to keys and their corresponding values, use the ‘items’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1378440" y="2116440"/>
            <a:ext cx="7768440" cy="138348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2"/>
          <a:stretch/>
        </p:blipFill>
        <p:spPr>
          <a:xfrm>
            <a:off x="1378440" y="5055840"/>
            <a:ext cx="7820640" cy="13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Dictionary Comprehensions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similar to list comprehensions, but allow you to easily construct dictionaries. For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1250280" y="2431440"/>
            <a:ext cx="9424440" cy="30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set is an unordered collection of distinct elements. As a simple example, consider the following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1326240" y="2487960"/>
            <a:ext cx="9267120" cy="33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Iterating over a set has the same syntax as iterating over a list; however since sets are unordered, you cannot make assumptions about the order in which you visit the elements of the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lists and dictionaries, we can easily construct sets using set comprehensions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626480" y="2788560"/>
            <a:ext cx="7908840" cy="139068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2"/>
          <a:stretch/>
        </p:blipFill>
        <p:spPr>
          <a:xfrm>
            <a:off x="1626480" y="5277960"/>
            <a:ext cx="790884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Iterating over a set has the same syntax as iterating over a list; however since sets are unordered, you cannot make assumptions about the order in which you visit the elements of the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lists and dictionaries, we can easily construct sets using set comprehensions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1626480" y="2788560"/>
            <a:ext cx="7908840" cy="1390680"/>
          </a:xfrm>
          <a:prstGeom prst="rect">
            <a:avLst/>
          </a:prstGeom>
          <a:ln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2"/>
          <a:stretch/>
        </p:blipFill>
        <p:spPr>
          <a:xfrm>
            <a:off x="1626480" y="5277960"/>
            <a:ext cx="790884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Tuples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tuple is an (immutable) ordered list of values. A tuple is in many ways similar to a list; one of the most important differences is that tuples can be used as keys in dictionaries and as elements of sets, while lists cannot. Here is a trivial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252440" y="3261240"/>
            <a:ext cx="9344880" cy="24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functions are defined using the ‘def’ keyword.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1896480" y="2069640"/>
            <a:ext cx="7011720" cy="42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functions are defined using the ‘def’ keyword.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1896480" y="2069640"/>
            <a:ext cx="7011720" cy="42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is 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high-level,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dynamically typed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multiparadigm programming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code is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pseudocode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you to express very powerful ideas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few lines of code while being very readable.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currently two different supported versions of Python, 2.7 and 3.5. Somewhat confusingly, Python 3.0 introduced many backwards-incompatible changes to the language, so code written for 2.7 may not work under 3.5 and vice versa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often define functions to take optional keyword arguments, like this: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454400" y="2496600"/>
            <a:ext cx="8889120" cy="351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Classes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syntax for defining classes in Python is straightforward: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566360" y="2074320"/>
            <a:ext cx="8634960" cy="44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Numpy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library for scientific computing in Python.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high-performance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multidimensional array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for working with these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array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grid of values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of the same type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indexed by a tuple of nonnegative integers.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dimensions is the 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rank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of the array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shape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of an array is a tuple of integers giving the size of the array along each dimension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initialize numpy arrays from nested Python lists, and access elements using square brackets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1221480" y="2517120"/>
            <a:ext cx="9776520" cy="39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also provides many functions to create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1337760" y="2063160"/>
            <a:ext cx="8537040" cy="450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also provides many functions to create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1337760" y="2063160"/>
            <a:ext cx="8537040" cy="450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Python lists, numpy arrays can be sliced. Since arrays may be multidimensional, you must specify a slice for each dimension of the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1181520" y="2788560"/>
            <a:ext cx="9803520" cy="38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also mix integer indexing with slice indexing. However, doing so will yield an array of lower rank than the original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838080" y="2341080"/>
            <a:ext cx="10514880" cy="445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Indexing into numpy arrays using slicing will always be a subarray of the original array.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While, integer array indexing allows to construct arbitrary arrays using the data from another array. Here is an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1054800" y="3286080"/>
            <a:ext cx="10298160" cy="31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useful trick with integer array indexing is selecting or mutating one element from each row of a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1036080" y="2235960"/>
            <a:ext cx="10316880" cy="44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Basic Data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has a number of basic types including integers, floats, booleans, and strings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306440" y="2702880"/>
            <a:ext cx="8751240" cy="39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 array indexing lets you pick out arbitrary elements of an array. Frequently this type of indexing is used to select the elements of an array that satisfy some 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111320" y="2788560"/>
            <a:ext cx="10241640" cy="37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 array indexing lets you pick out arbitrary elements of an array. Frequently this type of indexing is used to select the elements of an array that satisfy some 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1111320" y="2788560"/>
            <a:ext cx="10241640" cy="37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Datatypes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numpy array is a grid of elements of the same type.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provides a large set of numeric datatypes to construct arrays.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tries to guess a datatype but functions that construct arrays have optional argument to explicitly specify the datatype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/>
          <a:stretch/>
        </p:blipFill>
        <p:spPr>
          <a:xfrm>
            <a:off x="1034280" y="3552120"/>
            <a:ext cx="10319040" cy="31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463040"/>
            <a:ext cx="1051488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mathematical functions operate elementwise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Available both as operator overloads and as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1277640" y="2549520"/>
            <a:ext cx="4495320" cy="4007160"/>
          </a:xfrm>
          <a:prstGeom prst="rect">
            <a:avLst/>
          </a:prstGeom>
          <a:ln>
            <a:noFill/>
          </a:ln>
        </p:spPr>
      </p:pic>
      <p:pic>
        <p:nvPicPr>
          <p:cNvPr id="174" name="Picture 6" descr=""/>
          <p:cNvPicPr/>
          <p:nvPr/>
        </p:nvPicPr>
        <p:blipFill>
          <a:blip r:embed="rId2"/>
          <a:stretch/>
        </p:blipFill>
        <p:spPr>
          <a:xfrm>
            <a:off x="6052680" y="2549520"/>
            <a:ext cx="4462200" cy="40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528200"/>
            <a:ext cx="108522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provides many useful functions for performing computations on arrays; one of the most useful is ‘sum’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8" descr=""/>
          <p:cNvPicPr/>
          <p:nvPr/>
        </p:nvPicPr>
        <p:blipFill>
          <a:blip r:embed="rId1"/>
          <a:stretch/>
        </p:blipFill>
        <p:spPr>
          <a:xfrm>
            <a:off x="1371600" y="2635560"/>
            <a:ext cx="9460440" cy="30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Math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528200"/>
            <a:ext cx="1085220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frequently need to reshape or otherwise manipulate data in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Transposing a matrix is widely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1729800" y="2643480"/>
            <a:ext cx="8980920" cy="37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528200"/>
            <a:ext cx="1085220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numpy to work with arrays of different shapes when performing arithmetic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smaller array multiple times for an operation on the larger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144800" y="3044520"/>
            <a:ext cx="10208520" cy="33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032120" y="1418040"/>
            <a:ext cx="9757080" cy="29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matrix x is very large, an explicit loop could be slow.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vector v to each row of the matrix x = forming a matrix vv by stacking multiple copies of v vertically, then performing elementwise summation of x and vv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.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6" descr=""/>
          <p:cNvPicPr/>
          <p:nvPr/>
        </p:nvPicPr>
        <p:blipFill>
          <a:blip r:embed="rId1"/>
          <a:stretch/>
        </p:blipFill>
        <p:spPr>
          <a:xfrm>
            <a:off x="1280160" y="3252600"/>
            <a:ext cx="10321200" cy="34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32120" y="1418040"/>
            <a:ext cx="97570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broadcasting allows us to perform this computation without actually creating multiple copies of 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1486080" y="2424960"/>
            <a:ext cx="9420840" cy="408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32120" y="1418040"/>
            <a:ext cx="975708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Broadcasting two arrays together follows these rules: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arrays do not have same rank, prepend shape of the lower rank array with 1s until both shapes have same length.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arrays are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compatible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in dimension if they have same size in the dimension, or if one of the arrays has size 1 in that dimension.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arrays can be broadcast together if they are compatible in all dimensions.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broadcasting, each array behaves as if it had shape equal to the elementwise maximum of shapes of the two input arrays.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any dimension where one array had size 1 and the other array had size greater than 1, the first array behaves as if it were copied along that dimension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Booleans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Python implements all of the usual operators for Boolean logic, but uses English words rather than symbols (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&amp;&amp;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,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||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, etc.)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973160" y="3201120"/>
            <a:ext cx="7718760" cy="27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Numpy -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032120" y="1418040"/>
            <a:ext cx="9757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Applications of broadcasting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838080" y="2065320"/>
            <a:ext cx="5581080" cy="425232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2"/>
          <a:stretch/>
        </p:blipFill>
        <p:spPr>
          <a:xfrm>
            <a:off x="6613560" y="1879560"/>
            <a:ext cx="5416560" cy="44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Intro &amp; Install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690560"/>
            <a:ext cx="10514880" cy="47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Fast, flexible, and expressive data structures designed to make working with "relational" or "labeled" data both easy and intuitive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installers for the latest released version are available at the </a:t>
            </a:r>
            <a:r>
              <a:rPr b="0" lang="en-IN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Python package index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and on conda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of becoming the most powerful and flexible open source data analysis / manipulation tool available in any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6" descr=""/>
          <p:cNvPicPr/>
          <p:nvPr/>
        </p:nvPicPr>
        <p:blipFill>
          <a:blip r:embed="rId2"/>
          <a:stretch/>
        </p:blipFill>
        <p:spPr>
          <a:xfrm>
            <a:off x="1800000" y="4248000"/>
            <a:ext cx="3513960" cy="15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- Read/Load from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884520" y="1367280"/>
            <a:ext cx="10131120" cy="51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- Read/Load 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83000" y="1414800"/>
            <a:ext cx="10648080" cy="40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838080" y="1440000"/>
            <a:ext cx="1073412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235520" y="1795680"/>
            <a:ext cx="9743400" cy="32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844920" y="1967400"/>
            <a:ext cx="10524240" cy="29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Missing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30520" y="1972080"/>
            <a:ext cx="10553040" cy="29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From other Data 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Content Placeholder 3" descr=""/>
          <p:cNvPicPr/>
          <p:nvPr/>
        </p:nvPicPr>
        <p:blipFill>
          <a:blip r:embed="rId1"/>
          <a:stretch/>
        </p:blipFill>
        <p:spPr>
          <a:xfrm>
            <a:off x="838080" y="1480680"/>
            <a:ext cx="10333800" cy="2218680"/>
          </a:xfrm>
          <a:prstGeom prst="rect">
            <a:avLst/>
          </a:prstGeom>
          <a:ln>
            <a:noFill/>
          </a:ln>
        </p:spPr>
      </p:pic>
      <p:pic>
        <p:nvPicPr>
          <p:cNvPr id="213" name="Picture 4" descr=""/>
          <p:cNvPicPr/>
          <p:nvPr/>
        </p:nvPicPr>
        <p:blipFill>
          <a:blip r:embed="rId2"/>
          <a:stretch/>
        </p:blipFill>
        <p:spPr>
          <a:xfrm>
            <a:off x="838080" y="3782520"/>
            <a:ext cx="10333800" cy="20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Feature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Picture 5" descr=""/>
          <p:cNvPicPr/>
          <p:nvPr/>
        </p:nvPicPr>
        <p:blipFill>
          <a:blip r:embed="rId1"/>
          <a:stretch/>
        </p:blipFill>
        <p:spPr>
          <a:xfrm>
            <a:off x="685800" y="1825560"/>
            <a:ext cx="1081980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Strings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has great support for strings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objects have a bunch of useful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1371240" y="2337840"/>
            <a:ext cx="7019280" cy="187668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1371240" y="4860360"/>
            <a:ext cx="70192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Functional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398664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Functional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39866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Group By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3736080"/>
            <a:ext cx="10514880" cy="24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805680" y="1502280"/>
            <a:ext cx="10787040" cy="47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Group By iterate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3736080"/>
            <a:ext cx="10514880" cy="24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838080" y="1593000"/>
            <a:ext cx="10514880" cy="47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Indexing / Slicing / Subsetting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 descr=""/>
          <p:cNvPicPr/>
          <p:nvPr/>
        </p:nvPicPr>
        <p:blipFill>
          <a:blip r:embed="rId1"/>
          <a:stretch/>
        </p:blipFill>
        <p:spPr>
          <a:xfrm>
            <a:off x="6291000" y="1549080"/>
            <a:ext cx="4837680" cy="4472280"/>
          </a:xfrm>
          <a:prstGeom prst="rect">
            <a:avLst/>
          </a:prstGeom>
          <a:ln>
            <a:noFill/>
          </a:ln>
        </p:spPr>
      </p:pic>
      <p:pic>
        <p:nvPicPr>
          <p:cNvPr id="231" name="Picture 3" descr=""/>
          <p:cNvPicPr/>
          <p:nvPr/>
        </p:nvPicPr>
        <p:blipFill>
          <a:blip r:embed="rId2"/>
          <a:stretch/>
        </p:blipFill>
        <p:spPr>
          <a:xfrm>
            <a:off x="838080" y="1549080"/>
            <a:ext cx="5142960" cy="44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Indexing / Slicing / Subsetting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Content Placeholder 4" descr=""/>
          <p:cNvPicPr/>
          <p:nvPr/>
        </p:nvPicPr>
        <p:blipFill>
          <a:blip r:embed="rId1"/>
          <a:stretch/>
        </p:blipFill>
        <p:spPr>
          <a:xfrm>
            <a:off x="6291000" y="1549080"/>
            <a:ext cx="4837680" cy="4472280"/>
          </a:xfrm>
          <a:prstGeom prst="rect">
            <a:avLst/>
          </a:prstGeom>
          <a:ln>
            <a:noFill/>
          </a:ln>
        </p:spPr>
      </p:pic>
      <p:pic>
        <p:nvPicPr>
          <p:cNvPr id="234" name="Picture 3" descr=""/>
          <p:cNvPicPr/>
          <p:nvPr/>
        </p:nvPicPr>
        <p:blipFill>
          <a:blip r:embed="rId2"/>
          <a:stretch/>
        </p:blipFill>
        <p:spPr>
          <a:xfrm>
            <a:off x="838080" y="1549080"/>
            <a:ext cx="5142960" cy="44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Merging / Concat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Content Placeholder 3" descr=""/>
          <p:cNvPicPr/>
          <p:nvPr/>
        </p:nvPicPr>
        <p:blipFill>
          <a:blip r:embed="rId1"/>
          <a:stretch/>
        </p:blipFill>
        <p:spPr>
          <a:xfrm>
            <a:off x="1053720" y="1564200"/>
            <a:ext cx="5659920" cy="4350600"/>
          </a:xfrm>
          <a:prstGeom prst="rect">
            <a:avLst/>
          </a:prstGeom>
          <a:ln>
            <a:noFill/>
          </a:ln>
        </p:spPr>
      </p:pic>
      <p:pic>
        <p:nvPicPr>
          <p:cNvPr id="237" name="Picture 7" descr=""/>
          <p:cNvPicPr/>
          <p:nvPr/>
        </p:nvPicPr>
        <p:blipFill>
          <a:blip r:embed="rId2"/>
          <a:stretch/>
        </p:blipFill>
        <p:spPr>
          <a:xfrm>
            <a:off x="7077240" y="1526760"/>
            <a:ext cx="427608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Pandas – Merging / Concat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Content Placeholder 3" descr=""/>
          <p:cNvPicPr/>
          <p:nvPr/>
        </p:nvPicPr>
        <p:blipFill>
          <a:blip r:embed="rId1"/>
          <a:stretch/>
        </p:blipFill>
        <p:spPr>
          <a:xfrm>
            <a:off x="1053720" y="1564200"/>
            <a:ext cx="5659920" cy="4350600"/>
          </a:xfrm>
          <a:prstGeom prst="rect">
            <a:avLst/>
          </a:prstGeom>
          <a:ln>
            <a:noFill/>
          </a:ln>
        </p:spPr>
      </p:pic>
      <p:pic>
        <p:nvPicPr>
          <p:cNvPr id="240" name="Picture 7" descr=""/>
          <p:cNvPicPr/>
          <p:nvPr/>
        </p:nvPicPr>
        <p:blipFill>
          <a:blip r:embed="rId2"/>
          <a:stretch/>
        </p:blipFill>
        <p:spPr>
          <a:xfrm>
            <a:off x="7077240" y="1526760"/>
            <a:ext cx="427608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Lists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41760"/>
            <a:ext cx="1051488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list is the Python equivalent of an array, but is resizeable and can contain elements of different types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1567080" y="3056760"/>
            <a:ext cx="927396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Lists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463040"/>
            <a:ext cx="10514880" cy="52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 to accessing list elements one at a time, Python provides concise syntax to access sublists; this is known as </a:t>
            </a: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slicing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see slicing again in the context of numpy arrays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6" descr=""/>
          <p:cNvPicPr/>
          <p:nvPr/>
        </p:nvPicPr>
        <p:blipFill>
          <a:blip r:embed="rId1"/>
          <a:stretch/>
        </p:blipFill>
        <p:spPr>
          <a:xfrm>
            <a:off x="1144440" y="2664000"/>
            <a:ext cx="9871200" cy="345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Loops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36640"/>
            <a:ext cx="1051488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loop over the elements of a list like this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If you want access to the index of each element within the body of a loop, use the built-in 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enumerate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function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533600" y="2211840"/>
            <a:ext cx="6990480" cy="1327320"/>
          </a:xfrm>
          <a:prstGeom prst="rect">
            <a:avLst/>
          </a:prstGeom>
          <a:ln>
            <a:noFill/>
          </a:ln>
        </p:spPr>
      </p:pic>
      <p:pic>
        <p:nvPicPr>
          <p:cNvPr id="95" name="Picture 7" descr=""/>
          <p:cNvPicPr/>
          <p:nvPr/>
        </p:nvPicPr>
        <p:blipFill>
          <a:blip r:embed="rId2"/>
          <a:stretch/>
        </p:blipFill>
        <p:spPr>
          <a:xfrm>
            <a:off x="1533600" y="4711680"/>
            <a:ext cx="7039800" cy="14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– List Comprehensions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736640"/>
            <a:ext cx="10514880" cy="45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programming, frequently we want to transform one type of data into another. As a simple example, consider the following code that computes square numbers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829160" y="3254040"/>
            <a:ext cx="7646400" cy="23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Application>LibreOffice/5.1.6.2$Linux_X86_64 LibreOffice_project/10m0$Build-2</Application>
  <Words>1099</Words>
  <Paragraphs>233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2017-11-29T07:53:12Z</dcterms:created>
  <dc:creator>Hariharan Chandrasekaran</dc:creator>
  <dc:description/>
  <dc:language>en-IN</dc:language>
  <cp:lastModifiedBy/>
  <dcterms:modified xsi:type="dcterms:W3CDTF">2017-12-01T22:37:47Z</dcterms:modified>
  <cp:revision>68</cp:revision>
  <dc:subject/>
  <dc:title>Lecture - 2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51</vt:i4>
  </property>
</Properties>
</file>