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65" r:id="rId5"/>
    <p:sldId id="278" r:id="rId6"/>
    <p:sldId id="264" r:id="rId7"/>
    <p:sldId id="313" r:id="rId8"/>
    <p:sldId id="295" r:id="rId9"/>
    <p:sldId id="301" r:id="rId10"/>
    <p:sldId id="314" r:id="rId11"/>
    <p:sldId id="315" r:id="rId12"/>
    <p:sldId id="316" r:id="rId13"/>
    <p:sldId id="317" r:id="rId14"/>
    <p:sldId id="318" r:id="rId15"/>
    <p:sldId id="319" r:id="rId16"/>
    <p:sldId id="320" r:id="rId17"/>
    <p:sldId id="321" r:id="rId18"/>
    <p:sldId id="299" r:id="rId19"/>
    <p:sldId id="322" r:id="rId20"/>
    <p:sldId id="323" r:id="rId21"/>
    <p:sldId id="303" r:id="rId22"/>
    <p:sldId id="294"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entury Gothic" panose="020B0502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750FE0-6DFB-AA2B-8D9E-CA781DC8BD27}" v="39" dt="2022-07-04T02:21:08.658"/>
    <p1510:client id="{D8E1F566-B51C-2979-A69E-48AFAD727866}" v="37" dt="2023-02-08T17:51:35.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21" Type="http://schemas.openxmlformats.org/officeDocument/2006/relationships/slide" Target="slides/slide17.xml"/><Relationship Id="rId42" Type="http://customschemas.google.com/relationships/presentationmetadata" Target="metadata"/><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6295da5bc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116295da5bc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855439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63878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6295da5bc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116295da5bc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78022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889561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6295da5bc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116295da5bc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44742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919983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6295da5bc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116295da5bc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180477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423080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734909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95302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624292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91221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6295da5bc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116295da5bc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352969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645276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3554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6295da5bc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116295da5bc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366707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13993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g109ffa863cd_0_24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g109ffa863cd_0_24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g109ffa863cd_0_2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9ffa863cd_0_2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g109ffa863cd_0_2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g109ffa863cd_0_2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g109ffa863cd_0_2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g109ffa863cd_0_2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09ffa863cd_0_26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g109ffa863cd_0_2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9ffa863cd_0_2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09ffa863cd_0_2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g109ffa863cd_0_240"/>
          <p:cNvPicPr preferRelativeResize="0"/>
          <p:nvPr/>
        </p:nvPicPr>
        <p:blipFill rotWithShape="1">
          <a:blip r:embed="rId12">
            <a:alphaModFix/>
          </a:blip>
          <a:srcRect/>
          <a:stretch/>
        </p:blipFill>
        <p:spPr>
          <a:xfrm>
            <a:off x="8127425" y="119987"/>
            <a:ext cx="851525" cy="331425"/>
          </a:xfrm>
          <a:prstGeom prst="rect">
            <a:avLst/>
          </a:prstGeom>
          <a:noFill/>
          <a:ln>
            <a:noFill/>
          </a:ln>
        </p:spPr>
      </p:pic>
      <p:sp>
        <p:nvSpPr>
          <p:cNvPr id="9" name="Google Shape;9;g109ffa863cd_0_2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475471" y="3893578"/>
            <a:ext cx="7410300" cy="398700"/>
          </a:xfrm>
          <a:prstGeom prst="rect">
            <a:avLst/>
          </a:prstGeom>
          <a:noFill/>
          <a:ln>
            <a:noFill/>
          </a:ln>
        </p:spPr>
        <p:txBody>
          <a:bodyPr spcFirstLastPara="1" wrap="square" lIns="91425" tIns="91425" rIns="91425" bIns="91425" anchor="ctr" anchorCtr="0">
            <a:noAutofit/>
          </a:bodyPr>
          <a:lstStyle/>
          <a:p>
            <a:r>
              <a:rPr lang="en-US" sz="2400" dirty="0">
                <a:solidFill>
                  <a:srgbClr val="A5A5A5"/>
                </a:solidFill>
                <a:latin typeface="Calibri"/>
                <a:cs typeface="Calibri"/>
                <a:sym typeface="Calibri"/>
              </a:rPr>
              <a:t>Thiago Mari -       /</a:t>
            </a:r>
            <a:r>
              <a:rPr lang="en-US" sz="2400" dirty="0" err="1">
                <a:solidFill>
                  <a:srgbClr val="A5A5A5"/>
                </a:solidFill>
                <a:latin typeface="Calibri"/>
                <a:cs typeface="Calibri"/>
                <a:sym typeface="Calibri"/>
              </a:rPr>
              <a:t>thiago-mari</a:t>
            </a:r>
            <a:endParaRPr lang="pt-BR" dirty="0"/>
          </a:p>
        </p:txBody>
      </p:sp>
      <p:sp>
        <p:nvSpPr>
          <p:cNvPr id="196" name="Google Shape;196;p5"/>
          <p:cNvSpPr txBox="1"/>
          <p:nvPr/>
        </p:nvSpPr>
        <p:spPr>
          <a:xfrm>
            <a:off x="565525" y="1009709"/>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sym typeface="Century Gothic"/>
              </a:rPr>
              <a:t>Formação</a:t>
            </a:r>
            <a:endParaRPr lang="en-US" sz="4000" b="1" i="0" u="none" strike="noStrike" cap="none" dirty="0">
              <a:solidFill>
                <a:srgbClr val="EA4E60"/>
              </a:solidFill>
              <a:latin typeface="Century Gothic"/>
              <a:ea typeface="Century Gothic"/>
              <a:cs typeface="Century Gothic"/>
              <a:sym typeface="Century Gothic"/>
            </a:endParaRPr>
          </a:p>
          <a:p>
            <a:pPr>
              <a:lnSpc>
                <a:spcPct val="115000"/>
              </a:lnSpc>
              <a:buSzPts val="3200"/>
            </a:pPr>
            <a:r>
              <a:rPr lang="en-US" sz="4000" b="1" i="0" u="none" strike="noStrike" cap="none" dirty="0">
                <a:solidFill>
                  <a:srgbClr val="EA4E60"/>
                </a:solidFill>
                <a:latin typeface="Century Gothic"/>
                <a:ea typeface="Century Gothic"/>
                <a:cs typeface="Century Gothic"/>
                <a:sym typeface="Century Gothic"/>
              </a:rPr>
              <a:t>OutSystems Fundamentals</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pic>
        <p:nvPicPr>
          <p:cNvPr id="2" name="Picture 4" descr="Linkedin - Free social media icons">
            <a:extLst>
              <a:ext uri="{FF2B5EF4-FFF2-40B4-BE49-F238E27FC236}">
                <a16:creationId xmlns:a16="http://schemas.microsoft.com/office/drawing/2014/main" id="{63F9697B-082C-5407-4221-C957CC8E6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543" y="3912819"/>
            <a:ext cx="360218" cy="36021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descr="Uma imagem com texto, homem, cansativo, pose&#10;&#10;Descrição gerada automaticamente">
            <a:extLst>
              <a:ext uri="{FF2B5EF4-FFF2-40B4-BE49-F238E27FC236}">
                <a16:creationId xmlns:a16="http://schemas.microsoft.com/office/drawing/2014/main" id="{1D488DA7-DECD-FAA8-787C-45882BEACE7D}"/>
              </a:ext>
            </a:extLst>
          </p:cNvPr>
          <p:cNvPicPr>
            <a:picLocks noChangeAspect="1"/>
          </p:cNvPicPr>
          <p:nvPr/>
        </p:nvPicPr>
        <p:blipFill>
          <a:blip r:embed="rId5"/>
          <a:stretch>
            <a:fillRect/>
          </a:stretch>
        </p:blipFill>
        <p:spPr>
          <a:xfrm>
            <a:off x="7269677" y="1155123"/>
            <a:ext cx="1412295" cy="14166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21"/>
        <p:cNvGrpSpPr/>
        <p:nvPr/>
      </p:nvGrpSpPr>
      <p:grpSpPr>
        <a:xfrm>
          <a:off x="0" y="0"/>
          <a:ext cx="0" cy="0"/>
          <a:chOff x="0" y="0"/>
          <a:chExt cx="0" cy="0"/>
        </a:xfrm>
      </p:grpSpPr>
      <p:sp>
        <p:nvSpPr>
          <p:cNvPr id="224" name="Google Shape;224;g116295da5bc_1_75"/>
          <p:cNvSpPr txBox="1"/>
          <p:nvPr/>
        </p:nvSpPr>
        <p:spPr>
          <a:xfrm>
            <a:off x="517826" y="1764900"/>
            <a:ext cx="7410300" cy="161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Reaproveitamento</a:t>
            </a:r>
            <a:r>
              <a:rPr lang="en-US" sz="4000" b="1" dirty="0">
                <a:solidFill>
                  <a:srgbClr val="EA4E60"/>
                </a:solidFill>
                <a:latin typeface="Century Gothic"/>
                <a:ea typeface="Century Gothic"/>
                <a:cs typeface="Century Gothic"/>
                <a:sym typeface="Century Gothic"/>
              </a:rPr>
              <a:t> de </a:t>
            </a:r>
            <a:r>
              <a:rPr lang="en-US" sz="4000" b="1" dirty="0" err="1">
                <a:solidFill>
                  <a:srgbClr val="EA4E60"/>
                </a:solidFill>
                <a:latin typeface="Century Gothic"/>
                <a:ea typeface="Century Gothic"/>
                <a:cs typeface="Century Gothic"/>
                <a:sym typeface="Century Gothic"/>
              </a:rPr>
              <a:t>Entidades</a:t>
            </a:r>
            <a:endParaRPr sz="4000" b="0" i="0" u="none" strike="noStrike" cap="none" dirty="0">
              <a:solidFill>
                <a:srgbClr val="EA4E60"/>
              </a:solidFill>
              <a:latin typeface="Century Gothic"/>
              <a:ea typeface="Century Gothic"/>
              <a:cs typeface="Century Gothic"/>
              <a:sym typeface="Century Gothic"/>
            </a:endParaRPr>
          </a:p>
        </p:txBody>
      </p:sp>
      <p:pic>
        <p:nvPicPr>
          <p:cNvPr id="225" name="Google Shape;225;g116295da5bc_1_7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226" name="Google Shape;226;g116295da5bc_1_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10</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579935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9ffa863cd_0_328"/>
          <p:cNvSpPr txBox="1"/>
          <p:nvPr/>
        </p:nvSpPr>
        <p:spPr>
          <a:xfrm>
            <a:off x="561575" y="1481050"/>
            <a:ext cx="7582923" cy="3083700"/>
          </a:xfrm>
          <a:prstGeom prst="rect">
            <a:avLst/>
          </a:prstGeom>
          <a:noFill/>
          <a:ln>
            <a:noFill/>
          </a:ln>
        </p:spPr>
        <p:txBody>
          <a:bodyPr spcFirstLastPara="1" wrap="square" lIns="91425" tIns="91425" rIns="91425" bIns="91425" anchor="ctr" anchorCtr="0">
            <a:noAutofit/>
          </a:bodyPr>
          <a:lstStyle/>
          <a:p>
            <a:pPr algn="l"/>
            <a:r>
              <a:rPr lang="pt-PT" sz="2400" b="0" i="0" dirty="0">
                <a:solidFill>
                  <a:srgbClr val="000000"/>
                </a:solidFill>
                <a:effectLst/>
                <a:latin typeface="Calibri" panose="020F0502020204030204" pitchFamily="34" charset="0"/>
                <a:cs typeface="Calibri" panose="020F0502020204030204" pitchFamily="34" charset="0"/>
              </a:rPr>
              <a:t>Da mesma forma como foi ensinado sobre as dependências, iremos usar para podermos ter acesso as nossas tabelas de um outro modulo.</a:t>
            </a:r>
          </a:p>
          <a:p>
            <a:pPr algn="l"/>
            <a:endParaRPr lang="pt-PT" sz="2400" kern="100" dirty="0">
              <a:latin typeface="Calibri" panose="020F0502020204030204" pitchFamily="34" charset="0"/>
              <a:ea typeface="Calibri" panose="020F0502020204030204" pitchFamily="34" charset="0"/>
              <a:cs typeface="Calibri" panose="020F0502020204030204" pitchFamily="34" charset="0"/>
            </a:endParaRPr>
          </a:p>
          <a:p>
            <a:pPr algn="l"/>
            <a:r>
              <a:rPr lang="pt-PT" sz="2400" kern="100" dirty="0">
                <a:latin typeface="Calibri" panose="020F0502020204030204" pitchFamily="34" charset="0"/>
                <a:ea typeface="Calibri" panose="020F0502020204030204" pitchFamily="34" charset="0"/>
                <a:cs typeface="Calibri" panose="020F0502020204030204" pitchFamily="34" charset="0"/>
              </a:rPr>
              <a:t>Vamos ver isso na parte do “ </a:t>
            </a:r>
            <a:r>
              <a:rPr lang="pt-PT" sz="2400" kern="100" dirty="0" err="1">
                <a:latin typeface="Calibri" panose="020F0502020204030204" pitchFamily="34" charset="0"/>
                <a:ea typeface="Calibri" panose="020F0502020204030204" pitchFamily="34" charset="0"/>
                <a:cs typeface="Calibri" panose="020F0502020204030204" pitchFamily="34" charset="0"/>
              </a:rPr>
              <a:t>Hands-on</a:t>
            </a:r>
            <a:r>
              <a:rPr lang="pt-PT" sz="2400" kern="100" dirty="0">
                <a:latin typeface="Calibri" panose="020F0502020204030204" pitchFamily="34" charset="0"/>
                <a:ea typeface="Calibri" panose="020F0502020204030204" pitchFamily="34" charset="0"/>
                <a:cs typeface="Calibri" panose="020F0502020204030204" pitchFamily="34" charset="0"/>
              </a:rPr>
              <a:t>”.</a:t>
            </a:r>
          </a:p>
          <a:p>
            <a:pPr algn="l"/>
            <a:endParaRPr lang="pt-PT" sz="24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PT" sz="3600" b="0" i="0" u="none" strike="noStrike" cap="none" dirty="0">
                <a:solidFill>
                  <a:srgbClr val="EA4E60"/>
                </a:solidFill>
                <a:latin typeface="Century Gothic"/>
                <a:ea typeface="Century Gothic"/>
                <a:cs typeface="Century Gothic"/>
                <a:sym typeface="Century Gothic"/>
              </a:rPr>
              <a:t>Reaproveitamento de Entidades</a:t>
            </a:r>
            <a:endParaRPr sz="36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11</a:t>
            </a:fld>
            <a:r>
              <a:rPr lang="en-US"/>
              <a:t>]</a:t>
            </a:r>
            <a:endParaRPr/>
          </a:p>
        </p:txBody>
      </p:sp>
    </p:spTree>
    <p:extLst>
      <p:ext uri="{BB962C8B-B14F-4D97-AF65-F5344CB8AC3E}">
        <p14:creationId xmlns:p14="http://schemas.microsoft.com/office/powerpoint/2010/main" val="1172648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21"/>
        <p:cNvGrpSpPr/>
        <p:nvPr/>
      </p:nvGrpSpPr>
      <p:grpSpPr>
        <a:xfrm>
          <a:off x="0" y="0"/>
          <a:ext cx="0" cy="0"/>
          <a:chOff x="0" y="0"/>
          <a:chExt cx="0" cy="0"/>
        </a:xfrm>
      </p:grpSpPr>
      <p:sp>
        <p:nvSpPr>
          <p:cNvPr id="224" name="Google Shape;224;g116295da5bc_1_75"/>
          <p:cNvSpPr txBox="1"/>
          <p:nvPr/>
        </p:nvSpPr>
        <p:spPr>
          <a:xfrm>
            <a:off x="517826" y="1764900"/>
            <a:ext cx="7410300" cy="161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a:solidFill>
                  <a:srgbClr val="EA4E60"/>
                </a:solidFill>
                <a:latin typeface="Century Gothic"/>
                <a:ea typeface="Century Gothic"/>
                <a:cs typeface="Century Gothic"/>
                <a:sym typeface="Century Gothic"/>
              </a:rPr>
              <a:t>Setup de </a:t>
            </a:r>
            <a:r>
              <a:rPr lang="en-US" sz="4000" b="1" dirty="0" err="1">
                <a:solidFill>
                  <a:srgbClr val="EA4E60"/>
                </a:solidFill>
                <a:latin typeface="Century Gothic"/>
                <a:ea typeface="Century Gothic"/>
                <a:cs typeface="Century Gothic"/>
                <a:sym typeface="Century Gothic"/>
              </a:rPr>
              <a:t>uma</a:t>
            </a:r>
            <a:r>
              <a:rPr lang="en-US" sz="4000" b="1" dirty="0">
                <a:solidFill>
                  <a:srgbClr val="EA4E60"/>
                </a:solidFill>
                <a:latin typeface="Century Gothic"/>
                <a:ea typeface="Century Gothic"/>
                <a:cs typeface="Century Gothic"/>
                <a:sym typeface="Century Gothic"/>
              </a:rPr>
              <a:t> app</a:t>
            </a:r>
            <a:endParaRPr sz="4000" b="0" i="0" u="none" strike="noStrike" cap="none" dirty="0">
              <a:solidFill>
                <a:srgbClr val="EA4E60"/>
              </a:solidFill>
              <a:latin typeface="Century Gothic"/>
              <a:ea typeface="Century Gothic"/>
              <a:cs typeface="Century Gothic"/>
              <a:sym typeface="Century Gothic"/>
            </a:endParaRPr>
          </a:p>
        </p:txBody>
      </p:sp>
      <p:pic>
        <p:nvPicPr>
          <p:cNvPr id="225" name="Google Shape;225;g116295da5bc_1_7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226" name="Google Shape;226;g116295da5bc_1_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12</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038638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9ffa863cd_0_328"/>
          <p:cNvSpPr txBox="1"/>
          <p:nvPr/>
        </p:nvSpPr>
        <p:spPr>
          <a:xfrm>
            <a:off x="561575" y="1481050"/>
            <a:ext cx="7582923" cy="3083700"/>
          </a:xfrm>
          <a:prstGeom prst="rect">
            <a:avLst/>
          </a:prstGeom>
          <a:noFill/>
          <a:ln>
            <a:noFill/>
          </a:ln>
        </p:spPr>
        <p:txBody>
          <a:bodyPr spcFirstLastPara="1" wrap="square" lIns="91425" tIns="91425" rIns="91425" bIns="91425" anchor="ctr" anchorCtr="0">
            <a:noAutofit/>
          </a:bodyPr>
          <a:lstStyle/>
          <a:p>
            <a:pPr algn="l"/>
            <a:r>
              <a:rPr lang="pt-PT" sz="2400" b="0" i="0" dirty="0">
                <a:solidFill>
                  <a:srgbClr val="000000"/>
                </a:solidFill>
                <a:effectLst/>
                <a:latin typeface="Calibri" panose="020F0502020204030204" pitchFamily="34" charset="0"/>
                <a:cs typeface="Calibri" panose="020F0502020204030204" pitchFamily="34" charset="0"/>
              </a:rPr>
              <a:t>É possível colocarmos nossa app nas </a:t>
            </a:r>
            <a:r>
              <a:rPr lang="pt-PT" sz="2400" b="0" i="0" dirty="0" err="1">
                <a:solidFill>
                  <a:srgbClr val="000000"/>
                </a:solidFill>
                <a:effectLst/>
                <a:latin typeface="Calibri" panose="020F0502020204030204" pitchFamily="34" charset="0"/>
                <a:cs typeface="Calibri" panose="020F0502020204030204" pitchFamily="34" charset="0"/>
              </a:rPr>
              <a:t>respectivas</a:t>
            </a:r>
            <a:r>
              <a:rPr lang="pt-PT" sz="2400" b="0" i="0" dirty="0">
                <a:solidFill>
                  <a:srgbClr val="000000"/>
                </a:solidFill>
                <a:effectLst/>
                <a:latin typeface="Calibri" panose="020F0502020204030204" pitchFamily="34" charset="0"/>
                <a:cs typeface="Calibri" panose="020F0502020204030204" pitchFamily="34" charset="0"/>
              </a:rPr>
              <a:t> </a:t>
            </a:r>
            <a:r>
              <a:rPr lang="pt-PT" sz="2400" b="0" i="0" dirty="0" err="1">
                <a:solidFill>
                  <a:srgbClr val="000000"/>
                </a:solidFill>
                <a:effectLst/>
                <a:latin typeface="Calibri" panose="020F0502020204030204" pitchFamily="34" charset="0"/>
                <a:cs typeface="Calibri" panose="020F0502020204030204" pitchFamily="34" charset="0"/>
              </a:rPr>
              <a:t>stores</a:t>
            </a:r>
            <a:r>
              <a:rPr lang="pt-PT" sz="2400" b="0" i="0" dirty="0">
                <a:solidFill>
                  <a:srgbClr val="000000"/>
                </a:solidFill>
                <a:effectLst/>
                <a:latin typeface="Calibri" panose="020F0502020204030204" pitchFamily="34" charset="0"/>
                <a:cs typeface="Calibri" panose="020F0502020204030204" pitchFamily="34" charset="0"/>
              </a:rPr>
              <a:t> (</a:t>
            </a:r>
            <a:r>
              <a:rPr lang="pt-PT" sz="2400" b="0" i="0" dirty="0" err="1">
                <a:solidFill>
                  <a:srgbClr val="000000"/>
                </a:solidFill>
                <a:effectLst/>
                <a:latin typeface="Calibri" panose="020F0502020204030204" pitchFamily="34" charset="0"/>
                <a:cs typeface="Calibri" panose="020F0502020204030204" pitchFamily="34" charset="0"/>
              </a:rPr>
              <a:t>apple</a:t>
            </a:r>
            <a:r>
              <a:rPr lang="pt-PT" sz="2400" b="0" i="0" dirty="0">
                <a:solidFill>
                  <a:srgbClr val="000000"/>
                </a:solidFill>
                <a:effectLst/>
                <a:latin typeface="Calibri" panose="020F0502020204030204" pitchFamily="34" charset="0"/>
                <a:cs typeface="Calibri" panose="020F0502020204030204" pitchFamily="34" charset="0"/>
              </a:rPr>
              <a:t> e Google), porém para tal é necessário licenças e chaves para criar os ficheiros:</a:t>
            </a:r>
          </a:p>
          <a:p>
            <a:pPr marL="342900" indent="-342900" algn="l">
              <a:buFontTx/>
              <a:buChar char="-"/>
            </a:pPr>
            <a:r>
              <a:rPr lang="pt-PT" sz="2400" kern="100" dirty="0">
                <a:latin typeface="Calibri" panose="020F0502020204030204" pitchFamily="34" charset="0"/>
                <a:ea typeface="Calibri" panose="020F0502020204030204" pitchFamily="34" charset="0"/>
                <a:cs typeface="Calibri" panose="020F0502020204030204" pitchFamily="34" charset="0"/>
              </a:rPr>
              <a:t>IOS: ficheiro .</a:t>
            </a:r>
            <a:r>
              <a:rPr lang="pt-PT" sz="2400" kern="100" dirty="0" err="1">
                <a:latin typeface="Calibri" panose="020F0502020204030204" pitchFamily="34" charset="0"/>
                <a:ea typeface="Calibri" panose="020F0502020204030204" pitchFamily="34" charset="0"/>
                <a:cs typeface="Calibri" panose="020F0502020204030204" pitchFamily="34" charset="0"/>
              </a:rPr>
              <a:t>ipa</a:t>
            </a:r>
            <a:endParaRPr lang="pt-PT" sz="2400" kern="1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Tx/>
              <a:buChar char="-"/>
            </a:pPr>
            <a:r>
              <a:rPr lang="pt-PT" sz="2400" kern="100" dirty="0">
                <a:latin typeface="Calibri" panose="020F0502020204030204" pitchFamily="34" charset="0"/>
                <a:ea typeface="Calibri" panose="020F0502020204030204" pitchFamily="34" charset="0"/>
                <a:cs typeface="Calibri" panose="020F0502020204030204" pitchFamily="34" charset="0"/>
              </a:rPr>
              <a:t>Android: ficheiro .</a:t>
            </a:r>
            <a:r>
              <a:rPr lang="pt-PT" sz="2400" kern="100" dirty="0" err="1">
                <a:latin typeface="Calibri" panose="020F0502020204030204" pitchFamily="34" charset="0"/>
                <a:ea typeface="Calibri" panose="020F0502020204030204" pitchFamily="34" charset="0"/>
                <a:cs typeface="Calibri" panose="020F0502020204030204" pitchFamily="34" charset="0"/>
              </a:rPr>
              <a:t>apk</a:t>
            </a:r>
            <a:endParaRPr lang="pt-PT" sz="2400" kern="1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Tx/>
              <a:buChar char="-"/>
            </a:pPr>
            <a:endParaRPr lang="pt-PT" sz="2400" kern="100" dirty="0">
              <a:latin typeface="Calibri" panose="020F0502020204030204" pitchFamily="34" charset="0"/>
              <a:ea typeface="Calibri" panose="020F0502020204030204" pitchFamily="34" charset="0"/>
              <a:cs typeface="Calibri" panose="020F0502020204030204" pitchFamily="34" charset="0"/>
            </a:endParaRPr>
          </a:p>
          <a:p>
            <a:pPr algn="l"/>
            <a:r>
              <a:rPr lang="pt-PT" sz="2400" kern="100" dirty="0">
                <a:latin typeface="Calibri" panose="020F0502020204030204" pitchFamily="34" charset="0"/>
                <a:ea typeface="Calibri" panose="020F0502020204030204" pitchFamily="34" charset="0"/>
                <a:cs typeface="Calibri" panose="020F0502020204030204" pitchFamily="34" charset="0"/>
              </a:rPr>
              <a:t>Após a criação, será feito o download dos mesmos. Esse </a:t>
            </a:r>
            <a:r>
              <a:rPr lang="pt-PT" sz="2400" kern="100" dirty="0" err="1">
                <a:latin typeface="Calibri" panose="020F0502020204030204" pitchFamily="34" charset="0"/>
                <a:ea typeface="Calibri" panose="020F0502020204030204" pitchFamily="34" charset="0"/>
                <a:cs typeface="Calibri" panose="020F0502020204030204" pitchFamily="34" charset="0"/>
              </a:rPr>
              <a:t>setup</a:t>
            </a:r>
            <a:r>
              <a:rPr lang="pt-PT" sz="2400" kern="100" dirty="0">
                <a:latin typeface="Calibri" panose="020F0502020204030204" pitchFamily="34" charset="0"/>
                <a:ea typeface="Calibri" panose="020F0502020204030204" pitchFamily="34" charset="0"/>
                <a:cs typeface="Calibri" panose="020F0502020204030204" pitchFamily="34" charset="0"/>
              </a:rPr>
              <a:t> pode ser feito tanto no </a:t>
            </a:r>
            <a:r>
              <a:rPr lang="pt-PT" sz="2400" kern="100" dirty="0" err="1">
                <a:latin typeface="Calibri" panose="020F0502020204030204" pitchFamily="34" charset="0"/>
                <a:ea typeface="Calibri" panose="020F0502020204030204" pitchFamily="34" charset="0"/>
                <a:cs typeface="Calibri" panose="020F0502020204030204" pitchFamily="34" charset="0"/>
              </a:rPr>
              <a:t>service</a:t>
            </a:r>
            <a:r>
              <a:rPr lang="pt-PT" sz="2400" kern="100" dirty="0">
                <a:latin typeface="Calibri" panose="020F0502020204030204" pitchFamily="34" charset="0"/>
                <a:ea typeface="Calibri" panose="020F0502020204030204" pitchFamily="34" charset="0"/>
                <a:cs typeface="Calibri" panose="020F0502020204030204" pitchFamily="34" charset="0"/>
              </a:rPr>
              <a:t> </a:t>
            </a:r>
            <a:r>
              <a:rPr lang="pt-PT" sz="2400" kern="100" dirty="0" err="1">
                <a:latin typeface="Calibri" panose="020F0502020204030204" pitchFamily="34" charset="0"/>
                <a:ea typeface="Calibri" panose="020F0502020204030204" pitchFamily="34" charset="0"/>
                <a:cs typeface="Calibri" panose="020F0502020204030204" pitchFamily="34" charset="0"/>
              </a:rPr>
              <a:t>Center</a:t>
            </a:r>
            <a:r>
              <a:rPr lang="pt-PT" sz="2400" kern="100" dirty="0">
                <a:latin typeface="Calibri" panose="020F0502020204030204" pitchFamily="34" charset="0"/>
                <a:ea typeface="Calibri" panose="020F0502020204030204" pitchFamily="34" charset="0"/>
                <a:cs typeface="Calibri" panose="020F0502020204030204" pitchFamily="34" charset="0"/>
              </a:rPr>
              <a:t> como no Studio.</a:t>
            </a: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PT" sz="3600" b="0" i="0" u="none" strike="noStrike" cap="none" dirty="0">
                <a:solidFill>
                  <a:srgbClr val="EA4E60"/>
                </a:solidFill>
                <a:latin typeface="Century Gothic"/>
                <a:ea typeface="Century Gothic"/>
                <a:cs typeface="Century Gothic"/>
                <a:sym typeface="Century Gothic"/>
              </a:rPr>
              <a:t>Setup de uma app</a:t>
            </a:r>
            <a:endParaRPr sz="36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13</a:t>
            </a:fld>
            <a:r>
              <a:rPr lang="en-US"/>
              <a:t>]</a:t>
            </a:r>
            <a:endParaRPr/>
          </a:p>
        </p:txBody>
      </p:sp>
    </p:spTree>
    <p:extLst>
      <p:ext uri="{BB962C8B-B14F-4D97-AF65-F5344CB8AC3E}">
        <p14:creationId xmlns:p14="http://schemas.microsoft.com/office/powerpoint/2010/main" val="3124738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21"/>
        <p:cNvGrpSpPr/>
        <p:nvPr/>
      </p:nvGrpSpPr>
      <p:grpSpPr>
        <a:xfrm>
          <a:off x="0" y="0"/>
          <a:ext cx="0" cy="0"/>
          <a:chOff x="0" y="0"/>
          <a:chExt cx="0" cy="0"/>
        </a:xfrm>
      </p:grpSpPr>
      <p:sp>
        <p:nvSpPr>
          <p:cNvPr id="224" name="Google Shape;224;g116295da5bc_1_75"/>
          <p:cNvSpPr txBox="1"/>
          <p:nvPr/>
        </p:nvSpPr>
        <p:spPr>
          <a:xfrm>
            <a:off x="497044" y="1764900"/>
            <a:ext cx="7410300" cy="161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a:solidFill>
                  <a:srgbClr val="EA4E60"/>
                </a:solidFill>
                <a:latin typeface="Century Gothic"/>
                <a:ea typeface="Century Gothic"/>
                <a:cs typeface="Century Gothic"/>
                <a:sym typeface="Century Gothic"/>
              </a:rPr>
              <a:t>Hands On</a:t>
            </a:r>
            <a:endParaRPr lang="en-US" sz="4000" b="0" i="0" u="none" strike="noStrike" cap="none" dirty="0">
              <a:solidFill>
                <a:srgbClr val="EA4E60"/>
              </a:solidFill>
              <a:latin typeface="Century Gothic"/>
              <a:ea typeface="Century Gothic"/>
              <a:cs typeface="Century Gothic"/>
              <a:sym typeface="Century Gothic"/>
            </a:endParaRPr>
          </a:p>
        </p:txBody>
      </p:sp>
      <p:pic>
        <p:nvPicPr>
          <p:cNvPr id="225" name="Google Shape;225;g116295da5bc_1_7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226" name="Google Shape;226;g116295da5bc_1_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14</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2672553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9ffa863cd_0_328"/>
          <p:cNvSpPr txBox="1"/>
          <p:nvPr/>
        </p:nvSpPr>
        <p:spPr>
          <a:xfrm>
            <a:off x="539884" y="1573600"/>
            <a:ext cx="7239443" cy="3083700"/>
          </a:xfrm>
          <a:prstGeom prst="rect">
            <a:avLst/>
          </a:prstGeom>
          <a:noFill/>
          <a:ln>
            <a:noFill/>
          </a:ln>
        </p:spPr>
        <p:txBody>
          <a:bodyPr spcFirstLastPara="1" wrap="square" lIns="91425" tIns="91425" rIns="91425" bIns="91425" anchor="ctr" anchorCtr="0">
            <a:noAutofit/>
          </a:bodyPr>
          <a:lstStyle/>
          <a:p>
            <a:pPr marL="342900" indent="-342900" algn="l" rtl="0" fontAlgn="base">
              <a:buFont typeface="Wingdings" panose="05000000000000000000" pitchFamily="2" charset="2"/>
              <a:buChar char="Ø"/>
            </a:pPr>
            <a:r>
              <a:rPr lang="pt-PT" sz="2400" b="0" i="0" u="sng" strike="noStrike" dirty="0">
                <a:solidFill>
                  <a:srgbClr val="0097A7"/>
                </a:solidFill>
                <a:effectLst/>
                <a:latin typeface="Calibri" panose="020F0502020204030204" pitchFamily="34" charset="0"/>
                <a:ea typeface="Calibri" panose="020F0502020204030204" pitchFamily="34" charset="0"/>
                <a:cs typeface="Calibri" panose="020F0502020204030204" pitchFamily="34" charset="0"/>
              </a:rPr>
              <a:t>https://success.outsystems.com/documentation/11/delivering_mobile_apps/</a:t>
            </a:r>
            <a:endParaRPr lang="pt-PT"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800" b="1" i="0" u="none" strike="noStrike" dirty="0">
                <a:solidFill>
                  <a:srgbClr val="EA4E60"/>
                </a:solidFill>
                <a:effectLst/>
                <a:latin typeface="Century Gothic" panose="020B0502020202020204" pitchFamily="34" charset="0"/>
              </a:rPr>
              <a:t>Links </a:t>
            </a:r>
            <a:r>
              <a:rPr lang="en-US" sz="4800" b="1" i="0" u="none" strike="noStrike" dirty="0" err="1">
                <a:solidFill>
                  <a:srgbClr val="EA4E60"/>
                </a:solidFill>
                <a:effectLst/>
                <a:latin typeface="Century Gothic" panose="020B0502020202020204" pitchFamily="34" charset="0"/>
              </a:rPr>
              <a:t>Úteis</a:t>
            </a:r>
            <a:r>
              <a:rPr lang="en-US" sz="4800" b="1" i="0" u="none" strike="noStrike" dirty="0">
                <a:solidFill>
                  <a:srgbClr val="EA4E60"/>
                </a:solidFill>
                <a:effectLst/>
                <a:latin typeface="Century Gothic" panose="020B0502020202020204" pitchFamily="34" charset="0"/>
              </a:rPr>
              <a:t> e </a:t>
            </a:r>
            <a:r>
              <a:rPr lang="en-US" sz="4800" b="1" i="0" u="none" strike="noStrike" dirty="0" err="1">
                <a:solidFill>
                  <a:srgbClr val="EA4E60"/>
                </a:solidFill>
                <a:effectLst/>
                <a:latin typeface="Century Gothic" panose="020B0502020202020204" pitchFamily="34" charset="0"/>
              </a:rPr>
              <a:t>Referências</a:t>
            </a:r>
            <a:r>
              <a:rPr lang="en-US" sz="4800" b="0" i="0" dirty="0">
                <a:solidFill>
                  <a:srgbClr val="000000"/>
                </a:solidFill>
                <a:effectLst/>
                <a:latin typeface="Century Gothic" panose="020B0502020202020204" pitchFamily="34" charset="0"/>
              </a:rPr>
              <a:t>​</a:t>
            </a:r>
            <a:endParaRPr sz="40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15</a:t>
            </a:fld>
            <a:r>
              <a:rPr lang="en-US"/>
              <a:t>]</a:t>
            </a:r>
            <a:endParaRPr/>
          </a:p>
        </p:txBody>
      </p:sp>
    </p:spTree>
    <p:extLst>
      <p:ext uri="{BB962C8B-B14F-4D97-AF65-F5344CB8AC3E}">
        <p14:creationId xmlns:p14="http://schemas.microsoft.com/office/powerpoint/2010/main" val="138214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21"/>
        <p:cNvGrpSpPr/>
        <p:nvPr/>
      </p:nvGrpSpPr>
      <p:grpSpPr>
        <a:xfrm>
          <a:off x="0" y="0"/>
          <a:ext cx="0" cy="0"/>
          <a:chOff x="0" y="0"/>
          <a:chExt cx="0" cy="0"/>
        </a:xfrm>
      </p:grpSpPr>
      <p:sp>
        <p:nvSpPr>
          <p:cNvPr id="224" name="Google Shape;224;g116295da5bc_1_75"/>
          <p:cNvSpPr txBox="1"/>
          <p:nvPr/>
        </p:nvSpPr>
        <p:spPr>
          <a:xfrm>
            <a:off x="497044" y="1764900"/>
            <a:ext cx="7410300" cy="161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Desafio</a:t>
            </a:r>
            <a:r>
              <a:rPr lang="en-US" sz="4000" b="1" dirty="0">
                <a:solidFill>
                  <a:srgbClr val="EA4E60"/>
                </a:solidFill>
                <a:latin typeface="Century Gothic"/>
                <a:ea typeface="Century Gothic"/>
                <a:cs typeface="Century Gothic"/>
                <a:sym typeface="Century Gothic"/>
              </a:rPr>
              <a:t> de </a:t>
            </a:r>
            <a:r>
              <a:rPr lang="en-US" sz="4000" b="1" dirty="0" err="1">
                <a:solidFill>
                  <a:srgbClr val="EA4E60"/>
                </a:solidFill>
                <a:latin typeface="Century Gothic"/>
                <a:ea typeface="Century Gothic"/>
                <a:cs typeface="Century Gothic"/>
                <a:sym typeface="Century Gothic"/>
              </a:rPr>
              <a:t>Projeto</a:t>
            </a:r>
            <a:r>
              <a:rPr lang="en-US" sz="4000" b="1" dirty="0">
                <a:solidFill>
                  <a:srgbClr val="EA4E60"/>
                </a:solidFill>
                <a:latin typeface="Century Gothic"/>
                <a:ea typeface="Century Gothic"/>
                <a:cs typeface="Century Gothic"/>
                <a:sym typeface="Century Gothic"/>
              </a:rPr>
              <a:t> - </a:t>
            </a:r>
            <a:r>
              <a:rPr lang="en-US" sz="4000" b="1" dirty="0" err="1">
                <a:solidFill>
                  <a:srgbClr val="EA4E60"/>
                </a:solidFill>
                <a:latin typeface="Century Gothic"/>
                <a:ea typeface="Century Gothic"/>
                <a:cs typeface="Century Gothic"/>
                <a:sym typeface="Century Gothic"/>
              </a:rPr>
              <a:t>DioGerenciamento</a:t>
            </a:r>
            <a:endParaRPr lang="en-US" sz="4000" b="0" i="0" u="none" strike="noStrike" cap="none" dirty="0">
              <a:solidFill>
                <a:srgbClr val="EA4E60"/>
              </a:solidFill>
              <a:latin typeface="Century Gothic"/>
              <a:ea typeface="Century Gothic"/>
              <a:cs typeface="Century Gothic"/>
              <a:sym typeface="Century Gothic"/>
            </a:endParaRPr>
          </a:p>
        </p:txBody>
      </p:sp>
      <p:pic>
        <p:nvPicPr>
          <p:cNvPr id="225" name="Google Shape;225;g116295da5bc_1_7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226" name="Google Shape;226;g116295da5bc_1_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16</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2233752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9ffa863cd_0_328"/>
          <p:cNvSpPr txBox="1"/>
          <p:nvPr/>
        </p:nvSpPr>
        <p:spPr>
          <a:xfrm>
            <a:off x="561575" y="1481050"/>
            <a:ext cx="7582923" cy="3083700"/>
          </a:xfrm>
          <a:prstGeom prst="rect">
            <a:avLst/>
          </a:prstGeom>
          <a:noFill/>
          <a:ln>
            <a:noFill/>
          </a:ln>
        </p:spPr>
        <p:txBody>
          <a:bodyPr spcFirstLastPara="1" wrap="square" lIns="91425" tIns="91425" rIns="91425" bIns="91425" anchor="ctr" anchorCtr="0">
            <a:noAutofit/>
          </a:bodyPr>
          <a:lstStyle/>
          <a:p>
            <a:pPr algn="l"/>
            <a:r>
              <a:rPr lang="pt-PT" sz="2400" b="0" i="0" dirty="0">
                <a:solidFill>
                  <a:srgbClr val="000000"/>
                </a:solidFill>
                <a:effectLst/>
                <a:latin typeface="Calibri" panose="020F0502020204030204" pitchFamily="34" charset="0"/>
                <a:cs typeface="Calibri" panose="020F0502020204030204" pitchFamily="34" charset="0"/>
              </a:rPr>
              <a:t>Agora que aprendemos como fazer um desenvolvimento mobile, deixo-vos o desafio de criar uma aplicação de raiz, aproveitando nossa tabela de users, para gerenciar as atividades do dia-a-dia de acordo com o utilizador </a:t>
            </a:r>
            <a:r>
              <a:rPr lang="pt-PT" sz="2400" b="0" i="0" dirty="0" err="1">
                <a:solidFill>
                  <a:srgbClr val="000000"/>
                </a:solidFill>
                <a:effectLst/>
                <a:latin typeface="Calibri" panose="020F0502020204030204" pitchFamily="34" charset="0"/>
                <a:cs typeface="Calibri" panose="020F0502020204030204" pitchFamily="34" charset="0"/>
              </a:rPr>
              <a:t>logado</a:t>
            </a:r>
            <a:r>
              <a:rPr lang="pt-PT" sz="2400" b="0" i="0" dirty="0">
                <a:solidFill>
                  <a:srgbClr val="000000"/>
                </a:solidFill>
                <a:effectLst/>
                <a:latin typeface="Calibri" panose="020F0502020204030204" pitchFamily="34" charset="0"/>
                <a:cs typeface="Calibri" panose="020F0502020204030204" pitchFamily="34" charset="0"/>
              </a:rPr>
              <a:t>.</a:t>
            </a:r>
            <a:endParaRPr lang="pt-PT" sz="2400" kern="100" dirty="0">
              <a:latin typeface="Calibri" panose="020F0502020204030204" pitchFamily="34" charset="0"/>
              <a:ea typeface="Calibri" panose="020F0502020204030204" pitchFamily="34" charset="0"/>
              <a:cs typeface="Calibri" panose="020F0502020204030204" pitchFamily="34" charset="0"/>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PT" sz="3600" b="0" i="0" u="none" strike="noStrike" cap="none" dirty="0">
                <a:solidFill>
                  <a:srgbClr val="EA4E60"/>
                </a:solidFill>
                <a:latin typeface="Century Gothic"/>
                <a:ea typeface="Century Gothic"/>
                <a:cs typeface="Century Gothic"/>
                <a:sym typeface="Century Gothic"/>
              </a:rPr>
              <a:t>Desafio de projeto</a:t>
            </a:r>
            <a:endParaRPr sz="36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17</a:t>
            </a:fld>
            <a:r>
              <a:rPr lang="en-US"/>
              <a:t>]</a:t>
            </a:r>
            <a:endParaRPr/>
          </a:p>
        </p:txBody>
      </p:sp>
    </p:spTree>
    <p:extLst>
      <p:ext uri="{BB962C8B-B14F-4D97-AF65-F5344CB8AC3E}">
        <p14:creationId xmlns:p14="http://schemas.microsoft.com/office/powerpoint/2010/main" val="1089611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9ffa863cd_0_328"/>
          <p:cNvSpPr txBox="1"/>
          <p:nvPr/>
        </p:nvSpPr>
        <p:spPr>
          <a:xfrm>
            <a:off x="561575" y="404494"/>
            <a:ext cx="7582923" cy="3083700"/>
          </a:xfrm>
          <a:prstGeom prst="rect">
            <a:avLst/>
          </a:prstGeom>
          <a:noFill/>
          <a:ln>
            <a:noFill/>
          </a:ln>
        </p:spPr>
        <p:txBody>
          <a:bodyPr spcFirstLastPara="1" wrap="square" lIns="91425" tIns="91425" rIns="91425" bIns="91425" anchor="ctr" anchorCtr="0">
            <a:noAutofit/>
          </a:bodyPr>
          <a:lstStyle/>
          <a:p>
            <a:pPr algn="l"/>
            <a:r>
              <a:rPr lang="pt-PT" sz="1800" kern="100" dirty="0">
                <a:effectLst/>
                <a:latin typeface="Calibri" panose="020F0502020204030204" pitchFamily="34" charset="0"/>
                <a:ea typeface="Calibri" panose="020F0502020204030204" pitchFamily="34" charset="0"/>
                <a:cs typeface="Calibri" panose="020F0502020204030204" pitchFamily="34" charset="0"/>
              </a:rPr>
              <a:t>Para fazer a entrega, é necessário fazer o exporte </a:t>
            </a:r>
          </a:p>
          <a:p>
            <a:pPr algn="l"/>
            <a:r>
              <a:rPr lang="pt-PT" sz="1800" kern="100" dirty="0">
                <a:effectLst/>
                <a:latin typeface="Calibri" panose="020F0502020204030204" pitchFamily="34" charset="0"/>
                <a:ea typeface="Calibri" panose="020F0502020204030204" pitchFamily="34" charset="0"/>
                <a:cs typeface="Calibri" panose="020F0502020204030204" pitchFamily="34" charset="0"/>
              </a:rPr>
              <a:t>do projeto no formato de OML e </a:t>
            </a:r>
          </a:p>
          <a:p>
            <a:pPr algn="l"/>
            <a:r>
              <a:rPr lang="pt-PT" sz="1800" kern="100" dirty="0">
                <a:effectLst/>
                <a:latin typeface="Calibri" panose="020F0502020204030204" pitchFamily="34" charset="0"/>
                <a:ea typeface="Calibri" panose="020F0502020204030204" pitchFamily="34" charset="0"/>
                <a:cs typeface="Calibri" panose="020F0502020204030204" pitchFamily="34" charset="0"/>
              </a:rPr>
              <a:t>submeter na plataforma.</a:t>
            </a: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PT" sz="4000" b="0" i="0" u="none" strike="noStrike" cap="none" dirty="0">
                <a:solidFill>
                  <a:srgbClr val="EA4E60"/>
                </a:solidFill>
                <a:latin typeface="Century Gothic"/>
                <a:ea typeface="Century Gothic"/>
                <a:cs typeface="Century Gothic"/>
                <a:sym typeface="Century Gothic"/>
              </a:rPr>
              <a:t>Entrega do projeto</a:t>
            </a:r>
            <a:endParaRPr sz="40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18</a:t>
            </a:fld>
            <a:r>
              <a:rPr lang="en-US"/>
              <a:t>]</a:t>
            </a:r>
            <a:endParaRPr/>
          </a:p>
        </p:txBody>
      </p:sp>
      <p:pic>
        <p:nvPicPr>
          <p:cNvPr id="2" name="Imagem 1">
            <a:extLst>
              <a:ext uri="{FF2B5EF4-FFF2-40B4-BE49-F238E27FC236}">
                <a16:creationId xmlns:a16="http://schemas.microsoft.com/office/drawing/2014/main" id="{5316484A-CC32-510B-2BE7-90581E363B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9544" y="1388264"/>
            <a:ext cx="3273827" cy="3661717"/>
          </a:xfrm>
          <a:prstGeom prst="rect">
            <a:avLst/>
          </a:prstGeom>
          <a:noFill/>
          <a:ln>
            <a:noFill/>
          </a:ln>
        </p:spPr>
      </p:pic>
    </p:spTree>
    <p:extLst>
      <p:ext uri="{BB962C8B-B14F-4D97-AF65-F5344CB8AC3E}">
        <p14:creationId xmlns:p14="http://schemas.microsoft.com/office/powerpoint/2010/main" val="153850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3550" y="1975492"/>
            <a:ext cx="8016900" cy="8445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Obrigado</a:t>
            </a:r>
            <a:r>
              <a:rPr lang="en-US" sz="4000" b="1" dirty="0">
                <a:solidFill>
                  <a:srgbClr val="EA4E60"/>
                </a:solidFill>
                <a:latin typeface="Century Gothic"/>
                <a:ea typeface="Century Gothic"/>
                <a:cs typeface="Century Gothic"/>
                <a:sym typeface="Century Gothic"/>
              </a:rPr>
              <a:t>!</a:t>
            </a:r>
            <a:endParaRPr sz="40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19</a:t>
            </a:fld>
            <a:r>
              <a:rPr lang="en-US"/>
              <a:t>]</a:t>
            </a:r>
            <a:endParaRPr/>
          </a:p>
        </p:txBody>
      </p:sp>
    </p:spTree>
    <p:extLst>
      <p:ext uri="{BB962C8B-B14F-4D97-AF65-F5344CB8AC3E}">
        <p14:creationId xmlns:p14="http://schemas.microsoft.com/office/powerpoint/2010/main" val="20138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r>
              <a:rPr lang="en-US" sz="2400" dirty="0">
                <a:solidFill>
                  <a:srgbClr val="A5A5A5"/>
                </a:solidFill>
                <a:latin typeface="Calibri"/>
                <a:cs typeface="Calibri"/>
                <a:sym typeface="Calibri"/>
              </a:rPr>
              <a:t>Thiago Mari -       /</a:t>
            </a:r>
            <a:r>
              <a:rPr lang="en-US" sz="2400" dirty="0" err="1">
                <a:solidFill>
                  <a:srgbClr val="A5A5A5"/>
                </a:solidFill>
                <a:latin typeface="Calibri"/>
                <a:cs typeface="Calibri"/>
                <a:sym typeface="Calibri"/>
              </a:rPr>
              <a:t>thiago-mari</a:t>
            </a:r>
            <a:endParaRPr lang="pt-BR" dirty="0"/>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err="1">
                <a:solidFill>
                  <a:srgbClr val="EA4E60"/>
                </a:solidFill>
                <a:latin typeface="Century Gothic"/>
                <a:ea typeface="Century Gothic"/>
                <a:cs typeface="Century Gothic"/>
                <a:sym typeface="Century Gothic"/>
              </a:rPr>
              <a:t>Módulo</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sym typeface="Century Gothic"/>
              </a:rPr>
              <a:t>Criando</a:t>
            </a:r>
            <a:r>
              <a:rPr lang="en-US" sz="4000" b="1" i="0" u="none" strike="noStrike" cap="none" dirty="0">
                <a:solidFill>
                  <a:srgbClr val="EA4E60"/>
                </a:solidFill>
                <a:latin typeface="Century Gothic"/>
                <a:ea typeface="Century Gothic"/>
                <a:cs typeface="Century Gothic"/>
                <a:sym typeface="Century Gothic"/>
              </a:rPr>
              <a:t> </a:t>
            </a:r>
            <a:r>
              <a:rPr lang="en-US" sz="4000" b="1" i="0" u="none" strike="noStrike" cap="none" dirty="0" err="1">
                <a:solidFill>
                  <a:srgbClr val="EA4E60"/>
                </a:solidFill>
                <a:latin typeface="Century Gothic"/>
                <a:ea typeface="Century Gothic"/>
                <a:cs typeface="Century Gothic"/>
                <a:sym typeface="Century Gothic"/>
              </a:rPr>
              <a:t>aplicativo</a:t>
            </a:r>
            <a:r>
              <a:rPr lang="en-US" sz="4000" b="1" i="0" u="none" strike="noStrike" cap="none" dirty="0">
                <a:solidFill>
                  <a:srgbClr val="EA4E60"/>
                </a:solidFill>
                <a:latin typeface="Century Gothic"/>
                <a:ea typeface="Century Gothic"/>
                <a:cs typeface="Century Gothic"/>
                <a:sym typeface="Century Gothic"/>
              </a:rPr>
              <a:t> mobile </a:t>
            </a:r>
            <a:r>
              <a:rPr lang="en-US" sz="4000" b="1" i="0" u="none" strike="noStrike" cap="none" dirty="0" err="1">
                <a:solidFill>
                  <a:srgbClr val="EA4E60"/>
                </a:solidFill>
                <a:latin typeface="Century Gothic"/>
                <a:ea typeface="Century Gothic"/>
                <a:cs typeface="Century Gothic"/>
                <a:sym typeface="Century Gothic"/>
              </a:rPr>
              <a:t>em</a:t>
            </a:r>
            <a:r>
              <a:rPr lang="en-US" sz="4000" b="1" i="0" u="none" strike="noStrike" cap="none" dirty="0">
                <a:solidFill>
                  <a:srgbClr val="EA4E60"/>
                </a:solidFill>
                <a:latin typeface="Century Gothic"/>
                <a:ea typeface="Century Gothic"/>
                <a:cs typeface="Century Gothic"/>
                <a:sym typeface="Century Gothic"/>
              </a:rPr>
              <a:t> OutSystems</a:t>
            </a:r>
            <a:endParaRPr lang="en-US" sz="4000" b="1" i="0" u="none" strike="noStrike" cap="none" dirty="0">
              <a:solidFill>
                <a:srgbClr val="EA4E60"/>
              </a:solidFill>
              <a:latin typeface="Century Gothic"/>
              <a:ea typeface="Century Gothic"/>
              <a:cs typeface="Century Gothic"/>
            </a:endParaRPr>
          </a:p>
        </p:txBody>
      </p:sp>
      <p:pic>
        <p:nvPicPr>
          <p:cNvPr id="2" name="Picture 4" descr="Linkedin - Free social media icons">
            <a:extLst>
              <a:ext uri="{FF2B5EF4-FFF2-40B4-BE49-F238E27FC236}">
                <a16:creationId xmlns:a16="http://schemas.microsoft.com/office/drawing/2014/main" id="{63F9697B-082C-5407-4221-C957CC8E6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543" y="3912819"/>
            <a:ext cx="360218" cy="36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07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Percurso</a:t>
            </a:r>
            <a:endParaRPr sz="4000" b="0" i="0" u="none" strike="noStrike" cap="none">
              <a:solidFill>
                <a:srgbClr val="EA4E60"/>
              </a:solidFill>
              <a:latin typeface="Century Gothic"/>
              <a:ea typeface="Century Gothic"/>
              <a:cs typeface="Century Gothic"/>
              <a:sym typeface="Century Gothic"/>
            </a:endParaRPr>
          </a:p>
        </p:txBody>
      </p:sp>
      <p:sp>
        <p:nvSpPr>
          <p:cNvPr id="189" name="Google Shape;189;p1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a:t>
            </a:fld>
            <a:r>
              <a:rPr lang="en-US"/>
              <a:t>]</a:t>
            </a:r>
            <a:endParaRPr/>
          </a:p>
        </p:txBody>
      </p:sp>
      <p:sp>
        <p:nvSpPr>
          <p:cNvPr id="5" name="Google Shape;183;p17">
            <a:extLst>
              <a:ext uri="{FF2B5EF4-FFF2-40B4-BE49-F238E27FC236}">
                <a16:creationId xmlns:a16="http://schemas.microsoft.com/office/drawing/2014/main" id="{313C6826-529A-B538-6F83-50E24DCA9AEE}"/>
              </a:ext>
            </a:extLst>
          </p:cNvPr>
          <p:cNvSpPr txBox="1"/>
          <p:nvPr/>
        </p:nvSpPr>
        <p:spPr>
          <a:xfrm>
            <a:off x="565525" y="1783549"/>
            <a:ext cx="7752763" cy="5760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2400" b="1" dirty="0" err="1">
                <a:solidFill>
                  <a:schemeClr val="bg1"/>
                </a:solidFill>
                <a:latin typeface="Calibri"/>
                <a:ea typeface="Calibri"/>
                <a:sym typeface="Calibri"/>
              </a:rPr>
              <a:t>Diferenças</a:t>
            </a:r>
            <a:r>
              <a:rPr lang="en-US" sz="2400" b="1" dirty="0">
                <a:solidFill>
                  <a:schemeClr val="bg1"/>
                </a:solidFill>
                <a:latin typeface="Calibri"/>
                <a:ea typeface="Calibri"/>
                <a:sym typeface="Calibri"/>
              </a:rPr>
              <a:t> entre web e mobile</a:t>
            </a:r>
            <a:endParaRPr lang="pt-BR" sz="2400" b="1" dirty="0">
              <a:solidFill>
                <a:schemeClr val="bg1"/>
              </a:solidFill>
              <a:latin typeface="Calibri"/>
            </a:endParaRPr>
          </a:p>
        </p:txBody>
      </p:sp>
      <p:sp>
        <p:nvSpPr>
          <p:cNvPr id="6" name="Google Shape;183;p17">
            <a:extLst>
              <a:ext uri="{FF2B5EF4-FFF2-40B4-BE49-F238E27FC236}">
                <a16:creationId xmlns:a16="http://schemas.microsoft.com/office/drawing/2014/main" id="{D002C589-AE4B-0D5E-3257-33750552438D}"/>
              </a:ext>
            </a:extLst>
          </p:cNvPr>
          <p:cNvSpPr txBox="1"/>
          <p:nvPr/>
        </p:nvSpPr>
        <p:spPr>
          <a:xfrm>
            <a:off x="565525" y="2775587"/>
            <a:ext cx="7752763" cy="5760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2400" b="1" dirty="0">
                <a:solidFill>
                  <a:schemeClr val="bg1"/>
                </a:solidFill>
                <a:latin typeface="Calibri"/>
                <a:ea typeface="Calibri"/>
                <a:sym typeface="Calibri"/>
              </a:rPr>
              <a:t>Debug </a:t>
            </a:r>
            <a:r>
              <a:rPr lang="en-US" sz="2400" b="1" dirty="0" err="1">
                <a:solidFill>
                  <a:schemeClr val="bg1"/>
                </a:solidFill>
                <a:latin typeface="Calibri"/>
                <a:ea typeface="Calibri"/>
                <a:sym typeface="Calibri"/>
              </a:rPr>
              <a:t>em</a:t>
            </a:r>
            <a:r>
              <a:rPr lang="en-US" sz="2400" b="1" dirty="0">
                <a:solidFill>
                  <a:schemeClr val="bg1"/>
                </a:solidFill>
                <a:latin typeface="Calibri"/>
                <a:ea typeface="Calibri"/>
                <a:sym typeface="Calibri"/>
              </a:rPr>
              <a:t> Mobile</a:t>
            </a:r>
            <a:endParaRPr lang="pt-BR" sz="2400" b="1" dirty="0">
              <a:solidFill>
                <a:schemeClr val="bg1"/>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7"/>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Percurso</a:t>
            </a:r>
            <a:endParaRPr sz="4000" b="0" i="0" u="none" strike="noStrike" cap="none">
              <a:solidFill>
                <a:srgbClr val="EA4E60"/>
              </a:solidFill>
              <a:latin typeface="Century Gothic"/>
              <a:ea typeface="Century Gothic"/>
              <a:cs typeface="Century Gothic"/>
              <a:sym typeface="Century Gothic"/>
            </a:endParaRPr>
          </a:p>
        </p:txBody>
      </p:sp>
      <p:sp>
        <p:nvSpPr>
          <p:cNvPr id="189" name="Google Shape;189;p1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4</a:t>
            </a:fld>
            <a:r>
              <a:rPr lang="en-US"/>
              <a:t>]</a:t>
            </a:r>
            <a:endParaRPr/>
          </a:p>
        </p:txBody>
      </p:sp>
      <p:sp>
        <p:nvSpPr>
          <p:cNvPr id="5" name="Google Shape;183;p17">
            <a:extLst>
              <a:ext uri="{FF2B5EF4-FFF2-40B4-BE49-F238E27FC236}">
                <a16:creationId xmlns:a16="http://schemas.microsoft.com/office/drawing/2014/main" id="{313C6826-529A-B538-6F83-50E24DCA9AEE}"/>
              </a:ext>
            </a:extLst>
          </p:cNvPr>
          <p:cNvSpPr txBox="1"/>
          <p:nvPr/>
        </p:nvSpPr>
        <p:spPr>
          <a:xfrm>
            <a:off x="565525" y="1783549"/>
            <a:ext cx="7752763" cy="5760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2400" b="1" dirty="0" err="1">
                <a:solidFill>
                  <a:schemeClr val="bg1"/>
                </a:solidFill>
                <a:latin typeface="Calibri"/>
                <a:ea typeface="Calibri"/>
                <a:sym typeface="Calibri"/>
              </a:rPr>
              <a:t>Reaproveitamento</a:t>
            </a:r>
            <a:r>
              <a:rPr lang="en-US" sz="2400" b="1" dirty="0">
                <a:solidFill>
                  <a:schemeClr val="bg1"/>
                </a:solidFill>
                <a:latin typeface="Calibri"/>
                <a:ea typeface="Calibri"/>
                <a:sym typeface="Calibri"/>
              </a:rPr>
              <a:t> de </a:t>
            </a:r>
            <a:r>
              <a:rPr lang="en-US" sz="2400" b="1" dirty="0" err="1">
                <a:solidFill>
                  <a:schemeClr val="bg1"/>
                </a:solidFill>
                <a:latin typeface="Calibri"/>
                <a:ea typeface="Calibri"/>
                <a:sym typeface="Calibri"/>
              </a:rPr>
              <a:t>modulos</a:t>
            </a:r>
            <a:r>
              <a:rPr lang="en-US" sz="2400" b="1" dirty="0">
                <a:solidFill>
                  <a:schemeClr val="bg1"/>
                </a:solidFill>
                <a:latin typeface="Calibri"/>
                <a:ea typeface="Calibri"/>
                <a:sym typeface="Calibri"/>
              </a:rPr>
              <a:t> e </a:t>
            </a:r>
            <a:r>
              <a:rPr lang="en-US" sz="2400" b="1" dirty="0" err="1">
                <a:solidFill>
                  <a:schemeClr val="bg1"/>
                </a:solidFill>
                <a:latin typeface="Calibri"/>
                <a:ea typeface="Calibri"/>
                <a:sym typeface="Calibri"/>
              </a:rPr>
              <a:t>entidades</a:t>
            </a:r>
            <a:endParaRPr lang="pt-BR" sz="2400" b="1" dirty="0">
              <a:solidFill>
                <a:schemeClr val="bg1"/>
              </a:solidFill>
              <a:latin typeface="Calibri"/>
            </a:endParaRPr>
          </a:p>
        </p:txBody>
      </p:sp>
      <p:sp>
        <p:nvSpPr>
          <p:cNvPr id="6" name="Google Shape;183;p17">
            <a:extLst>
              <a:ext uri="{FF2B5EF4-FFF2-40B4-BE49-F238E27FC236}">
                <a16:creationId xmlns:a16="http://schemas.microsoft.com/office/drawing/2014/main" id="{D002C589-AE4B-0D5E-3257-33750552438D}"/>
              </a:ext>
            </a:extLst>
          </p:cNvPr>
          <p:cNvSpPr txBox="1"/>
          <p:nvPr/>
        </p:nvSpPr>
        <p:spPr>
          <a:xfrm>
            <a:off x="565525" y="2775587"/>
            <a:ext cx="7752763" cy="576000"/>
          </a:xfrm>
          <a:prstGeom prst="rect">
            <a:avLst/>
          </a:pr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2400" b="1" dirty="0">
                <a:solidFill>
                  <a:schemeClr val="bg1"/>
                </a:solidFill>
                <a:latin typeface="Calibri"/>
                <a:ea typeface="Calibri"/>
                <a:sym typeface="Calibri"/>
              </a:rPr>
              <a:t>Setup de </a:t>
            </a:r>
            <a:r>
              <a:rPr lang="en-US" sz="2400" b="1" dirty="0" err="1">
                <a:solidFill>
                  <a:schemeClr val="bg1"/>
                </a:solidFill>
                <a:latin typeface="Calibri"/>
                <a:ea typeface="Calibri"/>
                <a:sym typeface="Calibri"/>
              </a:rPr>
              <a:t>uma</a:t>
            </a:r>
            <a:r>
              <a:rPr lang="en-US" sz="2400" b="1" dirty="0">
                <a:solidFill>
                  <a:schemeClr val="bg1"/>
                </a:solidFill>
                <a:latin typeface="Calibri"/>
                <a:ea typeface="Calibri"/>
                <a:sym typeface="Calibri"/>
              </a:rPr>
              <a:t> app</a:t>
            </a:r>
            <a:endParaRPr lang="pt-BR" sz="2400" b="1" dirty="0">
              <a:solidFill>
                <a:schemeClr val="bg1"/>
              </a:solidFill>
              <a:latin typeface="Calibri"/>
            </a:endParaRPr>
          </a:p>
        </p:txBody>
      </p:sp>
    </p:spTree>
    <p:extLst>
      <p:ext uri="{BB962C8B-B14F-4D97-AF65-F5344CB8AC3E}">
        <p14:creationId xmlns:p14="http://schemas.microsoft.com/office/powerpoint/2010/main" val="3232608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21"/>
        <p:cNvGrpSpPr/>
        <p:nvPr/>
      </p:nvGrpSpPr>
      <p:grpSpPr>
        <a:xfrm>
          <a:off x="0" y="0"/>
          <a:ext cx="0" cy="0"/>
          <a:chOff x="0" y="0"/>
          <a:chExt cx="0" cy="0"/>
        </a:xfrm>
      </p:grpSpPr>
      <p:sp>
        <p:nvSpPr>
          <p:cNvPr id="224" name="Google Shape;224;g116295da5bc_1_75"/>
          <p:cNvSpPr txBox="1"/>
          <p:nvPr/>
        </p:nvSpPr>
        <p:spPr>
          <a:xfrm>
            <a:off x="517826" y="1764900"/>
            <a:ext cx="7410300" cy="161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Diferenças</a:t>
            </a:r>
            <a:r>
              <a:rPr lang="en-US" sz="4000" b="1" dirty="0">
                <a:solidFill>
                  <a:srgbClr val="EA4E60"/>
                </a:solidFill>
                <a:latin typeface="Century Gothic"/>
                <a:ea typeface="Century Gothic"/>
                <a:cs typeface="Century Gothic"/>
                <a:sym typeface="Century Gothic"/>
              </a:rPr>
              <a:t> entre web e mobile</a:t>
            </a:r>
            <a:endParaRPr sz="4000" b="0" i="0" u="none" strike="noStrike" cap="none" dirty="0">
              <a:solidFill>
                <a:srgbClr val="EA4E60"/>
              </a:solidFill>
              <a:latin typeface="Century Gothic"/>
              <a:ea typeface="Century Gothic"/>
              <a:cs typeface="Century Gothic"/>
              <a:sym typeface="Century Gothic"/>
            </a:endParaRPr>
          </a:p>
        </p:txBody>
      </p:sp>
      <p:pic>
        <p:nvPicPr>
          <p:cNvPr id="225" name="Google Shape;225;g116295da5bc_1_7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226" name="Google Shape;226;g116295da5bc_1_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5</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686543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9ffa863cd_0_328"/>
          <p:cNvSpPr txBox="1"/>
          <p:nvPr/>
        </p:nvSpPr>
        <p:spPr>
          <a:xfrm>
            <a:off x="561575" y="1481050"/>
            <a:ext cx="7582923" cy="3083700"/>
          </a:xfrm>
          <a:prstGeom prst="rect">
            <a:avLst/>
          </a:prstGeom>
          <a:noFill/>
          <a:ln>
            <a:noFill/>
          </a:ln>
        </p:spPr>
        <p:txBody>
          <a:bodyPr spcFirstLastPara="1" wrap="square" lIns="91425" tIns="91425" rIns="91425" bIns="91425" anchor="ctr" anchorCtr="0">
            <a:noAutofit/>
          </a:bodyPr>
          <a:lstStyle/>
          <a:p>
            <a:pPr algn="l"/>
            <a:r>
              <a:rPr lang="pt-PT" sz="2400" b="0" i="0" dirty="0">
                <a:solidFill>
                  <a:srgbClr val="000000"/>
                </a:solidFill>
                <a:effectLst/>
                <a:latin typeface="Calibri" panose="020F0502020204030204" pitchFamily="34" charset="0"/>
                <a:cs typeface="Calibri" panose="020F0502020204030204" pitchFamily="34" charset="0"/>
              </a:rPr>
              <a:t>O aplicativo mobile funciona através de um software instalado no smartphone que roda sem interrupções no sistema operacional, desenvolvido exclusivamente para dispositivos portáteis. No caso do aplicativo web, ao invés do smartphone, ele pode ser baixado no </a:t>
            </a:r>
            <a:r>
              <a:rPr lang="pt-PT" sz="2400" b="0" i="0" dirty="0" err="1">
                <a:solidFill>
                  <a:srgbClr val="000000"/>
                </a:solidFill>
                <a:effectLst/>
                <a:latin typeface="Calibri" panose="020F0502020204030204" pitchFamily="34" charset="0"/>
                <a:cs typeface="Calibri" panose="020F0502020204030204" pitchFamily="34" charset="0"/>
              </a:rPr>
              <a:t>notebook</a:t>
            </a:r>
            <a:r>
              <a:rPr lang="pt-PT" sz="2400" b="0" i="0" dirty="0">
                <a:solidFill>
                  <a:srgbClr val="000000"/>
                </a:solidFill>
                <a:effectLst/>
                <a:latin typeface="Calibri" panose="020F0502020204030204" pitchFamily="34" charset="0"/>
                <a:cs typeface="Calibri" panose="020F0502020204030204" pitchFamily="34" charset="0"/>
              </a:rPr>
              <a:t>, computador e até </a:t>
            </a:r>
            <a:r>
              <a:rPr lang="pt-PT" sz="2400" b="0" i="0" dirty="0" err="1">
                <a:solidFill>
                  <a:srgbClr val="000000"/>
                </a:solidFill>
                <a:effectLst/>
                <a:latin typeface="Calibri" panose="020F0502020204030204" pitchFamily="34" charset="0"/>
                <a:cs typeface="Calibri" panose="020F0502020204030204" pitchFamily="34" charset="0"/>
              </a:rPr>
              <a:t>smart</a:t>
            </a:r>
            <a:r>
              <a:rPr lang="pt-PT" sz="2400" b="0" i="0" dirty="0">
                <a:solidFill>
                  <a:srgbClr val="000000"/>
                </a:solidFill>
                <a:effectLst/>
                <a:latin typeface="Calibri" panose="020F0502020204030204" pitchFamily="34" charset="0"/>
                <a:cs typeface="Calibri" panose="020F0502020204030204" pitchFamily="34" charset="0"/>
              </a:rPr>
              <a:t> </a:t>
            </a:r>
            <a:r>
              <a:rPr lang="pt-PT" sz="2400" b="0" i="0" dirty="0" err="1">
                <a:solidFill>
                  <a:srgbClr val="000000"/>
                </a:solidFill>
                <a:effectLst/>
                <a:latin typeface="Calibri" panose="020F0502020204030204" pitchFamily="34" charset="0"/>
                <a:cs typeface="Calibri" panose="020F0502020204030204" pitchFamily="34" charset="0"/>
              </a:rPr>
              <a:t>tv</a:t>
            </a:r>
            <a:r>
              <a:rPr lang="pt-PT" sz="2400" b="0" i="0" dirty="0">
                <a:solidFill>
                  <a:srgbClr val="000000"/>
                </a:solidFill>
                <a:effectLst/>
                <a:latin typeface="Calibri" panose="020F0502020204030204" pitchFamily="34" charset="0"/>
                <a:cs typeface="Calibri" panose="020F0502020204030204" pitchFamily="34" charset="0"/>
              </a:rPr>
              <a:t>.</a:t>
            </a:r>
            <a:endParaRPr lang="pt-PT" sz="24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PT" sz="4000" b="0" i="0" u="none" strike="noStrike" cap="none" dirty="0">
                <a:solidFill>
                  <a:srgbClr val="EA4E60"/>
                </a:solidFill>
                <a:latin typeface="Century Gothic"/>
                <a:ea typeface="Century Gothic"/>
                <a:cs typeface="Century Gothic"/>
                <a:sym typeface="Century Gothic"/>
              </a:rPr>
              <a:t>Web </a:t>
            </a:r>
            <a:r>
              <a:rPr lang="pt-PT" sz="4000" b="0" i="0" u="none" strike="noStrike" cap="none" dirty="0" err="1">
                <a:solidFill>
                  <a:srgbClr val="EA4E60"/>
                </a:solidFill>
                <a:latin typeface="Century Gothic"/>
                <a:ea typeface="Century Gothic"/>
                <a:cs typeface="Century Gothic"/>
                <a:sym typeface="Century Gothic"/>
              </a:rPr>
              <a:t>vs</a:t>
            </a:r>
            <a:r>
              <a:rPr lang="pt-PT" sz="4000" b="0" i="0" u="none" strike="noStrike" cap="none" dirty="0">
                <a:solidFill>
                  <a:srgbClr val="EA4E60"/>
                </a:solidFill>
                <a:latin typeface="Century Gothic"/>
                <a:ea typeface="Century Gothic"/>
                <a:cs typeface="Century Gothic"/>
                <a:sym typeface="Century Gothic"/>
              </a:rPr>
              <a:t> Mobile</a:t>
            </a:r>
            <a:endParaRPr sz="40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6</a:t>
            </a:fld>
            <a:r>
              <a:rPr lang="en-US"/>
              <a:t>]</a:t>
            </a:r>
            <a:endParaRPr/>
          </a:p>
        </p:txBody>
      </p:sp>
    </p:spTree>
    <p:extLst>
      <p:ext uri="{BB962C8B-B14F-4D97-AF65-F5344CB8AC3E}">
        <p14:creationId xmlns:p14="http://schemas.microsoft.com/office/powerpoint/2010/main" val="349297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9ffa863cd_0_328"/>
          <p:cNvSpPr txBox="1"/>
          <p:nvPr/>
        </p:nvSpPr>
        <p:spPr>
          <a:xfrm>
            <a:off x="561575" y="1481050"/>
            <a:ext cx="7582923" cy="3083700"/>
          </a:xfrm>
          <a:prstGeom prst="rect">
            <a:avLst/>
          </a:prstGeom>
          <a:noFill/>
          <a:ln>
            <a:noFill/>
          </a:ln>
        </p:spPr>
        <p:txBody>
          <a:bodyPr spcFirstLastPara="1" wrap="square" lIns="91425" tIns="91425" rIns="91425" bIns="91425" anchor="ctr" anchorCtr="0">
            <a:noAutofit/>
          </a:bodyPr>
          <a:lstStyle/>
          <a:p>
            <a:pPr algn="l"/>
            <a:r>
              <a:rPr lang="pt-PT" sz="2400" b="0" i="0" dirty="0">
                <a:solidFill>
                  <a:srgbClr val="000000"/>
                </a:solidFill>
                <a:effectLst/>
                <a:latin typeface="Calibri" panose="020F0502020204030204" pitchFamily="34" charset="0"/>
                <a:cs typeface="Calibri" panose="020F0502020204030204" pitchFamily="34" charset="0"/>
              </a:rPr>
              <a:t>O app web é uma página na internet que pode ser </a:t>
            </a:r>
            <a:r>
              <a:rPr lang="pt-PT" sz="2400" b="0" i="0" dirty="0" err="1">
                <a:solidFill>
                  <a:srgbClr val="000000"/>
                </a:solidFill>
                <a:effectLst/>
                <a:latin typeface="Calibri" panose="020F0502020204030204" pitchFamily="34" charset="0"/>
                <a:cs typeface="Calibri" panose="020F0502020204030204" pitchFamily="34" charset="0"/>
              </a:rPr>
              <a:t>acessada</a:t>
            </a:r>
            <a:r>
              <a:rPr lang="pt-PT" sz="2400" b="0" i="0" dirty="0">
                <a:solidFill>
                  <a:srgbClr val="000000"/>
                </a:solidFill>
                <a:effectLst/>
                <a:latin typeface="Calibri" panose="020F0502020204030204" pitchFamily="34" charset="0"/>
                <a:cs typeface="Calibri" panose="020F0502020204030204" pitchFamily="34" charset="0"/>
              </a:rPr>
              <a:t> como qualquer outro site em um navegador. Assim, ele tem como vantagem o custo reduzido, acesso liberado em qualquer browser e o funcionamento em todas as plataformas e páginas da web.</a:t>
            </a:r>
          </a:p>
          <a:p>
            <a:pPr algn="l"/>
            <a:endParaRPr lang="pt-PT" sz="2400" b="0" i="0" dirty="0">
              <a:solidFill>
                <a:srgbClr val="000000"/>
              </a:solidFill>
              <a:effectLst/>
              <a:latin typeface="Calibri" panose="020F0502020204030204" pitchFamily="34" charset="0"/>
              <a:cs typeface="Calibri" panose="020F0502020204030204" pitchFamily="34" charset="0"/>
            </a:endParaRPr>
          </a:p>
          <a:p>
            <a:pPr algn="l"/>
            <a:r>
              <a:rPr lang="pt-PT" sz="2400" b="0" i="0" dirty="0">
                <a:solidFill>
                  <a:srgbClr val="000000"/>
                </a:solidFill>
                <a:effectLst/>
                <a:latin typeface="Calibri" panose="020F0502020204030204" pitchFamily="34" charset="0"/>
                <a:cs typeface="Calibri" panose="020F0502020204030204" pitchFamily="34" charset="0"/>
              </a:rPr>
              <a:t>No caso do app mobile, todo acesso fica armazenado no dispositivo do smartphone, e pode ser baixado pelo app </a:t>
            </a:r>
            <a:r>
              <a:rPr lang="pt-PT" sz="2400" b="0" i="0" dirty="0" err="1">
                <a:solidFill>
                  <a:srgbClr val="000000"/>
                </a:solidFill>
                <a:effectLst/>
                <a:latin typeface="Calibri" panose="020F0502020204030204" pitchFamily="34" charset="0"/>
                <a:cs typeface="Calibri" panose="020F0502020204030204" pitchFamily="34" charset="0"/>
              </a:rPr>
              <a:t>Store</a:t>
            </a:r>
            <a:r>
              <a:rPr lang="pt-PT" sz="2400" b="0" i="0" dirty="0">
                <a:solidFill>
                  <a:srgbClr val="000000"/>
                </a:solidFill>
                <a:effectLst/>
                <a:latin typeface="Calibri" panose="020F0502020204030204" pitchFamily="34" charset="0"/>
                <a:cs typeface="Calibri" panose="020F0502020204030204" pitchFamily="34" charset="0"/>
              </a:rPr>
              <a:t> ou Google Play.</a:t>
            </a:r>
          </a:p>
        </p:txBody>
      </p:sp>
      <p:sp>
        <p:nvSpPr>
          <p:cNvPr id="204" name="Google Shape;204;g109ffa863cd_0_328"/>
          <p:cNvSpPr txBox="1"/>
          <p:nvPr/>
        </p:nvSpPr>
        <p:spPr>
          <a:xfrm>
            <a:off x="563550" y="5787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PT" sz="4000" b="0" i="0" u="none" strike="noStrike" cap="none" dirty="0">
                <a:solidFill>
                  <a:srgbClr val="EA4E60"/>
                </a:solidFill>
                <a:latin typeface="Century Gothic"/>
                <a:ea typeface="Century Gothic"/>
                <a:cs typeface="Century Gothic"/>
                <a:sym typeface="Century Gothic"/>
              </a:rPr>
              <a:t>Vantagens</a:t>
            </a:r>
            <a:endParaRPr sz="40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7</a:t>
            </a:fld>
            <a:r>
              <a:rPr lang="en-US"/>
              <a:t>]</a:t>
            </a:r>
            <a:endParaRPr/>
          </a:p>
        </p:txBody>
      </p:sp>
    </p:spTree>
    <p:extLst>
      <p:ext uri="{BB962C8B-B14F-4D97-AF65-F5344CB8AC3E}">
        <p14:creationId xmlns:p14="http://schemas.microsoft.com/office/powerpoint/2010/main" val="1435503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21"/>
        <p:cNvGrpSpPr/>
        <p:nvPr/>
      </p:nvGrpSpPr>
      <p:grpSpPr>
        <a:xfrm>
          <a:off x="0" y="0"/>
          <a:ext cx="0" cy="0"/>
          <a:chOff x="0" y="0"/>
          <a:chExt cx="0" cy="0"/>
        </a:xfrm>
      </p:grpSpPr>
      <p:sp>
        <p:nvSpPr>
          <p:cNvPr id="224" name="Google Shape;224;g116295da5bc_1_75"/>
          <p:cNvSpPr txBox="1"/>
          <p:nvPr/>
        </p:nvSpPr>
        <p:spPr>
          <a:xfrm>
            <a:off x="517826" y="1764900"/>
            <a:ext cx="7410300" cy="161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a:solidFill>
                  <a:srgbClr val="EA4E60"/>
                </a:solidFill>
                <a:latin typeface="Century Gothic"/>
                <a:ea typeface="Century Gothic"/>
                <a:cs typeface="Century Gothic"/>
                <a:sym typeface="Century Gothic"/>
              </a:rPr>
              <a:t>Debug </a:t>
            </a:r>
            <a:r>
              <a:rPr lang="en-US" sz="4000" b="1" dirty="0" err="1">
                <a:solidFill>
                  <a:srgbClr val="EA4E60"/>
                </a:solidFill>
                <a:latin typeface="Century Gothic"/>
                <a:ea typeface="Century Gothic"/>
                <a:cs typeface="Century Gothic"/>
                <a:sym typeface="Century Gothic"/>
              </a:rPr>
              <a:t>em</a:t>
            </a:r>
            <a:r>
              <a:rPr lang="en-US" sz="4000" b="1" dirty="0">
                <a:solidFill>
                  <a:srgbClr val="EA4E60"/>
                </a:solidFill>
                <a:latin typeface="Century Gothic"/>
                <a:ea typeface="Century Gothic"/>
                <a:cs typeface="Century Gothic"/>
                <a:sym typeface="Century Gothic"/>
              </a:rPr>
              <a:t> Mobile</a:t>
            </a:r>
            <a:endParaRPr sz="4000" b="0" i="0" u="none" strike="noStrike" cap="none" dirty="0">
              <a:solidFill>
                <a:srgbClr val="EA4E60"/>
              </a:solidFill>
              <a:latin typeface="Century Gothic"/>
              <a:ea typeface="Century Gothic"/>
              <a:cs typeface="Century Gothic"/>
              <a:sym typeface="Century Gothic"/>
            </a:endParaRPr>
          </a:p>
        </p:txBody>
      </p:sp>
      <p:pic>
        <p:nvPicPr>
          <p:cNvPr id="225" name="Google Shape;225;g116295da5bc_1_7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226" name="Google Shape;226;g116295da5bc_1_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8</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100404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09ffa863cd_0_328"/>
          <p:cNvSpPr txBox="1"/>
          <p:nvPr/>
        </p:nvSpPr>
        <p:spPr>
          <a:xfrm>
            <a:off x="561575" y="1481050"/>
            <a:ext cx="7582923" cy="3083700"/>
          </a:xfrm>
          <a:prstGeom prst="rect">
            <a:avLst/>
          </a:prstGeom>
          <a:noFill/>
          <a:ln>
            <a:noFill/>
          </a:ln>
        </p:spPr>
        <p:txBody>
          <a:bodyPr spcFirstLastPara="1" wrap="square" lIns="91425" tIns="91425" rIns="91425" bIns="91425" anchor="ctr" anchorCtr="0">
            <a:noAutofit/>
          </a:bodyPr>
          <a:lstStyle/>
          <a:p>
            <a:pPr algn="l"/>
            <a:r>
              <a:rPr lang="pt-PT" sz="2400" b="0" i="0" dirty="0">
                <a:solidFill>
                  <a:srgbClr val="000000"/>
                </a:solidFill>
                <a:effectLst/>
                <a:latin typeface="Calibri" panose="020F0502020204030204" pitchFamily="34" charset="0"/>
                <a:cs typeface="Calibri" panose="020F0502020204030204" pitchFamily="34" charset="0"/>
              </a:rPr>
              <a:t>Existe 2 formas de fazer </a:t>
            </a:r>
            <a:r>
              <a:rPr lang="pt-PT" sz="2400" b="0" i="0" dirty="0" err="1">
                <a:solidFill>
                  <a:srgbClr val="000000"/>
                </a:solidFill>
                <a:effectLst/>
                <a:latin typeface="Calibri" panose="020F0502020204030204" pitchFamily="34" charset="0"/>
                <a:cs typeface="Calibri" panose="020F0502020204030204" pitchFamily="34" charset="0"/>
              </a:rPr>
              <a:t>debug</a:t>
            </a:r>
            <a:r>
              <a:rPr lang="pt-PT" sz="2400" dirty="0">
                <a:latin typeface="Calibri" panose="020F0502020204030204" pitchFamily="34" charset="0"/>
                <a:cs typeface="Calibri" panose="020F0502020204030204" pitchFamily="34" charset="0"/>
              </a:rPr>
              <a:t>:</a:t>
            </a:r>
          </a:p>
          <a:p>
            <a:pPr marL="342900" indent="-342900" algn="l">
              <a:buFontTx/>
              <a:buChar char="-"/>
            </a:pPr>
            <a:r>
              <a:rPr lang="pt-PT" sz="2400" b="0" i="0" dirty="0">
                <a:solidFill>
                  <a:srgbClr val="000000"/>
                </a:solidFill>
                <a:effectLst/>
                <a:latin typeface="Calibri" panose="020F0502020204030204" pitchFamily="34" charset="0"/>
                <a:cs typeface="Calibri" panose="020F0502020204030204" pitchFamily="34" charset="0"/>
              </a:rPr>
              <a:t>Usamos o nosso browser e ao escolher essa opção vai ser aberto um simulador de um celular e com isso podemos interagir com a nossa app.</a:t>
            </a:r>
          </a:p>
          <a:p>
            <a:pPr marL="342900" indent="-342900" algn="l">
              <a:buFontTx/>
              <a:buChar char="-"/>
            </a:pPr>
            <a:r>
              <a:rPr lang="pt-PT" sz="2400" kern="100" dirty="0">
                <a:latin typeface="Calibri" panose="020F0502020204030204" pitchFamily="34" charset="0"/>
                <a:ea typeface="Calibri" panose="020F0502020204030204" pitchFamily="34" charset="0"/>
                <a:cs typeface="Calibri" panose="020F0502020204030204" pitchFamily="34" charset="0"/>
              </a:rPr>
              <a:t>Ligarmos por cabo nosso celular ao computador e a OutSystems “instala” uma versão da nossa app para testarmos e fazer nosso </a:t>
            </a:r>
            <a:r>
              <a:rPr lang="pt-PT" sz="2400" kern="100" dirty="0" err="1">
                <a:latin typeface="Calibri" panose="020F0502020204030204" pitchFamily="34" charset="0"/>
                <a:ea typeface="Calibri" panose="020F0502020204030204" pitchFamily="34" charset="0"/>
                <a:cs typeface="Calibri" panose="020F0502020204030204" pitchFamily="34" charset="0"/>
              </a:rPr>
              <a:t>debug</a:t>
            </a:r>
            <a:r>
              <a:rPr lang="pt-PT" sz="2400" kern="100" dirty="0">
                <a:latin typeface="Calibri" panose="020F0502020204030204" pitchFamily="34" charset="0"/>
                <a:ea typeface="Calibri" panose="020F0502020204030204" pitchFamily="34" charset="0"/>
                <a:cs typeface="Calibri" panose="020F0502020204030204" pitchFamily="34" charset="0"/>
              </a:rPr>
              <a:t>.</a:t>
            </a:r>
          </a:p>
          <a:p>
            <a:pPr algn="l"/>
            <a:endParaRPr lang="pt-PT" sz="24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PT" sz="4000" b="0" i="0" u="none" strike="noStrike" cap="none" dirty="0" err="1">
                <a:solidFill>
                  <a:srgbClr val="EA4E60"/>
                </a:solidFill>
                <a:latin typeface="Century Gothic"/>
                <a:ea typeface="Century Gothic"/>
                <a:cs typeface="Century Gothic"/>
                <a:sym typeface="Century Gothic"/>
              </a:rPr>
              <a:t>Debug</a:t>
            </a:r>
            <a:r>
              <a:rPr lang="pt-PT" sz="4000" b="0" i="0" u="none" strike="noStrike" cap="none" dirty="0">
                <a:solidFill>
                  <a:srgbClr val="EA4E60"/>
                </a:solidFill>
                <a:latin typeface="Century Gothic"/>
                <a:ea typeface="Century Gothic"/>
                <a:cs typeface="Century Gothic"/>
                <a:sym typeface="Century Gothic"/>
              </a:rPr>
              <a:t> em Mobile</a:t>
            </a:r>
            <a:endParaRPr sz="4000" b="0" i="0" u="none" strike="noStrike" cap="none" dirty="0">
              <a:solidFill>
                <a:srgbClr val="EA4E60"/>
              </a:solidFill>
              <a:latin typeface="Century Gothic"/>
              <a:ea typeface="Century Gothic"/>
              <a:cs typeface="Century Gothic"/>
              <a:sym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9</a:t>
            </a:fld>
            <a:r>
              <a:rPr lang="en-US"/>
              <a:t>]</a:t>
            </a:r>
            <a:endParaRPr/>
          </a:p>
        </p:txBody>
      </p:sp>
      <p:pic>
        <p:nvPicPr>
          <p:cNvPr id="1026" name="Picture 2" descr="Maria João Abrantes - UX UI Designer - Sample Apps - OutSystems">
            <a:extLst>
              <a:ext uri="{FF2B5EF4-FFF2-40B4-BE49-F238E27FC236}">
                <a16:creationId xmlns:a16="http://schemas.microsoft.com/office/drawing/2014/main" id="{77BCA140-B41A-B86B-185B-C9345AD0B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565" y="3867326"/>
            <a:ext cx="1794453" cy="127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1643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1E48B58A68BE64E9120D347E3E06B3A" ma:contentTypeVersion="16" ma:contentTypeDescription="Create a new document." ma:contentTypeScope="" ma:versionID="521d280d5f85db8478d88c96e960a74d">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de0ecea43319d87aebf071435ed4a5d9"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2222EA-95A6-4A03-8019-C3F3BDAED62F}">
  <ds:schemaRefs>
    <ds:schemaRef ds:uri="http://schemas.microsoft.com/sharepoint/v3/contenttype/forms"/>
  </ds:schemaRefs>
</ds:datastoreItem>
</file>

<file path=customXml/itemProps2.xml><?xml version="1.0" encoding="utf-8"?>
<ds:datastoreItem xmlns:ds="http://schemas.openxmlformats.org/officeDocument/2006/customXml" ds:itemID="{5B36EE4A-77CB-40F8-99E6-2229B4F7F44C}">
  <ds:schemaRefs>
    <ds:schemaRef ds:uri="http://schemas.microsoft.com/office/2006/metadata/properties"/>
    <ds:schemaRef ds:uri="http://schemas.microsoft.com/office/infopath/2007/PartnerControls"/>
    <ds:schemaRef ds:uri="851b35d3-0456-4d6a-bc2f-da927e91d158"/>
    <ds:schemaRef ds:uri="19483571-f922-4e8e-9c1c-26f0a2252132"/>
  </ds:schemaRefs>
</ds:datastoreItem>
</file>

<file path=customXml/itemProps3.xml><?xml version="1.0" encoding="utf-8"?>
<ds:datastoreItem xmlns:ds="http://schemas.openxmlformats.org/officeDocument/2006/customXml" ds:itemID="{5494C5BA-0965-4BDE-AD8A-1F559681A4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637</TotalTime>
  <Words>489</Words>
  <Application>Microsoft Office PowerPoint</Application>
  <PresentationFormat>Apresentação no Ecrã (16:9)</PresentationFormat>
  <Paragraphs>64</Paragraphs>
  <Slides>19</Slides>
  <Notes>19</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19</vt:i4>
      </vt:variant>
    </vt:vector>
  </HeadingPairs>
  <TitlesOfParts>
    <vt:vector size="24" baseType="lpstr">
      <vt:lpstr>Century Gothic</vt:lpstr>
      <vt:lpstr>Arial</vt:lpstr>
      <vt:lpstr>Calibri</vt:lpstr>
      <vt:lpstr>Wingdings</vt: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Thiago Mari 🚀</cp:lastModifiedBy>
  <cp:revision>47</cp:revision>
  <dcterms:modified xsi:type="dcterms:W3CDTF">2023-04-15T14:19:19Z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