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1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Rok 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List1!$A$2:$A$3</c:f>
              <c:strCache>
                <c:ptCount val="2"/>
                <c:pt idx="0">
                  <c:v>Červenec</c:v>
                </c:pt>
                <c:pt idx="1">
                  <c:v>Srpen</c:v>
                </c:pt>
              </c:strCache>
            </c:strRef>
          </c:cat>
          <c:val>
            <c:numRef>
              <c:f>List1!$B$2:$B$3</c:f>
              <c:numCache>
                <c:formatCode>General</c:formatCode>
                <c:ptCount val="2"/>
                <c:pt idx="0" formatCode="#,##0">
                  <c:v>6100</c:v>
                </c:pt>
                <c:pt idx="1">
                  <c:v>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1-419D-8FCF-786307CC29C9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Nárůst 2022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List1!$A$2:$A$3</c:f>
              <c:strCache>
                <c:ptCount val="2"/>
                <c:pt idx="0">
                  <c:v>Červenec</c:v>
                </c:pt>
                <c:pt idx="1">
                  <c:v>Srpen</c:v>
                </c:pt>
              </c:strCache>
            </c:strRef>
          </c:cat>
          <c:val>
            <c:numRef>
              <c:f>List1!$C$2:$C$3</c:f>
              <c:numCache>
                <c:formatCode>General</c:formatCode>
                <c:ptCount val="2"/>
                <c:pt idx="0">
                  <c:v>500</c:v>
                </c:pt>
                <c:pt idx="1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01-419D-8FCF-786307CC29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551537136"/>
        <c:axId val="551536808"/>
      </c:barChart>
      <c:catAx>
        <c:axId val="55153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51536808"/>
        <c:crosses val="autoZero"/>
        <c:auto val="1"/>
        <c:lblAlgn val="ctr"/>
        <c:lblOffset val="100"/>
        <c:noMultiLvlLbl val="0"/>
      </c:catAx>
      <c:valAx>
        <c:axId val="55153680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5153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Náklady</c:v>
                </c:pt>
              </c:strCache>
            </c:strRef>
          </c:tx>
          <c:spPr>
            <a:ln w="666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2"/>
            <c:spPr>
              <a:solidFill>
                <a:schemeClr val="bg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cat>
            <c:strRef>
              <c:f>List1!$A$2:$A$4</c:f>
              <c:strCache>
                <c:ptCount val="3"/>
                <c:pt idx="0">
                  <c:v>Rok 2010</c:v>
                </c:pt>
                <c:pt idx="1">
                  <c:v>Rok 2011</c:v>
                </c:pt>
                <c:pt idx="2">
                  <c:v>Rok 2012</c:v>
                </c:pt>
              </c:strCache>
            </c:strRef>
          </c:cat>
          <c:val>
            <c:numRef>
              <c:f>List1!$B$2:$B$4</c:f>
              <c:numCache>
                <c:formatCode>#,##0</c:formatCode>
                <c:ptCount val="3"/>
                <c:pt idx="0">
                  <c:v>180000</c:v>
                </c:pt>
                <c:pt idx="1">
                  <c:v>205000</c:v>
                </c:pt>
                <c:pt idx="2">
                  <c:v>212000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8D-4947-BFDB-925BB3CAA4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2879408"/>
        <c:axId val="592874488"/>
      </c:lineChart>
      <c:catAx>
        <c:axId val="592879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874488"/>
        <c:crosses val="autoZero"/>
        <c:auto val="1"/>
        <c:lblAlgn val="ctr"/>
        <c:lblOffset val="100"/>
        <c:noMultiLvlLbl val="0"/>
      </c:catAx>
      <c:valAx>
        <c:axId val="592874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287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1F828-3C5C-49A5-BF7B-4A929F976005}" type="datetimeFigureOut">
              <a:rPr lang="cs-CZ" smtClean="0"/>
              <a:t>26.02.2023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CC9B-CF80-4A8D-A944-486BA43FC6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415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458" name="Group 2"/>
          <p:cNvGrpSpPr>
            <a:grpSpLocks/>
          </p:cNvGrpSpPr>
          <p:nvPr/>
        </p:nvGrpSpPr>
        <p:grpSpPr bwMode="auto">
          <a:xfrm>
            <a:off x="0" y="0"/>
            <a:ext cx="6858000" cy="9906000"/>
            <a:chOff x="0" y="0"/>
            <a:chExt cx="5760" cy="4320"/>
          </a:xfrm>
        </p:grpSpPr>
        <p:sp>
          <p:nvSpPr>
            <p:cNvPr id="147459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cs-CZ" sz="2400">
                <a:latin typeface="Times New Roman" pitchFamily="18" charset="0"/>
              </a:endParaRPr>
            </a:p>
          </p:txBody>
        </p:sp>
        <p:sp>
          <p:nvSpPr>
            <p:cNvPr id="147460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2400">
                <a:latin typeface="Times New Roman" pitchFamily="18" charset="0"/>
              </a:endParaRPr>
            </a:p>
          </p:txBody>
        </p:sp>
        <p:grpSp>
          <p:nvGrpSpPr>
            <p:cNvPr id="147461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47462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 sz="2400">
                  <a:latin typeface="Times New Roman" pitchFamily="18" charset="0"/>
                </a:endParaRPr>
              </a:p>
            </p:txBody>
          </p:sp>
          <p:sp>
            <p:nvSpPr>
              <p:cNvPr id="147463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 sz="2400">
                  <a:latin typeface="Times New Roman" pitchFamily="18" charset="0"/>
                </a:endParaRPr>
              </a:p>
            </p:txBody>
          </p:sp>
          <p:sp>
            <p:nvSpPr>
              <p:cNvPr id="147464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 sz="2400">
                  <a:latin typeface="Times New Roman" pitchFamily="18" charset="0"/>
                </a:endParaRPr>
              </a:p>
            </p:txBody>
          </p:sp>
          <p:sp>
            <p:nvSpPr>
              <p:cNvPr id="147465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 sz="2400">
                  <a:latin typeface="Times New Roman" pitchFamily="18" charset="0"/>
                </a:endParaRPr>
              </a:p>
            </p:txBody>
          </p:sp>
          <p:sp>
            <p:nvSpPr>
              <p:cNvPr id="147466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 sz="2400">
                  <a:latin typeface="Times New Roman" pitchFamily="18" charset="0"/>
                </a:endParaRPr>
              </a:p>
            </p:txBody>
          </p:sp>
          <p:sp>
            <p:nvSpPr>
              <p:cNvPr id="147467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 sz="2400">
                  <a:latin typeface="Times New Roman" pitchFamily="18" charset="0"/>
                </a:endParaRPr>
              </a:p>
            </p:txBody>
          </p:sp>
          <p:sp>
            <p:nvSpPr>
              <p:cNvPr id="147468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 sz="2400">
                  <a:latin typeface="Times New Roman" pitchFamily="18" charset="0"/>
                </a:endParaRPr>
              </a:p>
            </p:txBody>
          </p:sp>
          <p:sp>
            <p:nvSpPr>
              <p:cNvPr id="147469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 sz="2400">
                  <a:latin typeface="Times New Roman" pitchFamily="18" charset="0"/>
                </a:endParaRPr>
              </a:p>
            </p:txBody>
          </p:sp>
          <p:sp>
            <p:nvSpPr>
              <p:cNvPr id="147470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 sz="2400">
                  <a:latin typeface="Times New Roman" pitchFamily="18" charset="0"/>
                </a:endParaRPr>
              </a:p>
            </p:txBody>
          </p:sp>
          <p:sp>
            <p:nvSpPr>
              <p:cNvPr id="147471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cs-CZ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47472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342900" y="9025467"/>
            <a:ext cx="1600200" cy="660400"/>
          </a:xfrm>
        </p:spPr>
        <p:txBody>
          <a:bodyPr/>
          <a:lstStyle>
            <a:lvl1pPr>
              <a:defRPr/>
            </a:lvl1pPr>
          </a:lstStyle>
          <a:p>
            <a:fld id="{F95C978E-80EC-43E9-91F1-A9D2123D0A83}" type="datetime1">
              <a:rPr lang="cs-CZ" smtClean="0"/>
              <a:t>26.02.2023</a:t>
            </a:fld>
            <a:endParaRPr lang="cs-CZ"/>
          </a:p>
        </p:txBody>
      </p:sp>
      <p:sp>
        <p:nvSpPr>
          <p:cNvPr id="14747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147474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D164A91-BB5E-48A7-B34D-909535F57EC2}" type="slidenum">
              <a:rPr lang="cs-CZ" smtClean="0"/>
              <a:t>‹#›</a:t>
            </a:fld>
            <a:endParaRPr lang="cs-CZ"/>
          </a:p>
        </p:txBody>
      </p:sp>
      <p:sp>
        <p:nvSpPr>
          <p:cNvPr id="147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228850" y="2641600"/>
            <a:ext cx="4514850" cy="3191933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cs-CZ" noProof="0"/>
              <a:t>Kliknutím lze upravit styl.</a:t>
            </a:r>
          </a:p>
        </p:txBody>
      </p:sp>
      <p:sp>
        <p:nvSpPr>
          <p:cNvPr id="147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228850" y="6163734"/>
            <a:ext cx="4514850" cy="2531533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cs-CZ" noProof="0"/>
              <a:t>Kliknutím můžete upravit styl předlohy.</a:t>
            </a:r>
          </a:p>
        </p:txBody>
      </p:sp>
    </p:spTree>
    <p:extLst>
      <p:ext uri="{BB962C8B-B14F-4D97-AF65-F5344CB8AC3E}">
        <p14:creationId xmlns:p14="http://schemas.microsoft.com/office/powerpoint/2010/main" val="199131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164A91-BB5E-48A7-B34D-909535F57EC2}" type="slidenum">
              <a:rPr lang="cs-CZ" smtClean="0"/>
              <a:t>‹#›</a:t>
            </a:fld>
            <a:endParaRPr lang="cs-CZ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C813185-4E5B-4E61-8B40-746AF7DEDDEE}" type="datetime1">
              <a:rPr lang="cs-CZ" smtClean="0"/>
              <a:t>26.02.2023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402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41735" y="4198589"/>
            <a:ext cx="5829300" cy="216693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164A91-BB5E-48A7-B34D-909535F57EC2}" type="slidenum">
              <a:rPr lang="cs-CZ" smtClean="0"/>
              <a:t>‹#›</a:t>
            </a:fld>
            <a:endParaRPr lang="cs-CZ"/>
          </a:p>
        </p:txBody>
      </p:sp>
      <p:sp>
        <p:nvSpPr>
          <p:cNvPr id="6" name="Zástupný symbol pro datum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0B49D75-4CA6-4104-9369-AC3DCDB3887F}" type="datetime1">
              <a:rPr lang="cs-CZ" smtClean="0"/>
              <a:t>26.02.2023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381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42900" y="2861733"/>
            <a:ext cx="3028950" cy="561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3486150" y="2861733"/>
            <a:ext cx="3028950" cy="561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164A91-BB5E-48A7-B34D-909535F57EC2}" type="slidenum">
              <a:rPr lang="cs-CZ" smtClean="0"/>
              <a:t>‹#›</a:t>
            </a:fld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92D3F60-7931-4C7F-8236-530729034B85}" type="datetime1">
              <a:rPr lang="cs-CZ" smtClean="0"/>
              <a:t>26.02.2023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304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42902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342902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zápatí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164A91-BB5E-48A7-B34D-909535F57EC2}" type="slidenum">
              <a:rPr lang="cs-CZ" smtClean="0"/>
              <a:t>‹#›</a:t>
            </a:fld>
            <a:endParaRPr lang="cs-CZ"/>
          </a:p>
        </p:txBody>
      </p:sp>
      <p:sp>
        <p:nvSpPr>
          <p:cNvPr id="9" name="Zástupný symbol pro datum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6C0965F-D531-4F11-9B29-C785EC58F9D7}" type="datetime1">
              <a:rPr lang="cs-CZ" smtClean="0"/>
              <a:t>26.02.2023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941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164A91-BB5E-48A7-B34D-909535F57EC2}" type="slidenum">
              <a:rPr lang="cs-CZ" smtClean="0"/>
              <a:t>‹#›</a:t>
            </a:fld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E7386132-269E-4C27-BEC6-761372F90FE5}" type="datetime1">
              <a:rPr lang="cs-CZ" smtClean="0"/>
              <a:t>26.02.2023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495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164A91-BB5E-48A7-B34D-909535F57EC2}" type="slidenum">
              <a:rPr lang="cs-CZ" smtClean="0"/>
              <a:t>‹#›</a:t>
            </a:fld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278D210-641A-4905-BC49-AF32503763F1}" type="datetime1">
              <a:rPr lang="cs-CZ" smtClean="0"/>
              <a:t>26.02.2023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959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681289" y="394409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42901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164A91-BB5E-48A7-B34D-909535F57EC2}" type="slidenum">
              <a:rPr lang="cs-CZ" smtClean="0"/>
              <a:t>‹#›</a:t>
            </a:fld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7F87A06-5781-471F-B98B-2CDE24B4B32E}" type="datetime1">
              <a:rPr lang="cs-CZ" smtClean="0"/>
              <a:t>26.02.2023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770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44216" y="6934202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344216" y="7752824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164A91-BB5E-48A7-B34D-909535F57EC2}" type="slidenum">
              <a:rPr lang="cs-CZ" smtClean="0"/>
              <a:t>‹#›</a:t>
            </a:fld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7F35391-B6F1-4CE6-9760-DF3287A6B33B}" type="datetime1">
              <a:rPr lang="cs-CZ" smtClean="0"/>
              <a:t>26.02.2023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133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5467"/>
            <a:ext cx="21717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cs-CZ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5467"/>
            <a:ext cx="16002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1D164A91-BB5E-48A7-B34D-909535F57EC2}" type="slidenum">
              <a:rPr lang="cs-CZ" smtClean="0"/>
              <a:t>‹#›</a:t>
            </a:fld>
            <a:endParaRPr lang="cs-CZ"/>
          </a:p>
        </p:txBody>
      </p:sp>
      <p:grpSp>
        <p:nvGrpSpPr>
          <p:cNvPr id="146436" name="Group 4"/>
          <p:cNvGrpSpPr>
            <a:grpSpLocks/>
          </p:cNvGrpSpPr>
          <p:nvPr/>
        </p:nvGrpSpPr>
        <p:grpSpPr bwMode="auto">
          <a:xfrm>
            <a:off x="0" y="0"/>
            <a:ext cx="6858000" cy="788811"/>
            <a:chOff x="0" y="0"/>
            <a:chExt cx="5760" cy="344"/>
          </a:xfrm>
        </p:grpSpPr>
        <p:sp>
          <p:nvSpPr>
            <p:cNvPr id="146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cs-CZ" sz="2400">
                <a:latin typeface="Times New Roman" pitchFamily="18" charset="0"/>
              </a:endParaRPr>
            </a:p>
          </p:txBody>
        </p:sp>
        <p:sp>
          <p:nvSpPr>
            <p:cNvPr id="146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2400">
                <a:latin typeface="Times New Roman" pitchFamily="18" charset="0"/>
              </a:endParaRPr>
            </a:p>
          </p:txBody>
        </p:sp>
        <p:sp>
          <p:nvSpPr>
            <p:cNvPr id="146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>
                <a:solidFill>
                  <a:schemeClr val="hlink"/>
                </a:solidFill>
              </a:endParaRPr>
            </a:p>
          </p:txBody>
        </p:sp>
        <p:sp>
          <p:nvSpPr>
            <p:cNvPr id="146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>
                <a:solidFill>
                  <a:schemeClr val="hlink"/>
                </a:solidFill>
              </a:endParaRPr>
            </a:p>
          </p:txBody>
        </p:sp>
        <p:sp>
          <p:nvSpPr>
            <p:cNvPr id="146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>
                <a:solidFill>
                  <a:schemeClr val="accent2"/>
                </a:solidFill>
              </a:endParaRPr>
            </a:p>
          </p:txBody>
        </p:sp>
        <p:sp>
          <p:nvSpPr>
            <p:cNvPr id="146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>
                <a:solidFill>
                  <a:schemeClr val="hlink"/>
                </a:solidFill>
              </a:endParaRPr>
            </a:p>
          </p:txBody>
        </p:sp>
        <p:sp>
          <p:nvSpPr>
            <p:cNvPr id="146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 sz="2400">
                <a:latin typeface="Times New Roman" pitchFamily="18" charset="0"/>
              </a:endParaRPr>
            </a:p>
          </p:txBody>
        </p:sp>
        <p:sp>
          <p:nvSpPr>
            <p:cNvPr id="146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>
                <a:solidFill>
                  <a:schemeClr val="accent2"/>
                </a:solidFill>
              </a:endParaRPr>
            </a:p>
          </p:txBody>
        </p:sp>
        <p:sp>
          <p:nvSpPr>
            <p:cNvPr id="146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cs-CZ">
                <a:solidFill>
                  <a:schemeClr val="accent2"/>
                </a:solidFill>
              </a:endParaRPr>
            </a:p>
          </p:txBody>
        </p:sp>
      </p:grpSp>
      <p:sp>
        <p:nvSpPr>
          <p:cNvPr id="14644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660400"/>
            <a:ext cx="61722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dirty="0"/>
              <a:t>Klepnutím lze upravit styl předlohy nadpisů.</a:t>
            </a:r>
          </a:p>
        </p:txBody>
      </p:sp>
      <p:sp>
        <p:nvSpPr>
          <p:cNvPr id="14644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861733"/>
            <a:ext cx="6172200" cy="561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46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9020881"/>
            <a:ext cx="1600200" cy="687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CC178869-F1B0-455E-BB6C-FA79144DA676}" type="datetime1">
              <a:rPr lang="cs-CZ" smtClean="0"/>
              <a:t>26.02.2023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009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3C2AD322-68F8-9185-0E9A-74817622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Plánovaný růst návštěvnosti</a:t>
            </a:r>
          </a:p>
        </p:txBody>
      </p:sp>
      <p:graphicFrame>
        <p:nvGraphicFramePr>
          <p:cNvPr id="8" name="Zástupný obsah 7">
            <a:extLst>
              <a:ext uri="{FF2B5EF4-FFF2-40B4-BE49-F238E27FC236}">
                <a16:creationId xmlns:a16="http://schemas.microsoft.com/office/drawing/2014/main" id="{23C54042-2D5A-2D8A-F13E-02077A527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603073"/>
              </p:ext>
            </p:extLst>
          </p:nvPr>
        </p:nvGraphicFramePr>
        <p:xfrm>
          <a:off x="342900" y="2862263"/>
          <a:ext cx="6172200" cy="561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C017873-3B14-C539-AF3A-365FCD5F63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64A91-BB5E-48A7-B34D-909535F57EC2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820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F91F7-FA09-9F50-9538-2F13C148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Náklady na provoz</a:t>
            </a:r>
          </a:p>
        </p:txBody>
      </p:sp>
      <p:graphicFrame>
        <p:nvGraphicFramePr>
          <p:cNvPr id="6" name="Zástupný obsah 5">
            <a:extLst>
              <a:ext uri="{FF2B5EF4-FFF2-40B4-BE49-F238E27FC236}">
                <a16:creationId xmlns:a16="http://schemas.microsoft.com/office/drawing/2014/main" id="{EC94D5EB-3C7D-5B3D-F71D-8AD10CFE1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551116"/>
              </p:ext>
            </p:extLst>
          </p:nvPr>
        </p:nvGraphicFramePr>
        <p:xfrm>
          <a:off x="342900" y="2862263"/>
          <a:ext cx="6172200" cy="561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5EF3B8F-CEAE-ECE2-F3E2-7D40356ABD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64A91-BB5E-48A7-B34D-909535F57EC2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05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512D8A9D-AF51-01FB-F434-E05FE11851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Malá lesní ZOO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1A8A114B-EF31-4137-E4A3-0090DD4A3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Ekonomické </a:t>
            </a:r>
            <a:r>
              <a:rPr lang="cs-CZ" dirty="0" err="1"/>
              <a:t>ulazatele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1DC79C3-0CFC-6433-EAFE-2CD5FC8FA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D164A91-BB5E-48A7-B34D-909535F57EC2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740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63D5AB7D-0A32-7CE3-F07E-22ED3736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Diskuse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6603D52-C1B8-3539-ED87-28DC91E12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7F63821-1A88-AFFA-9000-237848728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164A91-BB5E-48A7-B34D-909535F57EC2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9354779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8">
      <a:dk1>
        <a:srgbClr val="003300"/>
      </a:dk1>
      <a:lt1>
        <a:srgbClr val="FFFFFF"/>
      </a:lt1>
      <a:dk2>
        <a:srgbClr val="000000"/>
      </a:dk2>
      <a:lt2>
        <a:srgbClr val="336600"/>
      </a:lt2>
      <a:accent1>
        <a:srgbClr val="CCCC00"/>
      </a:accent1>
      <a:accent2>
        <a:srgbClr val="669900"/>
      </a:accent2>
      <a:accent3>
        <a:srgbClr val="FFFFFF"/>
      </a:accent3>
      <a:accent4>
        <a:srgbClr val="002A00"/>
      </a:accent4>
      <a:accent5>
        <a:srgbClr val="E2E2AA"/>
      </a:accent5>
      <a:accent6>
        <a:srgbClr val="5C8A00"/>
      </a:accent6>
      <a:hlink>
        <a:srgbClr val="333300"/>
      </a:hlink>
      <a:folHlink>
        <a:srgbClr val="99CC00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Ekonomika-old</Template>
  <TotalTime>17</TotalTime>
  <Words>17</Words>
  <Application>Microsoft Office PowerPoint</Application>
  <PresentationFormat>A4 (210 × 297 mm)</PresentationFormat>
  <Paragraphs>10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Times New Roman</vt:lpstr>
      <vt:lpstr>Wingdings</vt:lpstr>
      <vt:lpstr>Pixel</vt:lpstr>
      <vt:lpstr>Plánovaný růst návštěvnosti</vt:lpstr>
      <vt:lpstr>Náklady na provoz</vt:lpstr>
      <vt:lpstr>Malá lesní ZOO</vt:lpstr>
      <vt:lpstr>Diskuse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Plánovaný růst návštěvnosti</dc:title>
  <dc:creator>Michal Rázus</dc:creator>
  <cp:lastModifiedBy>Michal Rázus</cp:lastModifiedBy>
  <cp:revision>3</cp:revision>
  <dcterms:created xsi:type="dcterms:W3CDTF">2023-02-26T11:42:32Z</dcterms:created>
  <dcterms:modified xsi:type="dcterms:W3CDTF">2023-02-26T12:19:57Z</dcterms:modified>
</cp:coreProperties>
</file>