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5" name="Google Shape;145;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2" name="Google Shape;202;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7" name="Google Shape;207;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2" name="Google Shape;212;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7" name="Google Shape;217;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2" name="Google Shape;222;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8" name="Google Shape;228;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3" name="Google Shape;233;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8" name="Google Shape;238;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44" name="Google Shape;244;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49" name="Google Shape;249;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3" name="Google Shape;153;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4" name="Google Shape;254;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9" name="Google Shape;259;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4" name="Google Shape;264;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70" name="Google Shape;270;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75" name="Google Shape;275;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e939c877e_1_2: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80" name="Google Shape;280;g33e939c877e_1_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e939c877e_1_6: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85" name="Google Shape;285;g33e939c877e_1_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e939c877e_1_12: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90" name="Google Shape;290;g33e939c877e_1_1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1" name="Google Shape;161;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6" name="Google Shape;166;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3" name="Google Shape;173;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9" name="Google Shape;179;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6" name="Google Shape;186;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 name="Google Shape;192;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7" name="Google Shape;197;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440"/>
              <a:buNone/>
              <a:defRPr/>
            </a:lvl2pPr>
            <a:lvl3pPr indent="-228600" lvl="2" marL="1371600" algn="l">
              <a:spcBef>
                <a:spcPts val="1000"/>
              </a:spcBef>
              <a:spcAft>
                <a:spcPts val="0"/>
              </a:spcAft>
              <a:buSzPts val="1440"/>
              <a:buNone/>
              <a:defRPr/>
            </a:lvl3pPr>
            <a:lvl4pPr indent="-228600" lvl="3" marL="1828800" algn="l">
              <a:spcBef>
                <a:spcPts val="1000"/>
              </a:spcBef>
              <a:spcAft>
                <a:spcPts val="0"/>
              </a:spcAft>
              <a:buSzPts val="1440"/>
              <a:buNone/>
              <a:defRPr/>
            </a:lvl4pPr>
            <a:lvl5pPr indent="-228600" lvl="4" marL="2286000" algn="l">
              <a:spcBef>
                <a:spcPts val="1000"/>
              </a:spcBef>
              <a:spcAft>
                <a:spcPts val="0"/>
              </a:spcAft>
              <a:buSzPts val="1440"/>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6" name="Google Shape;56;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7" name="Google Shape;57;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3" name="Google Shape;63;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166327" y="1272033"/>
            <a:ext cx="8107674" cy="340452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Government Engineering College – Bhuj</a:t>
            </a:r>
            <a:br>
              <a:rPr lang="en-US" sz="2800">
                <a:solidFill>
                  <a:schemeClr val="dk1"/>
                </a:solidFill>
                <a:latin typeface="Times New Roman"/>
                <a:ea typeface="Times New Roman"/>
                <a:cs typeface="Times New Roman"/>
                <a:sym typeface="Times New Roman"/>
              </a:rPr>
            </a:br>
            <a:br>
              <a:rPr lang="en-US" sz="2800">
                <a:solidFill>
                  <a:schemeClr val="dk1"/>
                </a:solidFill>
                <a:latin typeface="Times New Roman"/>
                <a:ea typeface="Times New Roman"/>
                <a:cs typeface="Times New Roman"/>
                <a:sym typeface="Times New Roman"/>
              </a:rPr>
            </a:br>
            <a:r>
              <a:rPr lang="en-US" sz="2800">
                <a:solidFill>
                  <a:schemeClr val="dk1"/>
                </a:solidFill>
                <a:latin typeface="Times New Roman"/>
                <a:ea typeface="Times New Roman"/>
                <a:cs typeface="Times New Roman"/>
                <a:sym typeface="Times New Roman"/>
              </a:rPr>
              <a:t>A Final semester internship Presentation at</a:t>
            </a:r>
            <a:br>
              <a:rPr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Indian Oil Corporation Limited</a:t>
            </a:r>
            <a:endParaRPr b="1" sz="3200">
              <a:solidFill>
                <a:schemeClr val="dk1"/>
              </a:solidFill>
              <a:latin typeface="Times New Roman"/>
              <a:ea typeface="Times New Roman"/>
              <a:cs typeface="Times New Roman"/>
              <a:sym typeface="Times New Roman"/>
            </a:endParaRPr>
          </a:p>
        </p:txBody>
      </p:sp>
      <p:sp>
        <p:nvSpPr>
          <p:cNvPr id="148" name="Google Shape;148;p18"/>
          <p:cNvSpPr txBox="1"/>
          <p:nvPr>
            <p:ph idx="1" type="subTitle"/>
          </p:nvPr>
        </p:nvSpPr>
        <p:spPr>
          <a:xfrm>
            <a:off x="2768957" y="4971245"/>
            <a:ext cx="6505045" cy="1687131"/>
          </a:xfrm>
          <a:prstGeom prst="rect">
            <a:avLst/>
          </a:prstGeom>
          <a:noFill/>
          <a:ln>
            <a:noFill/>
          </a:ln>
        </p:spPr>
        <p:txBody>
          <a:bodyPr anchorCtr="0" anchor="t" bIns="45700" lIns="91425" spcFirstLastPara="1" rIns="91425" wrap="square" tIns="45700">
            <a:normAutofit fontScale="88333" lnSpcReduction="10000"/>
          </a:bodyPr>
          <a:lstStyle/>
          <a:p>
            <a:pPr indent="0" lvl="0" marL="0" rtl="0" algn="l">
              <a:spcBef>
                <a:spcPts val="0"/>
              </a:spcBef>
              <a:spcAft>
                <a:spcPts val="0"/>
              </a:spcAft>
              <a:buSzPct val="80000"/>
              <a:buNone/>
            </a:pPr>
            <a:r>
              <a:rPr lang="en-US" sz="2400">
                <a:solidFill>
                  <a:schemeClr val="dk1"/>
                </a:solidFill>
                <a:latin typeface="Times New Roman"/>
                <a:ea typeface="Times New Roman"/>
                <a:cs typeface="Times New Roman"/>
                <a:sym typeface="Times New Roman"/>
              </a:rPr>
              <a:t>    Present by            :-    Kareliya Isha</a:t>
            </a:r>
            <a:endParaRPr/>
          </a:p>
          <a:p>
            <a:pPr indent="0" lvl="0" marL="0" rtl="0" algn="l">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    Enrollment no      :-    210150105033</a:t>
            </a:r>
            <a:endParaRPr/>
          </a:p>
          <a:p>
            <a:pPr indent="0" lvl="0" marL="0" rtl="0" algn="l">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    Academic Guide  :-    Dr. Williams J. Koshy</a:t>
            </a:r>
            <a:endParaRPr/>
          </a:p>
          <a:p>
            <a:pPr indent="0" lvl="0" marL="0" rtl="0" algn="l">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    Industrial Guide   :-    Mr.Ashutosh Sharma</a:t>
            </a:r>
            <a:endParaRPr sz="2400">
              <a:solidFill>
                <a:schemeClr val="dk1"/>
              </a:solidFill>
              <a:latin typeface="Times New Roman"/>
              <a:ea typeface="Times New Roman"/>
              <a:cs typeface="Times New Roman"/>
              <a:sym typeface="Times New Roman"/>
            </a:endParaRPr>
          </a:p>
        </p:txBody>
      </p:sp>
      <p:pic>
        <p:nvPicPr>
          <p:cNvPr id="149" name="Google Shape;149;p18"/>
          <p:cNvPicPr preferRelativeResize="0"/>
          <p:nvPr/>
        </p:nvPicPr>
        <p:blipFill rotWithShape="1">
          <a:blip r:embed="rId3">
            <a:alphaModFix/>
          </a:blip>
          <a:srcRect b="0" l="0" r="0" t="0"/>
          <a:stretch/>
        </p:blipFill>
        <p:spPr>
          <a:xfrm>
            <a:off x="1001145" y="147334"/>
            <a:ext cx="1927327" cy="1954711"/>
          </a:xfrm>
          <a:prstGeom prst="rect">
            <a:avLst/>
          </a:prstGeom>
          <a:noFill/>
          <a:ln>
            <a:noFill/>
          </a:ln>
        </p:spPr>
      </p:pic>
      <p:pic>
        <p:nvPicPr>
          <p:cNvPr id="150" name="Google Shape;150;p18"/>
          <p:cNvPicPr preferRelativeResize="0"/>
          <p:nvPr/>
        </p:nvPicPr>
        <p:blipFill rotWithShape="1">
          <a:blip r:embed="rId4">
            <a:alphaModFix/>
          </a:blip>
          <a:srcRect b="0" l="0" r="0" t="0"/>
          <a:stretch/>
        </p:blipFill>
        <p:spPr>
          <a:xfrm>
            <a:off x="7182275" y="147334"/>
            <a:ext cx="1944612" cy="186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7"/>
          <p:cNvPicPr preferRelativeResize="0"/>
          <p:nvPr/>
        </p:nvPicPr>
        <p:blipFill>
          <a:blip r:embed="rId3">
            <a:alphaModFix/>
          </a:blip>
          <a:stretch>
            <a:fillRect/>
          </a:stretch>
        </p:blipFill>
        <p:spPr>
          <a:xfrm>
            <a:off x="1008625" y="706775"/>
            <a:ext cx="7810949" cy="5057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nvSpPr>
        <p:spPr>
          <a:xfrm>
            <a:off x="531845" y="877078"/>
            <a:ext cx="8621485" cy="590931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FCC unit cracks heavy hydrocarbons into lighter molecules using a catalyst in a fluidized state. The process boosts the production of high-value products like gasoline and propylene.</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Main Reactions : Cracking: Large hydrocarbons → Smaller hydrocarbons (gasoline, LPG, etc.)Side Reactions: Isomerization, hydrogen transfer, dehydrogenation</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Working Principles: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1. Feed Preheater: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Preheats the feedstock (vacuum gas oil) before entering the reactor.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Temp: ~260–370°C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Pressure: 3–5 bar</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Riser Reactor: Main cracking zone where hot catalyst contacts the feed, causing thermal and catalytic cracking.</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Catalyst: Zeolite-based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Temp: ~500–550°C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Pressure: 1.7–3.5 bar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251927" y="559838"/>
            <a:ext cx="8901403"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r>
              <a:rPr lang="en-US" sz="1800">
                <a:solidFill>
                  <a:schemeClr val="dk1"/>
                </a:solidFill>
                <a:latin typeface="Times New Roman"/>
                <a:ea typeface="Times New Roman"/>
                <a:cs typeface="Times New Roman"/>
                <a:sym typeface="Times New Roman"/>
              </a:rPr>
              <a:t>Cracking happens in seconds, and the mixture moves to the reactor vessel.</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Reactor Vessel: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Separates cracked vapors from the catalyst. The hydrocarbons rise to the fractionator, while the catalyst (now deactivated) goes to regeneration.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Temp: ~520°C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Pressure: ~2–3 bar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Cyclones (in Reactor &amp; Regenerator): Separate catalyst particles from hydrocarbon vapors or flue gases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Regenerator: Burns off coke deposits from spent catalyst with air, restoring catalyst activity.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Temp: ~650–730°C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Pressure: ~3–4 bar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Reaction: C + O₂ → CO₂ (+ he)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Catalyst Stripper: Removes trapped hydrocarbons from the catalyst using steam before regeneration.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Temp: ~500°C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401216" y="279918"/>
            <a:ext cx="8388221" cy="646330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rebuchet MS"/>
                <a:ea typeface="Trebuchet MS"/>
                <a:cs typeface="Trebuchet MS"/>
                <a:sym typeface="Trebuchet MS"/>
              </a:rPr>
              <a:t> </a:t>
            </a:r>
            <a:r>
              <a:rPr lang="en-US" sz="1800">
                <a:solidFill>
                  <a:schemeClr val="dk1"/>
                </a:solidFill>
                <a:latin typeface="Times New Roman"/>
                <a:ea typeface="Times New Roman"/>
                <a:cs typeface="Times New Roman"/>
                <a:sym typeface="Times New Roman"/>
              </a:rPr>
              <a:t>Cyclones (in Reactor &amp; Regenerator):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Separate catalyst particles from hydrocarbon vapors or flue gases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Regenerator: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Burns off coke deposits from spent catalyst with air, restoring catalyst activity.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Temp: ~650–730°C</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Pressure: ~3–4 bar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Reaction: C + O₂ → CO₂ (+ he).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Catalyst Stripper :Remove trapped hydrocarbons from the catalyst using steam before regeneration.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Temp: ~500°C</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Main Fractionator (Distillation Column): Separates cracked products into different fractions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Overhead: Dry gas, LPG</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Top/mid: Naphtha (for gasoline)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Bottom: Light cycle oil, slurry oil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Temp ~120°C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nvSpPr>
        <p:spPr>
          <a:xfrm>
            <a:off x="399247" y="2162693"/>
            <a:ext cx="8718997" cy="9603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25" name="Google Shape;225;p31"/>
          <p:cNvSpPr/>
          <p:nvPr/>
        </p:nvSpPr>
        <p:spPr>
          <a:xfrm>
            <a:off x="399246" y="326321"/>
            <a:ext cx="8222100" cy="677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MASS BALANCE OF </a:t>
            </a:r>
            <a:r>
              <a:rPr b="1" lang="en-US" sz="2800">
                <a:solidFill>
                  <a:schemeClr val="dk1"/>
                </a:solidFill>
                <a:latin typeface="Times New Roman"/>
                <a:ea typeface="Times New Roman"/>
                <a:cs typeface="Times New Roman"/>
                <a:sym typeface="Times New Roman"/>
              </a:rPr>
              <a:t>FRACTIONATOR</a:t>
            </a:r>
            <a:r>
              <a:rPr b="1" lang="en-US" sz="2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Feed (vaccume gas oil)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Volumetric Flow Rate (240m</a:t>
            </a:r>
            <a:r>
              <a:rPr baseline="30000" lang="en-US" sz="200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/hr )* Density( 890kg/m</a:t>
            </a:r>
            <a:r>
              <a:rPr baseline="30000" lang="en-US" sz="200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(From Panel Data)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213840kg/hr</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Products: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2.LPG : 40m</a:t>
            </a:r>
            <a:r>
              <a:rPr baseline="30000" lang="en-US" sz="200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/hr *550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22000kg/hr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3.Gasoline : 117*720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84240kg/hr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4. LCO : 46*910</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=41860 kg/hr </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nvSpPr>
        <p:spPr>
          <a:xfrm>
            <a:off x="186613" y="410547"/>
            <a:ext cx="896671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5.CLO : 15*930 =13950 kg/hr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6.Lean Gas : 4000kg/hr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 Coke : 6894.24 kg/hr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Total Product mass flow rate= 2,11,124 kg/hr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EFFICENCY( ŋ ) = Total Product Mass Flow Rate \ Feed Mass Flow Rate*100</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211124\2113840*100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98.73%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Where 1.27% loss expected as vapour losses or measurement inaccuracies</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nvSpPr>
        <p:spPr>
          <a:xfrm>
            <a:off x="130629" y="205273"/>
            <a:ext cx="6988627"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ENEGRY BALANCE OF FURNACE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Qfuel = Q absorbed + Q flue gas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Given Data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Mass flow rate of fuel = 338 kg/h</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Density of fuel gas = 0.89 kg/Nm3</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Net Calorific Value of fuel = 11,000Kcal/kg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Mass flow rate of VGO feed = 213840 kg/hr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Specific Heat Capacity of VGO feed = 0.47 kcal/kg K</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Inlet Temperature of VGO feed = 316 °C</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Outlet Temperature of VGO feed = 350 °C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Temapture Rise of VGO feed = 34 °C</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nvSpPr>
        <p:spPr>
          <a:xfrm>
            <a:off x="793102" y="1287624"/>
            <a:ext cx="8220268"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(338 kg/hr) * (11,000 Kcal/kg)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3720200 Kcal/hr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3.7202 Gcal/hr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Q absorbed = m*Cp*ΔT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(213840kg/hr) * ( 0.47 Kcal/kg 0C ) * ( 340 C)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3417163 Kcal/hr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Efficiency of the Furnace = Q absorbed / Q released * 100</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3417163 / 3720200 * 100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91.85 %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41" name="Google Shape;241;p34"/>
          <p:cNvSpPr txBox="1"/>
          <p:nvPr/>
        </p:nvSpPr>
        <p:spPr>
          <a:xfrm>
            <a:off x="177283" y="630990"/>
            <a:ext cx="89760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Q released = mass flow rate of fuel * Net calorific Value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326571" y="681136"/>
            <a:ext cx="8826759" cy="105259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a:t>
            </a:r>
            <a:r>
              <a:rPr b="1" lang="en-US" sz="2800">
                <a:solidFill>
                  <a:schemeClr val="dk1"/>
                </a:solidFill>
                <a:latin typeface="Times New Roman"/>
                <a:ea typeface="Times New Roman"/>
                <a:cs typeface="Times New Roman"/>
                <a:sym typeface="Times New Roman"/>
              </a:rPr>
              <a:t>Air Fin Heat Exchanger Design :</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External Diameter of tube = 0.026m</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Internal Diameter of Tube = 0.020m</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Length of tube = 10m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density of fluid = 4.112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Thermal conductivity = 0.00282</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heat capacity = 1.327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dynamic viscosity = 0.00114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velocity = 7 m/s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Tube side HTC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Re =</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ⲣVD/𝝁</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2871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Times New Roman"/>
              <a:buAutoNum type="arabicPeriod" startAt="2"/>
            </a:pPr>
            <a:r>
              <a:rPr lang="en-US" sz="1800">
                <a:solidFill>
                  <a:schemeClr val="dk1"/>
                </a:solidFill>
                <a:latin typeface="Times New Roman"/>
                <a:ea typeface="Times New Roman"/>
                <a:cs typeface="Times New Roman"/>
                <a:sym typeface="Times New Roman"/>
              </a:rPr>
              <a:t>Pr = cp𝝁/K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0.1 </a:t>
            </a:r>
            <a:endParaRPr/>
          </a:p>
          <a:p>
            <a:pPr indent="0" lvl="1" marL="457200" marR="0" rtl="0" algn="l">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382555" y="466531"/>
            <a:ext cx="87708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Nu = 0.035 *Re 0.6*Pr 0.36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16.36 4.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 = Nu*K/Di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21.91 W/m</a:t>
            </a:r>
            <a:r>
              <a:rPr baseline="30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Air side HTC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Thermal conductivity (k): 0.026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Specific Heat Capacity (cp): 1005</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Dynamic Viscosity (μ): 1.8 × 10</a:t>
            </a:r>
            <a:r>
              <a:rPr baseline="30000" lang="en-US" sz="1800">
                <a:solidFill>
                  <a:schemeClr val="dk1"/>
                </a:solidFill>
                <a:latin typeface="Times New Roman"/>
                <a:ea typeface="Times New Roman"/>
                <a:cs typeface="Times New Roman"/>
                <a:sym typeface="Times New Roman"/>
              </a:rPr>
              <a:t>-5</a:t>
            </a:r>
            <a:endParaRPr baseline="300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Density (ρ): 1.174 kg/m</a:t>
            </a:r>
            <a:r>
              <a:rPr baseline="30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Velocity (V) = 5 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721217" y="914400"/>
            <a:ext cx="77788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COMPANY PROFILE</a:t>
            </a:r>
            <a:endParaRPr sz="4000">
              <a:solidFill>
                <a:schemeClr val="dk1"/>
              </a:solidFill>
              <a:latin typeface="Trebuchet MS"/>
              <a:ea typeface="Trebuchet MS"/>
              <a:cs typeface="Trebuchet MS"/>
              <a:sym typeface="Trebuchet MS"/>
            </a:endParaRPr>
          </a:p>
        </p:txBody>
      </p:sp>
      <p:sp>
        <p:nvSpPr>
          <p:cNvPr id="156" name="Google Shape;156;p19"/>
          <p:cNvSpPr txBox="1"/>
          <p:nvPr/>
        </p:nvSpPr>
        <p:spPr>
          <a:xfrm>
            <a:off x="927279" y="2305318"/>
            <a:ext cx="78432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7" name="Google Shape;157;p19"/>
          <p:cNvSpPr txBox="1"/>
          <p:nvPr/>
        </p:nvSpPr>
        <p:spPr>
          <a:xfrm>
            <a:off x="167427" y="2033009"/>
            <a:ext cx="8603086" cy="4708981"/>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Name: Indian Oil Corporation Limited Founded  1964</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Headquarters: New Delhi, </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Ownership: Public Sector Undertaking (PSU) under the Ministry of Petroleum and Natural Gas</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Government of IndiaKey Business Areas Operates 11 of India's 23 refineries, with a refining capacity of ~80.6 MMTPA (Million Metric Tonnes Per Annum)</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Pipelines: Manages a vast network of over 15,000 km of crude oil, product, and gas pipelines.Marketing: Largest network of fuel stations in India, with over 36,000 retail outlets.</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p:txBody>
      </p:sp>
      <p:pic>
        <p:nvPicPr>
          <p:cNvPr id="158" name="Google Shape;158;p19"/>
          <p:cNvPicPr preferRelativeResize="0"/>
          <p:nvPr/>
        </p:nvPicPr>
        <p:blipFill rotWithShape="1">
          <a:blip r:embed="rId3">
            <a:alphaModFix/>
          </a:blip>
          <a:srcRect b="0" l="0" r="0" t="0"/>
          <a:stretch/>
        </p:blipFill>
        <p:spPr>
          <a:xfrm>
            <a:off x="6652193" y="0"/>
            <a:ext cx="2878172" cy="25609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nvSpPr>
        <p:spPr>
          <a:xfrm>
            <a:off x="223935" y="606491"/>
            <a:ext cx="8929500" cy="5633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Reynolds Number (Re): 6578</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Using the Dittus-Boelter equation: Nu = 0.27  </a:t>
            </a:r>
            <a:r>
              <a:rPr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Re</a:t>
            </a:r>
            <a:r>
              <a:rPr baseline="30000" lang="en-US" sz="1800">
                <a:solidFill>
                  <a:schemeClr val="dk1"/>
                </a:solidFill>
                <a:latin typeface="Times New Roman"/>
                <a:ea typeface="Times New Roman"/>
                <a:cs typeface="Times New Roman"/>
                <a:sym typeface="Times New Roman"/>
              </a:rPr>
              <a:t>0.63</a:t>
            </a:r>
            <a:r>
              <a:rPr lang="en-US" sz="1800">
                <a:solidFill>
                  <a:schemeClr val="dk1"/>
                </a:solidFill>
                <a:latin typeface="Times New Roman"/>
                <a:ea typeface="Times New Roman"/>
                <a:cs typeface="Times New Roman"/>
                <a:sym typeface="Times New Roman"/>
              </a:rPr>
              <a:t>  * Pr</a:t>
            </a:r>
            <a:r>
              <a:rPr baseline="30000" lang="en-US" sz="1800">
                <a:solidFill>
                  <a:schemeClr val="dk1"/>
                </a:solidFill>
                <a:latin typeface="Times New Roman"/>
                <a:ea typeface="Times New Roman"/>
                <a:cs typeface="Times New Roman"/>
                <a:sym typeface="Times New Roman"/>
              </a:rPr>
              <a:t>0.36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Where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Prandtl Number (Pr): 0.696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Re: 6578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Nusselt Number (Nu): 259.1</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Convective Heat Transfer Coefficient: h_o = Nu*K/D = 336.7</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Applying the fouling factor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Heff = h_o* effective factor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336.7*0.99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335.4 W/m</a:t>
            </a:r>
            <a:r>
              <a:rPr baseline="30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nvSpPr>
        <p:spPr>
          <a:xfrm>
            <a:off x="289249" y="634483"/>
            <a:ext cx="88641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3. Overall Heat Transfer Coefficient (U):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Using the overall heat transfer coefficient equation: 1\U = 1/ht + Dout/Ktube ln (Dout/Din)+1/heff =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ln (2.5) = 0.916</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1/U = 0.049</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U = 20.40 W/m</a:t>
            </a:r>
            <a:r>
              <a:rPr baseline="30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K</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Q = U*A*ΔT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1780.42 KW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p:nvPr/>
        </p:nvSpPr>
        <p:spPr>
          <a:xfrm>
            <a:off x="564991" y="359466"/>
            <a:ext cx="497661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PROBLEM STATEMENT </a:t>
            </a:r>
            <a:endParaRPr sz="3200">
              <a:solidFill>
                <a:schemeClr val="dk1"/>
              </a:solidFill>
              <a:latin typeface="Times New Roman"/>
              <a:ea typeface="Times New Roman"/>
              <a:cs typeface="Times New Roman"/>
              <a:sym typeface="Times New Roman"/>
            </a:endParaRPr>
          </a:p>
        </p:txBody>
      </p:sp>
      <p:sp>
        <p:nvSpPr>
          <p:cNvPr id="267" name="Google Shape;267;p39"/>
          <p:cNvSpPr txBox="1"/>
          <p:nvPr/>
        </p:nvSpPr>
        <p:spPr>
          <a:xfrm>
            <a:off x="564991" y="1161712"/>
            <a:ext cx="8847950" cy="457279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Times New Roman"/>
                <a:ea typeface="Times New Roman"/>
                <a:cs typeface="Times New Roman"/>
                <a:sym typeface="Times New Roman"/>
              </a:rPr>
              <a:t>Statement :- </a:t>
            </a:r>
            <a:endParaRPr sz="1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chemeClr val="dk1"/>
                </a:solidFill>
                <a:latin typeface="Times New Roman"/>
                <a:ea typeface="Times New Roman"/>
                <a:cs typeface="Times New Roman"/>
                <a:sym typeface="Times New Roman"/>
              </a:rPr>
              <a:t>In a Fluid Catalytic Cracking (FCC) unit, the clarified oil (CLO) rundown product often exits at a high temperature of approximately 250°C, which is not desirable for downstream processes or product handling.</a:t>
            </a:r>
            <a:endParaRPr sz="1800">
              <a:solidFill>
                <a:schemeClr val="dk1"/>
              </a:solidFill>
              <a:latin typeface="Times New Roman"/>
              <a:ea typeface="Times New Roman"/>
              <a:cs typeface="Times New Roman"/>
              <a:sym typeface="Times New Roman"/>
            </a:endParaRPr>
          </a:p>
          <a:p>
            <a:pPr indent="0" lvl="0" marL="0" marR="0" rtl="0" algn="just">
              <a:lnSpc>
                <a:spcPct val="107000"/>
              </a:lnSpc>
              <a:spcBef>
                <a:spcPts val="800"/>
              </a:spcBef>
              <a:spcAft>
                <a:spcPts val="0"/>
              </a:spcAft>
              <a:buNone/>
            </a:pPr>
            <a:r>
              <a:t/>
            </a:r>
            <a:endParaRPr sz="1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Description</a:t>
            </a:r>
            <a:r>
              <a:rPr lang="en-US" sz="1800">
                <a:solidFill>
                  <a:schemeClr val="dk1"/>
                </a:solidFill>
                <a:latin typeface="Times New Roman"/>
                <a:ea typeface="Times New Roman"/>
                <a:cs typeface="Times New Roman"/>
                <a:sym typeface="Times New Roman"/>
              </a:rPr>
              <a:t>:- </a:t>
            </a:r>
            <a:endParaRPr sz="14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n-US" sz="14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To address this, a steam generator is integrated into the system, leveraging the excess heat from the hot CLO stream to produce steam. This approach effectively reduces the cooling requirements for the CLO, minimizing the need for external cooling utilities and improving overall energy efficiency. The generated steam can be distributed across the refinery for various heating applications, such as preheating feedstocks, driving turbines, or supporting distillation processes. By repurposing waste heat, the refinery not only enhances sustainability but also achieves significant cost savings, making the operation more energy-efficient and economically viable</a:t>
            </a:r>
            <a:r>
              <a:rPr lang="en-US" sz="1400">
                <a:solidFill>
                  <a:schemeClr val="dk1"/>
                </a:solidFill>
                <a:latin typeface="Calibri"/>
                <a:ea typeface="Calibri"/>
                <a:cs typeface="Calibri"/>
                <a:sym typeface="Calibri"/>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0"/>
          <p:cNvPicPr preferRelativeResize="0"/>
          <p:nvPr/>
        </p:nvPicPr>
        <p:blipFill rotWithShape="1">
          <a:blip r:embed="rId3">
            <a:alphaModFix/>
          </a:blip>
          <a:srcRect b="0" l="0" r="0" t="0"/>
          <a:stretch/>
        </p:blipFill>
        <p:spPr>
          <a:xfrm>
            <a:off x="2267339" y="600479"/>
            <a:ext cx="6162286" cy="45525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nvSpPr>
        <p:spPr>
          <a:xfrm>
            <a:off x="569000" y="631900"/>
            <a:ext cx="8160600" cy="52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CLO Cooling and Steam Generation Calculations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1. Energy Required to Cool CLO</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We use the formula:</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Q_cooling = m_CLO × C_p × (T_initial - T_target)</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Where:</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m_CLO = 13,950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C_p ≈ 2.2 kJ/kg°C (for hydrocarbons)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T_initial = 250°C, T_target = 130°C</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Q_cooling = 13,950 × 2.2 × (250 - 130) = 3,374,400 kJ/h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2. Chilled Water Required Before Steam Generator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The energy removed must be absorbed by chilled water.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Formula: m_water = Q_cooling / (C_p_water × (T_out - T_in))</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With: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C_p_water = 4.18 kJ/kg°C</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T_in = 10°C, T_out = 20°C</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nvSpPr>
        <p:spPr>
          <a:xfrm>
            <a:off x="569000" y="631900"/>
            <a:ext cx="8160600" cy="52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m_water = 3,374,400 / (4.18 × (20 - 10)) ≈ 88,105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3. Steam Production</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We generate steam using the energy available in the CLO until it cools to the steam saturation temperature (195°C).</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Formula: Q_steam = m_CLO × C_p × (T_initial - T_steam)</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Then, we use the latent heat of steam (at 13.4 kg/cm², h_fg ≈ 2013 kJ/kg):</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m_steam = Q_steam / h_fg</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Calculating:</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Q_steam = 13,950 × 2.2 × (250 - 195) = 1,689,900 kJ/h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m_steam = 1,689,900 / 2013 ≈ 1,830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4. Chilled Water Requirement After Steam Generator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After generating steam, the CLO is still at 195°C, so we only need to cool it down to 130°C with chilled water.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Formula: Q_remaining = m_CLO × C_p × (T_steam - T_target)</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Then, chilled water flow becomes: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m_water_after = Q_remaining / (C_p_water × (T_out - T_in))</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nvSpPr>
        <p:spPr>
          <a:xfrm>
            <a:off x="569000" y="631900"/>
            <a:ext cx="8160600" cy="52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Calculating:</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Q_remaining = 13,950 × 2.2 × (195 - 130) = 2,197,800 kJ/h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m_water_after = 2,197,800 / (4.18 × (20 - 10)) ≈ 47,724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5. Cost and Profit Analysis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Steam revenue:</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Revenue = (Steam produced / 1000) × Steam price</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Steam price = ₹5,000/ton</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Revenue = (1,830 / 1000) × 5,000 ≈ ₹9,148/h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Chilled water cost (assumed ₹0.05/kg):</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Cost (before) = 88,105 × 0.05 ≈ ₹4,405/h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Cost (after) = 47,724 × 0.05 ≈ ₹2,386/h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Net profit:</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Net profit = Revenue - Chilled water cost (after)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Net profit ≈ ₹9,148 - ₹2,386 ≈ ₹6,761/h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6. Break-even Time</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If the installation cost is ₹20 lakh: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nvSpPr>
        <p:spPr>
          <a:xfrm>
            <a:off x="569000" y="631900"/>
            <a:ext cx="8160600" cy="52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Break-even time = Installation cost / Net profit per hour</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Break-even time = 20,00,000 / 6,761 ≈ 296 hours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Converting to days: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296 / 24 ≈ 12.3 days</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 Final Summary</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Chilled water before steam generator: 88,105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Chilled water after steam generator: 47,724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Steam produced: 1,830 kg/h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Steam revenue: ₹9,148/h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rgbClr val="3F3F3F"/>
                </a:solidFill>
                <a:latin typeface="Times New Roman"/>
                <a:ea typeface="Times New Roman"/>
                <a:cs typeface="Times New Roman"/>
                <a:sym typeface="Times New Roman"/>
              </a:rPr>
              <a:t>Net profit: ₹6,761/h</a:t>
            </a:r>
            <a:endParaRPr sz="18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Break-even time: 12.3 days</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nvSpPr>
        <p:spPr>
          <a:xfrm>
            <a:off x="1" y="615820"/>
            <a:ext cx="8989454" cy="5940088"/>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Produces key products like polypropylene, PTA, and various polymers.</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Natural Gas: Growing presence in the LNG and city gas distribution sectors.</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R&amp;D &amp; Innovation: Has a world-class R&amp;D center focused on sustainable energy solutions and advanced technology development.</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Key Products : Petrol, Diesel, LPG, Kerosene, Aviation Turbine Fuel (ATF)Lubricants(Servo)Petrochemicals &amp; Polymers Natural Gas (including CNG and PNG)Global Presence : Operates in over 30 countries, with major projects in Sri Lanka, Mauritius, UAE, and more. Achievements &amp; Impact Ranked as one of the Fortune Global 500 companies. Contributes to ~40% of India’s petroleum products market share.</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Vision: The Energy of India and a globally admired company.</a:t>
            </a:r>
            <a:endParaRPr/>
          </a:p>
          <a:p>
            <a:pPr indent="-158750" lvl="1" marL="74295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85750" lvl="1" marL="74295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Mission: To provide energy access to millions with sustainable and innovative solutions.</a:t>
            </a:r>
            <a:endParaRPr b="0" i="0" sz="2000" u="none" cap="none" strike="noStrike">
              <a:solidFill>
                <a:schemeClr val="dk1"/>
              </a:solidFill>
              <a:latin typeface="Times New Roman"/>
              <a:ea typeface="Times New Roman"/>
              <a:cs typeface="Times New Roman"/>
              <a:sym typeface="Times New Roman"/>
            </a:endParaRPr>
          </a:p>
          <a:p>
            <a:pPr indent="-158750" lvl="0" marL="28575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nvSpPr>
        <p:spPr>
          <a:xfrm>
            <a:off x="862885" y="592428"/>
            <a:ext cx="381214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200">
              <a:solidFill>
                <a:schemeClr val="dk1"/>
              </a:solidFill>
              <a:latin typeface="Times New Roman"/>
              <a:ea typeface="Times New Roman"/>
              <a:cs typeface="Times New Roman"/>
              <a:sym typeface="Times New Roman"/>
            </a:endParaRPr>
          </a:p>
        </p:txBody>
      </p:sp>
      <p:sp>
        <p:nvSpPr>
          <p:cNvPr id="169" name="Google Shape;169;p21"/>
          <p:cNvSpPr txBox="1"/>
          <p:nvPr/>
        </p:nvSpPr>
        <p:spPr>
          <a:xfrm>
            <a:off x="463640" y="984020"/>
            <a:ext cx="8397026" cy="5082539"/>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t/>
            </a:r>
            <a:endParaRPr b="1" i="0" sz="2800" u="none" cap="none" strike="noStrike">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Smoke &amp; heat detectors (usually in the ceiling)</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and emergency alarms (switched on by emergency buttons or handles)</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and emergency lights (red)</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Water sprinklers (usually in the ceiling)</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extinguishers (various types according to a class of fire)</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blanket (to wrap around the burned person or to cover devices on fire)</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and emergency exits</a:t>
            </a:r>
            <a:endParaRPr sz="20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Fire break area (for assembly of people)</a:t>
            </a:r>
            <a:endParaRPr sz="2000">
              <a:solidFill>
                <a:schemeClr val="dk1"/>
              </a:solidFill>
              <a:latin typeface="Times New Roman"/>
              <a:ea typeface="Times New Roman"/>
              <a:cs typeface="Times New Roman"/>
              <a:sym typeface="Times New Roman"/>
            </a:endParaRPr>
          </a:p>
        </p:txBody>
      </p:sp>
      <p:sp>
        <p:nvSpPr>
          <p:cNvPr id="170" name="Google Shape;170;p21"/>
          <p:cNvSpPr txBox="1"/>
          <p:nvPr/>
        </p:nvSpPr>
        <p:spPr>
          <a:xfrm>
            <a:off x="0" y="592428"/>
            <a:ext cx="8860665" cy="52322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FIRE SAFETY EQUIPMENTS AND DEVICES</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677334" y="609600"/>
            <a:ext cx="8596668" cy="91010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Times New Roman"/>
              <a:buNone/>
            </a:pPr>
            <a:r>
              <a:rPr lang="en-US" sz="4000">
                <a:solidFill>
                  <a:schemeClr val="dk1"/>
                </a:solidFill>
                <a:latin typeface="Times New Roman"/>
                <a:ea typeface="Times New Roman"/>
                <a:cs typeface="Times New Roman"/>
                <a:sym typeface="Times New Roman"/>
              </a:rPr>
              <a:t>Personal Protective Equipment</a:t>
            </a:r>
            <a:endParaRPr sz="4000">
              <a:solidFill>
                <a:schemeClr val="dk1"/>
              </a:solidFill>
              <a:latin typeface="Times New Roman"/>
              <a:ea typeface="Times New Roman"/>
              <a:cs typeface="Times New Roman"/>
              <a:sym typeface="Times New Roman"/>
            </a:endParaRPr>
          </a:p>
        </p:txBody>
      </p:sp>
      <p:sp>
        <p:nvSpPr>
          <p:cNvPr id="176" name="Google Shape;176;p22"/>
          <p:cNvSpPr txBox="1"/>
          <p:nvPr>
            <p:ph idx="1" type="body"/>
          </p:nvPr>
        </p:nvSpPr>
        <p:spPr>
          <a:xfrm>
            <a:off x="677334" y="1841680"/>
            <a:ext cx="8596668" cy="318108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lang="en-US" sz="2400">
                <a:latin typeface="Times New Roman"/>
                <a:ea typeface="Times New Roman"/>
                <a:cs typeface="Times New Roman"/>
                <a:sym typeface="Times New Roman"/>
              </a:rPr>
              <a:t> Safety Shoes</a:t>
            </a:r>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Safety Helmet </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 Goggles </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 Hand Gloves </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 Safety Mask </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 IFR suit</a:t>
            </a:r>
            <a:endParaRPr sz="2400">
              <a:latin typeface="Times New Roman"/>
              <a:ea typeface="Times New Roman"/>
              <a:cs typeface="Times New Roman"/>
              <a:sym typeface="Times New Roman"/>
            </a:endParaRPr>
          </a:p>
          <a:p>
            <a:pPr indent="-342900" lvl="0" marL="342900" rtl="0" algn="l">
              <a:spcBef>
                <a:spcPts val="1000"/>
              </a:spcBef>
              <a:spcAft>
                <a:spcPts val="0"/>
              </a:spcAft>
              <a:buSzPts val="1920"/>
              <a:buChar char="►"/>
            </a:pPr>
            <a:r>
              <a:rPr lang="en-US" sz="2400">
                <a:latin typeface="Times New Roman"/>
                <a:ea typeface="Times New Roman"/>
                <a:cs typeface="Times New Roman"/>
                <a:sym typeface="Times New Roman"/>
              </a:rPr>
              <a:t> Safety Belt etc... </a:t>
            </a:r>
            <a:endParaRPr sz="2400">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77334" y="609600"/>
            <a:ext cx="8596668" cy="96162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imes New Roman"/>
              <a:buNone/>
            </a:pPr>
            <a:r>
              <a:rPr b="1" lang="en-US">
                <a:solidFill>
                  <a:schemeClr val="dk1"/>
                </a:solidFill>
                <a:latin typeface="Times New Roman"/>
                <a:ea typeface="Times New Roman"/>
                <a:cs typeface="Times New Roman"/>
                <a:sym typeface="Times New Roman"/>
              </a:rPr>
              <a:t>Various products of IOCL</a:t>
            </a:r>
            <a:br>
              <a:rPr b="1"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182" name="Google Shape;182;p23"/>
          <p:cNvSpPr txBox="1"/>
          <p:nvPr>
            <p:ph idx="1" type="body"/>
          </p:nvPr>
        </p:nvSpPr>
        <p:spPr>
          <a:xfrm>
            <a:off x="677334" y="1687132"/>
            <a:ext cx="4184035" cy="448184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t/>
            </a:r>
            <a:endParaRPr b="1" sz="2400">
              <a:latin typeface="Times New Roman"/>
              <a:ea typeface="Times New Roman"/>
              <a:cs typeface="Times New Roman"/>
              <a:sym typeface="Times New Roman"/>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Fuel gas and fuel oil</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LPG</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Naphtha</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Motor spirit</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Aviation Turbine Fuel</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Kerosene</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High speed diesel</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Light diesel oil</a:t>
            </a:r>
            <a:endParaRPr/>
          </a:p>
          <a:p>
            <a:pPr indent="-285750" lvl="1" marL="742950" rtl="0" algn="l">
              <a:spcBef>
                <a:spcPts val="1000"/>
              </a:spcBef>
              <a:spcAft>
                <a:spcPts val="0"/>
              </a:spcAft>
              <a:buSzPts val="1440"/>
              <a:buChar char="►"/>
            </a:pPr>
            <a:r>
              <a:rPr lang="en-US" sz="1800">
                <a:solidFill>
                  <a:schemeClr val="dk1"/>
                </a:solidFill>
                <a:latin typeface="Times New Roman"/>
                <a:ea typeface="Times New Roman"/>
                <a:cs typeface="Times New Roman"/>
                <a:sym typeface="Times New Roman"/>
              </a:rPr>
              <a:t>Bitumen</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SzPts val="1440"/>
              <a:buNone/>
            </a:pPr>
            <a:r>
              <a:t/>
            </a:r>
            <a:endParaRPr>
              <a:solidFill>
                <a:schemeClr val="dk1"/>
              </a:solidFill>
              <a:latin typeface="Times New Roman"/>
              <a:ea typeface="Times New Roman"/>
              <a:cs typeface="Times New Roman"/>
              <a:sym typeface="Times New Roman"/>
            </a:endParaRPr>
          </a:p>
        </p:txBody>
      </p:sp>
      <p:sp>
        <p:nvSpPr>
          <p:cNvPr id="183" name="Google Shape;183;p23"/>
          <p:cNvSpPr txBox="1"/>
          <p:nvPr>
            <p:ph idx="2" type="body"/>
          </p:nvPr>
        </p:nvSpPr>
        <p:spPr>
          <a:xfrm>
            <a:off x="5089970" y="1687132"/>
            <a:ext cx="4184034" cy="435423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baseline="-25000" sz="1800">
              <a:latin typeface="Times New Roman"/>
              <a:ea typeface="Times New Roman"/>
              <a:cs typeface="Times New Roman"/>
              <a:sym typeface="Times New Roman"/>
            </a:endParaRPr>
          </a:p>
          <a:p>
            <a:pPr indent="-285750" lvl="1" marL="742950" rtl="0" algn="l">
              <a:spcBef>
                <a:spcPts val="1000"/>
              </a:spcBef>
              <a:spcAft>
                <a:spcPts val="0"/>
              </a:spcAft>
              <a:buSzPts val="1440"/>
              <a:buChar char="►"/>
            </a:pPr>
            <a:r>
              <a:rPr lang="en-US" sz="1800">
                <a:latin typeface="Times New Roman"/>
                <a:ea typeface="Times New Roman"/>
                <a:cs typeface="Times New Roman"/>
                <a:sym typeface="Times New Roman"/>
              </a:rPr>
              <a:t>Benzene &amp; Toluene</a:t>
            </a:r>
            <a:endParaRPr sz="1800">
              <a:latin typeface="Times New Roman"/>
              <a:ea typeface="Times New Roman"/>
              <a:cs typeface="Times New Roman"/>
              <a:sym typeface="Times New Roman"/>
            </a:endParaRPr>
          </a:p>
          <a:p>
            <a:pPr indent="-285750" lvl="1" marL="742950" rtl="0" algn="l">
              <a:spcBef>
                <a:spcPts val="1000"/>
              </a:spcBef>
              <a:spcAft>
                <a:spcPts val="0"/>
              </a:spcAft>
              <a:buSzPts val="1440"/>
              <a:buChar char="►"/>
            </a:pPr>
            <a:r>
              <a:rPr lang="en-US" sz="1800">
                <a:latin typeface="Times New Roman"/>
                <a:ea typeface="Times New Roman"/>
                <a:cs typeface="Times New Roman"/>
                <a:sym typeface="Times New Roman"/>
              </a:rPr>
              <a:t>Linear alkyl benzene</a:t>
            </a:r>
            <a:endParaRPr/>
          </a:p>
          <a:p>
            <a:pPr indent="-285750" lvl="1" marL="742950" rtl="0" algn="l">
              <a:spcBef>
                <a:spcPts val="1000"/>
              </a:spcBef>
              <a:spcAft>
                <a:spcPts val="0"/>
              </a:spcAft>
              <a:buSzPts val="1440"/>
              <a:buChar char="►"/>
            </a:pPr>
            <a:r>
              <a:rPr lang="en-US" sz="1800">
                <a:latin typeface="Times New Roman"/>
                <a:ea typeface="Times New Roman"/>
                <a:cs typeface="Times New Roman"/>
                <a:sym typeface="Times New Roman"/>
              </a:rPr>
              <a:t>Butene</a:t>
            </a:r>
            <a:endParaRPr baseline="-25000" sz="1800">
              <a:latin typeface="Times New Roman"/>
              <a:ea typeface="Times New Roman"/>
              <a:cs typeface="Times New Roman"/>
              <a:sym typeface="Times New Roman"/>
            </a:endParaRPr>
          </a:p>
          <a:p>
            <a:pPr indent="-285750" lvl="1" marL="742950" rtl="0" algn="l">
              <a:spcBef>
                <a:spcPts val="1000"/>
              </a:spcBef>
              <a:spcAft>
                <a:spcPts val="0"/>
              </a:spcAft>
              <a:buSzPts val="1440"/>
              <a:buChar char="►"/>
            </a:pPr>
            <a:r>
              <a:rPr lang="en-US" sz="1800">
                <a:latin typeface="Times New Roman"/>
                <a:ea typeface="Times New Roman"/>
                <a:cs typeface="Times New Roman"/>
                <a:sym typeface="Times New Roman"/>
              </a:rPr>
              <a:t>Sulphur</a:t>
            </a:r>
            <a:endParaRPr sz="1800">
              <a:latin typeface="Times New Roman"/>
              <a:ea typeface="Times New Roman"/>
              <a:cs typeface="Times New Roman"/>
              <a:sym typeface="Times New Roman"/>
            </a:endParaRPr>
          </a:p>
          <a:p>
            <a:pPr indent="0" lvl="1" marL="457200" rtl="0" algn="l">
              <a:spcBef>
                <a:spcPts val="1000"/>
              </a:spcBef>
              <a:spcAft>
                <a:spcPts val="0"/>
              </a:spcAft>
              <a:buSzPts val="1440"/>
              <a:buNone/>
            </a:pPr>
            <a:r>
              <a:t/>
            </a:r>
            <a:endParaRPr sz="1800">
              <a:latin typeface="Times New Roman"/>
              <a:ea typeface="Times New Roman"/>
              <a:cs typeface="Times New Roman"/>
              <a:sym typeface="Times New Roman"/>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600"/>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nvSpPr>
        <p:spPr>
          <a:xfrm>
            <a:off x="-70835" y="286379"/>
            <a:ext cx="10406128" cy="955040"/>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0" lang="en-US" sz="4000" u="none" cap="none" strike="noStrike">
                <a:solidFill>
                  <a:schemeClr val="dk1"/>
                </a:solidFill>
                <a:latin typeface="Times New Roman"/>
                <a:ea typeface="Times New Roman"/>
                <a:cs typeface="Times New Roman"/>
                <a:sym typeface="Times New Roman"/>
              </a:rPr>
              <a:t>PLANT PROCESS DESCRIPTION</a:t>
            </a:r>
            <a:endParaRPr b="1" i="0" sz="4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 </a:t>
            </a:r>
            <a:endParaRPr sz="1600">
              <a:solidFill>
                <a:schemeClr val="dk1"/>
              </a:solidFill>
              <a:latin typeface="Trebuchet MS"/>
              <a:ea typeface="Trebuchet MS"/>
              <a:cs typeface="Trebuchet MS"/>
              <a:sym typeface="Trebuchet MS"/>
            </a:endParaRPr>
          </a:p>
        </p:txBody>
      </p:sp>
      <p:sp>
        <p:nvSpPr>
          <p:cNvPr id="189" name="Google Shape;189;p24"/>
          <p:cNvSpPr txBox="1"/>
          <p:nvPr/>
        </p:nvSpPr>
        <p:spPr>
          <a:xfrm>
            <a:off x="231819" y="1090960"/>
            <a:ext cx="9491729" cy="7423635"/>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First crude goes to desalter where remove contamination, water from crude oil</a:t>
            </a:r>
            <a:endParaRPr/>
          </a:p>
          <a:p>
            <a:pPr indent="0" lvl="1" marL="45720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Before it enters the distillation column. That prevent corrosion, fouling and catalyst poisoning in downstream process.</a:t>
            </a:r>
            <a:endParaRPr/>
          </a:p>
          <a:p>
            <a:pPr indent="0" lvl="1" marL="457200" marR="0" rtl="0" algn="just">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After that Pre-heated crude temp between 280-350 ºC enter into distillation column operates at atmospheric pressure with heat supplied by furnace. </a:t>
            </a:r>
            <a:endParaRPr/>
          </a:p>
          <a:p>
            <a:pPr indent="-215900" lvl="1" marL="800100" marR="0" rtl="0" algn="just">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Lighter Fractions like naphtha condense at top , while heavier fraction production</a:t>
            </a:r>
            <a:endParaRPr/>
          </a:p>
          <a:p>
            <a:pPr indent="0" lvl="1" marL="45720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LPG, naphtha side draws kerosene, diesel which known as Atmospheric Gas oil</a:t>
            </a:r>
            <a:endParaRPr/>
          </a:p>
          <a:p>
            <a:pPr indent="0" lvl="1" marL="45720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 AGO ). </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Bottom residue sent to the vaccume distillation unit ( VDU )  </a:t>
            </a:r>
            <a:endParaRPr/>
          </a:p>
          <a:p>
            <a:pPr indent="-215900" lvl="1" marL="800100" marR="0" rtl="0" algn="just">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215900" lvl="1" marL="800100" marR="0" rtl="0" algn="just">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128788" y="631066"/>
            <a:ext cx="9092485" cy="4653646"/>
          </a:xfrm>
          <a:prstGeom prst="rect">
            <a:avLst/>
          </a:prstGeom>
          <a:noFill/>
          <a:ln>
            <a:noFill/>
          </a:ln>
        </p:spPr>
        <p:txBody>
          <a:bodyPr anchorCtr="0" anchor="t" bIns="45700" lIns="91425" spcFirstLastPara="1" rIns="91425" wrap="square" tIns="45700">
            <a:spAutoFit/>
          </a:bodyPr>
          <a:lstStyle/>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some heavy hydrocarbons in crude oil decompose (thermal cracking) if heated too much under normal pressure. By lowering the pressure, the boiling points of these heavy fractions decrease, allowing separation at lower temperatures.</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Separation: The column separates the feed into various fractions based on boiling points</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Light vacuum gas oil (LVGO) — used for diesel or further cracking</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Heavy vacuum gas oil (HVGO) — used for catalytic cracking or lube oil production.</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Vacuum Residue (VR) — the heaviest fraction, often used for asphalt, coking, or further process.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nvSpPr>
        <p:spPr>
          <a:xfrm>
            <a:off x="0" y="598573"/>
            <a:ext cx="10277341" cy="4191981"/>
          </a:xfrm>
          <a:prstGeom prst="rect">
            <a:avLst/>
          </a:prstGeom>
          <a:noFill/>
          <a:ln>
            <a:noFill/>
          </a:ln>
        </p:spPr>
        <p:txBody>
          <a:bodyPr anchorCtr="0" anchor="t" bIns="45700" lIns="91425" spcFirstLastPara="1" rIns="91425" wrap="square" tIns="45700">
            <a:spAutoFit/>
          </a:bodyPr>
          <a:lstStyle/>
          <a:p>
            <a:pPr indent="0" lvl="1" marL="457200" marR="0" rtl="0" algn="just">
              <a:lnSpc>
                <a:spcPct val="150000"/>
              </a:lnSpc>
              <a:spcBef>
                <a:spcPts val="0"/>
              </a:spcBef>
              <a:spcAft>
                <a:spcPts val="0"/>
              </a:spcAft>
              <a:buNone/>
            </a:pPr>
            <a:r>
              <a:rPr b="0" i="0" lang="en-US" sz="2000" u="sng" cap="none" strike="noStrike">
                <a:solidFill>
                  <a:schemeClr val="dk1"/>
                </a:solidFill>
                <a:latin typeface="Times New Roman"/>
                <a:ea typeface="Times New Roman"/>
                <a:cs typeface="Times New Roman"/>
                <a:sym typeface="Times New Roman"/>
              </a:rPr>
              <a:t>Fluidized Catalytic Cracking Unit ( FCCU ) :</a:t>
            </a:r>
            <a:endParaRPr/>
          </a:p>
          <a:p>
            <a:pPr indent="0" lvl="1" marL="45720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Gujarat Refinery Secondary Process Functioning )</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Fluidized : The catalyst is a fine powder (like sand) that, when mixed with the hydrocarbon vapor, behaves like a fluid. High-speed vapor flow lifts and suspends the particles, creating a fluidized bed. </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Catalytic: The process uses a zeolite-based catalyst to speed up cracking reactions without being consumed itself</a:t>
            </a:r>
            <a:endParaRPr/>
          </a:p>
          <a:p>
            <a:pPr indent="-342900" lvl="1" marL="800100" marR="0" rtl="0" algn="just">
              <a:lnSpc>
                <a:spcPct val="15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Cracking: The process breaks large, heavy hydrocarbon molecules into smaller, lighter, and more valuable ones.</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