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433" r:id="rId2"/>
    <p:sldId id="344" r:id="rId3"/>
    <p:sldId id="388" r:id="rId4"/>
    <p:sldId id="440" r:id="rId5"/>
    <p:sldId id="442" r:id="rId6"/>
    <p:sldId id="443" r:id="rId7"/>
    <p:sldId id="444" r:id="rId8"/>
    <p:sldId id="446" r:id="rId9"/>
    <p:sldId id="447" r:id="rId10"/>
    <p:sldId id="449" r:id="rId11"/>
    <p:sldId id="448" r:id="rId12"/>
    <p:sldId id="451" r:id="rId13"/>
    <p:sldId id="452" r:id="rId14"/>
    <p:sldId id="453" r:id="rId15"/>
    <p:sldId id="454" r:id="rId16"/>
    <p:sldId id="455" r:id="rId17"/>
    <p:sldId id="456" r:id="rId18"/>
    <p:sldId id="390" r:id="rId19"/>
    <p:sldId id="387" r:id="rId20"/>
    <p:sldId id="458" r:id="rId21"/>
    <p:sldId id="459" r:id="rId22"/>
    <p:sldId id="460" r:id="rId23"/>
    <p:sldId id="461" r:id="rId24"/>
    <p:sldId id="413" r:id="rId25"/>
    <p:sldId id="265" r:id="rId26"/>
    <p:sldId id="435"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065" autoAdjust="0"/>
  </p:normalViewPr>
  <p:slideViewPr>
    <p:cSldViewPr snapToGrid="0" showGuides="1">
      <p:cViewPr varScale="1">
        <p:scale>
          <a:sx n="85" d="100"/>
          <a:sy n="85" d="100"/>
        </p:scale>
        <p:origin x="744" y="7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C08A2E-DD14-4F10-AF16-ECE24C769C0E}" type="doc">
      <dgm:prSet loTypeId="urn:microsoft.com/office/officeart/2005/8/layout/process1" loCatId="process" qsTypeId="urn:microsoft.com/office/officeart/2005/8/quickstyle/simple1" qsCatId="simple" csTypeId="urn:microsoft.com/office/officeart/2005/8/colors/accent3_1" csCatId="accent3" phldr="1"/>
      <dgm:spPr/>
    </dgm:pt>
    <dgm:pt modelId="{95851FA5-7982-4C74-B1BC-CE6425FC55F6}">
      <dgm:prSet phldrT="[Text]" custT="1"/>
      <dgm:spPr/>
      <dgm:t>
        <a:bodyPr/>
        <a:lstStyle/>
        <a:p>
          <a:r>
            <a:rPr lang="en-US" sz="2600" dirty="0"/>
            <a:t>Monitor</a:t>
          </a:r>
        </a:p>
      </dgm:t>
    </dgm:pt>
    <dgm:pt modelId="{298ABE7A-8699-432A-B015-157063295965}" type="parTrans" cxnId="{821AB2CA-74D5-45B8-A678-88CB61B61297}">
      <dgm:prSet/>
      <dgm:spPr/>
      <dgm:t>
        <a:bodyPr/>
        <a:lstStyle/>
        <a:p>
          <a:endParaRPr lang="en-US"/>
        </a:p>
      </dgm:t>
    </dgm:pt>
    <dgm:pt modelId="{B909CF6F-26AE-4E7D-B9AD-F93E18ED8379}" type="sibTrans" cxnId="{821AB2CA-74D5-45B8-A678-88CB61B61297}">
      <dgm:prSet/>
      <dgm:spPr/>
      <dgm:t>
        <a:bodyPr/>
        <a:lstStyle/>
        <a:p>
          <a:endParaRPr lang="en-US"/>
        </a:p>
      </dgm:t>
    </dgm:pt>
    <dgm:pt modelId="{7ADD6139-A9D8-4344-ADAA-2BA8D3A6F648}">
      <dgm:prSet phldrT="[Text]" custT="1"/>
      <dgm:spPr/>
      <dgm:t>
        <a:bodyPr/>
        <a:lstStyle/>
        <a:p>
          <a:r>
            <a:rPr lang="en-US" sz="2600" dirty="0"/>
            <a:t>Self tuning</a:t>
          </a:r>
        </a:p>
      </dgm:t>
    </dgm:pt>
    <dgm:pt modelId="{DD18FB32-773C-43AF-9C23-660F2154C512}" type="parTrans" cxnId="{C8B85BC4-72E2-41E8-96B8-5088A2162EA2}">
      <dgm:prSet/>
      <dgm:spPr/>
      <dgm:t>
        <a:bodyPr/>
        <a:lstStyle/>
        <a:p>
          <a:endParaRPr lang="en-US"/>
        </a:p>
      </dgm:t>
    </dgm:pt>
    <dgm:pt modelId="{BC83CF92-E9E7-407C-85DC-00482753AB02}" type="sibTrans" cxnId="{C8B85BC4-72E2-41E8-96B8-5088A2162EA2}">
      <dgm:prSet/>
      <dgm:spPr/>
      <dgm:t>
        <a:bodyPr/>
        <a:lstStyle/>
        <a:p>
          <a:endParaRPr lang="en-US"/>
        </a:p>
      </dgm:t>
    </dgm:pt>
    <dgm:pt modelId="{033663E1-133D-47AA-903B-139C1A934255}" type="pres">
      <dgm:prSet presAssocID="{D6C08A2E-DD14-4F10-AF16-ECE24C769C0E}" presName="Name0" presStyleCnt="0">
        <dgm:presLayoutVars>
          <dgm:dir/>
          <dgm:resizeHandles val="exact"/>
        </dgm:presLayoutVars>
      </dgm:prSet>
      <dgm:spPr/>
    </dgm:pt>
    <dgm:pt modelId="{844DABD9-F78E-4413-AA03-EF4C0F03C448}" type="pres">
      <dgm:prSet presAssocID="{95851FA5-7982-4C74-B1BC-CE6425FC55F6}" presName="node" presStyleLbl="node1" presStyleIdx="0" presStyleCnt="2">
        <dgm:presLayoutVars>
          <dgm:bulletEnabled val="1"/>
        </dgm:presLayoutVars>
      </dgm:prSet>
      <dgm:spPr/>
    </dgm:pt>
    <dgm:pt modelId="{081C51F0-C73B-4E61-8947-53AC8E8C7061}" type="pres">
      <dgm:prSet presAssocID="{B909CF6F-26AE-4E7D-B9AD-F93E18ED8379}" presName="sibTrans" presStyleLbl="sibTrans2D1" presStyleIdx="0" presStyleCnt="1"/>
      <dgm:spPr/>
    </dgm:pt>
    <dgm:pt modelId="{140EA786-6154-4E42-8B91-946C9DFB0DF2}" type="pres">
      <dgm:prSet presAssocID="{B909CF6F-26AE-4E7D-B9AD-F93E18ED8379}" presName="connectorText" presStyleLbl="sibTrans2D1" presStyleIdx="0" presStyleCnt="1"/>
      <dgm:spPr/>
    </dgm:pt>
    <dgm:pt modelId="{DD37468C-BDB6-4996-9C15-02849ADC16C8}" type="pres">
      <dgm:prSet presAssocID="{7ADD6139-A9D8-4344-ADAA-2BA8D3A6F648}" presName="node" presStyleLbl="node1" presStyleIdx="1" presStyleCnt="2">
        <dgm:presLayoutVars>
          <dgm:bulletEnabled val="1"/>
        </dgm:presLayoutVars>
      </dgm:prSet>
      <dgm:spPr/>
    </dgm:pt>
  </dgm:ptLst>
  <dgm:cxnLst>
    <dgm:cxn modelId="{C50AB92F-355F-4C75-9D89-3C3342CB3CE5}" type="presOf" srcId="{B909CF6F-26AE-4E7D-B9AD-F93E18ED8379}" destId="{140EA786-6154-4E42-8B91-946C9DFB0DF2}" srcOrd="1" destOrd="0" presId="urn:microsoft.com/office/officeart/2005/8/layout/process1"/>
    <dgm:cxn modelId="{06B47F64-099C-4B26-8E0A-07878DDC8E12}" type="presOf" srcId="{7ADD6139-A9D8-4344-ADAA-2BA8D3A6F648}" destId="{DD37468C-BDB6-4996-9C15-02849ADC16C8}" srcOrd="0" destOrd="0" presId="urn:microsoft.com/office/officeart/2005/8/layout/process1"/>
    <dgm:cxn modelId="{C66D4C7D-3755-4D46-A0D4-2347A11A5F7A}" type="presOf" srcId="{B909CF6F-26AE-4E7D-B9AD-F93E18ED8379}" destId="{081C51F0-C73B-4E61-8947-53AC8E8C7061}" srcOrd="0" destOrd="0" presId="urn:microsoft.com/office/officeart/2005/8/layout/process1"/>
    <dgm:cxn modelId="{26B9D79A-CA94-47B4-9312-11B023ED874D}" type="presOf" srcId="{95851FA5-7982-4C74-B1BC-CE6425FC55F6}" destId="{844DABD9-F78E-4413-AA03-EF4C0F03C448}" srcOrd="0" destOrd="0" presId="urn:microsoft.com/office/officeart/2005/8/layout/process1"/>
    <dgm:cxn modelId="{C8B85BC4-72E2-41E8-96B8-5088A2162EA2}" srcId="{D6C08A2E-DD14-4F10-AF16-ECE24C769C0E}" destId="{7ADD6139-A9D8-4344-ADAA-2BA8D3A6F648}" srcOrd="1" destOrd="0" parTransId="{DD18FB32-773C-43AF-9C23-660F2154C512}" sibTransId="{BC83CF92-E9E7-407C-85DC-00482753AB02}"/>
    <dgm:cxn modelId="{821AB2CA-74D5-45B8-A678-88CB61B61297}" srcId="{D6C08A2E-DD14-4F10-AF16-ECE24C769C0E}" destId="{95851FA5-7982-4C74-B1BC-CE6425FC55F6}" srcOrd="0" destOrd="0" parTransId="{298ABE7A-8699-432A-B015-157063295965}" sibTransId="{B909CF6F-26AE-4E7D-B9AD-F93E18ED8379}"/>
    <dgm:cxn modelId="{6CD8A3EA-1095-4B5A-BE85-718ADEE513F2}" type="presOf" srcId="{D6C08A2E-DD14-4F10-AF16-ECE24C769C0E}" destId="{033663E1-133D-47AA-903B-139C1A934255}" srcOrd="0" destOrd="0" presId="urn:microsoft.com/office/officeart/2005/8/layout/process1"/>
    <dgm:cxn modelId="{E5E7B6B9-BBB3-4BC1-8E69-5A7A8B3BB57D}" type="presParOf" srcId="{033663E1-133D-47AA-903B-139C1A934255}" destId="{844DABD9-F78E-4413-AA03-EF4C0F03C448}" srcOrd="0" destOrd="0" presId="urn:microsoft.com/office/officeart/2005/8/layout/process1"/>
    <dgm:cxn modelId="{2B6615F2-B166-46E9-86AD-55A1AF93A019}" type="presParOf" srcId="{033663E1-133D-47AA-903B-139C1A934255}" destId="{081C51F0-C73B-4E61-8947-53AC8E8C7061}" srcOrd="1" destOrd="0" presId="urn:microsoft.com/office/officeart/2005/8/layout/process1"/>
    <dgm:cxn modelId="{749B6377-D964-4DBB-B775-76DB8B8123CC}" type="presParOf" srcId="{081C51F0-C73B-4E61-8947-53AC8E8C7061}" destId="{140EA786-6154-4E42-8B91-946C9DFB0DF2}" srcOrd="0" destOrd="0" presId="urn:microsoft.com/office/officeart/2005/8/layout/process1"/>
    <dgm:cxn modelId="{4368D420-98E4-4E5E-B52A-2B1BF1333FD5}" type="presParOf" srcId="{033663E1-133D-47AA-903B-139C1A934255}" destId="{DD37468C-BDB6-4996-9C15-02849ADC16C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DABD9-F78E-4413-AA03-EF4C0F03C448}">
      <dsp:nvSpPr>
        <dsp:cNvPr id="0" name=""/>
        <dsp:cNvSpPr/>
      </dsp:nvSpPr>
      <dsp:spPr>
        <a:xfrm>
          <a:off x="1175" y="0"/>
          <a:ext cx="2505874" cy="850188"/>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Monitor</a:t>
          </a:r>
        </a:p>
      </dsp:txBody>
      <dsp:txXfrm>
        <a:off x="26076" y="24901"/>
        <a:ext cx="2456072" cy="800386"/>
      </dsp:txXfrm>
    </dsp:sp>
    <dsp:sp modelId="{081C51F0-C73B-4E61-8947-53AC8E8C7061}">
      <dsp:nvSpPr>
        <dsp:cNvPr id="0" name=""/>
        <dsp:cNvSpPr/>
      </dsp:nvSpPr>
      <dsp:spPr>
        <a:xfrm>
          <a:off x="2757636" y="114365"/>
          <a:ext cx="531245" cy="621456"/>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2757636" y="238656"/>
        <a:ext cx="371872" cy="372874"/>
      </dsp:txXfrm>
    </dsp:sp>
    <dsp:sp modelId="{DD37468C-BDB6-4996-9C15-02849ADC16C8}">
      <dsp:nvSpPr>
        <dsp:cNvPr id="0" name=""/>
        <dsp:cNvSpPr/>
      </dsp:nvSpPr>
      <dsp:spPr>
        <a:xfrm>
          <a:off x="3509398" y="0"/>
          <a:ext cx="2505874" cy="850188"/>
        </a:xfrm>
        <a:prstGeom prst="roundRect">
          <a:avLst>
            <a:gd name="adj" fmla="val 10000"/>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Self tuning</a:t>
          </a:r>
        </a:p>
      </dsp:txBody>
      <dsp:txXfrm>
        <a:off x="3534299" y="24901"/>
        <a:ext cx="2456072" cy="8003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2" name="Plus Google com icon with link">
            <a:hlinkClick r:id="rId5"/>
          </p:cNvPr>
          <p:cNvPicPr>
            <a:picLocks noChangeAspect="1"/>
          </p:cNvPicPr>
          <p:nvPr userDrawn="1"/>
        </p:nvPicPr>
        <p:blipFill>
          <a:blip r:embed="rId6"/>
          <a:stretch>
            <a:fillRect/>
          </a:stretch>
        </p:blipFill>
        <p:spPr>
          <a:xfrm>
            <a:off x="2846230" y="1749063"/>
            <a:ext cx="363600" cy="363600"/>
          </a:xfrm>
          <a:prstGeom prst="rect">
            <a:avLst/>
          </a:prstGeom>
        </p:spPr>
      </p:pic>
      <p:pic>
        <p:nvPicPr>
          <p:cNvPr id="13" name="Linkedin icon with link">
            <a:hlinkClick r:id="rId7"/>
          </p:cNvPr>
          <p:cNvPicPr>
            <a:picLocks noChangeAspect="1"/>
          </p:cNvPicPr>
          <p:nvPr userDrawn="1"/>
        </p:nvPicPr>
        <p:blipFill>
          <a:blip r:embed="rId8"/>
          <a:stretch>
            <a:fillRect/>
          </a:stretch>
        </p:blipFill>
        <p:spPr>
          <a:xfrm>
            <a:off x="2257487" y="1749959"/>
            <a:ext cx="361809" cy="361809"/>
          </a:xfrm>
          <a:prstGeom prst="rect">
            <a:avLst/>
          </a:prstGeom>
        </p:spPr>
      </p:pic>
      <p:pic>
        <p:nvPicPr>
          <p:cNvPr id="14" name="YouTube icon with link">
            <a:hlinkClick r:id="rId9"/>
          </p:cNvPr>
          <p:cNvPicPr>
            <a:picLocks noChangeAspect="1"/>
          </p:cNvPicPr>
          <p:nvPr userDrawn="1"/>
        </p:nvPicPr>
        <p:blipFill>
          <a:blip r:embed="rId10"/>
          <a:stretch>
            <a:fillRect/>
          </a:stretch>
        </p:blipFill>
        <p:spPr>
          <a:xfrm>
            <a:off x="1666951" y="1749063"/>
            <a:ext cx="363600" cy="363600"/>
          </a:xfrm>
          <a:prstGeom prst="rect">
            <a:avLst/>
          </a:prstGeom>
        </p:spPr>
      </p:pic>
      <p:pic>
        <p:nvPicPr>
          <p:cNvPr id="15" name="Twitter icon with link">
            <a:hlinkClick r:id="rId11" tooltip="https://twitter.com/sap"/>
          </p:cNvPr>
          <p:cNvPicPr>
            <a:picLocks noChangeAspect="1"/>
          </p:cNvPicPr>
          <p:nvPr userDrawn="1"/>
        </p:nvPicPr>
        <p:blipFill>
          <a:blip r:embed="rId12"/>
          <a:stretch>
            <a:fillRect/>
          </a:stretch>
        </p:blipFill>
        <p:spPr>
          <a:xfrm>
            <a:off x="1078206" y="1749959"/>
            <a:ext cx="361809" cy="361809"/>
          </a:xfrm>
          <a:prstGeom prst="rect">
            <a:avLst/>
          </a:prstGeom>
        </p:spPr>
      </p:pic>
      <p:pic>
        <p:nvPicPr>
          <p:cNvPr id="17" name="Facebook icon with link">
            <a:hlinkClick r:id="rId13"/>
          </p:cNvPr>
          <p:cNvPicPr>
            <a:picLocks noChangeAspect="1"/>
          </p:cNvPicPr>
          <p:nvPr userDrawn="1"/>
        </p:nvPicPr>
        <p:blipFill>
          <a:blip r:embed="rId14"/>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27"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1" name="Plus Google com icon with link">
            <a:hlinkClick r:id="rId5"/>
          </p:cNvPr>
          <p:cNvPicPr>
            <a:picLocks noChangeAspect="1"/>
          </p:cNvPicPr>
          <p:nvPr userDrawn="1"/>
        </p:nvPicPr>
        <p:blipFill>
          <a:blip r:embed="rId6"/>
          <a:stretch>
            <a:fillRect/>
          </a:stretch>
        </p:blipFill>
        <p:spPr>
          <a:xfrm>
            <a:off x="2846230" y="1749063"/>
            <a:ext cx="363600" cy="363600"/>
          </a:xfrm>
          <a:prstGeom prst="rect">
            <a:avLst/>
          </a:prstGeom>
        </p:spPr>
      </p:pic>
      <p:pic>
        <p:nvPicPr>
          <p:cNvPr id="12" name="Linkedin icon with link">
            <a:hlinkClick r:id="rId7"/>
          </p:cNvPr>
          <p:cNvPicPr>
            <a:picLocks noChangeAspect="1"/>
          </p:cNvPicPr>
          <p:nvPr userDrawn="1"/>
        </p:nvPicPr>
        <p:blipFill>
          <a:blip r:embed="rId8"/>
          <a:stretch>
            <a:fillRect/>
          </a:stretch>
        </p:blipFill>
        <p:spPr>
          <a:xfrm>
            <a:off x="2257487" y="1749959"/>
            <a:ext cx="361809" cy="361809"/>
          </a:xfrm>
          <a:prstGeom prst="rect">
            <a:avLst/>
          </a:prstGeom>
        </p:spPr>
      </p:pic>
      <p:pic>
        <p:nvPicPr>
          <p:cNvPr id="13" name="YouTube icon with link">
            <a:hlinkClick r:id="rId9"/>
          </p:cNvPr>
          <p:cNvPicPr>
            <a:picLocks noChangeAspect="1"/>
          </p:cNvPicPr>
          <p:nvPr userDrawn="1"/>
        </p:nvPicPr>
        <p:blipFill>
          <a:blip r:embed="rId10"/>
          <a:stretch>
            <a:fillRect/>
          </a:stretch>
        </p:blipFill>
        <p:spPr>
          <a:xfrm>
            <a:off x="1666951" y="1749063"/>
            <a:ext cx="363600" cy="363600"/>
          </a:xfrm>
          <a:prstGeom prst="rect">
            <a:avLst/>
          </a:prstGeom>
        </p:spPr>
      </p:pic>
      <p:pic>
        <p:nvPicPr>
          <p:cNvPr id="14" name="Twitter icon with link">
            <a:hlinkClick r:id="rId11" tooltip="https://twitter.com/sap"/>
          </p:cNvPr>
          <p:cNvPicPr>
            <a:picLocks noChangeAspect="1"/>
          </p:cNvPicPr>
          <p:nvPr userDrawn="1"/>
        </p:nvPicPr>
        <p:blipFill>
          <a:blip r:embed="rId12"/>
          <a:stretch>
            <a:fillRect/>
          </a:stretch>
        </p:blipFill>
        <p:spPr>
          <a:xfrm>
            <a:off x="1078206" y="1749959"/>
            <a:ext cx="361809" cy="361809"/>
          </a:xfrm>
          <a:prstGeom prst="rect">
            <a:avLst/>
          </a:prstGeom>
        </p:spPr>
      </p:pic>
      <p:pic>
        <p:nvPicPr>
          <p:cNvPr id="15" name="Facebook icon with link">
            <a:hlinkClick r:id="rId13"/>
          </p:cNvPr>
          <p:cNvPicPr>
            <a:picLocks noChangeAspect="1"/>
          </p:cNvPicPr>
          <p:nvPr userDrawn="1"/>
        </p:nvPicPr>
        <p:blipFill>
          <a:blip r:embed="rId14"/>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aker"/>
          <p:cNvSpPr>
            <a:spLocks noGrp="1"/>
          </p:cNvSpPr>
          <p:nvPr>
            <p:ph type="subTitle" idx="1"/>
          </p:nvPr>
        </p:nvSpPr>
        <p:spPr/>
        <p:txBody>
          <a:bodyPr/>
          <a:lstStyle/>
          <a:p>
            <a:r>
              <a:rPr lang="en-US" dirty="0"/>
              <a:t>Authors: Amit Pathak, Aditya Gurajada, Pushkar Khadilkar SAP Labs India,</a:t>
            </a:r>
          </a:p>
          <a:p>
            <a:r>
              <a:rPr lang="en-US" dirty="0"/>
              <a:t>Presented by: Pushkar Khadilkar</a:t>
            </a:r>
          </a:p>
          <a:p>
            <a:pPr lvl="0"/>
            <a:r>
              <a:rPr lang="en-US" dirty="0"/>
              <a:t>April 16, 2018</a:t>
            </a:r>
          </a:p>
        </p:txBody>
      </p:sp>
      <p:sp>
        <p:nvSpPr>
          <p:cNvPr id="7" name="Title"/>
          <p:cNvSpPr>
            <a:spLocks noGrp="1"/>
          </p:cNvSpPr>
          <p:nvPr>
            <p:ph type="title"/>
          </p:nvPr>
        </p:nvSpPr>
        <p:spPr bwMode="invGray"/>
        <p:txBody>
          <a:bodyPr/>
          <a:lstStyle/>
          <a:p>
            <a:r>
              <a:rPr lang="en-US" dirty="0"/>
              <a:t>Life Cycle of Transactional Data in In-memory Databases</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Packing Cold Data</a:t>
            </a:r>
          </a:p>
        </p:txBody>
      </p:sp>
      <p:pic>
        <p:nvPicPr>
          <p:cNvPr id="5"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188456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Cold data moved to page store by pack background threads.</a:t>
            </a:r>
          </a:p>
          <a:p>
            <a:pPr marL="342900" indent="-342900">
              <a:buFont typeface="Arial" panose="020B0604020202020204" pitchFamily="34" charset="0"/>
              <a:buChar char="•"/>
            </a:pPr>
            <a:r>
              <a:rPr lang="en-US" dirty="0"/>
              <a:t>Steady Cache Utilization Percentage</a:t>
            </a:r>
          </a:p>
          <a:p>
            <a:pPr marL="342900" indent="-342900">
              <a:buFont typeface="Arial" panose="020B0604020202020204" pitchFamily="34" charset="0"/>
              <a:buChar char="•"/>
            </a:pPr>
            <a:r>
              <a:rPr lang="en-US" dirty="0"/>
              <a:t>Pack thread modes</a:t>
            </a:r>
          </a:p>
          <a:p>
            <a:pPr marL="522864" lvl="1" indent="-342900">
              <a:buFont typeface="Arial" panose="020B0604020202020204" pitchFamily="34" charset="0"/>
              <a:buChar char="•"/>
            </a:pPr>
            <a:r>
              <a:rPr lang="en-US" dirty="0"/>
              <a:t>Steady state</a:t>
            </a:r>
          </a:p>
          <a:p>
            <a:pPr marL="522864" lvl="1" indent="-342900">
              <a:buFont typeface="Arial" panose="020B0604020202020204" pitchFamily="34" charset="0"/>
              <a:buChar char="•"/>
            </a:pPr>
            <a:r>
              <a:rPr lang="en-US" dirty="0"/>
              <a:t>Aggressive</a:t>
            </a:r>
          </a:p>
          <a:p>
            <a:pPr marL="342900" indent="-342900">
              <a:buFont typeface="Arial" panose="020B0604020202020204" pitchFamily="34" charset="0"/>
              <a:buChar char="•"/>
            </a:pPr>
            <a:r>
              <a:rPr lang="en-US" dirty="0"/>
              <a:t>Identification of cold rows</a:t>
            </a:r>
          </a:p>
          <a:p>
            <a:pPr marL="342900" indent="-342900">
              <a:buFont typeface="Arial" panose="020B0604020202020204" pitchFamily="34" charset="0"/>
              <a:buChar char="•"/>
            </a:pPr>
            <a:r>
              <a:rPr lang="en-US" dirty="0"/>
              <a:t>Locating cold rows</a:t>
            </a:r>
          </a:p>
          <a:p>
            <a:pPr marL="522864" lvl="1" indent="-342900">
              <a:buFont typeface="Arial" panose="020B0604020202020204" pitchFamily="34" charset="0"/>
              <a:buChar char="•"/>
            </a:pPr>
            <a:endParaRPr lang="en-US" dirty="0"/>
          </a:p>
        </p:txBody>
      </p:sp>
      <p:sp>
        <p:nvSpPr>
          <p:cNvPr id="4" name="Title"/>
          <p:cNvSpPr>
            <a:spLocks noGrp="1"/>
          </p:cNvSpPr>
          <p:nvPr>
            <p:ph type="title"/>
          </p:nvPr>
        </p:nvSpPr>
        <p:spPr>
          <a:xfrm>
            <a:off x="504001" y="504000"/>
            <a:ext cx="11186476" cy="369332"/>
          </a:xfrm>
        </p:spPr>
        <p:txBody>
          <a:bodyPr/>
          <a:lstStyle/>
          <a:p>
            <a:r>
              <a:rPr lang="en-US" dirty="0"/>
              <a:t>Packing Cold Data From IMRS</a:t>
            </a:r>
            <a:endParaRPr lang="en-US" sz="2000" b="0" dirty="0"/>
          </a:p>
        </p:txBody>
      </p:sp>
    </p:spTree>
    <p:extLst>
      <p:ext uri="{BB962C8B-B14F-4D97-AF65-F5344CB8AC3E}">
        <p14:creationId xmlns:p14="http://schemas.microsoft.com/office/powerpoint/2010/main" val="224167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p:sp>
      <p:sp>
        <p:nvSpPr>
          <p:cNvPr id="4" name="Text Placeholder"/>
          <p:cNvSpPr>
            <a:spLocks noGrp="1"/>
          </p:cNvSpPr>
          <p:nvPr>
            <p:ph type="body" sz="quarter" idx="11"/>
          </p:nvPr>
        </p:nvSpPr>
        <p:spPr/>
        <p:txBody>
          <a:bodyPr/>
          <a:lstStyle/>
          <a:p>
            <a:pPr lvl="1"/>
            <a:r>
              <a:rPr lang="en-US" dirty="0"/>
              <a:t>Relaxed LRU to identify cold rows.</a:t>
            </a:r>
          </a:p>
          <a:p>
            <a:pPr lvl="1"/>
            <a:r>
              <a:rPr lang="en-US" dirty="0"/>
              <a:t>Partition level queues of packable rows.</a:t>
            </a:r>
          </a:p>
          <a:p>
            <a:pPr lvl="1"/>
            <a:r>
              <a:rPr lang="en-US" dirty="0"/>
              <a:t>Captures partition level activities.</a:t>
            </a:r>
          </a:p>
          <a:p>
            <a:pPr lvl="1"/>
            <a:r>
              <a:rPr lang="en-US" dirty="0"/>
              <a:t>Aggregate table specific accesses.</a:t>
            </a:r>
          </a:p>
          <a:p>
            <a:pPr lvl="1"/>
            <a:r>
              <a:rPr lang="en-US" dirty="0"/>
              <a:t>Avoids contention</a:t>
            </a:r>
          </a:p>
          <a:p>
            <a:pPr lvl="1"/>
            <a:r>
              <a:rPr lang="en-US" dirty="0"/>
              <a:t>Cold rows are found at the head and hot rows at the tail.</a:t>
            </a:r>
          </a:p>
          <a:p>
            <a:pPr lvl="1"/>
            <a:r>
              <a:rPr lang="en-US" dirty="0"/>
              <a:t>Queue maintenance offloaded from user transactions.</a:t>
            </a:r>
          </a:p>
        </p:txBody>
      </p:sp>
      <p:sp>
        <p:nvSpPr>
          <p:cNvPr id="2" name="Title"/>
          <p:cNvSpPr>
            <a:spLocks noGrp="1"/>
          </p:cNvSpPr>
          <p:nvPr>
            <p:ph type="title"/>
          </p:nvPr>
        </p:nvSpPr>
        <p:spPr>
          <a:xfrm>
            <a:off x="504001" y="504000"/>
            <a:ext cx="5112000" cy="369332"/>
          </a:xfrm>
        </p:spPr>
        <p:txBody>
          <a:bodyPr/>
          <a:lstStyle/>
          <a:p>
            <a:r>
              <a:rPr lang="en-US" dirty="0"/>
              <a:t>Locating Cold Data</a:t>
            </a:r>
          </a:p>
        </p:txBody>
      </p:sp>
      <p:grpSp>
        <p:nvGrpSpPr>
          <p:cNvPr id="36" name="Group 35"/>
          <p:cNvGrpSpPr/>
          <p:nvPr/>
        </p:nvGrpSpPr>
        <p:grpSpPr>
          <a:xfrm>
            <a:off x="6563539" y="1514602"/>
            <a:ext cx="4947049" cy="3916030"/>
            <a:chOff x="2723791" y="1616497"/>
            <a:chExt cx="4948337" cy="3917050"/>
          </a:xfrm>
        </p:grpSpPr>
        <p:grpSp>
          <p:nvGrpSpPr>
            <p:cNvPr id="37" name="Group 36"/>
            <p:cNvGrpSpPr/>
            <p:nvPr/>
          </p:nvGrpSpPr>
          <p:grpSpPr>
            <a:xfrm>
              <a:off x="4044897" y="1616497"/>
              <a:ext cx="997075" cy="517164"/>
              <a:chOff x="1089463" y="1774774"/>
              <a:chExt cx="905592" cy="517164"/>
            </a:xfrm>
          </p:grpSpPr>
          <p:sp>
            <p:nvSpPr>
              <p:cNvPr id="106" name="Rounded Rectangle 85"/>
              <p:cNvSpPr/>
              <p:nvPr/>
            </p:nvSpPr>
            <p:spPr bwMode="gray">
              <a:xfrm>
                <a:off x="1089463" y="1774774"/>
                <a:ext cx="905592" cy="517164"/>
              </a:xfrm>
              <a:prstGeom prst="roundRect">
                <a:avLst/>
              </a:prstGeom>
              <a:solidFill>
                <a:schemeClr val="accent1"/>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sp>
            <p:nvSpPr>
              <p:cNvPr id="107" name="TextBox 106"/>
              <p:cNvSpPr txBox="1"/>
              <p:nvPr/>
            </p:nvSpPr>
            <p:spPr>
              <a:xfrm>
                <a:off x="1221088" y="1893528"/>
                <a:ext cx="4891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   </a:t>
                </a:r>
                <a:r>
                  <a:rPr lang="en-US" sz="1799" kern="0" dirty="0" err="1">
                    <a:ea typeface="Arial Unicode MS" pitchFamily="34" charset="-128"/>
                    <a:cs typeface="Arial Unicode MS" pitchFamily="34" charset="-128"/>
                  </a:rPr>
                  <a:t>Ptn</a:t>
                </a:r>
                <a:endParaRPr lang="en-US" sz="1799" kern="0" dirty="0">
                  <a:ea typeface="Arial Unicode MS" pitchFamily="34" charset="-128"/>
                  <a:cs typeface="Arial Unicode MS" pitchFamily="34" charset="-128"/>
                </a:endParaRPr>
              </a:p>
            </p:txBody>
          </p:sp>
        </p:grpSp>
        <p:grpSp>
          <p:nvGrpSpPr>
            <p:cNvPr id="38" name="Group 37"/>
            <p:cNvGrpSpPr/>
            <p:nvPr/>
          </p:nvGrpSpPr>
          <p:grpSpPr>
            <a:xfrm>
              <a:off x="5324820" y="1739117"/>
              <a:ext cx="756713" cy="273133"/>
              <a:chOff x="2251951" y="1897394"/>
              <a:chExt cx="687283" cy="273133"/>
            </a:xfrm>
          </p:grpSpPr>
          <p:sp>
            <p:nvSpPr>
              <p:cNvPr id="104" name="Isosceles Triangle 103"/>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105" name="Straight Arrow Connector 104"/>
              <p:cNvCxnSpPr>
                <a:stCxn id="104"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102880" y="1751963"/>
              <a:ext cx="756713" cy="273133"/>
              <a:chOff x="2251951" y="1897394"/>
              <a:chExt cx="687283" cy="273133"/>
            </a:xfrm>
          </p:grpSpPr>
          <p:sp>
            <p:nvSpPr>
              <p:cNvPr id="102" name="Isosceles Triangle 101"/>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103" name="Straight Arrow Connector 102"/>
              <p:cNvCxnSpPr>
                <a:stCxn id="102"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61329" y="1770325"/>
              <a:ext cx="756713" cy="273133"/>
              <a:chOff x="2251951" y="1897394"/>
              <a:chExt cx="687283" cy="273133"/>
            </a:xfrm>
          </p:grpSpPr>
          <p:sp>
            <p:nvSpPr>
              <p:cNvPr id="100" name="Isosceles Triangle 99"/>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101" name="Straight Arrow Connector 100"/>
              <p:cNvCxnSpPr>
                <a:stCxn id="100"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a:stCxn id="106" idx="3"/>
              <a:endCxn id="104" idx="3"/>
            </p:cNvCxnSpPr>
            <p:nvPr/>
          </p:nvCxnSpPr>
          <p:spPr>
            <a:xfrm>
              <a:off x="5041972" y="1875079"/>
              <a:ext cx="282848" cy="60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037209" y="2431303"/>
              <a:ext cx="997075" cy="517164"/>
              <a:chOff x="1089463" y="1774774"/>
              <a:chExt cx="905592" cy="517164"/>
            </a:xfrm>
          </p:grpSpPr>
          <p:sp>
            <p:nvSpPr>
              <p:cNvPr id="98" name="Rounded Rectangle 90"/>
              <p:cNvSpPr/>
              <p:nvPr/>
            </p:nvSpPr>
            <p:spPr bwMode="gray">
              <a:xfrm>
                <a:off x="1089463" y="1774774"/>
                <a:ext cx="905592" cy="517164"/>
              </a:xfrm>
              <a:prstGeom prst="roundRect">
                <a:avLst/>
              </a:prstGeom>
              <a:solidFill>
                <a:schemeClr val="accent1"/>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sp>
            <p:nvSpPr>
              <p:cNvPr id="99" name="TextBox 98"/>
              <p:cNvSpPr txBox="1"/>
              <p:nvPr/>
            </p:nvSpPr>
            <p:spPr>
              <a:xfrm>
                <a:off x="1221088" y="1893528"/>
                <a:ext cx="4309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  </a:t>
                </a:r>
                <a:r>
                  <a:rPr lang="en-US" sz="1799" kern="0" dirty="0" err="1">
                    <a:ea typeface="Arial Unicode MS" pitchFamily="34" charset="-128"/>
                    <a:cs typeface="Arial Unicode MS" pitchFamily="34" charset="-128"/>
                  </a:rPr>
                  <a:t>Ptn</a:t>
                </a:r>
                <a:endParaRPr lang="en-US" sz="1799" kern="0" dirty="0">
                  <a:ea typeface="Arial Unicode MS" pitchFamily="34" charset="-128"/>
                  <a:cs typeface="Arial Unicode MS" pitchFamily="34" charset="-128"/>
                </a:endParaRPr>
              </a:p>
            </p:txBody>
          </p:sp>
        </p:grpSp>
        <p:grpSp>
          <p:nvGrpSpPr>
            <p:cNvPr id="47" name="Group 46"/>
            <p:cNvGrpSpPr/>
            <p:nvPr/>
          </p:nvGrpSpPr>
          <p:grpSpPr>
            <a:xfrm>
              <a:off x="5285153" y="2519901"/>
              <a:ext cx="756713" cy="273133"/>
              <a:chOff x="2251951" y="1897394"/>
              <a:chExt cx="687283" cy="273133"/>
            </a:xfrm>
          </p:grpSpPr>
          <p:sp>
            <p:nvSpPr>
              <p:cNvPr id="96" name="Isosceles Triangle 95"/>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97" name="Straight Arrow Connector 96"/>
              <p:cNvCxnSpPr>
                <a:stCxn id="96"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6054047" y="2543066"/>
              <a:ext cx="756713" cy="273133"/>
              <a:chOff x="2251951" y="1897394"/>
              <a:chExt cx="687283" cy="273133"/>
            </a:xfrm>
          </p:grpSpPr>
          <p:sp>
            <p:nvSpPr>
              <p:cNvPr id="94" name="Isosceles Triangle 93"/>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95" name="Straight Arrow Connector 94"/>
              <p:cNvCxnSpPr>
                <a:stCxn id="94"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832108" y="2555912"/>
              <a:ext cx="756713" cy="273133"/>
              <a:chOff x="2251951" y="1897394"/>
              <a:chExt cx="687283" cy="273133"/>
            </a:xfrm>
          </p:grpSpPr>
          <p:sp>
            <p:nvSpPr>
              <p:cNvPr id="92" name="Isosceles Triangle 91"/>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93" name="Straight Arrow Connector 92"/>
              <p:cNvCxnSpPr>
                <a:stCxn id="92"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p:cNvCxnSpPr/>
            <p:nvPr/>
          </p:nvCxnSpPr>
          <p:spPr>
            <a:xfrm flipV="1">
              <a:off x="5014351" y="2669688"/>
              <a:ext cx="287977"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987021" y="3464376"/>
              <a:ext cx="997075" cy="517164"/>
              <a:chOff x="1089463" y="1774774"/>
              <a:chExt cx="905592" cy="517164"/>
            </a:xfrm>
          </p:grpSpPr>
          <p:sp>
            <p:nvSpPr>
              <p:cNvPr id="90" name="Rounded Rectangle 94"/>
              <p:cNvSpPr/>
              <p:nvPr/>
            </p:nvSpPr>
            <p:spPr bwMode="gray">
              <a:xfrm>
                <a:off x="1089463" y="1774774"/>
                <a:ext cx="905592" cy="517164"/>
              </a:xfrm>
              <a:prstGeom prst="roundRect">
                <a:avLst/>
              </a:prstGeom>
              <a:solidFill>
                <a:schemeClr val="accent1"/>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sp>
            <p:nvSpPr>
              <p:cNvPr id="91" name="TextBox 90"/>
              <p:cNvSpPr txBox="1"/>
              <p:nvPr/>
            </p:nvSpPr>
            <p:spPr>
              <a:xfrm>
                <a:off x="1221088" y="1893528"/>
                <a:ext cx="4891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799" kern="0" dirty="0">
                    <a:ea typeface="Arial Unicode MS" pitchFamily="34" charset="-128"/>
                    <a:cs typeface="Arial Unicode MS" pitchFamily="34" charset="-128"/>
                  </a:rPr>
                  <a:t>   </a:t>
                </a:r>
                <a:r>
                  <a:rPr lang="en-US" sz="1799" kern="0" dirty="0" err="1">
                    <a:ea typeface="Arial Unicode MS" pitchFamily="34" charset="-128"/>
                    <a:cs typeface="Arial Unicode MS" pitchFamily="34" charset="-128"/>
                  </a:rPr>
                  <a:t>Ptn</a:t>
                </a:r>
                <a:endParaRPr lang="en-US" sz="1799" kern="0" dirty="0">
                  <a:ea typeface="Arial Unicode MS" pitchFamily="34" charset="-128"/>
                  <a:cs typeface="Arial Unicode MS" pitchFamily="34" charset="-128"/>
                </a:endParaRPr>
              </a:p>
            </p:txBody>
          </p:sp>
        </p:grpSp>
        <p:grpSp>
          <p:nvGrpSpPr>
            <p:cNvPr id="52" name="Group 51"/>
            <p:cNvGrpSpPr/>
            <p:nvPr/>
          </p:nvGrpSpPr>
          <p:grpSpPr>
            <a:xfrm>
              <a:off x="5271999" y="3564557"/>
              <a:ext cx="756713" cy="273133"/>
              <a:chOff x="2251951" y="1897394"/>
              <a:chExt cx="687283" cy="273133"/>
            </a:xfrm>
          </p:grpSpPr>
          <p:sp>
            <p:nvSpPr>
              <p:cNvPr id="88" name="Isosceles Triangle 87"/>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89" name="Straight Arrow Connector 88"/>
              <p:cNvCxnSpPr>
                <a:stCxn id="88"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6050059" y="3577403"/>
              <a:ext cx="756713" cy="273133"/>
              <a:chOff x="2251951" y="1897394"/>
              <a:chExt cx="687283" cy="273133"/>
            </a:xfrm>
          </p:grpSpPr>
          <p:sp>
            <p:nvSpPr>
              <p:cNvPr id="86" name="Isosceles Triangle 85"/>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87" name="Straight Arrow Connector 86"/>
              <p:cNvCxnSpPr>
                <a:stCxn id="86"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808508" y="3595765"/>
              <a:ext cx="756713" cy="273133"/>
              <a:chOff x="2251951" y="1897394"/>
              <a:chExt cx="687283" cy="273133"/>
            </a:xfrm>
          </p:grpSpPr>
          <p:sp>
            <p:nvSpPr>
              <p:cNvPr id="84" name="Isosceles Triangle 83"/>
              <p:cNvSpPr/>
              <p:nvPr/>
            </p:nvSpPr>
            <p:spPr bwMode="gray">
              <a:xfrm rot="5400000">
                <a:off x="2240075" y="1909270"/>
                <a:ext cx="273133" cy="249381"/>
              </a:xfrm>
              <a:prstGeom prst="triangle">
                <a:avLst/>
              </a:prstGeom>
              <a:noFill/>
              <a:ln w="635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cxnSp>
            <p:nvCxnSpPr>
              <p:cNvPr id="85" name="Straight Arrow Connector 84"/>
              <p:cNvCxnSpPr>
                <a:stCxn id="84" idx="0"/>
              </p:cNvCxnSpPr>
              <p:nvPr/>
            </p:nvCxnSpPr>
            <p:spPr>
              <a:xfrm>
                <a:off x="2501332" y="2033961"/>
                <a:ext cx="437902" cy="0"/>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5" name="Straight Arrow Connector 54"/>
            <p:cNvCxnSpPr/>
            <p:nvPr/>
          </p:nvCxnSpPr>
          <p:spPr>
            <a:xfrm>
              <a:off x="4984096" y="3701104"/>
              <a:ext cx="278043"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28058" y="3077024"/>
              <a:ext cx="0" cy="29167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AutoShape 89"/>
            <p:cNvSpPr>
              <a:spLocks noChangeArrowheads="1"/>
            </p:cNvSpPr>
            <p:nvPr/>
          </p:nvSpPr>
          <p:spPr bwMode="auto">
            <a:xfrm>
              <a:off x="4644127" y="4244827"/>
              <a:ext cx="3028001" cy="1288720"/>
            </a:xfrm>
            <a:prstGeom prst="roundRect">
              <a:avLst>
                <a:gd name="adj" fmla="val 16667"/>
              </a:avLst>
            </a:prstGeom>
            <a:noFill/>
            <a:ln w="12700">
              <a:solidFill>
                <a:schemeClr val="tx1"/>
              </a:solidFill>
              <a:prstDash val="dash"/>
              <a:round/>
              <a:headEnd type="none" w="sm" len="sm"/>
              <a:tailEnd type="none" w="sm" len="sm"/>
            </a:ln>
            <a:effectLst/>
          </p:spPr>
          <p:txBody>
            <a:bodyPr wrap="none" anchor="ctr"/>
            <a:lstStyle/>
            <a:p>
              <a:endParaRPr lang="en-US" sz="2099"/>
            </a:p>
          </p:txBody>
        </p:sp>
        <p:grpSp>
          <p:nvGrpSpPr>
            <p:cNvPr id="58" name="Group 107"/>
            <p:cNvGrpSpPr>
              <a:grpSpLocks/>
            </p:cNvGrpSpPr>
            <p:nvPr/>
          </p:nvGrpSpPr>
          <p:grpSpPr bwMode="auto">
            <a:xfrm>
              <a:off x="4892613" y="4482952"/>
              <a:ext cx="468422" cy="812471"/>
              <a:chOff x="2208" y="1872"/>
              <a:chExt cx="432" cy="624"/>
            </a:xfrm>
          </p:grpSpPr>
          <p:sp>
            <p:nvSpPr>
              <p:cNvPr id="81" name="Rectangle 90"/>
              <p:cNvSpPr>
                <a:spLocks noChangeArrowheads="1"/>
              </p:cNvSpPr>
              <p:nvPr/>
            </p:nvSpPr>
            <p:spPr bwMode="auto">
              <a:xfrm>
                <a:off x="2208" y="1872"/>
                <a:ext cx="432" cy="624"/>
              </a:xfrm>
              <a:prstGeom prst="rect">
                <a:avLst/>
              </a:prstGeom>
              <a:noFill/>
              <a:ln w="12700" cap="sq">
                <a:solidFill>
                  <a:schemeClr val="tx1"/>
                </a:solidFill>
                <a:miter lim="800000"/>
                <a:headEnd type="none" w="sm" len="sm"/>
                <a:tailEnd type="none" w="sm" len="sm"/>
              </a:ln>
              <a:effectLst/>
            </p:spPr>
            <p:txBody>
              <a:bodyPr wrap="none" anchor="ctr"/>
              <a:lstStyle/>
              <a:p>
                <a:endParaRPr lang="en-US" sz="2099"/>
              </a:p>
            </p:txBody>
          </p:sp>
          <p:sp>
            <p:nvSpPr>
              <p:cNvPr id="82" name="Rectangle 93"/>
              <p:cNvSpPr>
                <a:spLocks noChangeArrowheads="1"/>
              </p:cNvSpPr>
              <p:nvPr/>
            </p:nvSpPr>
            <p:spPr bwMode="auto">
              <a:xfrm>
                <a:off x="2208" y="2016"/>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83" name="Rectangle 94"/>
              <p:cNvSpPr>
                <a:spLocks noChangeArrowheads="1"/>
              </p:cNvSpPr>
              <p:nvPr/>
            </p:nvSpPr>
            <p:spPr bwMode="auto">
              <a:xfrm>
                <a:off x="2208" y="2256"/>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grpSp>
        <p:grpSp>
          <p:nvGrpSpPr>
            <p:cNvPr id="59" name="Group 109"/>
            <p:cNvGrpSpPr>
              <a:grpSpLocks/>
            </p:cNvGrpSpPr>
            <p:nvPr/>
          </p:nvGrpSpPr>
          <p:grpSpPr bwMode="auto">
            <a:xfrm>
              <a:off x="5856530" y="4482952"/>
              <a:ext cx="468422" cy="812471"/>
              <a:chOff x="3648" y="1872"/>
              <a:chExt cx="432" cy="624"/>
            </a:xfrm>
          </p:grpSpPr>
          <p:sp>
            <p:nvSpPr>
              <p:cNvPr id="77" name="Rectangle 91"/>
              <p:cNvSpPr>
                <a:spLocks noChangeArrowheads="1"/>
              </p:cNvSpPr>
              <p:nvPr/>
            </p:nvSpPr>
            <p:spPr bwMode="auto">
              <a:xfrm>
                <a:off x="3648" y="1872"/>
                <a:ext cx="432" cy="624"/>
              </a:xfrm>
              <a:prstGeom prst="rect">
                <a:avLst/>
              </a:prstGeom>
              <a:noFill/>
              <a:ln w="12700" cap="sq">
                <a:solidFill>
                  <a:schemeClr val="tx1"/>
                </a:solidFill>
                <a:miter lim="800000"/>
                <a:headEnd type="none" w="sm" len="sm"/>
                <a:tailEnd type="none" w="sm" len="sm"/>
              </a:ln>
              <a:effectLst/>
            </p:spPr>
            <p:txBody>
              <a:bodyPr wrap="none" anchor="ctr"/>
              <a:lstStyle/>
              <a:p>
                <a:endParaRPr lang="en-US" sz="2099"/>
              </a:p>
            </p:txBody>
          </p:sp>
          <p:sp>
            <p:nvSpPr>
              <p:cNvPr id="78" name="Rectangle 95"/>
              <p:cNvSpPr>
                <a:spLocks noChangeArrowheads="1"/>
              </p:cNvSpPr>
              <p:nvPr/>
            </p:nvSpPr>
            <p:spPr bwMode="auto">
              <a:xfrm>
                <a:off x="3648" y="2160"/>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79" name="Rectangle 96"/>
              <p:cNvSpPr>
                <a:spLocks noChangeArrowheads="1"/>
              </p:cNvSpPr>
              <p:nvPr/>
            </p:nvSpPr>
            <p:spPr bwMode="auto">
              <a:xfrm>
                <a:off x="3648" y="1920"/>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80" name="Rectangle 97"/>
              <p:cNvSpPr>
                <a:spLocks noChangeArrowheads="1"/>
              </p:cNvSpPr>
              <p:nvPr/>
            </p:nvSpPr>
            <p:spPr bwMode="auto">
              <a:xfrm>
                <a:off x="3648" y="2016"/>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grpSp>
        <p:grpSp>
          <p:nvGrpSpPr>
            <p:cNvPr id="60" name="Group 110"/>
            <p:cNvGrpSpPr>
              <a:grpSpLocks/>
            </p:cNvGrpSpPr>
            <p:nvPr/>
          </p:nvGrpSpPr>
          <p:grpSpPr bwMode="auto">
            <a:xfrm>
              <a:off x="6820447" y="4482952"/>
              <a:ext cx="468422" cy="812471"/>
              <a:chOff x="4464" y="1872"/>
              <a:chExt cx="432" cy="624"/>
            </a:xfrm>
          </p:grpSpPr>
          <p:sp>
            <p:nvSpPr>
              <p:cNvPr id="72" name="Rectangle 92"/>
              <p:cNvSpPr>
                <a:spLocks noChangeArrowheads="1"/>
              </p:cNvSpPr>
              <p:nvPr/>
            </p:nvSpPr>
            <p:spPr bwMode="auto">
              <a:xfrm>
                <a:off x="4464" y="1872"/>
                <a:ext cx="432" cy="624"/>
              </a:xfrm>
              <a:prstGeom prst="rect">
                <a:avLst/>
              </a:prstGeom>
              <a:noFill/>
              <a:ln w="12700" cap="sq">
                <a:solidFill>
                  <a:schemeClr val="tx1"/>
                </a:solidFill>
                <a:miter lim="800000"/>
                <a:headEnd type="none" w="sm" len="sm"/>
                <a:tailEnd type="none" w="sm" len="sm"/>
              </a:ln>
              <a:effectLst/>
            </p:spPr>
            <p:txBody>
              <a:bodyPr wrap="none" anchor="ctr"/>
              <a:lstStyle/>
              <a:p>
                <a:endParaRPr lang="en-US" sz="2099"/>
              </a:p>
            </p:txBody>
          </p:sp>
          <p:sp>
            <p:nvSpPr>
              <p:cNvPr id="73" name="Rectangle 98"/>
              <p:cNvSpPr>
                <a:spLocks noChangeArrowheads="1"/>
              </p:cNvSpPr>
              <p:nvPr/>
            </p:nvSpPr>
            <p:spPr bwMode="auto">
              <a:xfrm>
                <a:off x="4464" y="2016"/>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74" name="Rectangle 99"/>
              <p:cNvSpPr>
                <a:spLocks noChangeArrowheads="1"/>
              </p:cNvSpPr>
              <p:nvPr/>
            </p:nvSpPr>
            <p:spPr bwMode="auto">
              <a:xfrm>
                <a:off x="4464" y="2112"/>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75" name="Rectangle 100"/>
              <p:cNvSpPr>
                <a:spLocks noChangeArrowheads="1"/>
              </p:cNvSpPr>
              <p:nvPr/>
            </p:nvSpPr>
            <p:spPr bwMode="auto">
              <a:xfrm>
                <a:off x="4464" y="2208"/>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sp>
            <p:nvSpPr>
              <p:cNvPr id="76" name="Rectangle 101"/>
              <p:cNvSpPr>
                <a:spLocks noChangeArrowheads="1"/>
              </p:cNvSpPr>
              <p:nvPr/>
            </p:nvSpPr>
            <p:spPr bwMode="auto">
              <a:xfrm>
                <a:off x="4464" y="2310"/>
                <a:ext cx="432" cy="96"/>
              </a:xfrm>
              <a:prstGeom prst="rect">
                <a:avLst/>
              </a:prstGeom>
              <a:solidFill>
                <a:srgbClr val="33CC33"/>
              </a:solidFill>
              <a:ln w="12700" cap="sq" algn="ctr">
                <a:solidFill>
                  <a:schemeClr val="tx1"/>
                </a:solidFill>
                <a:miter lim="800000"/>
                <a:headEnd/>
                <a:tailEnd/>
              </a:ln>
              <a:effectLst/>
            </p:spPr>
            <p:txBody>
              <a:bodyPr wrap="none" anchor="ctr"/>
              <a:lstStyle/>
              <a:p>
                <a:endParaRPr lang="en-US" sz="2099"/>
              </a:p>
            </p:txBody>
          </p:sp>
        </p:grpSp>
        <p:cxnSp>
          <p:nvCxnSpPr>
            <p:cNvPr id="61" name="Straight Arrow Connector 60"/>
            <p:cNvCxnSpPr>
              <a:stCxn id="88" idx="4"/>
              <a:endCxn id="79" idx="1"/>
            </p:cNvCxnSpPr>
            <p:nvPr/>
          </p:nvCxnSpPr>
          <p:spPr>
            <a:xfrm>
              <a:off x="5271999" y="3837691"/>
              <a:ext cx="584531" cy="77025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4" idx="3"/>
              <a:endCxn id="82" idx="2"/>
            </p:cNvCxnSpPr>
            <p:nvPr/>
          </p:nvCxnSpPr>
          <p:spPr>
            <a:xfrm flipH="1">
              <a:off x="5126824" y="3732333"/>
              <a:ext cx="1681684" cy="106310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Down Arrow 270"/>
            <p:cNvSpPr/>
            <p:nvPr/>
          </p:nvSpPr>
          <p:spPr bwMode="gray">
            <a:xfrm rot="16200000">
              <a:off x="3659750" y="3509709"/>
              <a:ext cx="254771" cy="426881"/>
            </a:xfrm>
            <a:prstGeom prst="downArrow">
              <a:avLst/>
            </a:prstGeom>
            <a:solidFill>
              <a:schemeClr val="accent3">
                <a:lumMod val="20000"/>
                <a:lumOff val="8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sp>
          <p:nvSpPr>
            <p:cNvPr id="64" name="TextBox 63"/>
            <p:cNvSpPr txBox="1"/>
            <p:nvPr/>
          </p:nvSpPr>
          <p:spPr>
            <a:xfrm>
              <a:off x="5664457" y="4021668"/>
              <a:ext cx="1504084"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Pack operation</a:t>
              </a:r>
            </a:p>
          </p:txBody>
        </p:sp>
        <p:grpSp>
          <p:nvGrpSpPr>
            <p:cNvPr id="65" name="Group 64"/>
            <p:cNvGrpSpPr/>
            <p:nvPr/>
          </p:nvGrpSpPr>
          <p:grpSpPr>
            <a:xfrm>
              <a:off x="2723791" y="1653164"/>
              <a:ext cx="882148" cy="746388"/>
              <a:chOff x="2965292" y="1570671"/>
              <a:chExt cx="882148" cy="746388"/>
            </a:xfrm>
          </p:grpSpPr>
          <p:pic>
            <p:nvPicPr>
              <p:cNvPr id="70" name="Picture 4"/>
              <p:cNvPicPr>
                <a:picLocks noChangeAspect="1" noChangeArrowheads="1"/>
              </p:cNvPicPr>
              <p:nvPr/>
            </p:nvPicPr>
            <p:blipFill>
              <a:blip r:embed="rId2" cstate="print"/>
              <a:srcRect/>
              <a:stretch>
                <a:fillRect/>
              </a:stretch>
            </p:blipFill>
            <p:spPr bwMode="auto">
              <a:xfrm>
                <a:off x="2965292" y="1570671"/>
                <a:ext cx="849902" cy="650706"/>
              </a:xfrm>
              <a:prstGeom prst="rect">
                <a:avLst/>
              </a:prstGeom>
              <a:noFill/>
              <a:ln w="9525">
                <a:noFill/>
                <a:miter lim="800000"/>
                <a:headEnd/>
                <a:tailEnd/>
              </a:ln>
              <a:effectLst/>
            </p:spPr>
          </p:pic>
          <p:sp>
            <p:nvSpPr>
              <p:cNvPr id="71" name="TextBox 70"/>
              <p:cNvSpPr txBox="1"/>
              <p:nvPr/>
            </p:nvSpPr>
            <p:spPr>
              <a:xfrm>
                <a:off x="2977009" y="2132393"/>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Pack Thread</a:t>
                </a:r>
              </a:p>
            </p:txBody>
          </p:sp>
        </p:grpSp>
        <p:grpSp>
          <p:nvGrpSpPr>
            <p:cNvPr id="66" name="Group 65"/>
            <p:cNvGrpSpPr/>
            <p:nvPr/>
          </p:nvGrpSpPr>
          <p:grpSpPr>
            <a:xfrm>
              <a:off x="2751925" y="3452797"/>
              <a:ext cx="882148" cy="746388"/>
              <a:chOff x="2965292" y="1570671"/>
              <a:chExt cx="882148" cy="746388"/>
            </a:xfrm>
          </p:grpSpPr>
          <p:pic>
            <p:nvPicPr>
              <p:cNvPr id="68" name="Picture 4"/>
              <p:cNvPicPr>
                <a:picLocks noChangeAspect="1" noChangeArrowheads="1"/>
              </p:cNvPicPr>
              <p:nvPr/>
            </p:nvPicPr>
            <p:blipFill>
              <a:blip r:embed="rId2" cstate="print"/>
              <a:srcRect/>
              <a:stretch>
                <a:fillRect/>
              </a:stretch>
            </p:blipFill>
            <p:spPr bwMode="auto">
              <a:xfrm>
                <a:off x="2965292" y="1570671"/>
                <a:ext cx="849902" cy="650706"/>
              </a:xfrm>
              <a:prstGeom prst="rect">
                <a:avLst/>
              </a:prstGeom>
              <a:noFill/>
              <a:ln w="9525">
                <a:noFill/>
                <a:miter lim="800000"/>
                <a:headEnd/>
                <a:tailEnd/>
              </a:ln>
              <a:effectLst/>
            </p:spPr>
          </p:pic>
          <p:sp>
            <p:nvSpPr>
              <p:cNvPr id="69" name="TextBox 68"/>
              <p:cNvSpPr txBox="1"/>
              <p:nvPr/>
            </p:nvSpPr>
            <p:spPr>
              <a:xfrm>
                <a:off x="2977009" y="2132393"/>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Pack Thread</a:t>
                </a:r>
              </a:p>
            </p:txBody>
          </p:sp>
        </p:grpSp>
        <p:sp>
          <p:nvSpPr>
            <p:cNvPr id="67" name="Down Arrow 270"/>
            <p:cNvSpPr/>
            <p:nvPr/>
          </p:nvSpPr>
          <p:spPr bwMode="gray">
            <a:xfrm rot="16200000">
              <a:off x="3699001" y="1641584"/>
              <a:ext cx="245360" cy="495972"/>
            </a:xfrm>
            <a:prstGeom prst="downArrow">
              <a:avLst/>
            </a:prstGeom>
            <a:solidFill>
              <a:schemeClr val="accent3">
                <a:lumMod val="20000"/>
                <a:lumOff val="80000"/>
              </a:schemeClr>
            </a:solidFill>
            <a:ln w="635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999"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60501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Assumption: Partitions in OLTP workloads have similar coldness behavior.</a:t>
            </a:r>
          </a:p>
          <a:p>
            <a:pPr marL="342900" indent="-342900">
              <a:buFont typeface="Arial" panose="020B0604020202020204" pitchFamily="34" charset="0"/>
              <a:buChar char="•"/>
            </a:pPr>
            <a:r>
              <a:rPr lang="en-US" dirty="0"/>
              <a:t>Patterns:</a:t>
            </a:r>
          </a:p>
          <a:p>
            <a:pPr marL="522864" lvl="1" indent="-342900">
              <a:buFont typeface="Arial" panose="020B0604020202020204" pitchFamily="34" charset="0"/>
              <a:buChar char="•"/>
            </a:pPr>
            <a:r>
              <a:rPr lang="en-US" dirty="0"/>
              <a:t>Number of re-use operations</a:t>
            </a:r>
          </a:p>
          <a:p>
            <a:pPr marL="522864" lvl="1" indent="-342900">
              <a:buFont typeface="Arial" panose="020B0604020202020204" pitchFamily="34" charset="0"/>
              <a:buChar char="•"/>
            </a:pPr>
            <a:r>
              <a:rPr lang="en-US" dirty="0"/>
              <a:t>Growing or stable partitions</a:t>
            </a:r>
          </a:p>
          <a:p>
            <a:pPr marL="342900" indent="-342900">
              <a:buFont typeface="Arial" panose="020B0604020202020204" pitchFamily="34" charset="0"/>
              <a:buChar char="•"/>
            </a:pPr>
            <a:r>
              <a:rPr lang="en-US" dirty="0"/>
              <a:t>Pack cycle</a:t>
            </a:r>
          </a:p>
          <a:p>
            <a:pPr marL="522864" lvl="1" indent="-342900">
              <a:buFont typeface="Arial" panose="020B0604020202020204" pitchFamily="34" charset="0"/>
              <a:buChar char="•"/>
            </a:pPr>
            <a:r>
              <a:rPr lang="en-US" dirty="0"/>
              <a:t>Time epochs</a:t>
            </a:r>
          </a:p>
          <a:p>
            <a:pPr marL="522864" lvl="1" indent="-342900">
              <a:buFont typeface="Arial" panose="020B0604020202020204" pitchFamily="34" charset="0"/>
              <a:buChar char="•"/>
            </a:pPr>
            <a:r>
              <a:rPr lang="en-US" dirty="0"/>
              <a:t>Packs small percentage of total data in IMRS.</a:t>
            </a:r>
          </a:p>
          <a:p>
            <a:pPr marL="342900" indent="-342900">
              <a:buFont typeface="Arial" panose="020B0604020202020204" pitchFamily="34" charset="0"/>
              <a:buChar char="•"/>
            </a:pPr>
            <a:r>
              <a:rPr lang="en-US" dirty="0"/>
              <a:t>Pack transactions</a:t>
            </a:r>
          </a:p>
          <a:p>
            <a:pPr marL="522864" lvl="1" indent="-342900">
              <a:buFont typeface="Arial" panose="020B0604020202020204" pitchFamily="34" charset="0"/>
              <a:buChar char="•"/>
            </a:pPr>
            <a:r>
              <a:rPr lang="en-US" dirty="0"/>
              <a:t>Batch packing of a number of rows in partition.</a:t>
            </a:r>
          </a:p>
          <a:p>
            <a:pPr marL="522864" lvl="1" indent="-342900">
              <a:buFont typeface="Arial" panose="020B0604020202020204" pitchFamily="34" charset="0"/>
              <a:buChar char="•"/>
            </a:pPr>
            <a:r>
              <a:rPr lang="en-US" dirty="0"/>
              <a:t>Partition specific transactions.</a:t>
            </a:r>
          </a:p>
          <a:p>
            <a:pPr marL="522864" lvl="1" indent="-342900">
              <a:buFont typeface="Arial" panose="020B0604020202020204" pitchFamily="34" charset="0"/>
              <a:buChar char="•"/>
            </a:pPr>
            <a:r>
              <a:rPr lang="en-US" dirty="0"/>
              <a:t>Number of rows packed auto adjusted based on physical characteristics.</a:t>
            </a:r>
          </a:p>
        </p:txBody>
      </p:sp>
      <p:sp>
        <p:nvSpPr>
          <p:cNvPr id="4" name="Title"/>
          <p:cNvSpPr>
            <a:spLocks noGrp="1"/>
          </p:cNvSpPr>
          <p:nvPr>
            <p:ph type="title"/>
          </p:nvPr>
        </p:nvSpPr>
        <p:spPr>
          <a:xfrm>
            <a:off x="504001" y="504000"/>
            <a:ext cx="11186476" cy="369332"/>
          </a:xfrm>
        </p:spPr>
        <p:txBody>
          <a:bodyPr/>
          <a:lstStyle/>
          <a:p>
            <a:r>
              <a:rPr lang="en-US" dirty="0"/>
              <a:t>Locating Cold Data: Partition Aware Pack Selection</a:t>
            </a:r>
            <a:endParaRPr lang="en-US" sz="2000" b="0" dirty="0"/>
          </a:p>
        </p:txBody>
      </p:sp>
    </p:spTree>
    <p:extLst>
      <p:ext uri="{BB962C8B-B14F-4D97-AF65-F5344CB8AC3E}">
        <p14:creationId xmlns:p14="http://schemas.microsoft.com/office/powerpoint/2010/main" val="198553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Objective: Distribute bytes to pack based on coldness of the partition.</a:t>
                </a:r>
              </a:p>
              <a:p>
                <a:pPr marL="342900" indent="-342900">
                  <a:buFont typeface="Arial" panose="020B0604020202020204" pitchFamily="34" charset="0"/>
                  <a:buChar char="•"/>
                </a:pPr>
                <a:r>
                  <a:rPr lang="en-US" dirty="0"/>
                  <a:t>Usefulness Index (UI)</a:t>
                </a:r>
              </a:p>
              <a:p>
                <a:pPr/>
                <a14:m>
                  <m:oMathPara xmlns:m="http://schemas.openxmlformats.org/officeDocument/2006/math">
                    <m:oMathParaPr>
                      <m:jc m:val="centerGroup"/>
                    </m:oMathParaPr>
                    <m:oMath xmlns:m="http://schemas.openxmlformats.org/officeDocument/2006/math">
                      <m:borderBox>
                        <m:borderBoxPr>
                          <m:hideTop m:val="on"/>
                          <m:hideBot m:val="on"/>
                          <m:hideLeft m:val="on"/>
                          <m:hideRight m:val="on"/>
                          <m:ctrlPr>
                            <a:rPr lang="en-US" i="1">
                              <a:latin typeface="Cambria Math" panose="02040503050406030204" pitchFamily="18" charset="0"/>
                            </a:rPr>
                          </m:ctrlPr>
                        </m:borderBoxPr>
                        <m:e>
                          <m:sSub>
                            <m:sSubPr>
                              <m:ctrlPr>
                                <a:rPr lang="en-US" i="1">
                                  <a:latin typeface="Cambria Math" panose="02040503050406030204" pitchFamily="18" charset="0"/>
                                </a:rPr>
                              </m:ctrlPr>
                            </m:sSubPr>
                            <m:e>
                              <m:r>
                                <a:rPr lang="en-GB" i="1">
                                  <a:latin typeface="Cambria Math" panose="02040503050406030204" pitchFamily="18" charset="0"/>
                                </a:rPr>
                                <m:t>𝑈𝐼</m:t>
                              </m:r>
                            </m:e>
                            <m:sub>
                              <m:r>
                                <a:rPr lang="en-GB" i="1">
                                  <a:latin typeface="Cambria Math" panose="02040503050406030204" pitchFamily="18" charset="0"/>
                                </a:rPr>
                                <m:t>𝜌</m:t>
                              </m:r>
                            </m:sub>
                          </m:sSub>
                          <m:r>
                            <a:rPr lang="en-GB" i="1">
                              <a:latin typeface="Cambria Math" panose="02040503050406030204" pitchFamily="18" charset="0"/>
                            </a:rPr>
                            <m:t> = </m:t>
                          </m:r>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𝑆𝑒𝑙</m:t>
                                      </m:r>
                                    </m:e>
                                    <m:sub>
                                      <m:r>
                                        <a:rPr lang="en-GB" i="1">
                                          <a:latin typeface="Cambria Math" panose="02040503050406030204" pitchFamily="18" charset="0"/>
                                        </a:rPr>
                                        <m:t>𝜌</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𝑈𝑝𝑑</m:t>
                                      </m:r>
                                    </m:e>
                                    <m:sub>
                                      <m:r>
                                        <a:rPr lang="en-GB" i="1">
                                          <a:latin typeface="Cambria Math" panose="02040503050406030204" pitchFamily="18" charset="0"/>
                                        </a:rPr>
                                        <m:t>𝜌</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𝐷𝑒𝑙</m:t>
                                      </m:r>
                                    </m:e>
                                    <m:sub>
                                      <m:r>
                                        <a:rPr lang="en-GB" i="1">
                                          <a:latin typeface="Cambria Math" panose="02040503050406030204" pitchFamily="18" charset="0"/>
                                        </a:rPr>
                                        <m:t>𝜌</m:t>
                                      </m:r>
                                    </m:sub>
                                  </m:sSub>
                                </m:e>
                              </m:d>
                            </m:num>
                            <m:den>
                              <m:nary>
                                <m:naryPr>
                                  <m:chr m:val="∑"/>
                                  <m:limLoc m:val="undOvr"/>
                                  <m:supHide m:val="on"/>
                                  <m:ctrlPr>
                                    <a:rPr lang="en-US" i="1">
                                      <a:latin typeface="Cambria Math" panose="02040503050406030204" pitchFamily="18" charset="0"/>
                                    </a:rPr>
                                  </m:ctrlPr>
                                </m:naryPr>
                                <m:sub>
                                  <m:r>
                                    <a:rPr lang="en-GB" i="1">
                                      <a:latin typeface="Cambria Math" panose="02040503050406030204" pitchFamily="18" charset="0"/>
                                    </a:rPr>
                                    <m:t>𝜌</m:t>
                                  </m:r>
                                  <m:r>
                                    <a:rPr lang="zh-CN" altLang="en-US" i="1">
                                      <a:latin typeface="Cambria Math" panose="02040503050406030204" pitchFamily="18" charset="0"/>
                                    </a:rPr>
                                    <m:t>∈</m:t>
                                  </m:r>
                                  <m:r>
                                    <m:rPr>
                                      <m:sty m:val="p"/>
                                    </m:rPr>
                                    <a:rPr lang="en-GB">
                                      <a:latin typeface="Cambria Math" panose="02040503050406030204" pitchFamily="18" charset="0"/>
                                    </a:rPr>
                                    <m:t>Ρ</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𝑆𝑒𝑙</m:t>
                                          </m:r>
                                        </m:e>
                                        <m:sub>
                                          <m:r>
                                            <a:rPr lang="en-GB" i="1">
                                              <a:latin typeface="Cambria Math" panose="02040503050406030204" pitchFamily="18" charset="0"/>
                                            </a:rPr>
                                            <m:t>𝜌</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𝑈𝑝𝑑</m:t>
                                          </m:r>
                                        </m:e>
                                        <m:sub>
                                          <m:r>
                                            <a:rPr lang="en-GB" i="1">
                                              <a:latin typeface="Cambria Math" panose="02040503050406030204" pitchFamily="18" charset="0"/>
                                            </a:rPr>
                                            <m:t>𝜌</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𝐷𝑒𝑙</m:t>
                                          </m:r>
                                        </m:e>
                                        <m:sub>
                                          <m:r>
                                            <a:rPr lang="en-GB" i="1">
                                              <a:latin typeface="Cambria Math" panose="02040503050406030204" pitchFamily="18" charset="0"/>
                                            </a:rPr>
                                            <m:t>𝜌</m:t>
                                          </m:r>
                                        </m:sub>
                                      </m:sSub>
                                    </m:e>
                                  </m:d>
                                </m:e>
                              </m:nary>
                            </m:den>
                          </m:f>
                        </m:e>
                      </m:borderBox>
                    </m:oMath>
                  </m:oMathPara>
                </a14:m>
                <a:endParaRPr lang="en-US" dirty="0"/>
              </a:p>
              <a:p>
                <a:pPr marL="342900" indent="-342900">
                  <a:buFont typeface="Arial" panose="020B0604020202020204" pitchFamily="34" charset="0"/>
                  <a:buChar char="•"/>
                </a:pPr>
                <a:r>
                  <a:rPr lang="en-US" dirty="0"/>
                  <a:t>Cache Utilization Index (CUI)</a:t>
                </a:r>
              </a:p>
              <a:p>
                <a:pPr/>
                <a14:m>
                  <m:oMathPara xmlns:m="http://schemas.openxmlformats.org/officeDocument/2006/math">
                    <m:oMathParaPr>
                      <m:jc m:val="centerGroup"/>
                    </m:oMathParaPr>
                    <m:oMath xmlns:m="http://schemas.openxmlformats.org/officeDocument/2006/math">
                      <m:borderBox>
                        <m:borderBoxPr>
                          <m:hideTop m:val="on"/>
                          <m:hideBot m:val="on"/>
                          <m:hideLeft m:val="on"/>
                          <m:hideRight m:val="on"/>
                          <m:ctrlPr>
                            <a:rPr lang="en-US" i="1">
                              <a:latin typeface="Cambria Math" panose="02040503050406030204" pitchFamily="18" charset="0"/>
                            </a:rPr>
                          </m:ctrlPr>
                        </m:borderBoxPr>
                        <m:e>
                          <m:sSub>
                            <m:sSubPr>
                              <m:ctrlPr>
                                <a:rPr lang="en-US" i="1">
                                  <a:latin typeface="Cambria Math" panose="02040503050406030204" pitchFamily="18" charset="0"/>
                                </a:rPr>
                              </m:ctrlPr>
                            </m:sSubPr>
                            <m:e>
                              <m:r>
                                <a:rPr lang="en-GB" i="1">
                                  <a:latin typeface="Cambria Math" panose="02040503050406030204" pitchFamily="18" charset="0"/>
                                </a:rPr>
                                <m:t>𝐶𝑈𝐼</m:t>
                              </m:r>
                            </m:e>
                            <m:sub>
                              <m:r>
                                <a:rPr lang="en-GB" i="1">
                                  <a:latin typeface="Cambria Math" panose="02040503050406030204" pitchFamily="18" charset="0"/>
                                </a:rPr>
                                <m:t>𝜌</m:t>
                              </m:r>
                            </m:sub>
                          </m:sSub>
                          <m:r>
                            <a:rPr lang="en-GB"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GB" i="1">
                                      <a:latin typeface="Cambria Math" panose="02040503050406030204" pitchFamily="18" charset="0"/>
                                    </a:rPr>
                                    <m:t>𝐵𝑦𝑡𝑒𝑠</m:t>
                                  </m:r>
                                </m:e>
                                <m:sub>
                                  <m:r>
                                    <a:rPr lang="en-GB" i="1">
                                      <a:latin typeface="Cambria Math" panose="02040503050406030204" pitchFamily="18" charset="0"/>
                                    </a:rPr>
                                    <m:t>𝜌</m:t>
                                  </m:r>
                                </m:sub>
                              </m:sSub>
                            </m:num>
                            <m:den>
                              <m:nary>
                                <m:naryPr>
                                  <m:chr m:val="∑"/>
                                  <m:limLoc m:val="undOvr"/>
                                  <m:supHide m:val="on"/>
                                  <m:ctrlPr>
                                    <a:rPr lang="en-US" i="1">
                                      <a:latin typeface="Cambria Math" panose="02040503050406030204" pitchFamily="18" charset="0"/>
                                    </a:rPr>
                                  </m:ctrlPr>
                                </m:naryPr>
                                <m:sub>
                                  <m:r>
                                    <a:rPr lang="en-GB" i="1">
                                      <a:latin typeface="Cambria Math" panose="02040503050406030204" pitchFamily="18" charset="0"/>
                                    </a:rPr>
                                    <m:t>𝜌</m:t>
                                  </m:r>
                                  <m:r>
                                    <a:rPr lang="zh-CN" altLang="en-US" i="1">
                                      <a:latin typeface="Cambria Math" panose="02040503050406030204" pitchFamily="18" charset="0"/>
                                    </a:rPr>
                                    <m:t>∈</m:t>
                                  </m:r>
                                  <m:r>
                                    <m:rPr>
                                      <m:sty m:val="p"/>
                                    </m:rPr>
                                    <a:rPr lang="en-GB">
                                      <a:latin typeface="Cambria Math" panose="02040503050406030204" pitchFamily="18" charset="0"/>
                                    </a:rPr>
                                    <m:t>Ρ</m:t>
                                  </m:r>
                                </m:sub>
                                <m:sup/>
                                <m:e>
                                  <m:sSub>
                                    <m:sSubPr>
                                      <m:ctrlPr>
                                        <a:rPr lang="en-US" i="1">
                                          <a:latin typeface="Cambria Math" panose="02040503050406030204" pitchFamily="18" charset="0"/>
                                        </a:rPr>
                                      </m:ctrlPr>
                                    </m:sSubPr>
                                    <m:e>
                                      <m:r>
                                        <a:rPr lang="en-GB" i="1">
                                          <a:latin typeface="Cambria Math" panose="02040503050406030204" pitchFamily="18" charset="0"/>
                                        </a:rPr>
                                        <m:t>𝐵𝑦𝑡𝑒𝑠</m:t>
                                      </m:r>
                                    </m:e>
                                    <m:sub>
                                      <m:r>
                                        <a:rPr lang="en-GB" i="1">
                                          <a:latin typeface="Cambria Math" panose="02040503050406030204" pitchFamily="18" charset="0"/>
                                        </a:rPr>
                                        <m:t>𝜌</m:t>
                                      </m:r>
                                    </m:sub>
                                  </m:sSub>
                                </m:e>
                              </m:nary>
                            </m:den>
                          </m:f>
                        </m:e>
                      </m:borderBox>
                    </m:oMath>
                  </m:oMathPara>
                </a14:m>
                <a:endParaRPr lang="en-US" dirty="0"/>
              </a:p>
              <a:p>
                <a:pPr marL="342900" indent="-342900">
                  <a:buFont typeface="Arial" panose="020B0604020202020204" pitchFamily="34" charset="0"/>
                  <a:buChar char="•"/>
                </a:pPr>
                <a:r>
                  <a:rPr lang="en-US" dirty="0"/>
                  <a:t>Packability Index (PI)</a:t>
                </a:r>
              </a:p>
              <a:p>
                <a:pPr/>
                <a14:m>
                  <m:oMathPara xmlns:m="http://schemas.openxmlformats.org/officeDocument/2006/math">
                    <m:oMathParaPr>
                      <m:jc m:val="centerGroup"/>
                    </m:oMathParaPr>
                    <m:oMath xmlns:m="http://schemas.openxmlformats.org/officeDocument/2006/math">
                      <m:borderBox>
                        <m:borderBoxPr>
                          <m:hideTop m:val="on"/>
                          <m:hideBot m:val="on"/>
                          <m:hideLeft m:val="on"/>
                          <m:hideRight m:val="on"/>
                          <m:ctrlPr>
                            <a:rPr lang="en-US" i="1">
                              <a:latin typeface="Cambria Math" panose="02040503050406030204" pitchFamily="18" charset="0"/>
                            </a:rPr>
                          </m:ctrlPr>
                        </m:borderBoxPr>
                        <m:e>
                          <m:sSub>
                            <m:sSubPr>
                              <m:ctrlPr>
                                <a:rPr lang="en-US" i="1">
                                  <a:latin typeface="Cambria Math" panose="02040503050406030204" pitchFamily="18" charset="0"/>
                                </a:rPr>
                              </m:ctrlPr>
                            </m:sSubPr>
                            <m:e>
                              <m:r>
                                <a:rPr lang="en-GB" i="1">
                                  <a:latin typeface="Cambria Math" panose="02040503050406030204" pitchFamily="18" charset="0"/>
                                </a:rPr>
                                <m:t>𝑃𝐼</m:t>
                              </m:r>
                            </m:e>
                            <m:sub>
                              <m:r>
                                <a:rPr lang="en-GB" i="1">
                                  <a:latin typeface="Cambria Math" panose="02040503050406030204" pitchFamily="18" charset="0"/>
                                </a:rPr>
                                <m:t>𝜌</m:t>
                              </m:r>
                            </m:sub>
                          </m:sSub>
                          <m:r>
                            <a:rPr lang="en-GB"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GB" i="1">
                                              <a:latin typeface="Cambria Math" panose="02040503050406030204" pitchFamily="18" charset="0"/>
                                            </a:rPr>
                                            <m:t>𝐶𝑈𝐼</m:t>
                                          </m:r>
                                        </m:e>
                                        <m:sub>
                                          <m:r>
                                            <a:rPr lang="en-GB" i="1">
                                              <a:latin typeface="Cambria Math" panose="02040503050406030204" pitchFamily="18" charset="0"/>
                                            </a:rPr>
                                            <m:t>𝜌</m:t>
                                          </m:r>
                                        </m:sub>
                                      </m:sSub>
                                    </m:num>
                                    <m:den>
                                      <m:sSub>
                                        <m:sSubPr>
                                          <m:ctrlPr>
                                            <a:rPr lang="en-US" i="1">
                                              <a:latin typeface="Cambria Math" panose="02040503050406030204" pitchFamily="18" charset="0"/>
                                            </a:rPr>
                                          </m:ctrlPr>
                                        </m:sSubPr>
                                        <m:e>
                                          <m:r>
                                            <a:rPr lang="en-GB" i="1">
                                              <a:latin typeface="Cambria Math" panose="02040503050406030204" pitchFamily="18" charset="0"/>
                                            </a:rPr>
                                            <m:t>𝑈𝐼</m:t>
                                          </m:r>
                                        </m:e>
                                        <m:sub>
                                          <m:r>
                                            <a:rPr lang="en-GB" i="1">
                                              <a:latin typeface="Cambria Math" panose="02040503050406030204" pitchFamily="18" charset="0"/>
                                            </a:rPr>
                                            <m:t>𝜌</m:t>
                                          </m:r>
                                        </m:sub>
                                      </m:sSub>
                                    </m:den>
                                  </m:f>
                                </m:e>
                              </m:d>
                            </m:num>
                            <m:den>
                              <m:nary>
                                <m:naryPr>
                                  <m:chr m:val="∑"/>
                                  <m:limLoc m:val="subSup"/>
                                  <m:supHide m:val="on"/>
                                  <m:ctrlPr>
                                    <a:rPr lang="en-US" i="1">
                                      <a:latin typeface="Cambria Math" panose="02040503050406030204" pitchFamily="18" charset="0"/>
                                    </a:rPr>
                                  </m:ctrlPr>
                                </m:naryPr>
                                <m:sub>
                                  <m:r>
                                    <a:rPr lang="en-GB" i="1">
                                      <a:latin typeface="Cambria Math" panose="02040503050406030204" pitchFamily="18" charset="0"/>
                                    </a:rPr>
                                    <m:t>𝜌</m:t>
                                  </m:r>
                                  <m:r>
                                    <a:rPr lang="zh-CN" altLang="en-US" i="1">
                                      <a:latin typeface="Cambria Math" panose="02040503050406030204" pitchFamily="18" charset="0"/>
                                    </a:rPr>
                                    <m:t>∈</m:t>
                                  </m:r>
                                  <m:r>
                                    <m:rPr>
                                      <m:sty m:val="p"/>
                                    </m:rPr>
                                    <a:rPr lang="en-GB">
                                      <a:latin typeface="Cambria Math" panose="02040503050406030204" pitchFamily="18" charset="0"/>
                                    </a:rPr>
                                    <m:t>Ρ</m:t>
                                  </m:r>
                                </m:sub>
                                <m:sup/>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GB" i="1">
                                                  <a:latin typeface="Cambria Math" panose="02040503050406030204" pitchFamily="18" charset="0"/>
                                                </a:rPr>
                                                <m:t>𝐶𝑈𝐼</m:t>
                                              </m:r>
                                            </m:e>
                                            <m:sub>
                                              <m:r>
                                                <a:rPr lang="en-GB" i="1">
                                                  <a:latin typeface="Cambria Math" panose="02040503050406030204" pitchFamily="18" charset="0"/>
                                                </a:rPr>
                                                <m:t>𝜌</m:t>
                                              </m:r>
                                            </m:sub>
                                          </m:sSub>
                                        </m:num>
                                        <m:den>
                                          <m:sSub>
                                            <m:sSubPr>
                                              <m:ctrlPr>
                                                <a:rPr lang="en-US" i="1">
                                                  <a:latin typeface="Cambria Math" panose="02040503050406030204" pitchFamily="18" charset="0"/>
                                                </a:rPr>
                                              </m:ctrlPr>
                                            </m:sSubPr>
                                            <m:e>
                                              <m:r>
                                                <a:rPr lang="en-GB" i="1">
                                                  <a:latin typeface="Cambria Math" panose="02040503050406030204" pitchFamily="18" charset="0"/>
                                                </a:rPr>
                                                <m:t>𝑈𝐼</m:t>
                                              </m:r>
                                            </m:e>
                                            <m:sub>
                                              <m:r>
                                                <a:rPr lang="en-GB" i="1">
                                                  <a:latin typeface="Cambria Math" panose="02040503050406030204" pitchFamily="18" charset="0"/>
                                                </a:rPr>
                                                <m:t>𝜌</m:t>
                                              </m:r>
                                            </m:sub>
                                          </m:sSub>
                                        </m:den>
                                      </m:f>
                                    </m:e>
                                  </m:d>
                                </m:e>
                              </m:nary>
                            </m:den>
                          </m:f>
                        </m:e>
                      </m:borderBox>
                    </m:oMath>
                  </m:oMathPara>
                </a14:m>
                <a:endParaRPr lang="en-US" dirty="0"/>
              </a:p>
              <a:p>
                <a:pPr marL="342900" indent="-342900">
                  <a:buFont typeface="Arial" panose="020B0604020202020204" pitchFamily="34" charset="0"/>
                  <a:buChar char="•"/>
                </a:pPr>
                <a:r>
                  <a:rPr lang="en-US" dirty="0"/>
                  <a:t>Bytes to pack  =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𝑃𝐼</m:t>
                        </m:r>
                      </m:e>
                      <m:sub>
                        <m:r>
                          <a:rPr lang="en-GB" i="1">
                            <a:latin typeface="Cambria Math" panose="02040503050406030204" pitchFamily="18" charset="0"/>
                          </a:rPr>
                          <m:t>𝜌</m:t>
                        </m:r>
                      </m:sub>
                    </m:sSub>
                  </m:oMath>
                </a14:m>
                <a:r>
                  <a:rPr lang="en-US" dirty="0"/>
                  <a:t> * </a:t>
                </a:r>
                <a:r>
                  <a:rPr lang="en-US" dirty="0" err="1"/>
                  <a:t>TotalBytesToPack</a:t>
                </a:r>
                <a:endParaRPr lang="en-US" dirty="0"/>
              </a:p>
            </p:txBody>
          </p:sp>
        </mc:Choice>
        <mc:Fallback xmlns="">
          <p:sp>
            <p:nvSpPr>
              <p:cNvPr id="11" name="Text Placeholder"/>
              <p:cNvSpPr>
                <a:spLocks noGrp="1" noRot="1" noChangeAspect="1" noMove="1" noResize="1" noEditPoints="1" noAdjustHandles="1" noChangeArrowheads="1" noChangeShapeType="1" noTextEdit="1"/>
              </p:cNvSpPr>
              <p:nvPr>
                <p:ph type="body" sz="quarter" idx="10"/>
              </p:nvPr>
            </p:nvSpPr>
            <p:spPr>
              <a:blipFill>
                <a:blip r:embed="rId2"/>
                <a:stretch>
                  <a:fillRect l="-1035" t="-1552" b="-2199"/>
                </a:stretch>
              </a:blipFill>
            </p:spPr>
            <p:txBody>
              <a:bodyPr/>
              <a:lstStyle/>
              <a:p>
                <a:r>
                  <a:rPr lang="en-US">
                    <a:noFill/>
                  </a:rPr>
                  <a:t> </a:t>
                </a:r>
              </a:p>
            </p:txBody>
          </p:sp>
        </mc:Fallback>
      </mc:AlternateContent>
      <p:sp>
        <p:nvSpPr>
          <p:cNvPr id="4" name="Title"/>
          <p:cNvSpPr>
            <a:spLocks noGrp="1"/>
          </p:cNvSpPr>
          <p:nvPr>
            <p:ph type="title"/>
          </p:nvPr>
        </p:nvSpPr>
        <p:spPr>
          <a:xfrm>
            <a:off x="504001" y="504000"/>
            <a:ext cx="11186476" cy="369332"/>
          </a:xfrm>
        </p:spPr>
        <p:txBody>
          <a:bodyPr/>
          <a:lstStyle/>
          <a:p>
            <a:r>
              <a:rPr lang="en-US" dirty="0"/>
              <a:t>Partition Aware Pack Selection: Pack Cycle Byte Distribution</a:t>
            </a:r>
            <a:endParaRPr lang="en-US" sz="2000" b="0" dirty="0"/>
          </a:p>
        </p:txBody>
      </p:sp>
    </p:spTree>
    <p:extLst>
      <p:ext uri="{BB962C8B-B14F-4D97-AF65-F5344CB8AC3E}">
        <p14:creationId xmlns:p14="http://schemas.microsoft.com/office/powerpoint/2010/main" val="251326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 Placeholder"/>
              <p:cNvSpPr>
                <a:spLocks noGrp="1"/>
              </p:cNvSpPr>
              <p:nvPr>
                <p:ph type="body" sz="quarter" idx="10"/>
              </p:nvPr>
            </p:nvSpPr>
            <p:spPr/>
            <p:txBody>
              <a:bodyPr>
                <a:normAutofit/>
              </a:bodyPr>
              <a:lstStyle/>
              <a:p>
                <a:pPr marL="342900" indent="-342900">
                  <a:buFont typeface="Arial" panose="020B0604020202020204" pitchFamily="34" charset="0"/>
                  <a:buChar char="•"/>
                </a:pPr>
                <a:r>
                  <a:rPr lang="en-US" dirty="0"/>
                  <a:t>Time stamp filter (</a:t>
                </a:r>
                <a:r>
                  <a:rPr lang="en-AU" dirty="0"/>
                  <a:t>Ʈ)</a:t>
                </a:r>
              </a:p>
              <a:p>
                <a:pPr marL="522864" lvl="1" indent="-342900">
                  <a:buFont typeface="Arial" panose="020B0604020202020204" pitchFamily="34" charset="0"/>
                  <a:buChar char="•"/>
                </a:pPr>
                <a:r>
                  <a:rPr lang="en-AU" dirty="0"/>
                  <a:t>Approximates number of transactions which would cause a small fixed increase in IMRS cache size.</a:t>
                </a:r>
              </a:p>
              <a:p>
                <a:pPr marL="522864" lvl="1" indent="-342900">
                  <a:buFont typeface="Arial" panose="020B0604020202020204" pitchFamily="34" charset="0"/>
                  <a:buChar char="•"/>
                </a:pPr>
                <a:r>
                  <a:rPr lang="en-AU" dirty="0"/>
                  <a:t>Extrapolate to calculate number of transactions which would cause increase equivalent to “steady cache utilization” (P).</a:t>
                </a:r>
              </a:p>
              <a:p>
                <a:pPr marL="342900" indent="-342900">
                  <a:buFont typeface="Arial" panose="020B0604020202020204" pitchFamily="34" charset="0"/>
                  <a:buChar char="•"/>
                </a:pPr>
                <a:r>
                  <a:rPr lang="en-AU" dirty="0"/>
                  <a:t>Data accessed by most recently committed Ʈ transactions is retained.</a:t>
                </a:r>
              </a:p>
              <a:p>
                <a:pPr marL="342900" indent="-342900">
                  <a:buFont typeface="Arial" panose="020B0604020202020204" pitchFamily="34" charset="0"/>
                  <a:buChar char="•"/>
                </a:pPr>
                <a14:m>
                  <m:oMath xmlns:m="http://schemas.openxmlformats.org/officeDocument/2006/math">
                    <m:borderBox>
                      <m:borderBoxPr>
                        <m:hideTop m:val="on"/>
                        <m:hideBot m:val="on"/>
                        <m:hideLeft m:val="on"/>
                        <m:hideRight m:val="on"/>
                        <m:ctrlPr>
                          <a:rPr lang="en-US" i="1">
                            <a:latin typeface="Cambria Math" panose="02040503050406030204" pitchFamily="18" charset="0"/>
                          </a:rPr>
                        </m:ctrlPr>
                      </m:borderBoxPr>
                      <m:e>
                        <m:r>
                          <a:rPr lang="en-GB" i="1">
                            <a:latin typeface="Cambria Math" panose="02040503050406030204" pitchFamily="18" charset="0"/>
                          </a:rPr>
                          <m:t>𝑅𝑂𝑊</m:t>
                        </m:r>
                        <m:r>
                          <a:rPr lang="en-GB" i="1">
                            <a:latin typeface="Cambria Math" panose="02040503050406030204" pitchFamily="18" charset="0"/>
                          </a:rPr>
                          <m:t>_</m:t>
                        </m:r>
                        <m:r>
                          <a:rPr lang="en-GB" i="1">
                            <a:latin typeface="Cambria Math" panose="02040503050406030204" pitchFamily="18" charset="0"/>
                          </a:rPr>
                          <m:t>𝐼𝑆</m:t>
                        </m:r>
                        <m:r>
                          <a:rPr lang="en-GB" i="1">
                            <a:latin typeface="Cambria Math" panose="02040503050406030204" pitchFamily="18" charset="0"/>
                          </a:rPr>
                          <m:t>_</m:t>
                        </m:r>
                        <m:r>
                          <a:rPr lang="en-GB" i="1">
                            <a:latin typeface="Cambria Math" panose="02040503050406030204" pitchFamily="18" charset="0"/>
                          </a:rPr>
                          <m:t>𝐶𝑂𝐿𝐷</m:t>
                        </m:r>
                        <m:d>
                          <m:dPr>
                            <m:ctrlPr>
                              <a:rPr lang="en-US" i="1">
                                <a:latin typeface="Cambria Math" panose="02040503050406030204" pitchFamily="18" charset="0"/>
                              </a:rPr>
                            </m:ctrlPr>
                          </m:dPr>
                          <m:e>
                            <m:r>
                              <a:rPr lang="en-GB" i="1">
                                <a:latin typeface="Cambria Math" panose="02040503050406030204" pitchFamily="18" charset="0"/>
                              </a:rPr>
                              <m:t>𝛾</m:t>
                            </m:r>
                          </m:e>
                        </m:d>
                        <m:r>
                          <a:rPr lang="en-GB" i="1">
                            <a:latin typeface="Cambria Math" panose="02040503050406030204" pitchFamily="18" charset="0"/>
                          </a:rPr>
                          <m:t>≝</m:t>
                        </m:r>
                        <m:r>
                          <a:rPr lang="en-GB" i="1">
                            <a:latin typeface="Cambria Math" panose="02040503050406030204" pitchFamily="18" charset="0"/>
                          </a:rPr>
                          <m:t>𝐶𝑂𝑀𝑀𝐼𝑇</m:t>
                        </m:r>
                        <m:r>
                          <a:rPr lang="en-GB" i="1">
                            <a:latin typeface="Cambria Math" panose="02040503050406030204" pitchFamily="18" charset="0"/>
                          </a:rPr>
                          <m:t>_</m:t>
                        </m:r>
                        <m:r>
                          <a:rPr lang="en-GB" i="1">
                            <a:latin typeface="Cambria Math" panose="02040503050406030204" pitchFamily="18" charset="0"/>
                          </a:rPr>
                          <m:t>𝑇𝑆</m:t>
                        </m:r>
                        <m:d>
                          <m:dPr>
                            <m:ctrlPr>
                              <a:rPr lang="en-US" i="1">
                                <a:latin typeface="Cambria Math" panose="02040503050406030204" pitchFamily="18" charset="0"/>
                              </a:rPr>
                            </m:ctrlPr>
                          </m:dPr>
                          <m:e>
                            <m:r>
                              <a:rPr lang="en-GB" i="1">
                                <a:latin typeface="Cambria Math" panose="02040503050406030204" pitchFamily="18" charset="0"/>
                              </a:rPr>
                              <m:t>𝑑𝑏</m:t>
                            </m:r>
                          </m:e>
                        </m:d>
                        <m:r>
                          <a:rPr lang="en-GB" i="1">
                            <a:latin typeface="Cambria Math" panose="02040503050406030204" pitchFamily="18" charset="0"/>
                          </a:rPr>
                          <m:t>−</m:t>
                        </m:r>
                        <m:r>
                          <a:rPr lang="en-GB" i="1">
                            <a:latin typeface="Cambria Math" panose="02040503050406030204" pitchFamily="18" charset="0"/>
                          </a:rPr>
                          <m:t>𝐴𝐶𝐶𝐸𝑆𝑆</m:t>
                        </m:r>
                        <m:r>
                          <a:rPr lang="en-GB" i="1">
                            <a:latin typeface="Cambria Math" panose="02040503050406030204" pitchFamily="18" charset="0"/>
                          </a:rPr>
                          <m:t>_</m:t>
                        </m:r>
                        <m:r>
                          <a:rPr lang="en-GB" i="1">
                            <a:latin typeface="Cambria Math" panose="02040503050406030204" pitchFamily="18" charset="0"/>
                          </a:rPr>
                          <m:t>𝑇𝑆</m:t>
                        </m:r>
                        <m:d>
                          <m:dPr>
                            <m:ctrlPr>
                              <a:rPr lang="en-US" i="1">
                                <a:latin typeface="Cambria Math" panose="02040503050406030204" pitchFamily="18" charset="0"/>
                              </a:rPr>
                            </m:ctrlPr>
                          </m:dPr>
                          <m:e>
                            <m:r>
                              <a:rPr lang="en-GB" i="1">
                                <a:latin typeface="Cambria Math" panose="02040503050406030204" pitchFamily="18" charset="0"/>
                              </a:rPr>
                              <m:t>𝛾</m:t>
                            </m:r>
                          </m:e>
                        </m:d>
                        <m:r>
                          <a:rPr lang="en-GB" i="1">
                            <a:latin typeface="Cambria Math" panose="02040503050406030204" pitchFamily="18" charset="0"/>
                          </a:rPr>
                          <m:t> &gt;</m:t>
                        </m:r>
                        <m:r>
                          <a:rPr lang="en-GB" i="1">
                            <a:latin typeface="Cambria Math" panose="02040503050406030204" pitchFamily="18" charset="0"/>
                          </a:rPr>
                          <m:t>𝜏</m:t>
                        </m:r>
                      </m:e>
                    </m:borderBox>
                  </m:oMath>
                </a14:m>
                <a:endParaRPr lang="en-US" dirty="0"/>
              </a:p>
              <a:p>
                <a:pPr marL="342900" indent="-342900">
                  <a:buFont typeface="Arial" panose="020B0604020202020204" pitchFamily="34" charset="0"/>
                  <a:buChar char="•"/>
                </a:pPr>
                <a14:m>
                  <m:oMath xmlns:m="http://schemas.openxmlformats.org/officeDocument/2006/math">
                    <m:borderBox>
                      <m:borderBoxPr>
                        <m:hideTop m:val="on"/>
                        <m:hideBot m:val="on"/>
                        <m:hideLeft m:val="on"/>
                        <m:hideRight m:val="on"/>
                        <m:ctrlPr>
                          <a:rPr lang="en-US" i="1">
                            <a:latin typeface="Cambria Math" panose="02040503050406030204" pitchFamily="18" charset="0"/>
                          </a:rPr>
                        </m:ctrlPr>
                      </m:borderBoxPr>
                      <m:e>
                        <m:r>
                          <a:rPr lang="en-GB" i="1">
                            <a:latin typeface="Cambria Math" panose="02040503050406030204" pitchFamily="18" charset="0"/>
                          </a:rPr>
                          <m:t>𝜏</m:t>
                        </m:r>
                        <m:r>
                          <a:rPr lang="en-GB"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e>
                                </m:d>
                                <m:r>
                                  <a:rPr lang="en-GB" i="1">
                                    <a:latin typeface="Cambria Math" panose="02040503050406030204" pitchFamily="18" charset="0"/>
                                  </a:rPr>
                                  <m:t>×</m:t>
                                </m:r>
                                <m:r>
                                  <m:rPr>
                                    <m:sty m:val="p"/>
                                  </m:rPr>
                                  <a:rPr lang="en-GB">
                                    <a:latin typeface="Cambria Math" panose="02040503050406030204" pitchFamily="18" charset="0"/>
                                  </a:rPr>
                                  <m:t>Ρ</m:t>
                                </m:r>
                              </m:e>
                            </m:d>
                          </m:num>
                          <m:den>
                            <m:r>
                              <a:rPr lang="en-GB" i="1">
                                <a:latin typeface="Cambria Math" panose="02040503050406030204" pitchFamily="18" charset="0"/>
                              </a:rPr>
                              <m:t>𝛿</m:t>
                            </m:r>
                          </m:den>
                        </m:f>
                      </m:e>
                    </m:borderBox>
                  </m:oMath>
                </a14:m>
                <a:endParaRPr lang="en-US" dirty="0"/>
              </a:p>
              <a:p>
                <a:pPr marL="522864"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oMath>
                </a14:m>
                <a:r>
                  <a:rPr lang="en-AU" dirty="0"/>
                  <a:t>: begin commit timestamp, </a:t>
                </a:r>
                <a:endParaRPr lang="en-US" i="1" dirty="0">
                  <a:latin typeface="Cambria Math" panose="02040503050406030204" pitchFamily="18" charset="0"/>
                </a:endParaRPr>
              </a:p>
              <a:p>
                <a:pPr marL="522864" lvl="1" indent="-342900">
                  <a:buFont typeface="Arial" panose="020B0604020202020204" pitchFamily="34" charset="0"/>
                  <a:buChar char="•"/>
                </a:pPr>
                <a14:m>
                  <m:oMath xmlns:m="http://schemas.openxmlformats.org/officeDocument/2006/math">
                    <m:r>
                      <a:rPr lang="en-GB" i="1">
                        <a:latin typeface="Cambria Math" panose="02040503050406030204" pitchFamily="18" charset="0"/>
                      </a:rPr>
                      <m:t>𝛿</m:t>
                    </m:r>
                  </m:oMath>
                </a14:m>
                <a:r>
                  <a:rPr lang="en-AU" dirty="0"/>
                  <a:t>: Percentage of memory increase</a:t>
                </a:r>
              </a:p>
              <a:p>
                <a:pPr marL="522864"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2</m:t>
                        </m:r>
                      </m:sub>
                    </m:sSub>
                    <m:r>
                      <a:rPr lang="en-US" b="0" i="1" smtClean="0">
                        <a:latin typeface="Cambria Math" panose="02040503050406030204" pitchFamily="18" charset="0"/>
                      </a:rPr>
                      <m:t>:</m:t>
                    </m:r>
                  </m:oMath>
                </a14:m>
                <a:r>
                  <a:rPr lang="en-AU" dirty="0"/>
                  <a:t> Commit timestamp after memory increase</a:t>
                </a:r>
              </a:p>
              <a:p>
                <a:pPr marL="522864" lvl="1" indent="-342900">
                  <a:buFont typeface="Arial" panose="020B0604020202020204" pitchFamily="34" charset="0"/>
                  <a:buChar char="•"/>
                </a:pPr>
                <a:r>
                  <a:rPr lang="en-AU" dirty="0"/>
                  <a:t>P: Steady cache utilization percentage.</a:t>
                </a:r>
              </a:p>
            </p:txBody>
          </p:sp>
        </mc:Choice>
        <mc:Fallback xmlns="">
          <p:sp>
            <p:nvSpPr>
              <p:cNvPr id="11" name="Text Placeholder"/>
              <p:cNvSpPr>
                <a:spLocks noGrp="1" noRot="1" noChangeAspect="1" noMove="1" noResize="1" noEditPoints="1" noAdjustHandles="1" noChangeArrowheads="1" noChangeShapeType="1" noTextEdit="1"/>
              </p:cNvSpPr>
              <p:nvPr>
                <p:ph type="body" sz="quarter" idx="10"/>
              </p:nvPr>
            </p:nvSpPr>
            <p:spPr>
              <a:blipFill>
                <a:blip r:embed="rId2"/>
                <a:stretch>
                  <a:fillRect l="-1035" t="-1552" r="-490"/>
                </a:stretch>
              </a:blipFill>
            </p:spPr>
            <p:txBody>
              <a:bodyPr/>
              <a:lstStyle/>
              <a:p>
                <a:r>
                  <a:rPr lang="en-US">
                    <a:noFill/>
                  </a:rPr>
                  <a:t> </a:t>
                </a:r>
              </a:p>
            </p:txBody>
          </p:sp>
        </mc:Fallback>
      </mc:AlternateContent>
      <p:sp>
        <p:nvSpPr>
          <p:cNvPr id="4" name="Title"/>
          <p:cNvSpPr>
            <a:spLocks noGrp="1"/>
          </p:cNvSpPr>
          <p:nvPr>
            <p:ph type="title"/>
          </p:nvPr>
        </p:nvSpPr>
        <p:spPr>
          <a:xfrm>
            <a:off x="504001" y="504000"/>
            <a:ext cx="11186476" cy="369332"/>
          </a:xfrm>
        </p:spPr>
        <p:txBody>
          <a:bodyPr/>
          <a:lstStyle/>
          <a:p>
            <a:r>
              <a:rPr lang="en-US" dirty="0"/>
              <a:t>Identifying Cold Data</a:t>
            </a:r>
            <a:endParaRPr lang="en-US" sz="2000" b="0" dirty="0"/>
          </a:p>
        </p:txBody>
      </p:sp>
    </p:spTree>
    <p:extLst>
      <p:ext uri="{BB962C8B-B14F-4D97-AF65-F5344CB8AC3E}">
        <p14:creationId xmlns:p14="http://schemas.microsoft.com/office/powerpoint/2010/main" val="419847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Experiments</a:t>
            </a:r>
          </a:p>
        </p:txBody>
      </p:sp>
      <p:pic>
        <p:nvPicPr>
          <p:cNvPr id="5"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370962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a:xfrm>
            <a:off x="6310715" y="1185334"/>
            <a:ext cx="5745815" cy="3962399"/>
          </a:xfrm>
        </p:spPr>
      </p:sp>
      <p:sp>
        <p:nvSpPr>
          <p:cNvPr id="4" name="Text Placeholder"/>
          <p:cNvSpPr>
            <a:spLocks noGrp="1"/>
          </p:cNvSpPr>
          <p:nvPr>
            <p:ph type="body" sz="quarter" idx="11"/>
          </p:nvPr>
        </p:nvSpPr>
        <p:spPr/>
        <p:txBody>
          <a:bodyPr/>
          <a:lstStyle/>
          <a:p>
            <a:pPr lvl="1"/>
            <a:r>
              <a:rPr lang="en-US" dirty="0"/>
              <a:t>Setup: 60 cores, 4 sockets, 1TB RAM</a:t>
            </a:r>
          </a:p>
          <a:p>
            <a:pPr lvl="1"/>
            <a:r>
              <a:rPr lang="en-US" dirty="0"/>
              <a:t>OLTP benchmark based on TPCC.</a:t>
            </a:r>
          </a:p>
          <a:p>
            <a:pPr lvl="1"/>
            <a:r>
              <a:rPr lang="en-US" dirty="0"/>
              <a:t>Configurations:</a:t>
            </a:r>
          </a:p>
          <a:p>
            <a:pPr lvl="2"/>
            <a:r>
              <a:rPr lang="en-US" dirty="0"/>
              <a:t>ILM off</a:t>
            </a:r>
          </a:p>
          <a:p>
            <a:pPr lvl="2"/>
            <a:r>
              <a:rPr lang="en-US" dirty="0"/>
              <a:t>ILM on</a:t>
            </a:r>
          </a:p>
          <a:p>
            <a:pPr lvl="1"/>
            <a:r>
              <a:rPr lang="en-US" dirty="0"/>
              <a:t>Parameters</a:t>
            </a:r>
          </a:p>
          <a:p>
            <a:pPr lvl="2"/>
            <a:r>
              <a:rPr lang="en-US" dirty="0"/>
              <a:t>Relative throughput</a:t>
            </a:r>
          </a:p>
          <a:p>
            <a:pPr lvl="2"/>
            <a:r>
              <a:rPr lang="en-US" dirty="0"/>
              <a:t>In-memory Hit rate</a:t>
            </a:r>
          </a:p>
          <a:p>
            <a:pPr lvl="2"/>
            <a:r>
              <a:rPr lang="en-US" dirty="0"/>
              <a:t>Reduction in cache utilization</a:t>
            </a:r>
          </a:p>
        </p:txBody>
      </p:sp>
      <p:sp>
        <p:nvSpPr>
          <p:cNvPr id="2" name="Title"/>
          <p:cNvSpPr>
            <a:spLocks noGrp="1"/>
          </p:cNvSpPr>
          <p:nvPr>
            <p:ph type="title"/>
          </p:nvPr>
        </p:nvSpPr>
        <p:spPr>
          <a:xfrm>
            <a:off x="504001" y="504000"/>
            <a:ext cx="5112000" cy="369332"/>
          </a:xfrm>
        </p:spPr>
        <p:txBody>
          <a:bodyPr/>
          <a:lstStyle/>
          <a:p>
            <a:r>
              <a:rPr lang="en-US" dirty="0"/>
              <a:t>Benefits of ILM</a:t>
            </a:r>
          </a:p>
        </p:txBody>
      </p:sp>
      <p:pic>
        <p:nvPicPr>
          <p:cNvPr id="108" name="Picture 107" descr="Fig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0714" y="1185334"/>
            <a:ext cx="5745816" cy="3962399"/>
          </a:xfrm>
          <a:prstGeom prst="rect">
            <a:avLst/>
          </a:prstGeom>
          <a:noFill/>
          <a:ln>
            <a:noFill/>
          </a:ln>
        </p:spPr>
      </p:pic>
    </p:spTree>
    <p:extLst>
      <p:ext uri="{BB962C8B-B14F-4D97-AF65-F5344CB8AC3E}">
        <p14:creationId xmlns:p14="http://schemas.microsoft.com/office/powerpoint/2010/main" val="2212699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7222" y="1619999"/>
            <a:ext cx="5307902" cy="2839111"/>
          </a:xfrm>
          <a:prstGeom prst="rect">
            <a:avLst/>
          </a:prstGeom>
        </p:spPr>
      </p:pic>
      <p:sp>
        <p:nvSpPr>
          <p:cNvPr id="2" name="Title"/>
          <p:cNvSpPr>
            <a:spLocks noGrp="1"/>
          </p:cNvSpPr>
          <p:nvPr>
            <p:ph type="title"/>
          </p:nvPr>
        </p:nvSpPr>
        <p:spPr/>
        <p:txBody>
          <a:bodyPr/>
          <a:lstStyle/>
          <a:p>
            <a:r>
              <a:rPr lang="en-US" dirty="0"/>
              <a:t>Cache Utilization and Relative TPM with Pack</a:t>
            </a:r>
          </a:p>
        </p:txBody>
      </p:sp>
      <p:pic>
        <p:nvPicPr>
          <p:cNvPr id="9" name="Picture 8" descr="Fig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1422" y="1619999"/>
            <a:ext cx="5226756" cy="2839111"/>
          </a:xfrm>
          <a:prstGeom prst="rect">
            <a:avLst/>
          </a:prstGeom>
          <a:noFill/>
          <a:ln>
            <a:noFill/>
          </a:ln>
        </p:spPr>
      </p:pic>
    </p:spTree>
    <p:extLst>
      <p:ext uri="{BB962C8B-B14F-4D97-AF65-F5344CB8AC3E}">
        <p14:creationId xmlns:p14="http://schemas.microsoft.com/office/powerpoint/2010/main" val="9484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lvl="0"/>
            <a:r>
              <a:rPr lang="en-US" dirty="0"/>
              <a:t>ILM_ON</a:t>
            </a:r>
          </a:p>
          <a:p>
            <a:pPr lvl="0"/>
            <a:endParaRPr lang="en-US" dirty="0"/>
          </a:p>
        </p:txBody>
      </p:sp>
      <p:sp>
        <p:nvSpPr>
          <p:cNvPr id="8" name="Text Placeholder column 1"/>
          <p:cNvSpPr>
            <a:spLocks noGrp="1"/>
          </p:cNvSpPr>
          <p:nvPr>
            <p:ph type="body" sz="quarter" idx="10"/>
          </p:nvPr>
        </p:nvSpPr>
        <p:spPr/>
        <p:txBody>
          <a:bodyPr/>
          <a:lstStyle/>
          <a:p>
            <a:pPr lvl="0"/>
            <a:r>
              <a:rPr lang="en-US" dirty="0"/>
              <a:t>ILM_OFF	</a:t>
            </a:r>
          </a:p>
          <a:p>
            <a:pPr lvl="0"/>
            <a:endParaRPr lang="en-US" dirty="0"/>
          </a:p>
        </p:txBody>
      </p:sp>
      <p:sp>
        <p:nvSpPr>
          <p:cNvPr id="7" name="Title"/>
          <p:cNvSpPr>
            <a:spLocks noGrp="1"/>
          </p:cNvSpPr>
          <p:nvPr>
            <p:ph type="title"/>
          </p:nvPr>
        </p:nvSpPr>
        <p:spPr/>
        <p:txBody>
          <a:bodyPr/>
          <a:lstStyle/>
          <a:p>
            <a:r>
              <a:rPr lang="en-US" dirty="0"/>
              <a:t>Partition Level Cache Footprint</a:t>
            </a:r>
          </a:p>
        </p:txBody>
      </p:sp>
      <p:pic>
        <p:nvPicPr>
          <p:cNvPr id="2" name="Picture 1"/>
          <p:cNvPicPr>
            <a:picLocks noChangeAspect="1"/>
          </p:cNvPicPr>
          <p:nvPr/>
        </p:nvPicPr>
        <p:blipFill>
          <a:blip r:embed="rId2"/>
          <a:stretch>
            <a:fillRect/>
          </a:stretch>
        </p:blipFill>
        <p:spPr>
          <a:xfrm>
            <a:off x="376365" y="2417289"/>
            <a:ext cx="5550302" cy="2978778"/>
          </a:xfrm>
          <a:prstGeom prst="rect">
            <a:avLst/>
          </a:prstGeom>
        </p:spPr>
      </p:pic>
      <p:pic>
        <p:nvPicPr>
          <p:cNvPr id="3" name="Picture 2"/>
          <p:cNvPicPr>
            <a:picLocks noChangeAspect="1"/>
          </p:cNvPicPr>
          <p:nvPr/>
        </p:nvPicPr>
        <p:blipFill>
          <a:blip r:embed="rId3"/>
          <a:stretch>
            <a:fillRect/>
          </a:stretch>
        </p:blipFill>
        <p:spPr>
          <a:xfrm>
            <a:off x="6366832" y="2417289"/>
            <a:ext cx="5665692" cy="2978778"/>
          </a:xfrm>
          <a:prstGeom prst="rect">
            <a:avLst/>
          </a:prstGeom>
        </p:spPr>
      </p:pic>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lstStyle/>
          <a:p>
            <a:pPr lvl="1"/>
            <a:r>
              <a:rPr lang="en-US" dirty="0"/>
              <a:t>Background</a:t>
            </a:r>
          </a:p>
          <a:p>
            <a:pPr lvl="1"/>
            <a:r>
              <a:rPr lang="en-US" dirty="0"/>
              <a:t>Overall Architecture</a:t>
            </a:r>
          </a:p>
          <a:p>
            <a:pPr lvl="1"/>
            <a:r>
              <a:rPr lang="en-US" dirty="0"/>
              <a:t>Auto IMRS Partition Tuning</a:t>
            </a:r>
          </a:p>
          <a:p>
            <a:pPr lvl="1"/>
            <a:r>
              <a:rPr lang="en-US" dirty="0"/>
              <a:t>Packing Cold Data</a:t>
            </a:r>
          </a:p>
          <a:p>
            <a:pPr lvl="1"/>
            <a:r>
              <a:rPr lang="en-US" dirty="0"/>
              <a:t>Experiments</a:t>
            </a:r>
          </a:p>
          <a:p>
            <a:pPr lvl="1"/>
            <a:r>
              <a:rPr lang="en-US" dirty="0"/>
              <a:t>Conclusions</a:t>
            </a:r>
          </a:p>
          <a:p>
            <a:pPr lvl="1"/>
            <a:endParaRPr lang="en-US" dirty="0"/>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Pack Cycle Bytes Distribution</a:t>
            </a:r>
          </a:p>
        </p:txBody>
      </p:sp>
      <p:pic>
        <p:nvPicPr>
          <p:cNvPr id="5" name="Picture 4" descr="Fig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625" y="1619999"/>
            <a:ext cx="5608285" cy="2839111"/>
          </a:xfrm>
          <a:prstGeom prst="rect">
            <a:avLst/>
          </a:prstGeom>
          <a:noFill/>
          <a:ln>
            <a:noFill/>
          </a:ln>
        </p:spPr>
      </p:pic>
      <p:pic>
        <p:nvPicPr>
          <p:cNvPr id="6" name="Picture 5" descr="Fig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0928" y="1619999"/>
            <a:ext cx="5436271" cy="2839111"/>
          </a:xfrm>
          <a:prstGeom prst="rect">
            <a:avLst/>
          </a:prstGeom>
          <a:noFill/>
          <a:ln>
            <a:noFill/>
          </a:ln>
        </p:spPr>
      </p:pic>
    </p:spTree>
    <p:extLst>
      <p:ext uri="{BB962C8B-B14F-4D97-AF65-F5344CB8AC3E}">
        <p14:creationId xmlns:p14="http://schemas.microsoft.com/office/powerpoint/2010/main" val="177514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p:txBody>
          <a:bodyPr/>
          <a:lstStyle/>
          <a:p>
            <a:pPr lvl="1"/>
            <a:r>
              <a:rPr lang="en-US" dirty="0"/>
              <a:t>Cold rows in every 10% of the rows in queue</a:t>
            </a:r>
          </a:p>
          <a:p>
            <a:pPr lvl="1"/>
            <a:r>
              <a:rPr lang="en-US" dirty="0"/>
              <a:t>History – Insert only table.</a:t>
            </a:r>
          </a:p>
          <a:p>
            <a:pPr lvl="1"/>
            <a:r>
              <a:rPr lang="en-US" dirty="0"/>
              <a:t>Warehouse – Frequently updated / accessed.</a:t>
            </a:r>
          </a:p>
          <a:p>
            <a:pPr lvl="1"/>
            <a:r>
              <a:rPr lang="en-US" dirty="0"/>
              <a:t>Customer – Heavy updates to existing rows.</a:t>
            </a:r>
          </a:p>
        </p:txBody>
      </p:sp>
      <p:sp>
        <p:nvSpPr>
          <p:cNvPr id="2" name="Title"/>
          <p:cNvSpPr>
            <a:spLocks noGrp="1"/>
          </p:cNvSpPr>
          <p:nvPr>
            <p:ph type="title"/>
          </p:nvPr>
        </p:nvSpPr>
        <p:spPr>
          <a:xfrm>
            <a:off x="504001" y="504000"/>
            <a:ext cx="5112000" cy="369332"/>
          </a:xfrm>
        </p:spPr>
        <p:txBody>
          <a:bodyPr/>
          <a:lstStyle/>
          <a:p>
            <a:r>
              <a:rPr lang="en-US" dirty="0"/>
              <a:t>Partition Level LRU Queues</a:t>
            </a:r>
          </a:p>
        </p:txBody>
      </p:sp>
      <p:pic>
        <p:nvPicPr>
          <p:cNvPr id="7" name="Picture 6" descr="Fig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691" y="1620000"/>
            <a:ext cx="5811132" cy="3279378"/>
          </a:xfrm>
          <a:prstGeom prst="rect">
            <a:avLst/>
          </a:prstGeom>
          <a:noFill/>
          <a:ln>
            <a:noFill/>
          </a:ln>
        </p:spPr>
      </p:pic>
    </p:spTree>
    <p:extLst>
      <p:ext uri="{BB962C8B-B14F-4D97-AF65-F5344CB8AC3E}">
        <p14:creationId xmlns:p14="http://schemas.microsoft.com/office/powerpoint/2010/main" val="417706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Impact of Steady Cache Utilization</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01" y="1619998"/>
            <a:ext cx="5433955" cy="3031024"/>
          </a:xfrm>
          <a:prstGeom prst="rect">
            <a:avLst/>
          </a:prstGeom>
          <a:noFill/>
          <a:ln>
            <a:noFill/>
          </a:ln>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2031" y="1619998"/>
            <a:ext cx="5677747" cy="3031024"/>
          </a:xfrm>
          <a:prstGeom prst="rect">
            <a:avLst/>
          </a:prstGeom>
          <a:noFill/>
        </p:spPr>
      </p:pic>
    </p:spTree>
    <p:extLst>
      <p:ext uri="{BB962C8B-B14F-4D97-AF65-F5344CB8AC3E}">
        <p14:creationId xmlns:p14="http://schemas.microsoft.com/office/powerpoint/2010/main" val="236589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normAutofit/>
          </a:bodyPr>
          <a:lstStyle/>
          <a:p>
            <a:pPr marL="342900" indent="-342900">
              <a:buFont typeface="Arial" panose="020B0604020202020204" pitchFamily="34" charset="0"/>
              <a:buChar char="•"/>
            </a:pPr>
            <a:r>
              <a:rPr lang="en-AU" dirty="0"/>
              <a:t>ILM techniques retain only hot data in memory.</a:t>
            </a:r>
          </a:p>
          <a:p>
            <a:pPr marL="342900" indent="-342900">
              <a:buFont typeface="Arial" panose="020B0604020202020204" pitchFamily="34" charset="0"/>
              <a:buChar char="•"/>
            </a:pPr>
            <a:r>
              <a:rPr lang="en-AU" dirty="0"/>
              <a:t>Demonstrated tight integration of ILM techniques in OLTP database.</a:t>
            </a:r>
          </a:p>
          <a:p>
            <a:pPr marL="342900" indent="-342900">
              <a:buFont typeface="Arial" panose="020B0604020202020204" pitchFamily="34" charset="0"/>
              <a:buChar char="•"/>
            </a:pPr>
            <a:r>
              <a:rPr lang="en-AU" dirty="0"/>
              <a:t>Performance gains of in-memory processing possible on larger dataset.</a:t>
            </a:r>
          </a:p>
          <a:p>
            <a:pPr marL="342900" indent="-342900">
              <a:buFont typeface="Arial" panose="020B0604020202020204" pitchFamily="34" charset="0"/>
              <a:buChar char="•"/>
            </a:pPr>
            <a:r>
              <a:rPr lang="en-AU" dirty="0"/>
              <a:t>Stable cache utilization maintained without impacting throughput.</a:t>
            </a:r>
          </a:p>
          <a:p>
            <a:pPr marL="342900" indent="-342900">
              <a:buFont typeface="Arial" panose="020B0604020202020204" pitchFamily="34" charset="0"/>
              <a:buChar char="•"/>
            </a:pPr>
            <a:r>
              <a:rPr lang="en-AU" dirty="0"/>
              <a:t>Workload aware and auto tuned ILM reduces additional configuration overheads.</a:t>
            </a:r>
          </a:p>
          <a:p>
            <a:pPr marL="342900" indent="-342900">
              <a:buFont typeface="Arial" panose="020B0604020202020204" pitchFamily="34" charset="0"/>
              <a:buChar char="•"/>
            </a:pPr>
            <a:endParaRPr lang="en-AU" dirty="0"/>
          </a:p>
        </p:txBody>
      </p:sp>
      <p:sp>
        <p:nvSpPr>
          <p:cNvPr id="4" name="Title"/>
          <p:cNvSpPr>
            <a:spLocks noGrp="1"/>
          </p:cNvSpPr>
          <p:nvPr>
            <p:ph type="title"/>
          </p:nvPr>
        </p:nvSpPr>
        <p:spPr>
          <a:xfrm>
            <a:off x="504001" y="504000"/>
            <a:ext cx="11186476" cy="369332"/>
          </a:xfrm>
        </p:spPr>
        <p:txBody>
          <a:bodyPr/>
          <a:lstStyle/>
          <a:p>
            <a:r>
              <a:rPr lang="en-US" dirty="0"/>
              <a:t>Conclusions</a:t>
            </a:r>
            <a:endParaRPr lang="en-US" sz="2000" b="0" dirty="0"/>
          </a:p>
        </p:txBody>
      </p:sp>
    </p:spTree>
    <p:extLst>
      <p:ext uri="{BB962C8B-B14F-4D97-AF65-F5344CB8AC3E}">
        <p14:creationId xmlns:p14="http://schemas.microsoft.com/office/powerpoint/2010/main" val="2784824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Pushkar Khadilkar</a:t>
            </a:r>
          </a:p>
          <a:p>
            <a:pPr lvl="1"/>
            <a:r>
              <a:rPr lang="en-US" b="1" dirty="0"/>
              <a:t>SAP Labs India</a:t>
            </a:r>
          </a:p>
          <a:p>
            <a:pPr lvl="1"/>
            <a:r>
              <a:rPr lang="en-US" b="1" dirty="0"/>
              <a:t>pushkar.khadilkar@sap.com</a:t>
            </a:r>
          </a:p>
        </p:txBody>
      </p:sp>
      <p:sp>
        <p:nvSpPr>
          <p:cNvPr id="2" name="Thank you"/>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SAP Adaptive Server® Enterprise (ASE) is a fully featured, ANSI compliant, highly scalable, relational Database engine that provides portable, multi-platform system for high performance data management.</a:t>
            </a:r>
          </a:p>
          <a:p>
            <a:pPr marL="342900" lvl="0" indent="-342900">
              <a:buFont typeface="Arial" panose="020B0604020202020204" pitchFamily="34" charset="0"/>
              <a:buChar char="•"/>
            </a:pPr>
            <a:r>
              <a:rPr lang="en-US" dirty="0"/>
              <a:t>High performance geared towards OLTP oriented applications. </a:t>
            </a:r>
            <a:endParaRPr lang="en-US" dirty="0">
              <a:solidFill>
                <a:schemeClr val="accent4">
                  <a:lumMod val="75000"/>
                </a:schemeClr>
              </a:solidFill>
            </a:endParaRPr>
          </a:p>
          <a:p>
            <a:pPr marL="342900" lvl="0" indent="-342900">
              <a:buFont typeface="Arial" panose="020B0604020202020204" pitchFamily="34" charset="0"/>
              <a:buChar char="•"/>
            </a:pPr>
            <a:r>
              <a:rPr lang="en-US" dirty="0"/>
              <a:t>Traditionally disk based.</a:t>
            </a:r>
          </a:p>
          <a:p>
            <a:pPr marL="342900" lvl="0" indent="-342900">
              <a:buFont typeface="Arial" panose="020B0604020202020204" pitchFamily="34" charset="0"/>
              <a:buChar char="•"/>
            </a:pPr>
            <a:r>
              <a:rPr lang="en-US" dirty="0"/>
              <a:t>ASE 16.0 SP03 : Extreme OLTP (XOLTP) architecture to enhance performance</a:t>
            </a:r>
          </a:p>
          <a:p>
            <a:pPr marL="342900" lvl="0" indent="-342900">
              <a:buFont typeface="Arial" panose="020B0604020202020204" pitchFamily="34" charset="0"/>
              <a:buChar char="•"/>
            </a:pPr>
            <a:r>
              <a:rPr lang="en-US" dirty="0"/>
              <a:t>In-memory row storage (IMRS) added to support in-memory processing of hot rows</a:t>
            </a:r>
          </a:p>
          <a:p>
            <a:pPr marL="342900" lvl="0" indent="-342900">
              <a:buFont typeface="Arial" panose="020B0604020202020204" pitchFamily="34" charset="0"/>
              <a:buChar char="•"/>
            </a:pPr>
            <a:r>
              <a:rPr lang="en-US" dirty="0"/>
              <a:t>Information life cycle management (ILM) handles hot-cold data classification.</a:t>
            </a:r>
          </a:p>
        </p:txBody>
      </p:sp>
      <p:sp>
        <p:nvSpPr>
          <p:cNvPr id="4" name="Title"/>
          <p:cNvSpPr>
            <a:spLocks noGrp="1"/>
          </p:cNvSpPr>
          <p:nvPr>
            <p:ph type="title"/>
          </p:nvPr>
        </p:nvSpPr>
        <p:spPr>
          <a:xfrm>
            <a:off x="504001" y="504000"/>
            <a:ext cx="11186476" cy="369332"/>
          </a:xfrm>
        </p:spPr>
        <p:txBody>
          <a:bodyPr/>
          <a:lstStyle/>
          <a:p>
            <a:r>
              <a:rPr lang="en-US" dirty="0"/>
              <a:t>ASE Background </a:t>
            </a:r>
            <a:endParaRPr lang="en-US" sz="2000" b="0" dirty="0"/>
          </a:p>
        </p:txBody>
      </p:sp>
    </p:spTree>
    <p:extLst>
      <p:ext uri="{BB962C8B-B14F-4D97-AF65-F5344CB8AC3E}">
        <p14:creationId xmlns:p14="http://schemas.microsoft.com/office/powerpoint/2010/main" val="4210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p:cNvSpPr>
            <a:spLocks noGrp="1"/>
          </p:cNvSpPr>
          <p:nvPr>
            <p:ph type="body" sz="quarter" idx="11"/>
          </p:nvPr>
        </p:nvSpPr>
        <p:spPr/>
        <p:txBody>
          <a:bodyPr/>
          <a:lstStyle/>
          <a:p>
            <a:pPr lvl="1"/>
            <a:r>
              <a:rPr lang="en-US" dirty="0"/>
              <a:t>Leverage multicore processors with large memory.</a:t>
            </a:r>
          </a:p>
          <a:p>
            <a:pPr lvl="1"/>
            <a:r>
              <a:rPr lang="en-US" dirty="0"/>
              <a:t>Hot data stored in row oriented in-memory store (IMRS).</a:t>
            </a:r>
          </a:p>
          <a:p>
            <a:pPr lvl="1"/>
            <a:r>
              <a:rPr lang="en-US" dirty="0"/>
              <a:t>In-memory versioning</a:t>
            </a:r>
          </a:p>
          <a:p>
            <a:pPr lvl="1"/>
            <a:r>
              <a:rPr lang="en-US" dirty="0"/>
              <a:t>Table / partition data can be present in all tiers.</a:t>
            </a:r>
          </a:p>
          <a:p>
            <a:pPr lvl="1"/>
            <a:r>
              <a:rPr lang="en-US" dirty="0"/>
              <a:t>Hash indexes on hot in-memory data.</a:t>
            </a:r>
          </a:p>
          <a:p>
            <a:pPr lvl="1"/>
            <a:r>
              <a:rPr lang="en-US" dirty="0"/>
              <a:t>SQL statements / queries transparently access data in IMRS or page store.</a:t>
            </a:r>
          </a:p>
          <a:p>
            <a:pPr lvl="1"/>
            <a:r>
              <a:rPr lang="en-US" dirty="0"/>
              <a:t>In-memory data persisted using </a:t>
            </a:r>
            <a:r>
              <a:rPr lang="en-US" dirty="0" err="1"/>
              <a:t>sysimrslogs</a:t>
            </a:r>
            <a:r>
              <a:rPr lang="en-US" dirty="0"/>
              <a:t>.</a:t>
            </a:r>
          </a:p>
          <a:p>
            <a:pPr lvl="1"/>
            <a:r>
              <a:rPr lang="en-US" dirty="0"/>
              <a:t>IMRS GC: Multi-threaded, non-blocking garbage collection.</a:t>
            </a:r>
          </a:p>
          <a:p>
            <a:pPr lvl="1"/>
            <a:r>
              <a:rPr lang="en-US" dirty="0"/>
              <a:t>Pack: Multi-threaded subsystem to efficiently harvest cold data based on ILM decisions.</a:t>
            </a:r>
          </a:p>
        </p:txBody>
      </p:sp>
      <p:sp>
        <p:nvSpPr>
          <p:cNvPr id="2" name="Title"/>
          <p:cNvSpPr>
            <a:spLocks noGrp="1"/>
          </p:cNvSpPr>
          <p:nvPr>
            <p:ph type="title"/>
          </p:nvPr>
        </p:nvSpPr>
        <p:spPr>
          <a:xfrm>
            <a:off x="504001" y="504000"/>
            <a:ext cx="5112000" cy="738664"/>
          </a:xfrm>
        </p:spPr>
        <p:txBody>
          <a:bodyPr/>
          <a:lstStyle/>
          <a:p>
            <a:r>
              <a:rPr lang="en-US" dirty="0"/>
              <a:t>Background: In-memory Row Store Architecture [VLDB 2018]</a:t>
            </a:r>
          </a:p>
        </p:txBody>
      </p:sp>
      <p:grpSp>
        <p:nvGrpSpPr>
          <p:cNvPr id="7" name="Canvas 356"/>
          <p:cNvGrpSpPr/>
          <p:nvPr/>
        </p:nvGrpSpPr>
        <p:grpSpPr>
          <a:xfrm>
            <a:off x="6564923" y="1734147"/>
            <a:ext cx="5158153" cy="3774831"/>
            <a:chOff x="0" y="0"/>
            <a:chExt cx="3088005" cy="2060575"/>
          </a:xfrm>
        </p:grpSpPr>
        <p:sp>
          <p:nvSpPr>
            <p:cNvPr id="8" name="Rectangle 7"/>
            <p:cNvSpPr/>
            <p:nvPr/>
          </p:nvSpPr>
          <p:spPr>
            <a:xfrm>
              <a:off x="0" y="0"/>
              <a:ext cx="3088005" cy="2060575"/>
            </a:xfrm>
            <a:prstGeom prst="rect">
              <a:avLst/>
            </a:prstGeom>
            <a:solidFill>
              <a:srgbClr val="FFFFFF"/>
            </a:solidFill>
            <a:ln w="3175" cap="flat" cmpd="sng" algn="ctr">
              <a:solidFill>
                <a:srgbClr val="000000"/>
              </a:solidFill>
              <a:prstDash val="solid"/>
              <a:miter lim="800000"/>
              <a:headEnd type="none" w="med" len="med"/>
              <a:tailEnd type="none" w="med" len="med"/>
            </a:ln>
          </p:spPr>
        </p:sp>
        <p:grpSp>
          <p:nvGrpSpPr>
            <p:cNvPr id="9" name="Group 8"/>
            <p:cNvGrpSpPr>
              <a:grpSpLocks/>
            </p:cNvGrpSpPr>
            <p:nvPr/>
          </p:nvGrpSpPr>
          <p:grpSpPr bwMode="auto">
            <a:xfrm>
              <a:off x="1938655" y="1383030"/>
              <a:ext cx="885190" cy="549275"/>
              <a:chOff x="4062" y="10885"/>
              <a:chExt cx="1394" cy="865"/>
            </a:xfrm>
          </p:grpSpPr>
          <p:sp>
            <p:nvSpPr>
              <p:cNvPr id="41" name="Text Box 363"/>
              <p:cNvSpPr txBox="1">
                <a:spLocks noChangeArrowheads="1"/>
              </p:cNvSpPr>
              <p:nvPr/>
            </p:nvSpPr>
            <p:spPr bwMode="auto">
              <a:xfrm>
                <a:off x="4062" y="11197"/>
                <a:ext cx="1394" cy="553"/>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800">
                    <a:effectLst/>
                    <a:latin typeface="Times New Roman" panose="02020603050405020304" pitchFamily="18" charset="0"/>
                    <a:ea typeface="SimSun" panose="02010600030101010101" pitchFamily="2" charset="-122"/>
                    <a:cs typeface="Mangal"/>
                  </a:rPr>
                  <a:t>Redo/Undo</a:t>
                </a:r>
                <a:br>
                  <a:rPr lang="en-US" sz="800">
                    <a:effectLst/>
                    <a:latin typeface="Times New Roman" panose="02020603050405020304" pitchFamily="18" charset="0"/>
                    <a:ea typeface="SimSun" panose="02010600030101010101" pitchFamily="2" charset="-122"/>
                    <a:cs typeface="Mangal"/>
                  </a:rPr>
                </a:br>
                <a:r>
                  <a:rPr lang="en-US" sz="800">
                    <a:effectLst/>
                    <a:latin typeface="Times New Roman" panose="02020603050405020304" pitchFamily="18" charset="0"/>
                    <a:ea typeface="SimSun" panose="02010600030101010101" pitchFamily="2" charset="-122"/>
                    <a:cs typeface="Mangal"/>
                  </a:rPr>
                  <a:t>Transaction Log</a:t>
                </a:r>
                <a:endParaRPr lang="en-US" sz="1200">
                  <a:effectLst/>
                  <a:latin typeface="Times New Roman" panose="02020603050405020304" pitchFamily="18" charset="0"/>
                  <a:ea typeface="SimSun" panose="02010600030101010101" pitchFamily="2" charset="-122"/>
                  <a:cs typeface="Mangal"/>
                </a:endParaRPr>
              </a:p>
            </p:txBody>
          </p:sp>
          <p:pic>
            <p:nvPicPr>
              <p:cNvPr id="4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 y="10885"/>
                <a:ext cx="840" cy="45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369"/>
            <p:cNvSpPr txBox="1">
              <a:spLocks noChangeArrowheads="1"/>
            </p:cNvSpPr>
            <p:nvPr/>
          </p:nvSpPr>
          <p:spPr bwMode="auto">
            <a:xfrm>
              <a:off x="1922780" y="531495"/>
              <a:ext cx="1114425" cy="24384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a:effectLst/>
                  <a:latin typeface="Times New Roman" panose="02020603050405020304" pitchFamily="18" charset="0"/>
                  <a:ea typeface="SimSun" panose="02010600030101010101" pitchFamily="2" charset="-122"/>
                  <a:cs typeface="Mangal"/>
                </a:rPr>
                <a:t>R/W Buffer Cache</a:t>
              </a:r>
              <a:endParaRPr lang="en-US" sz="1200">
                <a:effectLst/>
                <a:latin typeface="Times New Roman" panose="02020603050405020304" pitchFamily="18" charset="0"/>
                <a:ea typeface="SimSun" panose="02010600030101010101" pitchFamily="2" charset="-122"/>
                <a:cs typeface="Mangal"/>
              </a:endParaRPr>
            </a:p>
          </p:txBody>
        </p:sp>
        <p:sp>
          <p:nvSpPr>
            <p:cNvPr id="11" name="Text Box 368"/>
            <p:cNvSpPr txBox="1">
              <a:spLocks noChangeArrowheads="1"/>
            </p:cNvSpPr>
            <p:nvPr/>
          </p:nvSpPr>
          <p:spPr bwMode="auto">
            <a:xfrm>
              <a:off x="474345" y="1041515"/>
              <a:ext cx="514350" cy="24384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a:effectLst/>
                  <a:latin typeface="Times New Roman" panose="02020603050405020304" pitchFamily="18" charset="0"/>
                  <a:ea typeface="SimSun" panose="02010600030101010101" pitchFamily="2" charset="-122"/>
                  <a:cs typeface="Mangal"/>
                </a:rPr>
                <a:t>IMRS</a:t>
              </a:r>
              <a:endParaRPr lang="en-US" sz="1200">
                <a:effectLst/>
                <a:latin typeface="Times New Roman" panose="02020603050405020304" pitchFamily="18" charset="0"/>
                <a:ea typeface="SimSun" panose="02010600030101010101" pitchFamily="2" charset="-122"/>
                <a:cs typeface="Mangal"/>
              </a:endParaRPr>
            </a:p>
          </p:txBody>
        </p:sp>
        <p:sp>
          <p:nvSpPr>
            <p:cNvPr id="12" name="Rectangle 11"/>
            <p:cNvSpPr>
              <a:spLocks noChangeArrowheads="1"/>
            </p:cNvSpPr>
            <p:nvPr/>
          </p:nvSpPr>
          <p:spPr bwMode="auto">
            <a:xfrm>
              <a:off x="548640" y="719455"/>
              <a:ext cx="795655" cy="344170"/>
            </a:xfrm>
            <a:prstGeom prst="rect">
              <a:avLst/>
            </a:prstGeom>
            <a:gradFill rotWithShape="0">
              <a:gsLst>
                <a:gs pos="0">
                  <a:srgbClr val="FBE4D5"/>
                </a:gs>
                <a:gs pos="100000">
                  <a:srgbClr val="FBE4D5">
                    <a:gamma/>
                    <a:tint val="0"/>
                    <a:invGamma/>
                  </a:srgbClr>
                </a:gs>
              </a:gsLst>
              <a:lin ang="5400000" scaled="1"/>
            </a:gra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Rectangle 12"/>
            <p:cNvSpPr>
              <a:spLocks noChangeArrowheads="1"/>
            </p:cNvSpPr>
            <p:nvPr/>
          </p:nvSpPr>
          <p:spPr bwMode="auto">
            <a:xfrm>
              <a:off x="1364615" y="719455"/>
              <a:ext cx="1246505" cy="344170"/>
            </a:xfrm>
            <a:prstGeom prst="rect">
              <a:avLst/>
            </a:prstGeom>
            <a:gradFill rotWithShape="0">
              <a:gsLst>
                <a:gs pos="0">
                  <a:srgbClr val="E2EFD9"/>
                </a:gs>
                <a:gs pos="100000">
                  <a:srgbClr val="E2EFD9">
                    <a:gamma/>
                    <a:tint val="0"/>
                    <a:invGamma/>
                  </a:srgbClr>
                </a:gs>
              </a:gsLst>
              <a:lin ang="5400000" scaled="1"/>
            </a:gra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Text Box 377"/>
            <p:cNvSpPr txBox="1">
              <a:spLocks noChangeArrowheads="1"/>
            </p:cNvSpPr>
            <p:nvPr/>
          </p:nvSpPr>
          <p:spPr bwMode="auto">
            <a:xfrm>
              <a:off x="1882633" y="1078230"/>
              <a:ext cx="692785" cy="26162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dirty="0">
                  <a:effectLst/>
                  <a:latin typeface="Times New Roman" panose="02020603050405020304" pitchFamily="18" charset="0"/>
                  <a:ea typeface="SimSun" panose="02010600030101010101" pitchFamily="2" charset="-122"/>
                  <a:cs typeface="Mangal"/>
                </a:rPr>
                <a:t>Paged I/O</a:t>
              </a:r>
              <a:endParaRPr lang="en-US" sz="1200" dirty="0">
                <a:effectLst/>
                <a:latin typeface="Times New Roman" panose="02020603050405020304" pitchFamily="18" charset="0"/>
                <a:ea typeface="SimSun" panose="02010600030101010101" pitchFamily="2" charset="-122"/>
                <a:cs typeface="Mangal"/>
              </a:endParaRPr>
            </a:p>
          </p:txBody>
        </p:sp>
        <p:pic>
          <p:nvPicPr>
            <p:cNvPr id="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305" y="1058545"/>
              <a:ext cx="262255" cy="377825"/>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378"/>
            <p:cNvSpPr>
              <a:spLocks noChangeArrowheads="1"/>
            </p:cNvSpPr>
            <p:nvPr/>
          </p:nvSpPr>
          <p:spPr bwMode="auto">
            <a:xfrm>
              <a:off x="1233170" y="937895"/>
              <a:ext cx="327025" cy="90805"/>
            </a:xfrm>
            <a:prstGeom prst="rightArrow">
              <a:avLst>
                <a:gd name="adj1" fmla="val 50000"/>
                <a:gd name="adj2" fmla="val 90035"/>
              </a:avLst>
            </a:prstGeom>
            <a:solidFill>
              <a:srgbClr val="C5E0B3">
                <a:alpha val="73000"/>
              </a:srgbClr>
            </a:soli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379"/>
            <p:cNvSpPr>
              <a:spLocks noChangeArrowheads="1"/>
            </p:cNvSpPr>
            <p:nvPr/>
          </p:nvSpPr>
          <p:spPr bwMode="auto">
            <a:xfrm rot="10800000">
              <a:off x="1229360" y="756285"/>
              <a:ext cx="327025" cy="90805"/>
            </a:xfrm>
            <a:prstGeom prst="rightArrow">
              <a:avLst>
                <a:gd name="adj1" fmla="val 50000"/>
                <a:gd name="adj2" fmla="val 90035"/>
              </a:avLst>
            </a:prstGeom>
            <a:solidFill>
              <a:srgbClr val="FF0000"/>
            </a:soli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Rectangle 17"/>
            <p:cNvSpPr>
              <a:spLocks noChangeArrowheads="1"/>
            </p:cNvSpPr>
            <p:nvPr/>
          </p:nvSpPr>
          <p:spPr bwMode="auto">
            <a:xfrm>
              <a:off x="1428115" y="71755"/>
              <a:ext cx="84455" cy="125095"/>
            </a:xfrm>
            <a:prstGeom prst="rect">
              <a:avLst/>
            </a:prstGeom>
            <a:solidFill>
              <a:srgbClr val="FFFFFF"/>
            </a:soli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19" name="Group 18"/>
            <p:cNvGrpSpPr>
              <a:grpSpLocks/>
            </p:cNvGrpSpPr>
            <p:nvPr/>
          </p:nvGrpSpPr>
          <p:grpSpPr bwMode="auto">
            <a:xfrm>
              <a:off x="1231265" y="332105"/>
              <a:ext cx="456565" cy="125095"/>
              <a:chOff x="2768" y="9230"/>
              <a:chExt cx="719" cy="197"/>
            </a:xfrm>
          </p:grpSpPr>
          <p:sp>
            <p:nvSpPr>
              <p:cNvPr id="39" name="Rectangle 38"/>
              <p:cNvSpPr>
                <a:spLocks noChangeArrowheads="1"/>
              </p:cNvSpPr>
              <p:nvPr/>
            </p:nvSpPr>
            <p:spPr bwMode="auto">
              <a:xfrm>
                <a:off x="2768" y="9230"/>
                <a:ext cx="133" cy="197"/>
              </a:xfrm>
              <a:prstGeom prst="rect">
                <a:avLst/>
              </a:prstGeom>
              <a:solidFill>
                <a:srgbClr val="FFFFFF"/>
              </a:soli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40" name="Rectangle 39"/>
              <p:cNvSpPr>
                <a:spLocks noChangeArrowheads="1"/>
              </p:cNvSpPr>
              <p:nvPr/>
            </p:nvSpPr>
            <p:spPr bwMode="auto">
              <a:xfrm>
                <a:off x="3354" y="9230"/>
                <a:ext cx="133" cy="197"/>
              </a:xfrm>
              <a:prstGeom prst="rect">
                <a:avLst/>
              </a:prstGeom>
              <a:solidFill>
                <a:srgbClr val="FFFFFF"/>
              </a:solidFill>
              <a:ln w="3175">
                <a:solidFill>
                  <a:srgbClr val="000000"/>
                </a:solidFill>
                <a:miter lim="800000"/>
                <a:headEnd/>
                <a:tailEnd/>
              </a:ln>
            </p:spPr>
            <p:txBody>
              <a:bodyPr rot="0" vert="horz" wrap="square" lIns="91440" tIns="45720" rIns="91440" bIns="45720" anchor="t" anchorCtr="0" upright="1">
                <a:noAutofit/>
              </a:bodyPr>
              <a:lstStyle/>
              <a:p>
                <a:endParaRPr lang="en-US"/>
              </a:p>
            </p:txBody>
          </p:sp>
        </p:grpSp>
        <p:cxnSp>
          <p:nvCxnSpPr>
            <p:cNvPr id="20" name="AutoShape 386"/>
            <p:cNvCxnSpPr>
              <a:cxnSpLocks noChangeShapeType="1"/>
              <a:endCxn id="39" idx="0"/>
            </p:cNvCxnSpPr>
            <p:nvPr/>
          </p:nvCxnSpPr>
          <p:spPr bwMode="auto">
            <a:xfrm flipH="1">
              <a:off x="1273810" y="185420"/>
              <a:ext cx="142875" cy="146685"/>
            </a:xfrm>
            <a:prstGeom prst="straightConnector1">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387"/>
            <p:cNvCxnSpPr>
              <a:cxnSpLocks noChangeShapeType="1"/>
            </p:cNvCxnSpPr>
            <p:nvPr/>
          </p:nvCxnSpPr>
          <p:spPr bwMode="auto">
            <a:xfrm>
              <a:off x="1503680" y="189230"/>
              <a:ext cx="146685" cy="142875"/>
            </a:xfrm>
            <a:prstGeom prst="straightConnector1">
              <a:avLst/>
            </a:prstGeom>
            <a:noFill/>
            <a:ln w="3175">
              <a:solidFill>
                <a:srgbClr val="000000"/>
              </a:solidFill>
              <a:round/>
              <a:headEnd/>
              <a:tailEnd/>
            </a:ln>
            <a:extLst>
              <a:ext uri="{909E8E84-426E-40DD-AFC4-6F175D3DCCD1}">
                <a14:hiddenFill xmlns:a14="http://schemas.microsoft.com/office/drawing/2010/main">
                  <a:noFill/>
                </a14:hiddenFill>
              </a:ext>
            </a:extLst>
          </p:spPr>
        </p:cxnSp>
        <p:sp>
          <p:nvSpPr>
            <p:cNvPr id="22" name="Text Box 400"/>
            <p:cNvSpPr txBox="1">
              <a:spLocks noChangeArrowheads="1"/>
            </p:cNvSpPr>
            <p:nvPr/>
          </p:nvSpPr>
          <p:spPr bwMode="auto">
            <a:xfrm>
              <a:off x="451485" y="165735"/>
              <a:ext cx="658495" cy="350520"/>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900">
                  <a:effectLst/>
                  <a:latin typeface="Times New Roman" panose="02020603050405020304" pitchFamily="18" charset="0"/>
                  <a:ea typeface="SimSun" panose="02010600030101010101" pitchFamily="2" charset="-122"/>
                  <a:cs typeface="Mangal"/>
                </a:rPr>
                <a:t>Hot Data</a:t>
              </a:r>
              <a:br>
                <a:rPr lang="en-US" sz="900">
                  <a:effectLst/>
                  <a:latin typeface="Times New Roman" panose="02020603050405020304" pitchFamily="18" charset="0"/>
                  <a:ea typeface="SimSun" panose="02010600030101010101" pitchFamily="2" charset="-122"/>
                  <a:cs typeface="Mangal"/>
                </a:rPr>
              </a:br>
              <a:r>
                <a:rPr lang="en-US" sz="900">
                  <a:effectLst/>
                  <a:latin typeface="Times New Roman" panose="02020603050405020304" pitchFamily="18" charset="0"/>
                  <a:ea typeface="SimSun" panose="02010600030101010101" pitchFamily="2" charset="-122"/>
                  <a:cs typeface="Mangal"/>
                </a:rPr>
                <a:t>Inserts</a:t>
              </a:r>
              <a:endParaRPr lang="en-US" sz="1200">
                <a:effectLst/>
                <a:latin typeface="Times New Roman" panose="02020603050405020304" pitchFamily="18" charset="0"/>
                <a:ea typeface="SimSun" panose="02010600030101010101" pitchFamily="2" charset="-122"/>
                <a:cs typeface="Mangal"/>
              </a:endParaRPr>
            </a:p>
          </p:txBody>
        </p:sp>
        <p:sp>
          <p:nvSpPr>
            <p:cNvPr id="24" name="Text Box 388"/>
            <p:cNvSpPr txBox="1">
              <a:spLocks noChangeArrowheads="1"/>
            </p:cNvSpPr>
            <p:nvPr/>
          </p:nvSpPr>
          <p:spPr bwMode="auto">
            <a:xfrm>
              <a:off x="1018540" y="468630"/>
              <a:ext cx="914400" cy="231775"/>
            </a:xfrm>
            <a:prstGeom prst="rect">
              <a:avLst/>
            </a:prstGeom>
            <a:gradFill rotWithShape="1">
              <a:gsLst>
                <a:gs pos="0">
                  <a:srgbClr val="FFF2CC"/>
                </a:gs>
                <a:gs pos="100000">
                  <a:srgbClr val="FFF2CC">
                    <a:gamma/>
                    <a:tint val="0"/>
                    <a:invGamma/>
                  </a:srgbClr>
                </a:gs>
              </a:gsLst>
              <a:lin ang="5400000" scaled="1"/>
            </a:gradFill>
            <a:ln w="317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800" dirty="0">
                  <a:effectLst/>
                  <a:latin typeface="Times New Roman" panose="02020603050405020304" pitchFamily="18" charset="0"/>
                  <a:ea typeface="SimSun" panose="02010600030101010101" pitchFamily="2" charset="-122"/>
                  <a:cs typeface="Mangal"/>
                </a:rPr>
                <a:t>RID-Map Table</a:t>
              </a:r>
              <a:endParaRPr lang="en-US" sz="1200" dirty="0">
                <a:effectLst/>
                <a:latin typeface="Times New Roman" panose="02020603050405020304" pitchFamily="18" charset="0"/>
                <a:ea typeface="SimSun" panose="02010600030101010101" pitchFamily="2" charset="-122"/>
                <a:cs typeface="Mangal"/>
              </a:endParaRPr>
            </a:p>
          </p:txBody>
        </p:sp>
        <p:pic>
          <p:nvPicPr>
            <p:cNvPr id="25"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710" y="666750"/>
              <a:ext cx="208280" cy="42672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p:cNvGrpSpPr>
            <p:nvPr/>
          </p:nvGrpSpPr>
          <p:grpSpPr bwMode="auto">
            <a:xfrm>
              <a:off x="1423670" y="1376680"/>
              <a:ext cx="558800" cy="231140"/>
              <a:chOff x="3625" y="11192"/>
              <a:chExt cx="880" cy="364"/>
            </a:xfrm>
          </p:grpSpPr>
          <p:pic>
            <p:nvPicPr>
              <p:cNvPr id="33"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 y="11237"/>
                <a:ext cx="631" cy="31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 y="11192"/>
                <a:ext cx="390" cy="3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a:grpSpLocks/>
            </p:cNvGrpSpPr>
            <p:nvPr/>
          </p:nvGrpSpPr>
          <p:grpSpPr bwMode="auto">
            <a:xfrm>
              <a:off x="235585" y="1339850"/>
              <a:ext cx="1143635" cy="673100"/>
              <a:chOff x="1380" y="10817"/>
              <a:chExt cx="1801" cy="1060"/>
            </a:xfrm>
          </p:grpSpPr>
          <p:sp>
            <p:nvSpPr>
              <p:cNvPr id="31" name="Text Box 364"/>
              <p:cNvSpPr txBox="1">
                <a:spLocks noChangeArrowheads="1"/>
              </p:cNvSpPr>
              <p:nvPr/>
            </p:nvSpPr>
            <p:spPr bwMode="auto">
              <a:xfrm>
                <a:off x="1380" y="11028"/>
                <a:ext cx="1801" cy="849"/>
              </a:xfrm>
              <a:prstGeom prst="rect">
                <a:avLst/>
              </a:prstGeom>
              <a:solidFill>
                <a:srgbClr val="FFFFFF"/>
              </a:solidFill>
              <a:ln w="9525">
                <a:solidFill>
                  <a:srgbClr val="FFFFFF"/>
                </a:solidFill>
                <a:miter lim="800000"/>
                <a:headEnd/>
                <a:tailEnd/>
              </a:ln>
            </p:spPr>
            <p:txBody>
              <a:bodyPr rot="0" vert="horz" wrap="square" lIns="91440" tIns="45720" rIns="91440" bIns="45720" anchor="t" anchorCtr="0" upright="1">
                <a:noAutofit/>
              </a:bodyPr>
              <a:lstStyle/>
              <a:p>
                <a:pPr marL="0" marR="0" algn="ctr">
                  <a:spcBef>
                    <a:spcPts val="0"/>
                  </a:spcBef>
                  <a:spcAft>
                    <a:spcPts val="0"/>
                  </a:spcAft>
                </a:pPr>
                <a:r>
                  <a:rPr lang="en-US" sz="800">
                    <a:effectLst/>
                    <a:latin typeface="Times New Roman" panose="02020603050405020304" pitchFamily="18" charset="0"/>
                    <a:ea typeface="SimSun" panose="02010600030101010101" pitchFamily="2" charset="-122"/>
                    <a:cs typeface="Mangal"/>
                  </a:rPr>
                  <a:t>Redo-Only</a:t>
                </a:r>
                <a:br>
                  <a:rPr lang="en-US" sz="800">
                    <a:effectLst/>
                    <a:latin typeface="Times New Roman" panose="02020603050405020304" pitchFamily="18" charset="0"/>
                    <a:ea typeface="SimSun" panose="02010600030101010101" pitchFamily="2" charset="-122"/>
                    <a:cs typeface="Mangal"/>
                  </a:rPr>
                </a:br>
                <a:r>
                  <a:rPr lang="en-US" sz="800">
                    <a:effectLst/>
                    <a:latin typeface="Times New Roman" panose="02020603050405020304" pitchFamily="18" charset="0"/>
                    <a:ea typeface="SimSun" panose="02010600030101010101" pitchFamily="2" charset="-122"/>
                    <a:cs typeface="Mangal"/>
                  </a:rPr>
                  <a:t>Transaction Log</a:t>
                </a:r>
                <a:endParaRPr lang="en-US" sz="1200">
                  <a:effectLst/>
                  <a:latin typeface="Times New Roman" panose="02020603050405020304" pitchFamily="18" charset="0"/>
                  <a:ea typeface="SimSun" panose="02010600030101010101" pitchFamily="2" charset="-122"/>
                  <a:cs typeface="Mangal"/>
                </a:endParaRPr>
              </a:p>
              <a:p>
                <a:pPr marL="0" marR="0" algn="ctr">
                  <a:spcBef>
                    <a:spcPts val="0"/>
                  </a:spcBef>
                  <a:spcAft>
                    <a:spcPts val="0"/>
                  </a:spcAft>
                </a:pPr>
                <a:r>
                  <a:rPr lang="en-US" sz="800">
                    <a:effectLst/>
                    <a:latin typeface="Times New Roman" panose="02020603050405020304" pitchFamily="18" charset="0"/>
                    <a:ea typeface="SimSun" panose="02010600030101010101" pitchFamily="2" charset="-122"/>
                    <a:cs typeface="Mangal"/>
                  </a:rPr>
                  <a:t>for In-Memory DMLs</a:t>
                </a:r>
                <a:endParaRPr lang="en-US" sz="1200">
                  <a:effectLst/>
                  <a:latin typeface="Times New Roman" panose="02020603050405020304" pitchFamily="18" charset="0"/>
                  <a:ea typeface="SimSun" panose="02010600030101010101" pitchFamily="2" charset="-122"/>
                  <a:cs typeface="Mangal"/>
                </a:endParaRPr>
              </a:p>
            </p:txBody>
          </p:sp>
          <p:pic>
            <p:nvPicPr>
              <p:cNvPr id="32" name="Picture 3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01" y="10817"/>
                <a:ext cx="990" cy="332"/>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 Box 381"/>
            <p:cNvSpPr txBox="1">
              <a:spLocks noChangeArrowheads="1"/>
            </p:cNvSpPr>
            <p:nvPr/>
          </p:nvSpPr>
          <p:spPr bwMode="auto">
            <a:xfrm>
              <a:off x="1855470" y="761365"/>
              <a:ext cx="636905" cy="237490"/>
            </a:xfrm>
            <a:prstGeom prst="rect">
              <a:avLst/>
            </a:prstGeom>
            <a:solidFill>
              <a:srgbClr val="E2EFD9">
                <a:alpha val="0"/>
              </a:srgbClr>
            </a:solidFill>
            <a:ln w="9525">
              <a:solidFill>
                <a:srgbClr val="FFFFFF"/>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800">
                  <a:effectLst/>
                  <a:latin typeface="Times New Roman" panose="02020603050405020304" pitchFamily="18" charset="0"/>
                  <a:ea typeface="SimSun" panose="02010600030101010101" pitchFamily="2" charset="-122"/>
                  <a:cs typeface="Mangal"/>
                </a:rPr>
                <a:t>Cold Data</a:t>
              </a:r>
              <a:endParaRPr lang="en-US" sz="1200">
                <a:effectLst/>
                <a:latin typeface="Times New Roman" panose="02020603050405020304" pitchFamily="18" charset="0"/>
                <a:ea typeface="SimSun" panose="02010600030101010101" pitchFamily="2" charset="-122"/>
                <a:cs typeface="Mangal"/>
              </a:endParaRPr>
            </a:p>
          </p:txBody>
        </p:sp>
        <p:sp>
          <p:nvSpPr>
            <p:cNvPr id="29" name="Text Box 380"/>
            <p:cNvSpPr txBox="1">
              <a:spLocks noChangeArrowheads="1"/>
            </p:cNvSpPr>
            <p:nvPr/>
          </p:nvSpPr>
          <p:spPr bwMode="auto">
            <a:xfrm>
              <a:off x="597535" y="769620"/>
              <a:ext cx="575945" cy="237490"/>
            </a:xfrm>
            <a:prstGeom prst="rect">
              <a:avLst/>
            </a:prstGeom>
            <a:solidFill>
              <a:srgbClr val="FF0000">
                <a:alpha val="0"/>
              </a:srgbClr>
            </a:solidFill>
            <a:ln w="9525">
              <a:solidFill>
                <a:srgbClr val="FFFFFF"/>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800">
                  <a:effectLst/>
                  <a:latin typeface="Times New Roman" panose="02020603050405020304" pitchFamily="18" charset="0"/>
                  <a:ea typeface="SimSun" panose="02010600030101010101" pitchFamily="2" charset="-122"/>
                  <a:cs typeface="Mangal"/>
                </a:rPr>
                <a:t>Hot Data</a:t>
              </a:r>
              <a:endParaRPr lang="en-US" sz="1200">
                <a:effectLst/>
                <a:latin typeface="Times New Roman" panose="02020603050405020304" pitchFamily="18" charset="0"/>
                <a:ea typeface="SimSun" panose="02010600030101010101" pitchFamily="2" charset="-122"/>
                <a:cs typeface="Mangal"/>
              </a:endParaRPr>
            </a:p>
          </p:txBody>
        </p:sp>
        <p:pic>
          <p:nvPicPr>
            <p:cNvPr id="3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60070"/>
              <a:ext cx="389890" cy="6642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7812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p:txBody>
          <a:bodyPr/>
          <a:lstStyle/>
          <a:p>
            <a:pPr marL="342900" indent="-342900">
              <a:buFont typeface="Arial" panose="020B0604020202020204" pitchFamily="34" charset="0"/>
              <a:buChar char="•"/>
            </a:pPr>
            <a:r>
              <a:rPr lang="en-US" b="1" dirty="0"/>
              <a:t>Guiding Access Patterns</a:t>
            </a:r>
          </a:p>
          <a:p>
            <a:pPr marL="522864" lvl="1" indent="-342900">
              <a:buFont typeface="Arial" panose="020B0604020202020204" pitchFamily="34" charset="0"/>
              <a:buChar char="•"/>
            </a:pPr>
            <a:r>
              <a:rPr lang="en-US" dirty="0"/>
              <a:t>Frequency of data access</a:t>
            </a:r>
          </a:p>
          <a:p>
            <a:pPr marL="522864" lvl="1" indent="-342900">
              <a:buFont typeface="Arial" panose="020B0604020202020204" pitchFamily="34" charset="0"/>
              <a:buChar char="•"/>
            </a:pPr>
            <a:r>
              <a:rPr lang="en-US" dirty="0"/>
              <a:t>Contention in page store. For example, latch contention.</a:t>
            </a:r>
          </a:p>
          <a:p>
            <a:pPr marL="522864" lvl="1" indent="-342900">
              <a:buFont typeface="Arial" panose="020B0604020202020204" pitchFamily="34" charset="0"/>
              <a:buChar char="•"/>
            </a:pPr>
            <a:r>
              <a:rPr lang="en-US" dirty="0"/>
              <a:t>Type of operation: Insert / Select / Update / Delete / Utilities</a:t>
            </a:r>
          </a:p>
          <a:p>
            <a:pPr marL="522864" lvl="1" indent="-342900">
              <a:buFont typeface="Arial" panose="020B0604020202020204" pitchFamily="34" charset="0"/>
              <a:buChar char="•"/>
            </a:pPr>
            <a:r>
              <a:rPr lang="en-US" dirty="0"/>
              <a:t>Granularity: Row, partition, table.</a:t>
            </a:r>
          </a:p>
        </p:txBody>
      </p:sp>
      <p:sp>
        <p:nvSpPr>
          <p:cNvPr id="8" name="Text Placeholder column 1"/>
          <p:cNvSpPr>
            <a:spLocks noGrp="1"/>
          </p:cNvSpPr>
          <p:nvPr>
            <p:ph type="body" sz="quarter" idx="10"/>
          </p:nvPr>
        </p:nvSpPr>
        <p:spPr/>
        <p:txBody>
          <a:bodyPr/>
          <a:lstStyle/>
          <a:p>
            <a:pPr marL="342900" indent="-342900">
              <a:buFont typeface="Arial" panose="020B0604020202020204" pitchFamily="34" charset="0"/>
              <a:buChar char="•"/>
            </a:pPr>
            <a:r>
              <a:rPr lang="en-US" b="1" dirty="0"/>
              <a:t>Objectives</a:t>
            </a:r>
          </a:p>
          <a:p>
            <a:pPr marL="522864" lvl="1" indent="-342900">
              <a:buFont typeface="Arial" panose="020B0604020202020204" pitchFamily="34" charset="0"/>
              <a:buChar char="•"/>
            </a:pPr>
            <a:r>
              <a:rPr lang="en-US" dirty="0"/>
              <a:t>Keep cache utilization stable while retaining hot rows.</a:t>
            </a:r>
          </a:p>
          <a:p>
            <a:pPr marL="522864" lvl="1" indent="-342900">
              <a:buFont typeface="Arial" panose="020B0604020202020204" pitchFamily="34" charset="0"/>
              <a:buChar char="•"/>
            </a:pPr>
            <a:r>
              <a:rPr lang="en-US" dirty="0"/>
              <a:t>Application compatibility.</a:t>
            </a:r>
          </a:p>
          <a:p>
            <a:pPr marL="522864" lvl="1" indent="-342900">
              <a:buFont typeface="Arial" panose="020B0604020202020204" pitchFamily="34" charset="0"/>
              <a:buChar char="•"/>
            </a:pPr>
            <a:r>
              <a:rPr lang="en-US" dirty="0"/>
              <a:t>Minimal user tuning</a:t>
            </a:r>
          </a:p>
          <a:p>
            <a:pPr marL="522864" lvl="1" indent="-342900">
              <a:buFont typeface="Arial" panose="020B0604020202020204" pitchFamily="34" charset="0"/>
              <a:buChar char="•"/>
            </a:pPr>
            <a:r>
              <a:rPr lang="en-US" dirty="0"/>
              <a:t>Respond to changing workloads.</a:t>
            </a:r>
          </a:p>
          <a:p>
            <a:pPr marL="522864" lvl="1" indent="-342900">
              <a:buFont typeface="Arial" panose="020B0604020202020204" pitchFamily="34" charset="0"/>
              <a:buChar char="•"/>
            </a:pPr>
            <a:r>
              <a:rPr lang="en-US" dirty="0"/>
              <a:t>Low transaction impact.</a:t>
            </a:r>
          </a:p>
        </p:txBody>
      </p:sp>
      <p:sp>
        <p:nvSpPr>
          <p:cNvPr id="7" name="Title"/>
          <p:cNvSpPr>
            <a:spLocks noGrp="1"/>
          </p:cNvSpPr>
          <p:nvPr>
            <p:ph type="title"/>
          </p:nvPr>
        </p:nvSpPr>
        <p:spPr/>
        <p:txBody>
          <a:bodyPr/>
          <a:lstStyle/>
          <a:p>
            <a:r>
              <a:rPr lang="en-US" dirty="0"/>
              <a:t>ILM Design Goals and Principles</a:t>
            </a:r>
          </a:p>
        </p:txBody>
      </p:sp>
    </p:spTree>
    <p:extLst>
      <p:ext uri="{BB962C8B-B14F-4D97-AF65-F5344CB8AC3E}">
        <p14:creationId xmlns:p14="http://schemas.microsoft.com/office/powerpoint/2010/main" val="67612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Auto IMRS Partition Tuning</a:t>
            </a:r>
          </a:p>
        </p:txBody>
      </p:sp>
      <p:pic>
        <p:nvPicPr>
          <p:cNvPr id="5"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26277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Individual Partitions affected differently by the workload</a:t>
            </a:r>
          </a:p>
          <a:p>
            <a:pPr marL="522864" lvl="1" indent="-342900">
              <a:buFont typeface="Arial" panose="020B0604020202020204" pitchFamily="34" charset="0"/>
              <a:buChar char="•"/>
            </a:pPr>
            <a:r>
              <a:rPr lang="en-US" dirty="0"/>
              <a:t>For example, partition containing latest orders could be hot.</a:t>
            </a:r>
          </a:p>
          <a:p>
            <a:pPr marL="342900" lvl="0" indent="-342900">
              <a:buFont typeface="Arial" panose="020B0604020202020204" pitchFamily="34" charset="0"/>
              <a:buChar char="•"/>
            </a:pPr>
            <a:r>
              <a:rPr lang="en-US" b="1" dirty="0"/>
              <a:t>Partition Tuning</a:t>
            </a:r>
            <a:r>
              <a:rPr lang="en-US" dirty="0"/>
              <a:t>: Disable or re-enable use in-memory storage for certain DMLs on the partition.</a:t>
            </a:r>
          </a:p>
          <a:p>
            <a:pPr marL="342900" lvl="0" indent="-342900">
              <a:buFont typeface="Arial" panose="020B0604020202020204" pitchFamily="34" charset="0"/>
              <a:buChar char="•"/>
            </a:pPr>
            <a:r>
              <a:rPr lang="en-US" dirty="0"/>
              <a:t>Disable IMRS usage if rows are not significantly re-used by the workload.</a:t>
            </a:r>
          </a:p>
          <a:p>
            <a:pPr marL="342900" lvl="0" indent="-342900">
              <a:buFont typeface="Arial" panose="020B0604020202020204" pitchFamily="34" charset="0"/>
              <a:buChar char="•"/>
            </a:pPr>
            <a:r>
              <a:rPr lang="en-US" dirty="0"/>
              <a:t>Enable IMRS usage for a partition if IMRS may provide large gains. For example, latch contention on page store.</a:t>
            </a:r>
          </a:p>
          <a:p>
            <a:pPr marL="342900" lvl="0" indent="-342900">
              <a:buFont typeface="Arial" panose="020B0604020202020204" pitchFamily="34" charset="0"/>
              <a:buChar char="•"/>
            </a:pPr>
            <a:r>
              <a:rPr lang="en-US" b="1" dirty="0"/>
              <a:t>Auto IMRS Partition Tuning:</a:t>
            </a:r>
            <a:r>
              <a:rPr lang="en-US" dirty="0"/>
              <a:t> Allows users to enable IMRS at database level and automatically tune partitions based on changing workload patterns.</a:t>
            </a:r>
            <a:endParaRPr lang="en-US" b="1" dirty="0"/>
          </a:p>
        </p:txBody>
      </p:sp>
      <p:sp>
        <p:nvSpPr>
          <p:cNvPr id="4" name="Title"/>
          <p:cNvSpPr>
            <a:spLocks noGrp="1"/>
          </p:cNvSpPr>
          <p:nvPr>
            <p:ph type="title"/>
          </p:nvPr>
        </p:nvSpPr>
        <p:spPr>
          <a:xfrm>
            <a:off x="504001" y="504000"/>
            <a:ext cx="11186476" cy="369332"/>
          </a:xfrm>
        </p:spPr>
        <p:txBody>
          <a:bodyPr/>
          <a:lstStyle/>
          <a:p>
            <a:r>
              <a:rPr lang="en-US" dirty="0"/>
              <a:t>Auto IMRS Partition Tuning: Introduction</a:t>
            </a:r>
            <a:endParaRPr lang="en-US" sz="2000" b="0" dirty="0"/>
          </a:p>
        </p:txBody>
      </p:sp>
      <p:graphicFrame>
        <p:nvGraphicFramePr>
          <p:cNvPr id="2" name="Diagram 1"/>
          <p:cNvGraphicFramePr/>
          <p:nvPr>
            <p:extLst>
              <p:ext uri="{D42A27DB-BD31-4B8C-83A1-F6EECF244321}">
                <p14:modId xmlns:p14="http://schemas.microsoft.com/office/powerpoint/2010/main" val="3524848764"/>
              </p:ext>
            </p:extLst>
          </p:nvPr>
        </p:nvGraphicFramePr>
        <p:xfrm>
          <a:off x="2822753" y="5403856"/>
          <a:ext cx="6016448" cy="85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13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lstStyle/>
          <a:p>
            <a:pPr marL="342900" indent="-342900">
              <a:buFont typeface="Arial" panose="020B0604020202020204" pitchFamily="34" charset="0"/>
              <a:buChar char="•"/>
            </a:pPr>
            <a:r>
              <a:rPr lang="en-US" dirty="0"/>
              <a:t>Workload monitoring to identify usage of partition</a:t>
            </a:r>
          </a:p>
          <a:p>
            <a:pPr marL="522864" lvl="1" indent="-342900">
              <a:buFont typeface="Arial" panose="020B0604020202020204" pitchFamily="34" charset="0"/>
              <a:buChar char="•"/>
            </a:pPr>
            <a:r>
              <a:rPr lang="en-US" dirty="0"/>
              <a:t>Number of inserts / updates / deletes</a:t>
            </a:r>
          </a:p>
          <a:p>
            <a:pPr marL="522864" lvl="1" indent="-342900">
              <a:buFont typeface="Arial" panose="020B0604020202020204" pitchFamily="34" charset="0"/>
              <a:buChar char="•"/>
            </a:pPr>
            <a:r>
              <a:rPr lang="en-US" dirty="0"/>
              <a:t>Memory used</a:t>
            </a:r>
          </a:p>
          <a:p>
            <a:pPr marL="522864" lvl="1" indent="-342900">
              <a:buFont typeface="Arial" panose="020B0604020202020204" pitchFamily="34" charset="0"/>
              <a:buChar char="•"/>
            </a:pPr>
            <a:r>
              <a:rPr lang="en-US" dirty="0"/>
              <a:t>Total number of rows</a:t>
            </a:r>
          </a:p>
          <a:p>
            <a:pPr marL="342900" lvl="0" indent="-342900">
              <a:buFont typeface="Arial" panose="020B0604020202020204" pitchFamily="34" charset="0"/>
              <a:buChar char="•"/>
            </a:pPr>
            <a:r>
              <a:rPr lang="en-US" dirty="0"/>
              <a:t>Parameters: Per-CPU cache friendly counters. Aggregated infrequently on read.</a:t>
            </a:r>
          </a:p>
          <a:p>
            <a:pPr marL="342900" lvl="0" indent="-342900">
              <a:buFont typeface="Arial" panose="020B0604020202020204" pitchFamily="34" charset="0"/>
              <a:buChar char="•"/>
            </a:pPr>
            <a:r>
              <a:rPr lang="en-US" dirty="0"/>
              <a:t>Row access timestamps maintained for hotness</a:t>
            </a:r>
          </a:p>
          <a:p>
            <a:pPr marL="522864" lvl="1" indent="-342900">
              <a:buFont typeface="Arial" panose="020B0604020202020204" pitchFamily="34" charset="0"/>
              <a:buChar char="•"/>
            </a:pPr>
            <a:r>
              <a:rPr lang="en-US" dirty="0"/>
              <a:t>Immediately updated for new versions.</a:t>
            </a:r>
          </a:p>
          <a:p>
            <a:pPr marL="522864" lvl="1" indent="-342900">
              <a:buFont typeface="Arial" panose="020B0604020202020204" pitchFamily="34" charset="0"/>
              <a:buChar char="•"/>
            </a:pPr>
            <a:r>
              <a:rPr lang="en-US" dirty="0"/>
              <a:t>Periodically updated for selects.</a:t>
            </a:r>
          </a:p>
          <a:p>
            <a:pPr marL="522864" lvl="1" indent="-342900">
              <a:buFont typeface="Arial" panose="020B0604020202020204" pitchFamily="34" charset="0"/>
              <a:buChar char="•"/>
            </a:pPr>
            <a:endParaRPr lang="en-US" dirty="0"/>
          </a:p>
        </p:txBody>
      </p:sp>
      <p:sp>
        <p:nvSpPr>
          <p:cNvPr id="4" name="Title"/>
          <p:cNvSpPr>
            <a:spLocks noGrp="1"/>
          </p:cNvSpPr>
          <p:nvPr>
            <p:ph type="title"/>
          </p:nvPr>
        </p:nvSpPr>
        <p:spPr>
          <a:xfrm>
            <a:off x="504001" y="504000"/>
            <a:ext cx="11186476" cy="369332"/>
          </a:xfrm>
        </p:spPr>
        <p:txBody>
          <a:bodyPr/>
          <a:lstStyle/>
          <a:p>
            <a:r>
              <a:rPr lang="en-US" dirty="0"/>
              <a:t>Auto IMRS Partition Tuning: Monitoring</a:t>
            </a:r>
            <a:endParaRPr lang="en-US" sz="2000" b="0" dirty="0"/>
          </a:p>
        </p:txBody>
      </p:sp>
    </p:spTree>
    <p:extLst>
      <p:ext uri="{BB962C8B-B14F-4D97-AF65-F5344CB8AC3E}">
        <p14:creationId xmlns:p14="http://schemas.microsoft.com/office/powerpoint/2010/main" val="4302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p:txBody>
          <a:bodyPr>
            <a:normAutofit/>
          </a:bodyPr>
          <a:lstStyle/>
          <a:p>
            <a:pPr marL="342900" indent="-342900">
              <a:buFont typeface="Arial" panose="020B0604020202020204" pitchFamily="34" charset="0"/>
              <a:buChar char="•"/>
            </a:pPr>
            <a:r>
              <a:rPr lang="en-US" dirty="0"/>
              <a:t>ASE internally tunes IMRS usage by partition in a background thread.</a:t>
            </a:r>
          </a:p>
          <a:p>
            <a:pPr marL="342900" indent="-342900">
              <a:buFont typeface="Arial" panose="020B0604020202020204" pitchFamily="34" charset="0"/>
              <a:buChar char="•"/>
            </a:pPr>
            <a:r>
              <a:rPr lang="en-US" dirty="0"/>
              <a:t>Counters are tracked for multiple iterations and counter differences are used to identify new IMRS usage for a partition.</a:t>
            </a:r>
          </a:p>
          <a:p>
            <a:pPr marL="342900" indent="-342900">
              <a:buFont typeface="Arial" panose="020B0604020202020204" pitchFamily="34" charset="0"/>
              <a:buChar char="•"/>
            </a:pPr>
            <a:r>
              <a:rPr lang="en-US" dirty="0"/>
              <a:t>Heuristic Parameters:</a:t>
            </a:r>
          </a:p>
          <a:p>
            <a:pPr marL="522864" lvl="1" indent="-342900">
              <a:buFont typeface="Arial" panose="020B0604020202020204" pitchFamily="34" charset="0"/>
              <a:buChar char="•"/>
            </a:pPr>
            <a:r>
              <a:rPr lang="en-US" dirty="0"/>
              <a:t>Average re-use of rows</a:t>
            </a:r>
          </a:p>
          <a:p>
            <a:pPr marL="522864" lvl="1" indent="-342900">
              <a:buFont typeface="Arial" panose="020B0604020202020204" pitchFamily="34" charset="0"/>
              <a:buChar char="•"/>
            </a:pPr>
            <a:r>
              <a:rPr lang="en-US" dirty="0"/>
              <a:t>Partition IMRS utilization</a:t>
            </a:r>
          </a:p>
          <a:p>
            <a:pPr marL="522864" lvl="1" indent="-342900">
              <a:buFont typeface="Arial" panose="020B0604020202020204" pitchFamily="34" charset="0"/>
              <a:buChar char="•"/>
            </a:pPr>
            <a:r>
              <a:rPr lang="en-US" dirty="0"/>
              <a:t>Total IMRS cache utilization</a:t>
            </a:r>
          </a:p>
          <a:p>
            <a:pPr marL="522864" lvl="1" indent="-342900">
              <a:buFont typeface="Arial" panose="020B0604020202020204" pitchFamily="34" charset="0"/>
              <a:buChar char="•"/>
            </a:pPr>
            <a:r>
              <a:rPr lang="en-US" dirty="0"/>
              <a:t>New IMRS usage by a partition</a:t>
            </a:r>
          </a:p>
          <a:p>
            <a:pPr marL="522864" lvl="1" indent="-342900">
              <a:buFont typeface="Arial" panose="020B0604020202020204" pitchFamily="34" charset="0"/>
              <a:buChar char="•"/>
            </a:pPr>
            <a:r>
              <a:rPr lang="en-US" dirty="0"/>
              <a:t>Contention on page store.</a:t>
            </a:r>
          </a:p>
          <a:p>
            <a:pPr marL="342900" indent="-342900">
              <a:buFont typeface="Arial" panose="020B0604020202020204" pitchFamily="34" charset="0"/>
              <a:buChar char="•"/>
            </a:pPr>
            <a:r>
              <a:rPr lang="en-US" dirty="0"/>
              <a:t>Partition enable / disable decision is made if partition is found useful / unused for several iterations.</a:t>
            </a:r>
          </a:p>
          <a:p>
            <a:pPr marL="342900" indent="-342900">
              <a:buFont typeface="Arial" panose="020B0604020202020204" pitchFamily="34" charset="0"/>
              <a:buChar char="•"/>
            </a:pPr>
            <a:endParaRPr lang="en-US" dirty="0"/>
          </a:p>
        </p:txBody>
      </p:sp>
      <p:sp>
        <p:nvSpPr>
          <p:cNvPr id="4" name="Title"/>
          <p:cNvSpPr>
            <a:spLocks noGrp="1"/>
          </p:cNvSpPr>
          <p:nvPr>
            <p:ph type="title"/>
          </p:nvPr>
        </p:nvSpPr>
        <p:spPr>
          <a:xfrm>
            <a:off x="504001" y="504000"/>
            <a:ext cx="11186476" cy="369332"/>
          </a:xfrm>
        </p:spPr>
        <p:txBody>
          <a:bodyPr/>
          <a:lstStyle/>
          <a:p>
            <a:r>
              <a:rPr lang="en-US" dirty="0"/>
              <a:t>Auto IMRS Partition Tuning: Self Tuning</a:t>
            </a:r>
            <a:endParaRPr lang="en-US" sz="2000" b="0" dirty="0"/>
          </a:p>
        </p:txBody>
      </p:sp>
    </p:spTree>
    <p:extLst>
      <p:ext uri="{BB962C8B-B14F-4D97-AF65-F5344CB8AC3E}">
        <p14:creationId xmlns:p14="http://schemas.microsoft.com/office/powerpoint/2010/main" val="3419580434"/>
      </p:ext>
    </p:extLst>
  </p:cSld>
  <p:clrMapOvr>
    <a:masterClrMapping/>
  </p:clrMapOvr>
</p:sld>
</file>

<file path=ppt/theme/theme1.xml><?xml version="1.0" encoding="utf-8"?>
<a:theme xmlns:a="http://schemas.openxmlformats.org/drawingml/2006/main" name="SAP 2018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_and_white.potx" id="{08263AC0-2531-4413-8F3D-D7E14726A8FE}" vid="{0778CE89-2A99-4D60-9731-8546470E4E8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SAP_2018_16x9_black_and_white</Template>
  <TotalTime>2840</TotalTime>
  <Words>1164</Words>
  <Application>Microsoft Office PowerPoint</Application>
  <PresentationFormat>Custom</PresentationFormat>
  <Paragraphs>170</Paragraphs>
  <Slides>26</Slides>
  <Notes>2</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 Unicode MS</vt:lpstr>
      <vt:lpstr>SimSun</vt:lpstr>
      <vt:lpstr>Arial</vt:lpstr>
      <vt:lpstr>Cambria Math</vt:lpstr>
      <vt:lpstr>Courier New</vt:lpstr>
      <vt:lpstr>Mangal</vt:lpstr>
      <vt:lpstr>Symbol</vt:lpstr>
      <vt:lpstr>Times New Roman</vt:lpstr>
      <vt:lpstr>Wingdings</vt:lpstr>
      <vt:lpstr>Wingdings</vt:lpstr>
      <vt:lpstr>SAP 2018 16x9 black and white</vt:lpstr>
      <vt:lpstr>Life Cycle of Transactional Data in In-memory Databases</vt:lpstr>
      <vt:lpstr>Agenda</vt:lpstr>
      <vt:lpstr>ASE Background </vt:lpstr>
      <vt:lpstr>Background: In-memory Row Store Architecture [VLDB 2018]</vt:lpstr>
      <vt:lpstr>ILM Design Goals and Principles</vt:lpstr>
      <vt:lpstr>Auto IMRS Partition Tuning</vt:lpstr>
      <vt:lpstr>Auto IMRS Partition Tuning: Introduction</vt:lpstr>
      <vt:lpstr>Auto IMRS Partition Tuning: Monitoring</vt:lpstr>
      <vt:lpstr>Auto IMRS Partition Tuning: Self Tuning</vt:lpstr>
      <vt:lpstr>Packing Cold Data</vt:lpstr>
      <vt:lpstr>Packing Cold Data From IMRS</vt:lpstr>
      <vt:lpstr>Locating Cold Data</vt:lpstr>
      <vt:lpstr>Locating Cold Data: Partition Aware Pack Selection</vt:lpstr>
      <vt:lpstr>Partition Aware Pack Selection: Pack Cycle Byte Distribution</vt:lpstr>
      <vt:lpstr>Identifying Cold Data</vt:lpstr>
      <vt:lpstr>Experiments</vt:lpstr>
      <vt:lpstr>Benefits of ILM</vt:lpstr>
      <vt:lpstr>Cache Utilization and Relative TPM with Pack</vt:lpstr>
      <vt:lpstr>Partition Level Cache Footprint</vt:lpstr>
      <vt:lpstr>Pack Cycle Bytes Distribution</vt:lpstr>
      <vt:lpstr>Partition Level LRU Queues</vt:lpstr>
      <vt:lpstr>Impact of Steady Cache Utilization</vt:lpstr>
      <vt:lpstr>Conclusions</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Cycle of Transactional Data in In-memory Databases</dc:title>
  <dc:creator>Khadilkar, Pushkar</dc:creator>
  <cp:keywords>2018/16:9/black and white</cp:keywords>
  <cp:lastModifiedBy>Khadilkar, Pushkar</cp:lastModifiedBy>
  <cp:revision>73</cp:revision>
  <dcterms:created xsi:type="dcterms:W3CDTF">2018-03-28T10:26:43Z</dcterms:created>
  <dcterms:modified xsi:type="dcterms:W3CDTF">2018-04-18T07:04:59Z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-1642243980</vt:i4>
  </property>
  <property fmtid="{D5CDD505-2E9C-101B-9397-08002B2CF9AE}" pid="3" name="_NewReviewCycle">
    <vt:lpwstr/>
  </property>
  <property fmtid="{D5CDD505-2E9C-101B-9397-08002B2CF9AE}" pid="4" name="_EmailSubject">
    <vt:lpwstr>Thank you and would you like to put your slides online?</vt:lpwstr>
  </property>
  <property fmtid="{D5CDD505-2E9C-101B-9397-08002B2CF9AE}" pid="5" name="_AuthorEmail">
    <vt:lpwstr>pushkar.khadilkar@sap.com</vt:lpwstr>
  </property>
  <property fmtid="{D5CDD505-2E9C-101B-9397-08002B2CF9AE}" pid="6" name="_AuthorEmailDisplayName">
    <vt:lpwstr>Khadilkar, Pushkar</vt:lpwstr>
  </property>
  <property fmtid="{D5CDD505-2E9C-101B-9397-08002B2CF9AE}" pid="7" name="_PreviousAdHocReviewCycleID">
    <vt:i4>1101452479</vt:i4>
  </property>
</Properties>
</file>