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731" r:id="rId2"/>
  </p:sldMasterIdLst>
  <p:notesMasterIdLst>
    <p:notesMasterId r:id="rId41"/>
  </p:notesMasterIdLst>
  <p:sldIdLst>
    <p:sldId id="933" r:id="rId3"/>
    <p:sldId id="942" r:id="rId4"/>
    <p:sldId id="975" r:id="rId5"/>
    <p:sldId id="981" r:id="rId6"/>
    <p:sldId id="984" r:id="rId7"/>
    <p:sldId id="985" r:id="rId8"/>
    <p:sldId id="983" r:id="rId9"/>
    <p:sldId id="952" r:id="rId10"/>
    <p:sldId id="986" r:id="rId11"/>
    <p:sldId id="987" r:id="rId12"/>
    <p:sldId id="988" r:id="rId13"/>
    <p:sldId id="964" r:id="rId14"/>
    <p:sldId id="951" r:id="rId15"/>
    <p:sldId id="976" r:id="rId16"/>
    <p:sldId id="977" r:id="rId17"/>
    <p:sldId id="978" r:id="rId18"/>
    <p:sldId id="953" r:id="rId19"/>
    <p:sldId id="965" r:id="rId20"/>
    <p:sldId id="962" r:id="rId21"/>
    <p:sldId id="954" r:id="rId22"/>
    <p:sldId id="963" r:id="rId23"/>
    <p:sldId id="979" r:id="rId24"/>
    <p:sldId id="956" r:id="rId25"/>
    <p:sldId id="980" r:id="rId26"/>
    <p:sldId id="949" r:id="rId27"/>
    <p:sldId id="960" r:id="rId28"/>
    <p:sldId id="968" r:id="rId29"/>
    <p:sldId id="969" r:id="rId30"/>
    <p:sldId id="992" r:id="rId31"/>
    <p:sldId id="950" r:id="rId32"/>
    <p:sldId id="961" r:id="rId33"/>
    <p:sldId id="989" r:id="rId34"/>
    <p:sldId id="990" r:id="rId35"/>
    <p:sldId id="958" r:id="rId36"/>
    <p:sldId id="959" r:id="rId37"/>
    <p:sldId id="991" r:id="rId38"/>
    <p:sldId id="993" r:id="rId39"/>
    <p:sldId id="994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80"/>
    <a:srgbClr val="FF6600"/>
    <a:srgbClr val="0000FF"/>
    <a:srgbClr val="FF0000"/>
    <a:srgbClr val="FFFF99"/>
    <a:srgbClr val="80008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 autoAdjust="0"/>
    <p:restoredTop sz="94707" autoAdjust="0"/>
  </p:normalViewPr>
  <p:slideViewPr>
    <p:cSldViewPr>
      <p:cViewPr varScale="1">
        <p:scale>
          <a:sx n="67" d="100"/>
          <a:sy n="67" d="100"/>
        </p:scale>
        <p:origin x="11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Relationship Id="rId3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VW媩$婫`婡p瑙" charset="0"/>
                <a:ea typeface="隶书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VW媩$婫`婡p瑙" charset="0"/>
                <a:ea typeface="隶书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84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4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VW媩$婫`婡p瑙" charset="0"/>
                <a:ea typeface="隶书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584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VW媩$婫`婡p瑙" charset="0"/>
                <a:ea typeface="隶书" pitchFamily="49" charset="-122"/>
              </a:defRPr>
            </a:lvl1pPr>
          </a:lstStyle>
          <a:p>
            <a:fld id="{BE1F3BB0-EAD9-4049-B791-003B818ACD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936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隶书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隶书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隶书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隶书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隶书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0 w 5273"/>
                  <a:gd name="T3" fmla="*/ 0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5272 w 5273"/>
                  <a:gd name="T3" fmla="*/ 1392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0 w 5281"/>
                  <a:gd name="T3" fmla="*/ 0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5280 w 5281"/>
                  <a:gd name="T3" fmla="*/ 96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96 w 97"/>
                  <a:gd name="T3" fmla="*/ 1103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0 w 97"/>
                  <a:gd name="T3" fmla="*/ 0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8495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148496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896BF-D4FA-4283-B110-2377E493F8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F7BA3-5937-489D-A09B-B64605F10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9AD92-64F0-42FB-A3AE-CA37B68B7E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solidFill>
                    <a:srgbClr val="000000"/>
                  </a:solidFill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0 w 5273"/>
                  <a:gd name="T3" fmla="*/ 0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5272 w 5273"/>
                  <a:gd name="T3" fmla="*/ 1392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solidFill>
                    <a:srgbClr val="000000"/>
                  </a:solidFill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0 w 5281"/>
                  <a:gd name="T3" fmla="*/ 0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5280 w 5281"/>
                  <a:gd name="T3" fmla="*/ 96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solidFill>
                    <a:srgbClr val="000000"/>
                  </a:solidFill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96 w 97"/>
                  <a:gd name="T3" fmla="*/ 1103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0 w 97"/>
                  <a:gd name="T3" fmla="*/ 0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8495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148496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791A6-A945-406C-A18A-81A30B17EE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818C3-1C4E-4635-BC91-4336B478B6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5CE92-62D5-406E-B84B-A97075CBBB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C9E29-64B0-41CE-895C-1B201EC569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E0400-776A-4F17-99C2-2C66230B3E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5879-0214-45A5-A859-96B7729035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8924A-2F5F-464B-BD87-18C80AF2FB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5957-B86D-4081-8851-6FABBBB794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4563B-3344-4B2D-86AC-1DA7938C8F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2269-B542-4012-AA26-B22D49890D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6E57D-B373-401C-8159-A8A89877F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6D4D8-CB61-4E31-902D-A00DC7A2B1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74108-F7C0-45D2-826D-D3BC1BD1AE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7EE2B-F1FC-4FF7-914A-B0612AA09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40839-E21E-4612-92EE-35A6AEFDF0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29C93-CF52-4589-8BA1-6A7A18BC5F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C147E-8539-49B7-B3BA-D55C4E3BC9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CE249-45C8-4EB6-ACC1-96126771C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211AC-AFF3-4F1F-AB9D-13E2D31735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1041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1042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0 w 5269"/>
                  <a:gd name="T3" fmla="*/ 0 h 2977"/>
                  <a:gd name="T4" fmla="*/ 0 w 5269"/>
                  <a:gd name="T5" fmla="*/ 2976 h 29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5268 w 5269"/>
                  <a:gd name="T3" fmla="*/ 2976 h 2977"/>
                  <a:gd name="T4" fmla="*/ 0 w 5269"/>
                  <a:gd name="T5" fmla="*/ 2976 h 29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1038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1039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96 w 97"/>
                  <a:gd name="T3" fmla="*/ 2784 h 2785"/>
                  <a:gd name="T4" fmla="*/ 96 w 97"/>
                  <a:gd name="T5" fmla="*/ 0 h 2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0 w 97"/>
                  <a:gd name="T3" fmla="*/ 0 h 2785"/>
                  <a:gd name="T4" fmla="*/ 96 w 97"/>
                  <a:gd name="T5" fmla="*/ 0 h 2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4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1035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1036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0 w 193"/>
                  <a:gd name="T3" fmla="*/ 0 h 721"/>
                  <a:gd name="T4" fmla="*/ 0 w 193"/>
                  <a:gd name="T5" fmla="*/ 720 h 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192 w 193"/>
                  <a:gd name="T3" fmla="*/ 720 h 721"/>
                  <a:gd name="T4" fmla="*/ 0 w 193"/>
                  <a:gd name="T5" fmla="*/ 720 h 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 b="0">
                <a:latin typeface="+mn-lt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7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 b="0">
                <a:latin typeface="+mn-lt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7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 b="0">
                <a:latin typeface="+mn-lt"/>
                <a:ea typeface="隶书" pitchFamily="49" charset="-122"/>
              </a:defRPr>
            </a:lvl1pPr>
          </a:lstStyle>
          <a:p>
            <a:pPr>
              <a:defRPr/>
            </a:pPr>
            <a:fld id="{2F67B232-E5F8-4AAA-AF06-C79A909E59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»"/>
        <a:defRPr sz="3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2056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2065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solidFill>
                    <a:srgbClr val="000000"/>
                  </a:solidFill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2066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0 w 5269"/>
                  <a:gd name="T3" fmla="*/ 0 h 2977"/>
                  <a:gd name="T4" fmla="*/ 0 w 5269"/>
                  <a:gd name="T5" fmla="*/ 2976 h 29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5268 w 5269"/>
                  <a:gd name="T3" fmla="*/ 2976 h 2977"/>
                  <a:gd name="T4" fmla="*/ 0 w 5269"/>
                  <a:gd name="T5" fmla="*/ 2976 h 29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7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2062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solidFill>
                    <a:srgbClr val="000000"/>
                  </a:solidFill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2063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96 w 97"/>
                  <a:gd name="T3" fmla="*/ 2784 h 2785"/>
                  <a:gd name="T4" fmla="*/ 96 w 97"/>
                  <a:gd name="T5" fmla="*/ 0 h 2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4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0 w 97"/>
                  <a:gd name="T3" fmla="*/ 0 h 2785"/>
                  <a:gd name="T4" fmla="*/ 96 w 97"/>
                  <a:gd name="T5" fmla="*/ 0 h 2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8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2059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kumimoji="1" lang="zh-CN" altLang="en-US" sz="2400" b="0">
                  <a:solidFill>
                    <a:srgbClr val="000000"/>
                  </a:solidFill>
                  <a:latin typeface="VW媩$婫`婡p瑙" charset="0"/>
                  <a:ea typeface="隶书" pitchFamily="49" charset="-122"/>
                </a:endParaRPr>
              </a:p>
            </p:txBody>
          </p:sp>
          <p:sp>
            <p:nvSpPr>
              <p:cNvPr id="2060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0 w 193"/>
                  <a:gd name="T3" fmla="*/ 0 h 721"/>
                  <a:gd name="T4" fmla="*/ 0 w 193"/>
                  <a:gd name="T5" fmla="*/ 720 h 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1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192 w 193"/>
                  <a:gd name="T3" fmla="*/ 720 h 721"/>
                  <a:gd name="T4" fmla="*/ 0 w 193"/>
                  <a:gd name="T5" fmla="*/ 720 h 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 b="0">
                <a:solidFill>
                  <a:srgbClr val="000000"/>
                </a:solidFill>
                <a:latin typeface="+mn-lt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7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 b="0">
                <a:solidFill>
                  <a:srgbClr val="000000"/>
                </a:solidFill>
                <a:latin typeface="+mn-lt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7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 b="0">
                <a:solidFill>
                  <a:srgbClr val="000000"/>
                </a:solidFill>
                <a:latin typeface="+mn-lt"/>
                <a:ea typeface="隶书" pitchFamily="49" charset="-122"/>
              </a:defRPr>
            </a:lvl1pPr>
          </a:lstStyle>
          <a:p>
            <a:pPr>
              <a:defRPr/>
            </a:pPr>
            <a:fld id="{4B59F4BC-BE87-4F98-ADE9-817B82F85B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W媩$婫`婡p瑙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»"/>
        <a:defRPr sz="3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89971"/>
            <a:ext cx="9144000" cy="32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2947" tIns="56473" rIns="112947" bIns="56473">
            <a:spAutoFit/>
          </a:bodyPr>
          <a:lstStyle/>
          <a:p>
            <a:pPr marL="1249363" indent="-1249363" algn="just" eaLnBrk="1" hangingPunct="1">
              <a:lnSpc>
                <a:spcPct val="100000"/>
              </a:lnSpc>
              <a:spcAft>
                <a:spcPct val="3000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【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】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线性表用数组存储，长度为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。试编写一个线性时间复杂度的算法，将此线性表的内容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循环（原地）左移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0&lt;k&lt;n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）个位置。</a:t>
            </a:r>
          </a:p>
          <a:p>
            <a:pPr indent="808038" algn="just" eaLnBrk="1" hangingPunct="1">
              <a:lnSpc>
                <a:spcPct val="100000"/>
              </a:lnSpc>
              <a:spcAft>
                <a:spcPct val="30000"/>
              </a:spcAft>
            </a:pPr>
            <a:r>
              <a:rPr kumimoji="1" lang="zh-CN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例如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：若线性表为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, 2, 3, </a:t>
            </a:r>
            <a:r>
              <a:rPr kumimoji="1" lang="en-US" altLang="zh-CN" sz="3200" u="sng" dirty="0" smtClean="0">
                <a:solidFill>
                  <a:srgbClr val="000000"/>
                </a:solidFill>
                <a:latin typeface="Times New Roman" pitchFamily="18" charset="0"/>
              </a:rPr>
              <a:t>4, 5, 6, 7, 8, 9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，则循环左移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位后线性表的内容是：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 sz="3200" u="sng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en-US" altLang="zh-CN" sz="3200" u="sng" dirty="0" smtClean="0">
                <a:solidFill>
                  <a:srgbClr val="000000"/>
                </a:solidFill>
                <a:latin typeface="Times New Roman" pitchFamily="18" charset="0"/>
              </a:rPr>
              <a:t>, 5, 6, 7, 8, 9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, 1, 2, 3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}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860" y="4509120"/>
            <a:ext cx="9177338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439863" indent="-1439863" eaLnBrk="0" hangingPunct="0">
              <a:lnSpc>
                <a:spcPct val="100000"/>
              </a:lnSpc>
            </a:pPr>
            <a:r>
              <a:rPr lang="en-US" altLang="zh-CN" sz="2800" smtClean="0">
                <a:latin typeface="Times New Roman" pitchFamily="18" charset="0"/>
              </a:rPr>
              <a:t>【</a:t>
            </a:r>
            <a:r>
              <a:rPr lang="zh-CN" altLang="en-US" sz="2800" smtClean="0">
                <a:latin typeface="Times New Roman" pitchFamily="18" charset="0"/>
              </a:rPr>
              <a:t>思路</a:t>
            </a:r>
            <a:r>
              <a:rPr lang="en-US" altLang="zh-CN" sz="2800" smtClean="0">
                <a:latin typeface="Times New Roman" pitchFamily="18" charset="0"/>
              </a:rPr>
              <a:t>】</a:t>
            </a:r>
          </a:p>
          <a:p>
            <a:pPr marL="457200" indent="-457200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选择不同的区段分三次原地逆置。</a:t>
            </a:r>
            <a:endParaRPr lang="en-US" altLang="zh-CN" sz="2800" smtClean="0">
              <a:latin typeface="Times New Roman" pitchFamily="18" charset="0"/>
            </a:endParaRPr>
          </a:p>
          <a:p>
            <a:pPr marL="457200" indent="-457200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时间复杂度为</a:t>
            </a:r>
            <a:r>
              <a:rPr lang="en-US" altLang="zh-CN" sz="2800" smtClean="0">
                <a:latin typeface="Times New Roman" pitchFamily="18" charset="0"/>
              </a:rPr>
              <a:t>O(n)</a:t>
            </a:r>
            <a:r>
              <a:rPr lang="zh-CN" altLang="en-US" sz="2800" smtClean="0">
                <a:latin typeface="Times New Roman" pitchFamily="18" charset="0"/>
              </a:rPr>
              <a:t>。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-695" y="728700"/>
            <a:ext cx="9144000" cy="5265160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def  </a:t>
            </a:r>
            <a:r>
              <a:rPr kumimoji="1" lang="en-US" altLang="en-US" sz="2800" noProof="1" smtClean="0">
                <a:latin typeface="Times New Roman" pitchFamily="18" charset="0"/>
              </a:rPr>
              <a:t>find( </a:t>
            </a:r>
            <a:r>
              <a:rPr kumimoji="1" lang="en-US" altLang="en-US" sz="2800" noProof="1">
                <a:latin typeface="Times New Roman" pitchFamily="18" charset="0"/>
              </a:rPr>
              <a:t>A,  k) : #</a:t>
            </a:r>
            <a:r>
              <a:rPr kumimoji="1" lang="zh-CN" altLang="en-US" sz="2800" noProof="1">
                <a:latin typeface="Times New Roman" pitchFamily="18" charset="0"/>
              </a:rPr>
              <a:t>找出所有子序列。</a:t>
            </a:r>
            <a:r>
              <a:rPr kumimoji="1" lang="en-US" altLang="en-US" sz="2800" noProof="1">
                <a:latin typeface="Times New Roman" pitchFamily="18" charset="0"/>
              </a:rPr>
              <a:t>A</a:t>
            </a:r>
            <a:r>
              <a:rPr kumimoji="1" lang="zh-CN" altLang="en-US" sz="2800" noProof="1">
                <a:latin typeface="Times New Roman" pitchFamily="18" charset="0"/>
              </a:rPr>
              <a:t>是数组，</a:t>
            </a:r>
            <a:r>
              <a:rPr kumimoji="1" lang="en-US" altLang="en-US" sz="2800" noProof="1">
                <a:latin typeface="Times New Roman" pitchFamily="18" charset="0"/>
              </a:rPr>
              <a:t>k</a:t>
            </a:r>
            <a:r>
              <a:rPr kumimoji="1" lang="zh-CN" altLang="en-US" sz="2800" noProof="1">
                <a:latin typeface="Times New Roman" pitchFamily="18" charset="0"/>
              </a:rPr>
              <a:t>为指定和</a:t>
            </a:r>
          </a:p>
          <a:p>
            <a:pPr marL="990600" indent="-990600">
              <a:lnSpc>
                <a:spcPct val="100000"/>
              </a:lnSpc>
            </a:pPr>
            <a:r>
              <a:rPr kumimoji="1" lang="zh-CN" altLang="en-US" sz="2800" noProof="1">
                <a:latin typeface="Times New Roman" pitchFamily="18" charset="0"/>
              </a:rPr>
              <a:t>    </a:t>
            </a:r>
            <a:r>
              <a:rPr kumimoji="1" lang="en-US" altLang="en-US" sz="2800" noProof="1">
                <a:latin typeface="Times New Roman" pitchFamily="18" charset="0"/>
              </a:rPr>
              <a:t>i, j, sum = 0, 0, A[0]   # i, j</a:t>
            </a:r>
            <a:r>
              <a:rPr kumimoji="1" lang="zh-CN" altLang="en-US" sz="2800" noProof="1">
                <a:latin typeface="Times New Roman" pitchFamily="18" charset="0"/>
              </a:rPr>
              <a:t>分别是子序列的左端和右端</a:t>
            </a:r>
          </a:p>
          <a:p>
            <a:pPr marL="990600" indent="-990600">
              <a:lnSpc>
                <a:spcPct val="100000"/>
              </a:lnSpc>
            </a:pPr>
            <a:r>
              <a:rPr kumimoji="1" lang="zh-CN" altLang="en-US" sz="2800" noProof="1">
                <a:latin typeface="Times New Roman" pitchFamily="18" charset="0"/>
              </a:rPr>
              <a:t>    </a:t>
            </a:r>
            <a:r>
              <a:rPr kumimoji="1" lang="en-US" altLang="en-US" sz="2800" noProof="1">
                <a:latin typeface="Times New Roman" pitchFamily="18" charset="0"/>
              </a:rPr>
              <a:t>while  True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if  i &lt;= j and sum &gt;= k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if  sum == k: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    print(A[i:j+1], '</a:t>
            </a:r>
            <a:r>
              <a:rPr kumimoji="1" lang="zh-CN" altLang="en-US" sz="2800" noProof="1">
                <a:latin typeface="Times New Roman" pitchFamily="18" charset="0"/>
              </a:rPr>
              <a:t>之和等于</a:t>
            </a:r>
            <a:r>
              <a:rPr kumimoji="1" lang="en-US" altLang="zh-CN" sz="2800" noProof="1">
                <a:latin typeface="Times New Roman" pitchFamily="18" charset="0"/>
              </a:rPr>
              <a:t>', </a:t>
            </a:r>
            <a:r>
              <a:rPr kumimoji="1" lang="en-US" altLang="en-US" sz="2800" noProof="1">
                <a:latin typeface="Times New Roman" pitchFamily="18" charset="0"/>
              </a:rPr>
              <a:t>sum)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sum = sum - A[i]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i += 1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elif  j &lt; len(A) - 1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j += 1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sum = sum + A[j]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else : break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-695" y="503675"/>
            <a:ext cx="9144000" cy="159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>
            <a:lvl1pPr marL="895350" indent="-89535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在整数序列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S={a</a:t>
            </a:r>
            <a:r>
              <a:rPr lang="en-US" altLang="zh-CN" sz="3200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zh-CN" sz="3200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, …, a</a:t>
            </a:r>
            <a:r>
              <a:rPr lang="en-US" altLang="zh-CN" sz="3200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中，称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-a</a:t>
            </a:r>
            <a:r>
              <a:rPr lang="en-US" altLang="zh-CN" sz="3200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0 &lt;= i&lt;j &lt; n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）为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数对差。试设计线性时间复杂度的算法，找出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中的最大数对差。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2213865"/>
            <a:ext cx="9144000" cy="3992034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>
            <a:spAutoFit/>
          </a:bodyPr>
          <a:lstStyle>
            <a:lvl1pPr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def  maxDiff(A) : # 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O(n)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maxV = max(A[0], A[1])</a:t>
            </a:r>
          </a:p>
          <a:p>
            <a:pPr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maxD = A[0] - A[1]</a:t>
            </a:r>
          </a:p>
          <a:p>
            <a:pPr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for  i in range(2, len(A)) :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currentD = maxV - A[i]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if  currentD &gt; maxD  :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   maxD = currentD</a:t>
            </a:r>
          </a:p>
          <a:p>
            <a:pPr>
              <a:lnSpc>
                <a:spcPct val="1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maxV = A[i] if  A[i] &gt; maxV else maxV</a:t>
            </a: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return maxD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587659"/>
            <a:ext cx="9144000" cy="129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1249363" indent="-1249363"/>
            <a:r>
              <a:rPr lang="en-US" altLang="zh-CN" sz="3200" b="1" dirty="0" smtClean="0">
                <a:latin typeface="Times New Roman" pitchFamily="18" charset="0"/>
              </a:rPr>
              <a:t>【</a:t>
            </a:r>
            <a:r>
              <a:rPr lang="zh-CN" altLang="en-US" sz="3200" b="1" dirty="0" smtClean="0"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</a:rPr>
              <a:t>】</a:t>
            </a:r>
            <a:r>
              <a:rPr lang="zh-CN" altLang="en-US" sz="3200" b="1" dirty="0" smtClean="0">
                <a:latin typeface="Times New Roman" pitchFamily="18" charset="0"/>
              </a:rPr>
              <a:t>对于一个单链表</a:t>
            </a:r>
            <a:r>
              <a:rPr lang="en-US" altLang="zh-CN" sz="3200" b="1" dirty="0" smtClean="0">
                <a:latin typeface="Times New Roman" pitchFamily="18" charset="0"/>
              </a:rPr>
              <a:t>L</a:t>
            </a:r>
            <a:r>
              <a:rPr lang="zh-CN" altLang="en-US" sz="3200" b="1" dirty="0" smtClean="0">
                <a:latin typeface="Times New Roman" pitchFamily="18" charset="0"/>
              </a:rPr>
              <a:t>，设计算法逆序输出</a:t>
            </a:r>
            <a:r>
              <a:rPr lang="en-US" altLang="zh-CN" sz="3200" b="1" dirty="0" smtClean="0">
                <a:latin typeface="Times New Roman" pitchFamily="18" charset="0"/>
              </a:rPr>
              <a:t>L</a:t>
            </a:r>
            <a:r>
              <a:rPr lang="zh-CN" altLang="en-US" sz="3200" b="1" dirty="0" smtClean="0">
                <a:latin typeface="Times New Roman" pitchFamily="18" charset="0"/>
              </a:rPr>
              <a:t>中的内容。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-4780" y="2033845"/>
            <a:ext cx="9144000" cy="2864503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def reversePrint(s)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if  s == None : return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else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    reversePrint(s.link)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    print  s.data,</a:t>
            </a:r>
            <a:endParaRPr kumimoji="1" lang="zh-CN" altLang="en-US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-22125" y="475398"/>
            <a:ext cx="9144000" cy="70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895350" indent="-895350"/>
            <a:r>
              <a:rPr lang="en-US" altLang="zh-CN" sz="3200" b="1" dirty="0" smtClean="0">
                <a:latin typeface="Times New Roman" pitchFamily="18" charset="0"/>
              </a:rPr>
              <a:t>【</a:t>
            </a:r>
            <a:r>
              <a:rPr lang="zh-CN" altLang="en-US" sz="3200" dirty="0"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</a:rPr>
              <a:t>】</a:t>
            </a:r>
            <a:r>
              <a:rPr lang="zh-CN" altLang="en-US" sz="3200" b="1" dirty="0" smtClean="0">
                <a:latin typeface="Times New Roman" pitchFamily="18" charset="0"/>
              </a:rPr>
              <a:t>单链表原地逆置。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1217783"/>
            <a:ext cx="9144000" cy="4526497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def  reverse(L)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#</a:t>
            </a:r>
            <a:r>
              <a:rPr kumimoji="1" lang="zh-CN" altLang="en-US" sz="3200" noProof="1">
                <a:latin typeface="Times New Roman" pitchFamily="18" charset="0"/>
              </a:rPr>
              <a:t>原地逆置单链表，</a:t>
            </a:r>
            <a:r>
              <a:rPr kumimoji="1" lang="en-US" altLang="en-US" sz="3200" noProof="1">
                <a:latin typeface="Times New Roman" pitchFamily="18" charset="0"/>
              </a:rPr>
              <a:t>L</a:t>
            </a:r>
            <a:r>
              <a:rPr kumimoji="1" lang="zh-CN" altLang="en-US" sz="3200" noProof="1">
                <a:latin typeface="Times New Roman" pitchFamily="18" charset="0"/>
              </a:rPr>
              <a:t>为指向单链表的指针</a:t>
            </a:r>
          </a:p>
          <a:p>
            <a:pPr marL="990600" indent="-990600">
              <a:lnSpc>
                <a:spcPct val="100000"/>
              </a:lnSpc>
            </a:pPr>
            <a:r>
              <a:rPr kumimoji="1" lang="zh-CN" altLang="en-US" sz="3200" noProof="1">
                <a:latin typeface="Times New Roman" pitchFamily="18" charset="0"/>
              </a:rPr>
              <a:t>    </a:t>
            </a:r>
            <a:r>
              <a:rPr kumimoji="1" lang="en-US" altLang="en-US" sz="3200" noProof="1">
                <a:latin typeface="Times New Roman" pitchFamily="18" charset="0"/>
              </a:rPr>
              <a:t>p, q = None, None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while L is not None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q = L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L = L.link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q.link = p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p = q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return q</a:t>
            </a:r>
            <a:endParaRPr kumimoji="1" lang="zh-CN" alt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2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-18510" y="340383"/>
            <a:ext cx="9144000" cy="70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895350" indent="-895350"/>
            <a:r>
              <a:rPr lang="en-US" altLang="zh-CN" sz="3200" b="1" dirty="0" smtClean="0">
                <a:latin typeface="Times New Roman" pitchFamily="18" charset="0"/>
              </a:rPr>
              <a:t>【</a:t>
            </a:r>
            <a:r>
              <a:rPr lang="zh-CN" altLang="en-US" sz="3200" dirty="0"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</a:rPr>
              <a:t>】</a:t>
            </a:r>
            <a:r>
              <a:rPr lang="zh-CN" altLang="en-US" sz="3200" b="1" dirty="0" smtClean="0">
                <a:latin typeface="Times New Roman" pitchFamily="18" charset="0"/>
              </a:rPr>
              <a:t>找出单链表的倒数第</a:t>
            </a:r>
            <a:r>
              <a:rPr lang="en-US" altLang="zh-CN" sz="3200" b="1" dirty="0" smtClean="0">
                <a:latin typeface="Times New Roman" pitchFamily="18" charset="0"/>
              </a:rPr>
              <a:t>k</a:t>
            </a:r>
            <a:r>
              <a:rPr lang="zh-CN" altLang="en-US" sz="3200" b="1" dirty="0" smtClean="0">
                <a:latin typeface="Times New Roman" pitchFamily="18" charset="0"/>
              </a:rPr>
              <a:t>个结点。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1217783"/>
            <a:ext cx="9144000" cy="5080494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def  reCount_k(list, k) : #</a:t>
            </a:r>
            <a:r>
              <a:rPr kumimoji="1" lang="zh-CN" altLang="en-US" sz="3600" noProof="1">
                <a:latin typeface="Times New Roman" pitchFamily="18" charset="0"/>
              </a:rPr>
              <a:t>找到倒数第</a:t>
            </a:r>
            <a:r>
              <a:rPr kumimoji="1" lang="en-US" altLang="en-US" sz="3600" noProof="1">
                <a:latin typeface="Times New Roman" pitchFamily="18" charset="0"/>
              </a:rPr>
              <a:t>k</a:t>
            </a:r>
            <a:r>
              <a:rPr kumimoji="1" lang="zh-CN" altLang="en-US" sz="3600" noProof="1">
                <a:latin typeface="Times New Roman" pitchFamily="18" charset="0"/>
              </a:rPr>
              <a:t>个结点</a:t>
            </a:r>
          </a:p>
          <a:p>
            <a:pPr marL="990600" indent="-990600">
              <a:lnSpc>
                <a:spcPct val="100000"/>
              </a:lnSpc>
            </a:pPr>
            <a:r>
              <a:rPr kumimoji="1" lang="zh-CN" altLang="en-US" sz="3600" noProof="1">
                <a:latin typeface="Times New Roman" pitchFamily="18" charset="0"/>
              </a:rPr>
              <a:t>    </a:t>
            </a:r>
            <a:r>
              <a:rPr kumimoji="1" lang="en-US" altLang="en-US" sz="3600" noProof="1">
                <a:latin typeface="Times New Roman" pitchFamily="18" charset="0"/>
              </a:rPr>
              <a:t>count = 0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p, q = list, list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while p is not None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    if  count&lt;k : count += 1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    else : q = q.link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    p = p.link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if  count &lt; k  : return None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else : return q</a:t>
            </a:r>
            <a:endParaRPr kumimoji="1" lang="zh-CN" altLang="en-US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-18510" y="340383"/>
            <a:ext cx="9144000" cy="70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895350" indent="-895350"/>
            <a:r>
              <a:rPr lang="en-US" altLang="zh-CN" sz="3200" b="1" dirty="0" smtClean="0">
                <a:latin typeface="Times New Roman" pitchFamily="18" charset="0"/>
              </a:rPr>
              <a:t>【</a:t>
            </a:r>
            <a:r>
              <a:rPr lang="zh-CN" altLang="en-US" sz="3200" dirty="0"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</a:rPr>
              <a:t>】</a:t>
            </a:r>
            <a:r>
              <a:rPr lang="zh-CN" altLang="en-US" sz="3200" b="1" dirty="0" smtClean="0">
                <a:latin typeface="Times New Roman" pitchFamily="18" charset="0"/>
              </a:rPr>
              <a:t>按结点内容的递增顺序重排单链表。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1214888"/>
            <a:ext cx="9144000" cy="5634492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2400" noProof="1">
                <a:latin typeface="Times New Roman" pitchFamily="18" charset="0"/>
              </a:rPr>
              <a:t>def  insertSort(L) :    #</a:t>
            </a:r>
            <a:r>
              <a:rPr kumimoji="1" lang="zh-CN" altLang="en-US" sz="2400" noProof="1">
                <a:latin typeface="Times New Roman" pitchFamily="18" charset="0"/>
              </a:rPr>
              <a:t>插入排序</a:t>
            </a:r>
          </a:p>
          <a:p>
            <a:pPr marL="990600" indent="-990600">
              <a:lnSpc>
                <a:spcPct val="100000"/>
              </a:lnSpc>
            </a:pPr>
            <a:r>
              <a:rPr kumimoji="1" lang="zh-CN" altLang="en-US" sz="2400" noProof="1">
                <a:latin typeface="Times New Roman" pitchFamily="18" charset="0"/>
              </a:rPr>
              <a:t>    </a:t>
            </a:r>
            <a:r>
              <a:rPr kumimoji="1" lang="en-US" altLang="en-US" sz="2400" noProof="1">
                <a:latin typeface="Times New Roman" pitchFamily="18" charset="0"/>
              </a:rPr>
              <a:t>if  L is not None: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400" noProof="1">
                <a:latin typeface="Times New Roman" pitchFamily="18" charset="0"/>
              </a:rPr>
              <a:t>        r, p = L, L.link  # r </a:t>
            </a:r>
            <a:r>
              <a:rPr kumimoji="1" lang="zh-CN" altLang="en-US" sz="2400" noProof="1">
                <a:latin typeface="Times New Roman" pitchFamily="18" charset="0"/>
              </a:rPr>
              <a:t>是结果链的头</a:t>
            </a:r>
          </a:p>
          <a:p>
            <a:pPr marL="990600" indent="-990600">
              <a:lnSpc>
                <a:spcPct val="100000"/>
              </a:lnSpc>
            </a:pPr>
            <a:r>
              <a:rPr kumimoji="1" lang="zh-CN" altLang="en-US" sz="2400" noProof="1">
                <a:latin typeface="Times New Roman" pitchFamily="18" charset="0"/>
              </a:rPr>
              <a:t>        </a:t>
            </a:r>
            <a:r>
              <a:rPr kumimoji="1" lang="en-US" altLang="en-US" sz="2400" noProof="1">
                <a:latin typeface="Times New Roman" pitchFamily="18" charset="0"/>
              </a:rPr>
              <a:t>r.link = None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400" noProof="1">
                <a:latin typeface="Times New Roman" pitchFamily="18" charset="0"/>
              </a:rPr>
              <a:t>    while  p is not None : #</a:t>
            </a:r>
            <a:r>
              <a:rPr kumimoji="1" lang="zh-CN" altLang="en-US" sz="2400" noProof="1">
                <a:latin typeface="Times New Roman" pitchFamily="18" charset="0"/>
              </a:rPr>
              <a:t>顺次摘下原链表的结点</a:t>
            </a:r>
            <a:r>
              <a:rPr kumimoji="1" lang="en-US" altLang="en-US" sz="2400" noProof="1">
                <a:latin typeface="Times New Roman" pitchFamily="18" charset="0"/>
              </a:rPr>
              <a:t>t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400" noProof="1">
                <a:latin typeface="Times New Roman" pitchFamily="18" charset="0"/>
              </a:rPr>
              <a:t>        t, p = p, p.link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400" noProof="1">
                <a:latin typeface="Times New Roman" pitchFamily="18" charset="0"/>
              </a:rPr>
              <a:t>        s, q = r, r.link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400" noProof="1">
                <a:latin typeface="Times New Roman" pitchFamily="18" charset="0"/>
              </a:rPr>
              <a:t>        while  q is not None :   #</a:t>
            </a:r>
            <a:r>
              <a:rPr kumimoji="1" lang="zh-CN" altLang="en-US" sz="2400" noProof="1">
                <a:latin typeface="Times New Roman" pitchFamily="18" charset="0"/>
              </a:rPr>
              <a:t>查找 </a:t>
            </a:r>
            <a:r>
              <a:rPr kumimoji="1" lang="en-US" altLang="en-US" sz="2400" noProof="1">
                <a:latin typeface="Times New Roman" pitchFamily="18" charset="0"/>
              </a:rPr>
              <a:t>t </a:t>
            </a:r>
            <a:r>
              <a:rPr kumimoji="1" lang="zh-CN" altLang="en-US" sz="2400" noProof="1">
                <a:latin typeface="Times New Roman" pitchFamily="18" charset="0"/>
              </a:rPr>
              <a:t>的插入位置</a:t>
            </a:r>
          </a:p>
          <a:p>
            <a:pPr marL="990600" indent="-990600">
              <a:lnSpc>
                <a:spcPct val="100000"/>
              </a:lnSpc>
            </a:pPr>
            <a:r>
              <a:rPr kumimoji="1" lang="zh-CN" altLang="en-US" sz="2400" noProof="1">
                <a:latin typeface="Times New Roman" pitchFamily="18" charset="0"/>
              </a:rPr>
              <a:t>            </a:t>
            </a:r>
            <a:r>
              <a:rPr kumimoji="1" lang="en-US" altLang="en-US" sz="2400" noProof="1">
                <a:latin typeface="Times New Roman" pitchFamily="18" charset="0"/>
              </a:rPr>
              <a:t>if  t.data &lt; q.data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400" noProof="1">
                <a:latin typeface="Times New Roman" pitchFamily="18" charset="0"/>
              </a:rPr>
              <a:t>                s.link = t;  t.link = q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400" noProof="1">
                <a:latin typeface="Times New Roman" pitchFamily="18" charset="0"/>
              </a:rPr>
              <a:t>                break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400" noProof="1">
                <a:latin typeface="Times New Roman" pitchFamily="18" charset="0"/>
              </a:rPr>
              <a:t>            else : s, q = q, q.link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400" noProof="1">
                <a:latin typeface="Times New Roman" pitchFamily="18" charset="0"/>
              </a:rPr>
              <a:t>        if  q is None :  #</a:t>
            </a:r>
            <a:r>
              <a:rPr kumimoji="1" lang="zh-CN" altLang="en-US" sz="2400" noProof="1">
                <a:latin typeface="Times New Roman" pitchFamily="18" charset="0"/>
              </a:rPr>
              <a:t>插入到最后一个结点的后面</a:t>
            </a:r>
          </a:p>
          <a:p>
            <a:pPr marL="990600" indent="-990600">
              <a:lnSpc>
                <a:spcPct val="100000"/>
              </a:lnSpc>
            </a:pPr>
            <a:r>
              <a:rPr kumimoji="1" lang="zh-CN" altLang="en-US" sz="2400" noProof="1">
                <a:latin typeface="Times New Roman" pitchFamily="18" charset="0"/>
              </a:rPr>
              <a:t>            </a:t>
            </a:r>
            <a:r>
              <a:rPr kumimoji="1" lang="en-US" altLang="en-US" sz="2400" noProof="1">
                <a:latin typeface="Times New Roman" pitchFamily="18" charset="0"/>
              </a:rPr>
              <a:t>s.link = t;   t.link = q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400" noProof="1">
                <a:latin typeface="Times New Roman" pitchFamily="18" charset="0"/>
              </a:rPr>
              <a:t>    return r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1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-16895" y="278065"/>
            <a:ext cx="9144000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1158875" indent="-1158875" algn="just"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【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】</a:t>
            </a:r>
            <a:r>
              <a:rPr lang="zh-CN" altLang="zh-CN" sz="3200" b="1" kern="100" dirty="0">
                <a:solidFill>
                  <a:srgbClr val="000000"/>
                </a:solidFill>
                <a:latin typeface="Times New Roman"/>
                <a:ea typeface="宋体"/>
              </a:rPr>
              <a:t>试编写算法，</a:t>
            </a:r>
            <a:r>
              <a:rPr lang="zh-CN" altLang="en-US" sz="3200" b="1" kern="100" dirty="0">
                <a:solidFill>
                  <a:srgbClr val="000000"/>
                </a:solidFill>
                <a:latin typeface="Times New Roman"/>
                <a:ea typeface="宋体"/>
              </a:rPr>
              <a:t>判定一个单链表是否含有</a:t>
            </a:r>
            <a:r>
              <a:rPr lang="zh-CN" altLang="en-US" sz="3200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环（</a:t>
            </a:r>
            <a:r>
              <a:rPr lang="zh-CN" altLang="en-US" sz="3200" b="1" kern="100" dirty="0">
                <a:solidFill>
                  <a:srgbClr val="000000"/>
                </a:solidFill>
                <a:latin typeface="Times New Roman"/>
                <a:ea typeface="宋体"/>
              </a:rPr>
              <a:t>要求空间复杂度为</a:t>
            </a:r>
            <a:r>
              <a:rPr lang="en-US" altLang="zh-CN" sz="3200" b="1" kern="100" dirty="0">
                <a:solidFill>
                  <a:srgbClr val="000000"/>
                </a:solidFill>
                <a:latin typeface="Times New Roman"/>
                <a:ea typeface="宋体"/>
              </a:rPr>
              <a:t>O(1)</a:t>
            </a:r>
            <a:r>
              <a:rPr lang="zh-CN" altLang="en-US" sz="3200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）。</a:t>
            </a:r>
            <a:endParaRPr lang="zh-CN" altLang="zh-CN" sz="2400" b="1" kern="10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-16895" y="3338990"/>
            <a:ext cx="914400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1158875" indent="-1158875" algn="just">
              <a:spcAft>
                <a:spcPts val="0"/>
              </a:spcAft>
              <a:defRPr/>
            </a:pPr>
            <a:r>
              <a:rPr lang="zh-CN" altLang="en-US" sz="3200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如何构造一个环？</a:t>
            </a:r>
            <a:endParaRPr lang="zh-CN" altLang="zh-CN" sz="3200" b="1" kern="10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grpSp>
        <p:nvGrpSpPr>
          <p:cNvPr id="30" name="组合 1"/>
          <p:cNvGrpSpPr>
            <a:grpSpLocks/>
          </p:cNvGrpSpPr>
          <p:nvPr/>
        </p:nvGrpSpPr>
        <p:grpSpPr bwMode="auto">
          <a:xfrm>
            <a:off x="661193" y="1707220"/>
            <a:ext cx="7851775" cy="1241425"/>
            <a:chOff x="492125" y="4359275"/>
            <a:chExt cx="7851775" cy="1241425"/>
          </a:xfrm>
        </p:grpSpPr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1935162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2654300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375025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4094162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4814887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5535612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6254750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6975475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7694612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2368550" y="4808538"/>
              <a:ext cx="28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3087687" y="4808538"/>
              <a:ext cx="287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3806825" y="4808538"/>
              <a:ext cx="28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4525962" y="4808538"/>
              <a:ext cx="287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5248275" y="4808538"/>
              <a:ext cx="28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5967412" y="4808538"/>
              <a:ext cx="287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>
              <a:off x="6684962" y="4808538"/>
              <a:ext cx="287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7407275" y="4808538"/>
              <a:ext cx="28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935037" y="4773613"/>
              <a:ext cx="287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2151062" y="4808538"/>
              <a:ext cx="6192838" cy="792162"/>
            </a:xfrm>
            <a:custGeom>
              <a:avLst/>
              <a:gdLst>
                <a:gd name="T0" fmla="*/ 3765 w 3901"/>
                <a:gd name="T1" fmla="*/ 0 h 499"/>
                <a:gd name="T2" fmla="*/ 3901 w 3901"/>
                <a:gd name="T3" fmla="*/ 0 h 499"/>
                <a:gd name="T4" fmla="*/ 3901 w 3901"/>
                <a:gd name="T5" fmla="*/ 499 h 499"/>
                <a:gd name="T6" fmla="*/ 0 w 3901"/>
                <a:gd name="T7" fmla="*/ 499 h 499"/>
                <a:gd name="T8" fmla="*/ 0 w 3901"/>
                <a:gd name="T9" fmla="*/ 18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1" h="499">
                  <a:moveTo>
                    <a:pt x="3765" y="0"/>
                  </a:moveTo>
                  <a:lnTo>
                    <a:pt x="3901" y="0"/>
                  </a:lnTo>
                  <a:lnTo>
                    <a:pt x="3901" y="499"/>
                  </a:lnTo>
                  <a:lnTo>
                    <a:pt x="0" y="499"/>
                  </a:lnTo>
                  <a:lnTo>
                    <a:pt x="0" y="181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223962" y="4505325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1647825" y="4792663"/>
              <a:ext cx="28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1"/>
            <p:cNvSpPr>
              <a:spLocks noChangeArrowheads="1"/>
            </p:cNvSpPr>
            <p:nvPr/>
          </p:nvSpPr>
          <p:spPr bwMode="auto">
            <a:xfrm>
              <a:off x="492125" y="4359275"/>
              <a:ext cx="4429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L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93684"/>
            <a:ext cx="9144000" cy="3418502"/>
            <a:chOff x="0" y="593684"/>
            <a:chExt cx="9144000" cy="3418502"/>
          </a:xfrm>
        </p:grpSpPr>
        <p:sp>
          <p:nvSpPr>
            <p:cNvPr id="2" name="Text Box 2"/>
            <p:cNvSpPr txBox="1">
              <a:spLocks noChangeArrowheads="1"/>
            </p:cNvSpPr>
            <p:nvPr/>
          </p:nvSpPr>
          <p:spPr bwMode="auto">
            <a:xfrm>
              <a:off x="0" y="593685"/>
              <a:ext cx="5157065" cy="3418501"/>
            </a:xfrm>
            <a:prstGeom prst="rect">
              <a:avLst/>
            </a:prstGeom>
            <a:solidFill>
              <a:srgbClr val="00CC99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990600" indent="-990600">
                <a:lnSpc>
                  <a:spcPct val="100000"/>
                </a:lnSpc>
              </a:pPr>
              <a:r>
                <a:rPr kumimoji="1" lang="en-US" altLang="en-US" sz="3600" noProof="1">
                  <a:latin typeface="Times New Roman" pitchFamily="18" charset="0"/>
                </a:rPr>
                <a:t>A = </a:t>
              </a:r>
              <a:r>
                <a:rPr kumimoji="1" lang="en-US" altLang="en-US" sz="3600" noProof="1" smtClean="0">
                  <a:latin typeface="Times New Roman" pitchFamily="18" charset="0"/>
                </a:rPr>
                <a:t>[0</a:t>
              </a:r>
              <a:r>
                <a:rPr kumimoji="1" lang="en-US" altLang="en-US" sz="3600" noProof="1">
                  <a:latin typeface="Times New Roman" pitchFamily="18" charset="0"/>
                </a:rPr>
                <a:t>,</a:t>
              </a:r>
              <a:r>
                <a:rPr kumimoji="1" lang="en-US" altLang="en-US" sz="3600" noProof="1" smtClean="0">
                  <a:latin typeface="Times New Roman" pitchFamily="18" charset="0"/>
                </a:rPr>
                <a:t>1,3,2,4,5,8,7,6,9</a:t>
              </a:r>
              <a:r>
                <a:rPr kumimoji="1" lang="en-US" altLang="en-US" sz="3600" noProof="1">
                  <a:latin typeface="Times New Roman" pitchFamily="18" charset="0"/>
                </a:rPr>
                <a:t>]</a:t>
              </a:r>
            </a:p>
            <a:p>
              <a:pPr marL="990600" indent="-990600">
                <a:lnSpc>
                  <a:spcPct val="100000"/>
                </a:lnSpc>
              </a:pPr>
              <a:r>
                <a:rPr kumimoji="1" lang="en-US" altLang="en-US" sz="3600" noProof="1" smtClean="0">
                  <a:latin typeface="Times New Roman" pitchFamily="18" charset="0"/>
                </a:rPr>
                <a:t>L </a:t>
              </a:r>
              <a:r>
                <a:rPr kumimoji="1" lang="en-US" altLang="en-US" sz="3600" noProof="1">
                  <a:latin typeface="Times New Roman" pitchFamily="18" charset="0"/>
                </a:rPr>
                <a:t>= createList(A)</a:t>
              </a:r>
            </a:p>
            <a:p>
              <a:pPr marL="990600" indent="-990600">
                <a:lnSpc>
                  <a:spcPct val="100000"/>
                </a:lnSpc>
              </a:pPr>
              <a:r>
                <a:rPr kumimoji="1" lang="en-US" altLang="en-US" sz="3600" noProof="1" smtClean="0">
                  <a:latin typeface="Times New Roman" pitchFamily="18" charset="0"/>
                </a:rPr>
                <a:t>printList(L</a:t>
              </a:r>
              <a:r>
                <a:rPr kumimoji="1" lang="en-US" altLang="en-US" sz="3600" noProof="1">
                  <a:latin typeface="Times New Roman" pitchFamily="18" charset="0"/>
                </a:rPr>
                <a:t>)</a:t>
              </a:r>
            </a:p>
            <a:p>
              <a:pPr marL="990600" indent="-990600">
                <a:lnSpc>
                  <a:spcPct val="100000"/>
                </a:lnSpc>
              </a:pPr>
              <a:r>
                <a:rPr kumimoji="1" lang="en-US" altLang="en-US" sz="3600" noProof="1" smtClean="0">
                  <a:latin typeface="Times New Roman" pitchFamily="18" charset="0"/>
                </a:rPr>
                <a:t>while </a:t>
              </a:r>
              <a:r>
                <a:rPr kumimoji="1" lang="en-US" altLang="en-US" sz="3600" noProof="1">
                  <a:latin typeface="Times New Roman" pitchFamily="18" charset="0"/>
                </a:rPr>
                <a:t>p.link is not None : </a:t>
              </a:r>
              <a:endParaRPr kumimoji="1" lang="en-US" altLang="en-US" sz="3600" noProof="1" smtClean="0">
                <a:latin typeface="Times New Roman" pitchFamily="18" charset="0"/>
              </a:endParaRPr>
            </a:p>
            <a:p>
              <a:pPr marL="990600" indent="-990600">
                <a:lnSpc>
                  <a:spcPct val="100000"/>
                </a:lnSpc>
              </a:pPr>
              <a:r>
                <a:rPr kumimoji="1" lang="en-US" altLang="en-US" sz="3600" noProof="1">
                  <a:latin typeface="Times New Roman" pitchFamily="18" charset="0"/>
                </a:rPr>
                <a:t> </a:t>
              </a:r>
              <a:r>
                <a:rPr kumimoji="1" lang="en-US" altLang="en-US" sz="3600" noProof="1" smtClean="0">
                  <a:latin typeface="Times New Roman" pitchFamily="18" charset="0"/>
                </a:rPr>
                <a:t>   p </a:t>
              </a:r>
              <a:r>
                <a:rPr kumimoji="1" lang="en-US" altLang="en-US" sz="3600" noProof="1">
                  <a:latin typeface="Times New Roman" pitchFamily="18" charset="0"/>
                </a:rPr>
                <a:t>= </a:t>
              </a:r>
              <a:r>
                <a:rPr kumimoji="1" lang="en-US" altLang="en-US" sz="3600" noProof="1" smtClean="0">
                  <a:latin typeface="Times New Roman" pitchFamily="18" charset="0"/>
                </a:rPr>
                <a:t>p.link</a:t>
              </a:r>
            </a:p>
            <a:p>
              <a:pPr marL="990600" indent="-990600">
                <a:lnSpc>
                  <a:spcPct val="100000"/>
                </a:lnSpc>
              </a:pPr>
              <a:r>
                <a:rPr kumimoji="1" lang="en-US" altLang="en-US" sz="3600" noProof="1" smtClean="0">
                  <a:latin typeface="Times New Roman" pitchFamily="18" charset="0"/>
                </a:rPr>
                <a:t>p.link </a:t>
              </a:r>
              <a:r>
                <a:rPr kumimoji="1" lang="en-US" altLang="en-US" sz="3600" noProof="1">
                  <a:latin typeface="Times New Roman" pitchFamily="18" charset="0"/>
                </a:rPr>
                <a:t>= q.link.link.link</a:t>
              </a:r>
              <a:endParaRPr kumimoji="1" lang="zh-CN" altLang="en-US" sz="3600" dirty="0">
                <a:latin typeface="Times New Roman" pitchFamily="18" charset="0"/>
              </a:endParaRPr>
            </a:p>
          </p:txBody>
        </p:sp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5157065" y="593684"/>
              <a:ext cx="3986935" cy="3418501"/>
            </a:xfrm>
            <a:prstGeom prst="rect">
              <a:avLst/>
            </a:prstGeom>
            <a:solidFill>
              <a:srgbClr val="00CC99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990600" indent="-990600">
                <a:lnSpc>
                  <a:spcPct val="100000"/>
                </a:lnSpc>
              </a:pPr>
              <a:endParaRPr kumimoji="1" lang="en-US" altLang="zh-CN" sz="3600" dirty="0" smtClean="0">
                <a:latin typeface="Times New Roman" pitchFamily="18" charset="0"/>
              </a:endParaRPr>
            </a:p>
            <a:p>
              <a:pPr marL="990600" indent="-990600">
                <a:lnSpc>
                  <a:spcPct val="100000"/>
                </a:lnSpc>
              </a:pPr>
              <a:r>
                <a:rPr kumimoji="1" lang="en-US" altLang="zh-CN" sz="3600" dirty="0" smtClean="0">
                  <a:latin typeface="Times New Roman" pitchFamily="18" charset="0"/>
                </a:rPr>
                <a:t># </a:t>
              </a:r>
              <a:r>
                <a:rPr kumimoji="1" lang="zh-CN" altLang="en-US" sz="3600" dirty="0" smtClean="0">
                  <a:latin typeface="Times New Roman" pitchFamily="18" charset="0"/>
                </a:rPr>
                <a:t>创建单链表</a:t>
              </a:r>
              <a:endParaRPr kumimoji="1" lang="en-US" altLang="zh-CN" sz="3600" dirty="0" smtClean="0">
                <a:latin typeface="Times New Roman" pitchFamily="18" charset="0"/>
              </a:endParaRPr>
            </a:p>
            <a:p>
              <a:pPr marL="990600" indent="-990600">
                <a:lnSpc>
                  <a:spcPct val="100000"/>
                </a:lnSpc>
              </a:pPr>
              <a:r>
                <a:rPr kumimoji="1" lang="en-US" altLang="zh-CN" sz="3600" dirty="0" smtClean="0">
                  <a:latin typeface="Times New Roman" pitchFamily="18" charset="0"/>
                </a:rPr>
                <a:t># </a:t>
              </a:r>
              <a:r>
                <a:rPr kumimoji="1" lang="zh-CN" altLang="en-US" sz="3600" dirty="0">
                  <a:latin typeface="Times New Roman" pitchFamily="18" charset="0"/>
                </a:rPr>
                <a:t>输出单链表</a:t>
              </a:r>
            </a:p>
            <a:p>
              <a:pPr marL="990600" indent="-990600">
                <a:lnSpc>
                  <a:spcPct val="100000"/>
                </a:lnSpc>
              </a:pPr>
              <a:r>
                <a:rPr kumimoji="1" lang="en-US" altLang="zh-CN" sz="3600" dirty="0" smtClean="0">
                  <a:latin typeface="Times New Roman" pitchFamily="18" charset="0"/>
                </a:rPr>
                <a:t># </a:t>
              </a:r>
              <a:r>
                <a:rPr kumimoji="1" lang="zh-CN" altLang="en-US" sz="3600" dirty="0" smtClean="0">
                  <a:latin typeface="Times New Roman" pitchFamily="18" charset="0"/>
                </a:rPr>
                <a:t>找最后一个结点</a:t>
              </a:r>
              <a:endParaRPr kumimoji="1" lang="en-US" altLang="zh-CN" sz="3600" dirty="0" smtClean="0">
                <a:latin typeface="Times New Roman" pitchFamily="18" charset="0"/>
              </a:endParaRPr>
            </a:p>
            <a:p>
              <a:pPr marL="990600" indent="-990600">
                <a:lnSpc>
                  <a:spcPct val="100000"/>
                </a:lnSpc>
              </a:pPr>
              <a:endParaRPr kumimoji="1" lang="en-US" altLang="zh-CN" sz="3600" dirty="0">
                <a:latin typeface="Times New Roman" pitchFamily="18" charset="0"/>
              </a:endParaRPr>
            </a:p>
            <a:p>
              <a:pPr marL="990600" indent="-990600">
                <a:lnSpc>
                  <a:spcPct val="100000"/>
                </a:lnSpc>
              </a:pPr>
              <a:r>
                <a:rPr kumimoji="1" lang="en-US" altLang="zh-CN" sz="3600" dirty="0" smtClean="0">
                  <a:latin typeface="Times New Roman" pitchFamily="18" charset="0"/>
                </a:rPr>
                <a:t># </a:t>
              </a:r>
              <a:r>
                <a:rPr kumimoji="1" lang="zh-CN" altLang="en-US" sz="3600" dirty="0" smtClean="0">
                  <a:latin typeface="Times New Roman" pitchFamily="18" charset="0"/>
                </a:rPr>
                <a:t>构成环链</a:t>
              </a:r>
              <a:endParaRPr kumimoji="1" lang="zh-CN" altLang="en-US" sz="36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9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2232873"/>
            <a:ext cx="9144000" cy="4526497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def  hasRing(L) :    #</a:t>
            </a:r>
            <a:r>
              <a:rPr kumimoji="1" lang="zh-CN" altLang="en-US" sz="3200" noProof="1">
                <a:latin typeface="Times New Roman" pitchFamily="18" charset="0"/>
              </a:rPr>
              <a:t>是否有环</a:t>
            </a:r>
          </a:p>
          <a:p>
            <a:pPr marL="990600" indent="-990600">
              <a:lnSpc>
                <a:spcPct val="100000"/>
              </a:lnSpc>
            </a:pPr>
            <a:r>
              <a:rPr kumimoji="1" lang="zh-CN" altLang="en-US" sz="3200" noProof="1">
                <a:latin typeface="Times New Roman" pitchFamily="18" charset="0"/>
              </a:rPr>
              <a:t>    </a:t>
            </a:r>
            <a:r>
              <a:rPr kumimoji="1" lang="en-US" altLang="en-US" sz="3200" noProof="1">
                <a:latin typeface="Times New Roman" pitchFamily="18" charset="0"/>
              </a:rPr>
              <a:t>p, q = L, L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while  True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if  p.link is None or p.link.link is None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    break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p, q = p.link.link, q.link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if  p is q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    return True, p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return False, None</a:t>
            </a:r>
            <a:endParaRPr kumimoji="1" lang="zh-CN" altLang="en-US" sz="3200" dirty="0">
              <a:latin typeface="Times New Roman" pitchFamily="18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9745" y="348739"/>
            <a:ext cx="91440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808038" algn="just">
              <a:spcAft>
                <a:spcPts val="0"/>
              </a:spcAft>
              <a:defRPr/>
            </a:pPr>
            <a:r>
              <a:rPr lang="zh-CN" altLang="en-US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设两个指针</a:t>
            </a:r>
            <a:r>
              <a:rPr lang="en-US" altLang="zh-CN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p</a:t>
            </a:r>
            <a:r>
              <a:rPr lang="zh-CN" altLang="en-US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和</a:t>
            </a:r>
            <a:r>
              <a:rPr lang="en-US" altLang="zh-CN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q</a:t>
            </a:r>
            <a:r>
              <a:rPr lang="zh-CN" altLang="en-US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，从链表的头一个结点开始，一个一次走一步，一个一次走两步。如链表中存在环，则两个指针必会相遇。</a:t>
            </a:r>
            <a:endParaRPr lang="zh-CN" altLang="zh-CN" sz="3200" b="1" kern="10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6170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-10950" y="593685"/>
            <a:ext cx="9144000" cy="5080494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def  reverse( A, a, b)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while  a &lt; b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    A[a], A[b] = A[b], A[a]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    a += 1; b-= 1</a:t>
            </a:r>
          </a:p>
          <a:p>
            <a:pPr marL="990600" indent="-990600">
              <a:lnSpc>
                <a:spcPct val="100000"/>
              </a:lnSpc>
            </a:pPr>
            <a:endParaRPr kumimoji="1" lang="en-US" altLang="en-US" sz="3600" noProof="1">
              <a:latin typeface="Times New Roman" pitchFamily="18" charset="0"/>
            </a:endParaRP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def  leftShift(A, k)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reverse(A, 0, len(A) - 1)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reverse(A, 0, len(A) - k - 1)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reverse(A, len(A) - k, len(A) - 1)</a:t>
            </a:r>
            <a:endParaRPr kumimoji="1" lang="zh-CN" altLang="en-US" sz="36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588" y="2403268"/>
            <a:ext cx="91440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627063" algn="just">
              <a:spcAft>
                <a:spcPts val="0"/>
              </a:spcAft>
              <a:defRPr/>
            </a:pPr>
            <a:r>
              <a:rPr lang="zh-CN" altLang="zh-CN" sz="2800" b="1" kern="100" dirty="0">
                <a:solidFill>
                  <a:srgbClr val="000000"/>
                </a:solidFill>
                <a:latin typeface="Times New Roman"/>
                <a:ea typeface="宋体"/>
              </a:rPr>
              <a:t>例如：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/>
                <a:ea typeface="宋体"/>
              </a:rPr>
              <a:t>下面环链的入口是内容</a:t>
            </a:r>
            <a:r>
              <a:rPr lang="zh-CN" altLang="en-US" sz="2800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为</a:t>
            </a:r>
            <a:r>
              <a:rPr lang="en-US" altLang="zh-CN" sz="2800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r>
              <a:rPr lang="zh-CN" altLang="en-US" sz="2800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的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/>
                <a:ea typeface="宋体"/>
              </a:rPr>
              <a:t>结点。</a:t>
            </a:r>
            <a:endParaRPr lang="zh-CN" altLang="zh-CN" sz="2000" b="1" kern="10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547688" y="3439011"/>
            <a:ext cx="7851775" cy="1241425"/>
            <a:chOff x="492125" y="4359275"/>
            <a:chExt cx="7851775" cy="1241425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935162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654300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375025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094162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4814887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5535612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6254750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6975475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7694612" y="4502150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altLang="zh-CN" sz="2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368550" y="4808538"/>
              <a:ext cx="28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3087687" y="4808538"/>
              <a:ext cx="287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3806825" y="4808538"/>
              <a:ext cx="28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525962" y="4808538"/>
              <a:ext cx="287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5248275" y="4808538"/>
              <a:ext cx="28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5967412" y="4808538"/>
              <a:ext cx="287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6684962" y="4808538"/>
              <a:ext cx="287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7407275" y="4808538"/>
              <a:ext cx="28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935037" y="4773613"/>
              <a:ext cx="287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51062" y="4808538"/>
              <a:ext cx="6192838" cy="792162"/>
            </a:xfrm>
            <a:custGeom>
              <a:avLst/>
              <a:gdLst>
                <a:gd name="T0" fmla="*/ 3765 w 3901"/>
                <a:gd name="T1" fmla="*/ 0 h 499"/>
                <a:gd name="T2" fmla="*/ 3901 w 3901"/>
                <a:gd name="T3" fmla="*/ 0 h 499"/>
                <a:gd name="T4" fmla="*/ 3901 w 3901"/>
                <a:gd name="T5" fmla="*/ 499 h 499"/>
                <a:gd name="T6" fmla="*/ 0 w 3901"/>
                <a:gd name="T7" fmla="*/ 499 h 499"/>
                <a:gd name="T8" fmla="*/ 0 w 3901"/>
                <a:gd name="T9" fmla="*/ 18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1" h="499">
                  <a:moveTo>
                    <a:pt x="3765" y="0"/>
                  </a:moveTo>
                  <a:lnTo>
                    <a:pt x="3901" y="0"/>
                  </a:lnTo>
                  <a:lnTo>
                    <a:pt x="3901" y="499"/>
                  </a:lnTo>
                  <a:lnTo>
                    <a:pt x="0" y="499"/>
                  </a:lnTo>
                  <a:lnTo>
                    <a:pt x="0" y="181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1223962" y="4505325"/>
              <a:ext cx="431800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 anchor="ctr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1647825" y="4792663"/>
              <a:ext cx="28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2947" tIns="56473" rIns="112947" bIns="56473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1"/>
            <p:cNvSpPr>
              <a:spLocks noChangeArrowheads="1"/>
            </p:cNvSpPr>
            <p:nvPr/>
          </p:nvSpPr>
          <p:spPr bwMode="auto">
            <a:xfrm>
              <a:off x="492125" y="4359275"/>
              <a:ext cx="4429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L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-12700" y="593101"/>
            <a:ext cx="9144000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1249363" indent="-1249363" algn="just"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【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】</a:t>
            </a:r>
            <a:r>
              <a:rPr lang="zh-CN" altLang="zh-CN" sz="3200" b="1" kern="100" dirty="0">
                <a:solidFill>
                  <a:srgbClr val="000000"/>
                </a:solidFill>
                <a:latin typeface="Times New Roman"/>
                <a:ea typeface="宋体"/>
              </a:rPr>
              <a:t>试编写算法，</a:t>
            </a:r>
            <a:r>
              <a:rPr lang="zh-CN" altLang="en-US" sz="3200" b="1" kern="100" dirty="0">
                <a:solidFill>
                  <a:srgbClr val="000000"/>
                </a:solidFill>
                <a:latin typeface="Times New Roman"/>
                <a:ea typeface="宋体"/>
              </a:rPr>
              <a:t>找出环链中环的入口</a:t>
            </a:r>
            <a:r>
              <a:rPr lang="zh-CN" altLang="zh-CN" sz="3200" b="1" kern="100" dirty="0">
                <a:solidFill>
                  <a:srgbClr val="000000"/>
                </a:solidFill>
                <a:latin typeface="Times New Roman"/>
                <a:ea typeface="宋体"/>
              </a:rPr>
              <a:t>。</a:t>
            </a:r>
            <a:r>
              <a:rPr lang="zh-CN" altLang="en-US" sz="3200" b="1" kern="100" dirty="0">
                <a:solidFill>
                  <a:srgbClr val="000000"/>
                </a:solidFill>
                <a:latin typeface="Times New Roman"/>
                <a:ea typeface="宋体"/>
              </a:rPr>
              <a:t>（要求空间复杂度为</a:t>
            </a:r>
            <a:r>
              <a:rPr lang="en-US" altLang="zh-CN" sz="3200" b="1" kern="100" dirty="0">
                <a:solidFill>
                  <a:srgbClr val="000000"/>
                </a:solidFill>
                <a:latin typeface="Times New Roman"/>
                <a:ea typeface="宋体"/>
              </a:rPr>
              <a:t>O(1)</a:t>
            </a:r>
            <a:r>
              <a:rPr lang="zh-CN" altLang="en-US" sz="3200" b="1" kern="10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  <a:endParaRPr lang="zh-CN" altLang="zh-CN" sz="2400" b="1" kern="10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361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2483895"/>
            <a:ext cx="9144000" cy="2864503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def  entry(L, n) :  #</a:t>
            </a:r>
            <a:r>
              <a:rPr kumimoji="1" lang="zh-CN" altLang="en-US" sz="3600" noProof="1">
                <a:latin typeface="Times New Roman" pitchFamily="18" charset="0"/>
              </a:rPr>
              <a:t>找环的入口</a:t>
            </a:r>
          </a:p>
          <a:p>
            <a:pPr marL="990600" indent="-990600">
              <a:lnSpc>
                <a:spcPct val="100000"/>
              </a:lnSpc>
            </a:pPr>
            <a:r>
              <a:rPr kumimoji="1" lang="zh-CN" altLang="en-US" sz="3600" noProof="1">
                <a:latin typeface="Times New Roman" pitchFamily="18" charset="0"/>
              </a:rPr>
              <a:t>    </a:t>
            </a:r>
            <a:r>
              <a:rPr kumimoji="1" lang="en-US" altLang="en-US" sz="3600" noProof="1">
                <a:latin typeface="Times New Roman" pitchFamily="18" charset="0"/>
              </a:rPr>
              <a:t>p, q = L, n       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while p is not q: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    p, q = p.link, q.link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return p</a:t>
            </a:r>
            <a:endParaRPr kumimoji="1" lang="zh-CN" altLang="en-US" sz="3600" dirty="0">
              <a:latin typeface="Times New Roman" pitchFamily="18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9745" y="348739"/>
            <a:ext cx="91440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808038" algn="just">
              <a:spcAft>
                <a:spcPts val="0"/>
              </a:spcAft>
              <a:defRPr/>
            </a:pPr>
            <a:r>
              <a:rPr lang="zh-CN" altLang="en-US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设两个指针</a:t>
            </a:r>
            <a:r>
              <a:rPr lang="en-US" altLang="zh-CN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p</a:t>
            </a:r>
            <a:r>
              <a:rPr lang="zh-CN" altLang="en-US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和</a:t>
            </a:r>
            <a:r>
              <a:rPr lang="en-US" altLang="zh-CN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q</a:t>
            </a:r>
            <a:r>
              <a:rPr lang="zh-CN" altLang="en-US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  <a:r>
              <a:rPr lang="en-US" altLang="zh-CN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p</a:t>
            </a:r>
            <a:r>
              <a:rPr lang="zh-CN" altLang="en-US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指向链表的头一个结点，</a:t>
            </a:r>
            <a:r>
              <a:rPr lang="en-US" altLang="zh-CN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q</a:t>
            </a:r>
            <a:r>
              <a:rPr lang="zh-CN" altLang="en-US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指向上题中两指针相遇的结点，同步向前走。</a:t>
            </a:r>
            <a:r>
              <a:rPr lang="en-US" altLang="zh-CN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p</a:t>
            </a:r>
            <a:r>
              <a:rPr lang="zh-CN" altLang="en-US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和</a:t>
            </a:r>
            <a:r>
              <a:rPr lang="en-US" altLang="zh-CN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q</a:t>
            </a:r>
            <a:r>
              <a:rPr lang="zh-CN" altLang="en-US" sz="32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相遇的结点，就是环的入口。</a:t>
            </a:r>
            <a:endParaRPr lang="zh-CN" altLang="zh-CN" sz="3200" b="1" kern="10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300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-17835" y="569876"/>
            <a:ext cx="9144000" cy="64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895350" indent="-895350"/>
            <a:r>
              <a:rPr lang="en-US" altLang="zh-CN" sz="3200" b="1" dirty="0" smtClean="0">
                <a:latin typeface="Times New Roman" pitchFamily="18" charset="0"/>
              </a:rPr>
              <a:t>【</a:t>
            </a:r>
            <a:r>
              <a:rPr lang="zh-CN" altLang="en-US" sz="3200" dirty="0"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</a:rPr>
              <a:t>】</a:t>
            </a:r>
            <a:r>
              <a:rPr lang="zh-CN" altLang="en-US" sz="3200" b="1" dirty="0" smtClean="0">
                <a:latin typeface="Times New Roman" pitchFamily="18" charset="0"/>
              </a:rPr>
              <a:t>用两个栈构造队列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-20735" y="1332130"/>
            <a:ext cx="9144000" cy="5326716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3400" noProof="1">
                <a:latin typeface="Times New Roman" pitchFamily="18" charset="0"/>
              </a:rPr>
              <a:t>class Queue: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400" noProof="1">
                <a:latin typeface="Times New Roman" pitchFamily="18" charset="0"/>
              </a:rPr>
              <a:t>    def __init__(self):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400" noProof="1">
                <a:latin typeface="Times New Roman" pitchFamily="18" charset="0"/>
              </a:rPr>
              <a:t>        self.s1 = Stack()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400" noProof="1">
                <a:latin typeface="Times New Roman" pitchFamily="18" charset="0"/>
              </a:rPr>
              <a:t>        self.s2 = Stack()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400" noProof="1">
                <a:latin typeface="Times New Roman" pitchFamily="18" charset="0"/>
              </a:rPr>
              <a:t>    def isEmpty(self): 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400" noProof="1">
                <a:latin typeface="Times New Roman" pitchFamily="18" charset="0"/>
              </a:rPr>
              <a:t>        if self.s1.isEmpty() and </a:t>
            </a:r>
            <a:r>
              <a:rPr kumimoji="1" lang="en-US" altLang="en-US" sz="3400" noProof="1" smtClean="0">
                <a:latin typeface="Times New Roman" pitchFamily="18" charset="0"/>
              </a:rPr>
              <a:t>\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400" noProof="1">
                <a:latin typeface="Times New Roman" pitchFamily="18" charset="0"/>
              </a:rPr>
              <a:t> </a:t>
            </a:r>
            <a:r>
              <a:rPr kumimoji="1" lang="en-US" altLang="en-US" sz="3400" noProof="1" smtClean="0">
                <a:latin typeface="Times New Roman" pitchFamily="18" charset="0"/>
              </a:rPr>
              <a:t>           self.s2.isEmpty</a:t>
            </a:r>
            <a:r>
              <a:rPr kumimoji="1" lang="en-US" altLang="en-US" sz="3400" noProof="1">
                <a:latin typeface="Times New Roman" pitchFamily="18" charset="0"/>
              </a:rPr>
              <a:t>()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400" noProof="1">
                <a:latin typeface="Times New Roman" pitchFamily="18" charset="0"/>
              </a:rPr>
              <a:t>            return True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400" noProof="1">
                <a:latin typeface="Times New Roman" pitchFamily="18" charset="0"/>
              </a:rPr>
              <a:t>        else: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400" noProof="1">
                <a:latin typeface="Times New Roman" pitchFamily="18" charset="0"/>
              </a:rPr>
              <a:t>            return </a:t>
            </a:r>
            <a:r>
              <a:rPr kumimoji="1" lang="en-US" altLang="en-US" sz="3400" noProof="1" smtClean="0">
                <a:latin typeface="Times New Roman" pitchFamily="18" charset="0"/>
              </a:rPr>
              <a:t>False</a:t>
            </a:r>
            <a:endParaRPr kumimoji="1" lang="en-US" altLang="en-US" sz="3400" noProof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-21900" y="503675"/>
            <a:ext cx="9144000" cy="1202510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 smtClean="0">
                <a:latin typeface="Times New Roman" pitchFamily="18" charset="0"/>
              </a:rPr>
              <a:t>def  </a:t>
            </a:r>
            <a:r>
              <a:rPr kumimoji="1" lang="en-US" altLang="en-US" sz="3600" noProof="1">
                <a:latin typeface="Times New Roman" pitchFamily="18" charset="0"/>
              </a:rPr>
              <a:t>enqueue(self, n)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self.s1.push(n</a:t>
            </a:r>
            <a:r>
              <a:rPr kumimoji="1" lang="en-US" altLang="en-US" sz="3600" noProof="1" smtClean="0">
                <a:latin typeface="Times New Roman" pitchFamily="18" charset="0"/>
              </a:rPr>
              <a:t>)</a:t>
            </a:r>
            <a:endParaRPr kumimoji="1" lang="en-US" altLang="en-US" sz="3600" noProof="1">
              <a:latin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2213865"/>
            <a:ext cx="9144000" cy="2864503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 smtClean="0">
                <a:latin typeface="Times New Roman" pitchFamily="18" charset="0"/>
              </a:rPr>
              <a:t>def </a:t>
            </a:r>
            <a:r>
              <a:rPr kumimoji="1" lang="en-US" altLang="en-US" sz="3600" noProof="1">
                <a:latin typeface="Times New Roman" pitchFamily="18" charset="0"/>
              </a:rPr>
              <a:t>dequeue(self)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if  self.s2.isEmpty( 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    while  not self.s1.isEmpty( 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        self.s2.push(self.s1.pop( ))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return self.s2.pop( </a:t>
            </a:r>
            <a:r>
              <a:rPr kumimoji="1" lang="en-US" altLang="en-US" sz="3600" noProof="1" smtClean="0">
                <a:latin typeface="Times New Roman" pitchFamily="18" charset="0"/>
              </a:rPr>
              <a:t>)</a:t>
            </a:r>
            <a:endParaRPr kumimoji="1" lang="en-US" altLang="en-US" sz="3600" noProof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90" y="593685"/>
            <a:ext cx="9144000" cy="2864503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 smtClean="0">
                <a:latin typeface="Times New Roman" pitchFamily="18" charset="0"/>
              </a:rPr>
              <a:t>def </a:t>
            </a:r>
            <a:r>
              <a:rPr kumimoji="1" lang="en-US" altLang="en-US" sz="3600" noProof="1">
                <a:latin typeface="Times New Roman" pitchFamily="18" charset="0"/>
              </a:rPr>
              <a:t>first(self):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if  self.s2.isEmpty( 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    while  not self.s1.isEmpty( 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        self.s2.push(self.s1.Pop( ))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    return self.s2.top( </a:t>
            </a:r>
            <a:r>
              <a:rPr kumimoji="1" lang="en-US" altLang="en-US" sz="3600" noProof="1" smtClean="0">
                <a:latin typeface="Times New Roman" pitchFamily="18" charset="0"/>
              </a:rPr>
              <a:t>)</a:t>
            </a:r>
            <a:endParaRPr kumimoji="1" lang="en-US" altLang="en-US" sz="3600" noProof="1">
              <a:latin typeface="Times New Roman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90" y="4375418"/>
            <a:ext cx="9144000" cy="1756508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 smtClean="0">
                <a:latin typeface="Times New Roman" pitchFamily="18" charset="0"/>
              </a:rPr>
              <a:t>Queue.enqueue </a:t>
            </a:r>
            <a:r>
              <a:rPr kumimoji="1" lang="en-US" altLang="en-US" sz="3600" noProof="1">
                <a:latin typeface="Times New Roman" pitchFamily="18" charset="0"/>
              </a:rPr>
              <a:t>= enqueue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Queue.dequeue = dequeue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600" noProof="1">
                <a:latin typeface="Times New Roman" pitchFamily="18" charset="0"/>
              </a:rPr>
              <a:t>Queue.first = first</a:t>
            </a:r>
            <a:endParaRPr kumimoji="1" lang="zh-CN" altLang="en-US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04813"/>
            <a:ext cx="9144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49363" indent="-1249363" algn="just">
              <a:lnSpc>
                <a:spcPct val="100000"/>
              </a:lnSpc>
            </a:pP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dirty="0"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3200" b="1" dirty="0">
                <a:latin typeface="Times New Roman" pitchFamily="18" charset="0"/>
              </a:rPr>
              <a:t>假设顺序自然数按从小到大的次序入栈，且栈的操作过程中允许入栈、出栈操作交替进行。若入栈序列为：</a:t>
            </a:r>
            <a:r>
              <a:rPr lang="en-US" altLang="zh-CN" sz="3200" b="1" dirty="0">
                <a:latin typeface="Times New Roman" pitchFamily="18" charset="0"/>
              </a:rPr>
              <a:t>0, 1, 2, 3, 4, 5, 6, 7, 8, 9</a:t>
            </a:r>
            <a:r>
              <a:rPr lang="zh-CN" altLang="en-US" sz="3200" b="1" dirty="0">
                <a:latin typeface="Times New Roman" pitchFamily="18" charset="0"/>
              </a:rPr>
              <a:t>，则下列序列中，哪些是不可能的出栈序列。</a:t>
            </a:r>
          </a:p>
        </p:txBody>
      </p:sp>
      <p:sp>
        <p:nvSpPr>
          <p:cNvPr id="4" name="矩形 3"/>
          <p:cNvSpPr>
            <a:spLocks/>
          </p:cNvSpPr>
          <p:nvPr/>
        </p:nvSpPr>
        <p:spPr>
          <a:xfrm>
            <a:off x="863599" y="2915540"/>
            <a:ext cx="8029575" cy="251053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+mj-ea"/>
                <a:cs typeface="Times New Roman" pitchFamily="18" charset="0"/>
              </a:rPr>
              <a:t>(a)  4 3 2 1 0 9 8 7 6 5        (b)  4 6 8 7 5 3 2 9 0 1</a:t>
            </a:r>
          </a:p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+mj-ea"/>
                <a:cs typeface="Times New Roman" pitchFamily="18" charset="0"/>
              </a:rPr>
              <a:t>(c)  2 5 6 7 4 8 9 3 1 0        (d)  4 3 2 1 0 5 6 7 8 9</a:t>
            </a:r>
          </a:p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+mj-ea"/>
                <a:cs typeface="Times New Roman" pitchFamily="18" charset="0"/>
              </a:rPr>
              <a:t>(e)  1 2 3 4 5 6 9 8 7 0        (f)  0 4 6 5 3 8 1 7 2 9</a:t>
            </a:r>
          </a:p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+mj-ea"/>
                <a:cs typeface="Times New Roman" pitchFamily="18" charset="0"/>
              </a:rPr>
              <a:t>(g)  1 4 7 9 8 6 5 3 0 2        (h)  2 1 4 3 6 5 8 7 9 0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6935" y="5229200"/>
            <a:ext cx="85693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latin typeface="Times New Roman" pitchFamily="18" charset="0"/>
              </a:rPr>
              <a:t>请将你的判定过程用算法实现，且说明所实现算法的时间和空间复杂度。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998730"/>
            <a:ext cx="9144000" cy="4526497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def  isValid(A) 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n = len(A)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for  i in range(n)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k = A[i]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for  j in range(i+1, n)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    if  A[j] &lt; A[i]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        if  A[j] &lt; k : k = A[j]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            else : return False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3200" noProof="1">
                <a:latin typeface="Times New Roman" pitchFamily="18" charset="0"/>
              </a:rPr>
              <a:t>    return True</a:t>
            </a:r>
            <a:endParaRPr kumimoji="1" lang="zh-CN" alt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-44451" y="266092"/>
            <a:ext cx="9180513" cy="114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/>
          <a:p>
            <a:pPr indent="714375" eaLnBrk="0" hangingPunct="0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若入栈序列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和出栈序列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中的符号是任意排列（即入栈序列不要求递增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有序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），如何处理？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36513" y="1448780"/>
            <a:ext cx="9180513" cy="498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算法设计思路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的元素做入栈、出栈操作，同时对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顺次扫描，以此判断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0" hangingPunc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否合法。注意：栈要始终不空，直到结束。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的每一个元素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x) 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895350" indent="-895350" eaLnBrk="0" hangingPunc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进栈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14375" indent="-714375" eaLnBrk="0" hangingPunc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栈顶元素与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当前元素相同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{</a:t>
            </a:r>
          </a:p>
          <a:p>
            <a:pPr marL="714375" indent="-714375" eaLnBrk="0" hangingPunc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出栈操作；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14375" indent="-714375" eaLnBrk="0" hangingPunc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下一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元素为当前元素，转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14375" indent="-714375" eaLnBrk="0" hangingPunct="0"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</a:p>
          <a:p>
            <a:pPr marL="714375" indent="-714375" eaLnBrk="0" hangingPunc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返回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合法信息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14375" indent="-714375" eaLnBrk="0" hangingPunct="0"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序列合法信息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09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876" y="1043841"/>
            <a:ext cx="9159876" cy="440120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#A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是入栈序列，</a:t>
            </a: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是出栈序列，</a:t>
            </a: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是序列长度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def  isValid(A, B, n) :  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y, s = 0, Stack()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for x in range(n) :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s.push(A[x])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while not s.isEmpty() and s.top() == B[y] :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    s.pop( )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    y += 1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if  s.isEmpty() : return True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else : return False</a:t>
            </a:r>
          </a:p>
        </p:txBody>
      </p:sp>
    </p:spTree>
    <p:extLst>
      <p:ext uri="{BB962C8B-B14F-4D97-AF65-F5344CB8AC3E}">
        <p14:creationId xmlns:p14="http://schemas.microsoft.com/office/powerpoint/2010/main" val="41480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404813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49363" indent="-1249363" algn="just">
              <a:lnSpc>
                <a:spcPct val="100000"/>
              </a:lnSpc>
            </a:pP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>
                <a:latin typeface="Times New Roman" pitchFamily="18" charset="0"/>
              </a:rPr>
              <a:t>例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3200">
                <a:latin typeface="Times New Roman" pitchFamily="18" charset="0"/>
              </a:rPr>
              <a:t>假</a:t>
            </a:r>
            <a:r>
              <a:rPr lang="zh-CN" altLang="en-US" sz="3200" b="1" smtClean="0">
                <a:latin typeface="Times New Roman" pitchFamily="18" charset="0"/>
              </a:rPr>
              <a:t>设</a:t>
            </a:r>
            <a:r>
              <a:rPr lang="en-US" altLang="zh-CN" sz="3200" b="1" smtClean="0">
                <a:latin typeface="Times New Roman" pitchFamily="18" charset="0"/>
              </a:rPr>
              <a:t>S</a:t>
            </a:r>
            <a:r>
              <a:rPr lang="zh-CN" altLang="en-US" sz="3200">
                <a:latin typeface="Times New Roman" pitchFamily="18" charset="0"/>
              </a:rPr>
              <a:t>为一</a:t>
            </a:r>
            <a:r>
              <a:rPr lang="zh-CN" altLang="en-US" sz="3200" b="1" dirty="0" smtClean="0">
                <a:latin typeface="Times New Roman" pitchFamily="18" charset="0"/>
              </a:rPr>
              <a:t>符号</a:t>
            </a:r>
            <a:r>
              <a:rPr lang="zh-CN" altLang="en-US" sz="3200" b="1" smtClean="0">
                <a:latin typeface="Times New Roman" pitchFamily="18" charset="0"/>
              </a:rPr>
              <a:t>序列</a:t>
            </a:r>
            <a:r>
              <a:rPr lang="zh-CN" altLang="en-US" sz="3200" smtClean="0">
                <a:latin typeface="Times New Roman" pitchFamily="18" charset="0"/>
              </a:rPr>
              <a:t>，且以</a:t>
            </a:r>
            <a:r>
              <a:rPr lang="en-US" altLang="zh-CN" sz="3200">
                <a:latin typeface="Times New Roman" pitchFamily="18" charset="0"/>
              </a:rPr>
              <a:t>S</a:t>
            </a:r>
            <a:r>
              <a:rPr lang="zh-CN" altLang="en-US" sz="3200">
                <a:latin typeface="Times New Roman" pitchFamily="18" charset="0"/>
              </a:rPr>
              <a:t>为栈的输入</a:t>
            </a:r>
            <a:r>
              <a:rPr lang="zh-CN" altLang="en-US" sz="3200" smtClean="0">
                <a:latin typeface="Times New Roman" pitchFamily="18" charset="0"/>
              </a:rPr>
              <a:t>序列，</a:t>
            </a:r>
            <a:r>
              <a:rPr lang="zh-CN" altLang="en-US" sz="3200" b="1" smtClean="0">
                <a:latin typeface="Times New Roman" pitchFamily="18" charset="0"/>
              </a:rPr>
              <a:t>试</a:t>
            </a:r>
            <a:r>
              <a:rPr lang="zh-CN" altLang="en-US" sz="3200" b="1" dirty="0" smtClean="0">
                <a:latin typeface="Times New Roman" pitchFamily="18" charset="0"/>
              </a:rPr>
              <a:t>设计算法</a:t>
            </a:r>
            <a:r>
              <a:rPr lang="zh-CN" altLang="en-US" sz="3200" b="1" smtClean="0">
                <a:latin typeface="Times New Roman" pitchFamily="18" charset="0"/>
              </a:rPr>
              <a:t>，找出与</a:t>
            </a:r>
            <a:r>
              <a:rPr lang="en-US" altLang="zh-CN" sz="3200" b="1" smtClean="0">
                <a:latin typeface="Times New Roman" pitchFamily="18" charset="0"/>
              </a:rPr>
              <a:t>S</a:t>
            </a:r>
            <a:r>
              <a:rPr lang="zh-CN" altLang="en-US" sz="3200" b="1" smtClean="0">
                <a:latin typeface="Times New Roman" pitchFamily="18" charset="0"/>
              </a:rPr>
              <a:t>对应的</a:t>
            </a:r>
            <a:r>
              <a:rPr lang="zh-CN" altLang="en-US" sz="3200" smtClean="0">
                <a:latin typeface="Times New Roman" pitchFamily="18" charset="0"/>
              </a:rPr>
              <a:t>所有可能的输出序列</a:t>
            </a:r>
            <a:r>
              <a:rPr lang="zh-CN" altLang="en-US" sz="3200" b="1" smtClean="0">
                <a:latin typeface="Times New Roman" pitchFamily="18" charset="0"/>
              </a:rPr>
              <a:t>。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528900"/>
            <a:ext cx="91440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439863" indent="-1439863" algn="just" eaLnBrk="0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 sz="2800" smtClean="0">
                <a:latin typeface="Times New Roman" pitchFamily="18" charset="0"/>
              </a:rPr>
              <a:t>【</a:t>
            </a:r>
            <a:r>
              <a:rPr lang="zh-CN" altLang="en-US" sz="2800" smtClean="0">
                <a:latin typeface="Times New Roman" pitchFamily="18" charset="0"/>
              </a:rPr>
              <a:t>思路</a:t>
            </a:r>
            <a:r>
              <a:rPr lang="en-US" altLang="zh-CN" sz="2800" smtClean="0">
                <a:latin typeface="Times New Roman" pitchFamily="18" charset="0"/>
              </a:rPr>
              <a:t>】</a:t>
            </a:r>
          </a:p>
          <a:p>
            <a:pPr marL="457200" indent="-457200" algn="just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找出</a:t>
            </a:r>
            <a:r>
              <a:rPr lang="en-US" altLang="zh-CN" sz="2800" smtClean="0">
                <a:latin typeface="Times New Roman" pitchFamily="18" charset="0"/>
              </a:rPr>
              <a:t>S</a:t>
            </a:r>
            <a:r>
              <a:rPr lang="zh-CN" altLang="en-US" sz="2800" smtClean="0">
                <a:latin typeface="Times New Roman" pitchFamily="18" charset="0"/>
              </a:rPr>
              <a:t>的所有排列。</a:t>
            </a:r>
            <a:endParaRPr lang="en-US" altLang="zh-CN" sz="2800" smtClean="0">
              <a:latin typeface="Times New Roman" pitchFamily="18" charset="0"/>
            </a:endParaRPr>
          </a:p>
          <a:p>
            <a:pPr marL="457200" indent="-457200" algn="just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对每一个排列，验证是否合法。</a:t>
            </a:r>
            <a:endParaRPr lang="en-US" altLang="zh-CN" sz="28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-3605" y="400716"/>
            <a:ext cx="9144000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1249363" indent="-1249363" algn="just"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】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将一个整数序列中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所有负数移到所有正数的前边。</a:t>
            </a:r>
            <a:endParaRPr lang="zh-CN" altLang="zh-CN" sz="2400" b="1" kern="10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-3605" y="3203975"/>
            <a:ext cx="9144000" cy="3541612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def  </a:t>
            </a:r>
            <a:r>
              <a:rPr kumimoji="1" lang="en-US" altLang="zh-CN" sz="2800" noProof="1" smtClean="0">
                <a:latin typeface="Times New Roman" pitchFamily="18" charset="0"/>
              </a:rPr>
              <a:t>r</a:t>
            </a:r>
            <a:r>
              <a:rPr kumimoji="1" lang="en-US" altLang="en-US" sz="2800" noProof="1" smtClean="0">
                <a:latin typeface="Times New Roman" pitchFamily="18" charset="0"/>
              </a:rPr>
              <a:t>e</a:t>
            </a:r>
            <a:r>
              <a:rPr kumimoji="1" lang="en-US" altLang="zh-CN" sz="2800" noProof="1" smtClean="0">
                <a:latin typeface="Times New Roman" pitchFamily="18" charset="0"/>
              </a:rPr>
              <a:t>A</a:t>
            </a:r>
            <a:r>
              <a:rPr kumimoji="1" lang="en-US" altLang="en-US" sz="2800" noProof="1" smtClean="0">
                <a:latin typeface="Times New Roman" pitchFamily="18" charset="0"/>
              </a:rPr>
              <a:t>rrange(A</a:t>
            </a:r>
            <a:r>
              <a:rPr kumimoji="1" lang="en-US" altLang="en-US" sz="2800" noProof="1">
                <a:latin typeface="Times New Roman" pitchFamily="18" charset="0"/>
              </a:rPr>
              <a:t>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current, end = 0, len(A) - 1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while  current &lt; end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if  A[current] &lt; 0 : current += 1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else : #When array[current] &gt; 0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A[current], A[end] = A[end], A[current] </a:t>
            </a:r>
            <a:endParaRPr kumimoji="1" lang="en-US" altLang="en-US" sz="2800" noProof="1" smtClean="0">
              <a:latin typeface="Times New Roman" pitchFamily="18" charset="0"/>
            </a:endParaRP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</a:t>
            </a:r>
            <a:r>
              <a:rPr kumimoji="1" lang="en-US" altLang="en-US" sz="2800" noProof="1" smtClean="0">
                <a:latin typeface="Times New Roman" pitchFamily="18" charset="0"/>
              </a:rPr>
              <a:t>           # </a:t>
            </a:r>
            <a:r>
              <a:rPr kumimoji="1" lang="en-US" altLang="en-US" sz="2800" noProof="1">
                <a:latin typeface="Times New Roman" pitchFamily="18" charset="0"/>
              </a:rPr>
              <a:t>Exchange two elements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end -=1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36943" y="1618357"/>
            <a:ext cx="9177338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439863" indent="-1439863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</a:rPr>
              <a:t>【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</a:rPr>
              <a:t>思路一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</a:rPr>
              <a:t>】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</a:rPr>
              <a:t>两个指针从两端向中间相向异步而行。</a:t>
            </a:r>
            <a:endParaRPr lang="en-US" altLang="zh-CN" sz="2800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</a:rPr>
              <a:t>左端元素大于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</a:rPr>
              <a:t>0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</a:rPr>
              <a:t>时与右端元素交换（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</a:rPr>
              <a:t>O(n)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</a:rPr>
              <a:t>）。</a:t>
            </a:r>
            <a:endParaRPr lang="zh-CN" alt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3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350" y="818710"/>
            <a:ext cx="9144000" cy="301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1249363" indent="-1249363"/>
            <a:r>
              <a:rPr lang="en-US" altLang="zh-CN" sz="3200" b="1" dirty="0" smtClean="0">
                <a:latin typeface="Times New Roman" pitchFamily="18" charset="0"/>
              </a:rPr>
              <a:t>【</a:t>
            </a:r>
            <a:r>
              <a:rPr lang="zh-CN" altLang="en-US" sz="3200" dirty="0"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</a:rPr>
              <a:t>】</a:t>
            </a:r>
            <a:r>
              <a:rPr lang="zh-CN" altLang="en-US" sz="3200" b="1" dirty="0">
                <a:latin typeface="Times New Roman" pitchFamily="18" charset="0"/>
              </a:rPr>
              <a:t>现有两个栈</a:t>
            </a:r>
            <a:r>
              <a:rPr lang="en-US" altLang="zh-CN" sz="3200" b="1" dirty="0">
                <a:latin typeface="Times New Roman" pitchFamily="18" charset="0"/>
              </a:rPr>
              <a:t>S1</a:t>
            </a:r>
            <a:r>
              <a:rPr lang="zh-CN" altLang="en-US" sz="3200" b="1" dirty="0">
                <a:latin typeface="Times New Roman" pitchFamily="18" charset="0"/>
              </a:rPr>
              <a:t>和</a:t>
            </a:r>
            <a:r>
              <a:rPr lang="en-US" altLang="zh-CN" sz="3200" b="1" dirty="0">
                <a:latin typeface="Times New Roman" pitchFamily="18" charset="0"/>
              </a:rPr>
              <a:t>S2</a:t>
            </a:r>
            <a:r>
              <a:rPr lang="zh-CN" altLang="en-US" sz="3200" b="1" dirty="0">
                <a:latin typeface="Times New Roman" pitchFamily="18" charset="0"/>
              </a:rPr>
              <a:t>，其中</a:t>
            </a:r>
            <a:r>
              <a:rPr lang="en-US" altLang="zh-CN" sz="3200" b="1" dirty="0">
                <a:latin typeface="Times New Roman" pitchFamily="18" charset="0"/>
              </a:rPr>
              <a:t>S1</a:t>
            </a:r>
            <a:r>
              <a:rPr lang="zh-CN" altLang="en-US" sz="3200" b="1" dirty="0">
                <a:latin typeface="Times New Roman" pitchFamily="18" charset="0"/>
              </a:rPr>
              <a:t>中的元素是互不相同的整数，</a:t>
            </a:r>
            <a:r>
              <a:rPr lang="en-US" altLang="zh-CN" sz="3200" b="1" dirty="0">
                <a:latin typeface="Times New Roman" pitchFamily="18" charset="0"/>
              </a:rPr>
              <a:t>S2</a:t>
            </a:r>
            <a:r>
              <a:rPr lang="zh-CN" altLang="en-US" sz="3200" b="1" dirty="0">
                <a:latin typeface="Times New Roman" pitchFamily="18" charset="0"/>
              </a:rPr>
              <a:t>为空。试设计算法，通过对两个栈的操作，最终将</a:t>
            </a:r>
            <a:r>
              <a:rPr lang="en-US" altLang="zh-CN" sz="3200" b="1" dirty="0">
                <a:latin typeface="Times New Roman" pitchFamily="18" charset="0"/>
              </a:rPr>
              <a:t>S1</a:t>
            </a:r>
            <a:r>
              <a:rPr lang="zh-CN" altLang="en-US" sz="3200" b="1" dirty="0">
                <a:latin typeface="Times New Roman" pitchFamily="18" charset="0"/>
              </a:rPr>
              <a:t>中元素全部移入</a:t>
            </a:r>
            <a:r>
              <a:rPr lang="en-US" altLang="zh-CN" sz="3200" b="1" dirty="0">
                <a:latin typeface="Times New Roman" pitchFamily="18" charset="0"/>
              </a:rPr>
              <a:t>S2</a:t>
            </a:r>
            <a:r>
              <a:rPr lang="zh-CN" altLang="en-US" sz="3200" b="1" dirty="0">
                <a:latin typeface="Times New Roman" pitchFamily="18" charset="0"/>
              </a:rPr>
              <a:t>中，且要求</a:t>
            </a:r>
            <a:r>
              <a:rPr lang="en-US" altLang="zh-CN" sz="3200" b="1" dirty="0">
                <a:latin typeface="Times New Roman" pitchFamily="18" charset="0"/>
              </a:rPr>
              <a:t>S2</a:t>
            </a:r>
            <a:r>
              <a:rPr lang="zh-CN" altLang="en-US" sz="3200" b="1" dirty="0">
                <a:latin typeface="Times New Roman" pitchFamily="18" charset="0"/>
              </a:rPr>
              <a:t>中的元素自栈底到栈顶有序。</a:t>
            </a:r>
          </a:p>
        </p:txBody>
      </p:sp>
    </p:spTree>
    <p:extLst>
      <p:ext uri="{BB962C8B-B14F-4D97-AF65-F5344CB8AC3E}">
        <p14:creationId xmlns:p14="http://schemas.microsoft.com/office/powerpoint/2010/main" val="7839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26168"/>
            <a:ext cx="9144000" cy="6557822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def  stackSort(S)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S1 = Stack( 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while  not S.isEmpty( 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i = S.pop( 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if  S1.isEmpty( ) or i &gt; S1.top( 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S1.push( i 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else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tmp = i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while not S1.isEmpty( 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    if  S1.top( ) &gt; tmp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        S.push( S1.pop( ))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    else :  break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S1.push( tmp 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while  not S1.isEmpty( ) : #</a:t>
            </a:r>
            <a:r>
              <a:rPr kumimoji="1" lang="zh-CN" altLang="en-US" sz="2800" noProof="1">
                <a:latin typeface="Times New Roman" pitchFamily="18" charset="0"/>
              </a:rPr>
              <a:t>把</a:t>
            </a:r>
            <a:r>
              <a:rPr kumimoji="1" lang="en-US" altLang="en-US" sz="2800" noProof="1">
                <a:latin typeface="Times New Roman" pitchFamily="18" charset="0"/>
              </a:rPr>
              <a:t>S1</a:t>
            </a:r>
            <a:r>
              <a:rPr kumimoji="1" lang="zh-CN" altLang="en-US" sz="2800" noProof="1">
                <a:latin typeface="Times New Roman" pitchFamily="18" charset="0"/>
              </a:rPr>
              <a:t>的内容倒到</a:t>
            </a:r>
            <a:r>
              <a:rPr kumimoji="1" lang="en-US" altLang="en-US" sz="2800" noProof="1">
                <a:latin typeface="Times New Roman" pitchFamily="18" charset="0"/>
              </a:rPr>
              <a:t>S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S.push( S1.pop( ))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4288" y="549275"/>
            <a:ext cx="917733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76325" indent="-1076325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</a:rPr>
              <a:t>【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</a:rPr>
              <a:t>例</a:t>
            </a: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</a:rPr>
              <a:t>】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</a:rPr>
              <a:t>现有栈</a:t>
            </a: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</a:rPr>
              <a:t>，试设计算法，将</a:t>
            </a: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</a:rPr>
              <a:t>中的元素逆置。要求不用辅助数据结构，仅通过对</a:t>
            </a: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</a:rPr>
              <a:t>自身的操作完成</a:t>
            </a: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</a:rPr>
              <a:t>中元素的逆置（提示：采用递归的方式）。</a:t>
            </a:r>
            <a:endParaRPr lang="zh-CN" altLang="en-US" sz="28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3338" y="2259013"/>
            <a:ext cx="91773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思路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49580" indent="-449580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① pop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栈顶元素到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tmp1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</a:p>
          <a:p>
            <a:pPr marL="625475" indent="-625475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② 逆置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n-1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个元素的栈（规模为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n-1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，我们认为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已经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可递归求解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）；</a:t>
            </a:r>
          </a:p>
          <a:p>
            <a:pPr marL="449580" indent="-449580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③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pop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栈顶元素到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tmp2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</a:p>
          <a:p>
            <a:pPr marL="449580" indent="-449580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④ 逆置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n-2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个元素的栈（依然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认为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是递归可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解的）；</a:t>
            </a:r>
          </a:p>
          <a:p>
            <a:pPr marL="449580" indent="-449580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⑤ 将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tmp1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压入（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push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到）栈；</a:t>
            </a:r>
          </a:p>
          <a:p>
            <a:pPr marL="449580" indent="-449580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⑥ 逆置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n-1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个元素的栈（是否已经轻车熟路了？）；</a:t>
            </a:r>
          </a:p>
          <a:p>
            <a:pPr marL="449580" indent="-449580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⑦ 将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tmp2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压入（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push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到）栈，完毕！</a:t>
            </a:r>
          </a:p>
        </p:txBody>
      </p:sp>
    </p:spTree>
    <p:extLst>
      <p:ext uri="{BB962C8B-B14F-4D97-AF65-F5344CB8AC3E}">
        <p14:creationId xmlns:p14="http://schemas.microsoft.com/office/powerpoint/2010/main" val="257717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54" y="548808"/>
            <a:ext cx="9159876" cy="5262979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def reverse(S) :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if  S.isEmpty( ) : return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temp1=S.pop( )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reverse(S)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if  S.isEmpty( ) :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S.push(temp1)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return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temp2=S.pop( )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reverse(S)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S.push(temp1)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reverse(S)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S.push(temp2)</a:t>
            </a:r>
          </a:p>
        </p:txBody>
      </p:sp>
    </p:spTree>
    <p:extLst>
      <p:ext uri="{BB962C8B-B14F-4D97-AF65-F5344CB8AC3E}">
        <p14:creationId xmlns:p14="http://schemas.microsoft.com/office/powerpoint/2010/main" val="3232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47955"/>
            <a:ext cx="9144000" cy="129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1249363" indent="-1249363"/>
            <a:r>
              <a:rPr lang="en-US" altLang="zh-CN" sz="3200" b="1" dirty="0" smtClean="0">
                <a:latin typeface="Times New Roman" pitchFamily="18" charset="0"/>
              </a:rPr>
              <a:t>【</a:t>
            </a:r>
            <a:r>
              <a:rPr lang="zh-CN" altLang="en-US" sz="3200" dirty="0"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</a:rPr>
              <a:t>】</a:t>
            </a:r>
            <a:r>
              <a:rPr lang="zh-CN" altLang="en-US" sz="3200" b="1" dirty="0" smtClean="0">
                <a:latin typeface="Times New Roman" pitchFamily="18" charset="0"/>
              </a:rPr>
              <a:t>试设计一个找出任意正整数</a:t>
            </a:r>
            <a:r>
              <a:rPr lang="en-US" altLang="zh-CN" sz="3200" b="1" dirty="0" smtClean="0">
                <a:latin typeface="Times New Roman" pitchFamily="18" charset="0"/>
              </a:rPr>
              <a:t>n</a:t>
            </a:r>
            <a:r>
              <a:rPr lang="zh-CN" altLang="en-US" sz="3200" b="1" dirty="0" smtClean="0">
                <a:latin typeface="Times New Roman" pitchFamily="18" charset="0"/>
              </a:rPr>
              <a:t>所有质因子的算法。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-8130" y="2012470"/>
            <a:ext cx="9144000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715963" algn="just"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例如，整数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100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可以分解成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2, 2, 5, 5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。</a:t>
            </a:r>
            <a:endParaRPr lang="en-US" altLang="zh-CN" sz="2800" kern="100" dirty="0" smtClean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715963" algn="just"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可见，所谓质因子，是指它可以整除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，但本身是不能被进一步分解的那些因子。这里可借助队列。将分解出的因子放入队列。对出队的因子，若小于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4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，则输出，否则进一步分解。</a:t>
            </a:r>
            <a:endParaRPr lang="en-US" altLang="zh-CN" sz="2800" kern="100" dirty="0" smtClean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715963" algn="just">
              <a:spcAft>
                <a:spcPts val="0"/>
              </a:spcAft>
              <a:defRPr/>
            </a:pPr>
            <a:r>
              <a:rPr lang="zh-CN" altLang="en-US" sz="2800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分解因子可以采用试探的方法。从</a:t>
            </a:r>
            <a:r>
              <a:rPr lang="en-US" altLang="zh-CN" sz="2800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至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n-1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逐个试探。如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a=2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～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n-1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能整除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，则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和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n/a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都是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的因子。</a:t>
            </a:r>
            <a:endParaRPr lang="zh-CN" altLang="zh-CN" sz="2800" b="1" kern="10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133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413665"/>
            <a:ext cx="9144000" cy="6126935"/>
          </a:xfrm>
          <a:prstGeom prst="rec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def  primeFactor( n ) : #</a:t>
            </a:r>
            <a:r>
              <a:rPr kumimoji="1" lang="zh-CN" altLang="en-US" sz="2800" noProof="1">
                <a:latin typeface="Times New Roman" pitchFamily="18" charset="0"/>
              </a:rPr>
              <a:t>利用队列</a:t>
            </a:r>
          </a:p>
          <a:p>
            <a:pPr marL="990600" indent="-990600">
              <a:lnSpc>
                <a:spcPct val="100000"/>
              </a:lnSpc>
            </a:pPr>
            <a:r>
              <a:rPr kumimoji="1" lang="zh-CN" altLang="en-US" sz="2800" noProof="1">
                <a:latin typeface="Times New Roman" pitchFamily="18" charset="0"/>
              </a:rPr>
              <a:t>    </a:t>
            </a:r>
            <a:r>
              <a:rPr kumimoji="1" lang="en-US" altLang="en-US" sz="2800" noProof="1">
                <a:latin typeface="Times New Roman" pitchFamily="18" charset="0"/>
              </a:rPr>
              <a:t>Q = Queue( 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Q.enqueue( n 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while not Q.isEmpty( 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m = Q.dequeue( 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if  m &lt; 4 :          # </a:t>
            </a:r>
            <a:r>
              <a:rPr kumimoji="1" lang="zh-CN" altLang="en-US" sz="2800" noProof="1">
                <a:latin typeface="Times New Roman" pitchFamily="18" charset="0"/>
              </a:rPr>
              <a:t>不可再分解</a:t>
            </a:r>
          </a:p>
          <a:p>
            <a:pPr marL="990600" indent="-990600">
              <a:lnSpc>
                <a:spcPct val="100000"/>
              </a:lnSpc>
            </a:pPr>
            <a:r>
              <a:rPr kumimoji="1" lang="zh-CN" altLang="en-US" sz="2800" noProof="1">
                <a:latin typeface="Times New Roman" pitchFamily="18" charset="0"/>
              </a:rPr>
              <a:t>            </a:t>
            </a:r>
            <a:r>
              <a:rPr kumimoji="1" lang="en-US" altLang="en-US" sz="2800" noProof="1">
                <a:latin typeface="Times New Roman" pitchFamily="18" charset="0"/>
              </a:rPr>
              <a:t>print( m, end = ' ' 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continue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for  k in range(2, m)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if  m%k == 0 :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    Q.enqueue( k 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    Q.enqueue( m//k )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        break</a:t>
            </a:r>
          </a:p>
          <a:p>
            <a:pPr marL="990600" indent="-990600">
              <a:lnSpc>
                <a:spcPct val="100000"/>
              </a:lnSpc>
            </a:pPr>
            <a:r>
              <a:rPr kumimoji="1" lang="en-US" altLang="en-US" sz="2800" noProof="1">
                <a:latin typeface="Times New Roman" pitchFamily="18" charset="0"/>
              </a:rPr>
              <a:t>        print( m, end = ' ' )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8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7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2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33338" y="2006633"/>
            <a:ext cx="9159876" cy="483209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def  reArrange( A, n ):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i, j = 0, n-1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while i &lt; j: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while i &lt; n: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    if  A[i] % 2 == 1:   i += 1  # 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找偶数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    </a:t>
            </a: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else : break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while j &gt; -1: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    if  A[j] % 2 == 0:   j -= 1  # </a:t>
            </a: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找奇数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    </a:t>
            </a: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else : break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if  i &lt; j :</a:t>
            </a:r>
          </a:p>
          <a:p>
            <a:pPr algn="just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        A[i], A[j] = A[j], A[i]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3338" y="33671"/>
            <a:ext cx="9177338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439863" indent="-1439863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</a:rPr>
              <a:t>【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</a:rPr>
              <a:t>思路二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</a:rPr>
              <a:t>】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</a:rPr>
              <a:t>两个指针从两端向中间相向异步而行。各自找到满足要求的元素后交换之。</a:t>
            </a:r>
            <a:endParaRPr lang="en-US" altLang="zh-CN" sz="2800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</a:rPr>
              <a:t>这个过程直到两指针相遇或交错时为止（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O(n)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</a:rPr>
              <a:t>）。</a:t>
            </a:r>
            <a:endParaRPr lang="en-US" altLang="zh-CN" sz="2800" dirty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593811"/>
            <a:ext cx="9159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76325" indent="-1076325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2800" smtClean="0">
                <a:solidFill>
                  <a:prstClr val="black"/>
                </a:solidFill>
                <a:latin typeface="Times New Roman" pitchFamily="18" charset="0"/>
              </a:rPr>
              <a:t>【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例</a:t>
            </a:r>
            <a:r>
              <a:rPr lang="en-US" altLang="zh-CN" sz="2800" smtClean="0">
                <a:solidFill>
                  <a:prstClr val="black"/>
                </a:solidFill>
                <a:latin typeface="Times New Roman" pitchFamily="18" charset="0"/>
              </a:rPr>
              <a:t>】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设计算法，删除一个整数数组中所有的负数。</a:t>
            </a:r>
            <a:endParaRPr lang="zh-CN" altLang="en-US" sz="28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83877"/>
            <a:ext cx="9177338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439863" indent="-1439863" algn="just">
              <a:lnSpc>
                <a:spcPct val="10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en-US" altLang="zh-CN" sz="2800" smtClean="0">
                <a:solidFill>
                  <a:prstClr val="black"/>
                </a:solidFill>
                <a:latin typeface="Times New Roman" pitchFamily="18" charset="0"/>
              </a:rPr>
              <a:t>【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思路</a:t>
            </a:r>
            <a:r>
              <a:rPr lang="en-US" altLang="zh-CN" sz="2800" smtClean="0">
                <a:solidFill>
                  <a:prstClr val="black"/>
                </a:solidFill>
                <a:latin typeface="Times New Roman" pitchFamily="18" charset="0"/>
              </a:rPr>
              <a:t>】</a:t>
            </a:r>
          </a:p>
          <a:p>
            <a:pPr marL="457200" indent="-4572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两个指针从一端同向异步而行。一个指向当前检查的元素（</a:t>
            </a:r>
            <a:r>
              <a:rPr lang="en-US" altLang="zh-CN" sz="2800" i="1" smtClean="0">
                <a:solidFill>
                  <a:prstClr val="black"/>
                </a:solidFill>
                <a:latin typeface="Times New Roman" pitchFamily="18" charset="0"/>
              </a:rPr>
              <a:t>j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），一个记录当前移动到的位置（</a:t>
            </a:r>
            <a:r>
              <a:rPr lang="en-US" altLang="zh-CN" sz="2800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）。</a:t>
            </a:r>
            <a:endParaRPr lang="en-US" altLang="zh-CN" sz="2800" smtClean="0">
              <a:solidFill>
                <a:prstClr val="black"/>
              </a:solidFill>
              <a:latin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先将</a:t>
            </a:r>
            <a:r>
              <a:rPr lang="en-US" altLang="zh-CN" sz="2800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定位到第一个可以移动到的位置。</a:t>
            </a:r>
            <a:endParaRPr lang="en-US" altLang="zh-CN" sz="2800" smtClean="0">
              <a:solidFill>
                <a:prstClr val="black"/>
              </a:solidFill>
              <a:latin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i="1">
                <a:solidFill>
                  <a:prstClr val="black"/>
                </a:solidFill>
                <a:latin typeface="Times New Roman" pitchFamily="18" charset="0"/>
              </a:rPr>
              <a:t>j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从</a:t>
            </a:r>
            <a:r>
              <a:rPr lang="en-US" altLang="zh-CN" sz="2800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开始向右移动，找到满足要求的元素后将其移动到</a:t>
            </a:r>
            <a:r>
              <a:rPr lang="en-US" altLang="zh-CN" sz="2800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位置。</a:t>
            </a:r>
            <a:r>
              <a:rPr lang="en-US" altLang="zh-CN" sz="2800" i="1">
                <a:solidFill>
                  <a:prstClr val="black"/>
                </a:solidFill>
                <a:latin typeface="Times New Roman" pitchFamily="18" charset="0"/>
              </a:rPr>
              <a:t>j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继续向右检查，</a:t>
            </a:r>
            <a:r>
              <a:rPr lang="en-US" altLang="zh-CN" sz="2800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指向下一个位置。</a:t>
            </a:r>
            <a:endParaRPr lang="en-US" altLang="zh-CN" sz="2800" smtClean="0">
              <a:solidFill>
                <a:prstClr val="black"/>
              </a:solidFill>
              <a:latin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这个过程直到</a:t>
            </a:r>
            <a:r>
              <a:rPr lang="en-US" altLang="zh-CN" sz="2800" i="1">
                <a:solidFill>
                  <a:prstClr val="black"/>
                </a:solidFill>
                <a:latin typeface="Times New Roman" pitchFamily="18" charset="0"/>
              </a:rPr>
              <a:t>j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检查完所有元素为止。</a:t>
            </a:r>
            <a:endParaRPr lang="en-US" altLang="zh-CN" sz="2800" smtClean="0">
              <a:solidFill>
                <a:prstClr val="black"/>
              </a:solidFill>
              <a:latin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然后将</a:t>
            </a:r>
            <a:r>
              <a:rPr lang="en-US" altLang="zh-CN" sz="2800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位置开始，直到结尾的所有单元填充为</a:t>
            </a:r>
            <a:r>
              <a:rPr lang="en-US" altLang="zh-CN" sz="2800" smtClean="0">
                <a:solidFill>
                  <a:prstClr val="black"/>
                </a:solidFill>
                <a:latin typeface="Times New Roman" pitchFamily="18" charset="0"/>
              </a:rPr>
              <a:t>0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（若将线性表定义为对象，则修改表的长度）。</a:t>
            </a:r>
            <a:endParaRPr lang="en-US" altLang="zh-CN" sz="2800" smtClean="0">
              <a:solidFill>
                <a:prstClr val="black"/>
              </a:solidFill>
              <a:latin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时间复杂度为</a:t>
            </a:r>
            <a:r>
              <a:rPr lang="en-US" altLang="zh-CN" sz="2800" smtClean="0">
                <a:solidFill>
                  <a:prstClr val="black"/>
                </a:solidFill>
                <a:latin typeface="Times New Roman" pitchFamily="18" charset="0"/>
              </a:rPr>
              <a:t>O(</a:t>
            </a:r>
            <a:r>
              <a:rPr lang="en-US" altLang="zh-CN" sz="2800" i="1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zh-CN" sz="280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  <a:r>
              <a:rPr lang="zh-CN" altLang="en-US" sz="2800" smtClean="0">
                <a:solidFill>
                  <a:prstClr val="black"/>
                </a:solidFill>
                <a:latin typeface="Times New Roman" pitchFamily="18" charset="0"/>
              </a:rPr>
              <a:t>。</a:t>
            </a:r>
            <a:endParaRPr lang="zh-CN" altLang="en-US" sz="28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908720"/>
            <a:ext cx="9159876" cy="5262979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def  compress(S, n) :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i = -1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for a in range(n) : #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找第一个</a:t>
            </a:r>
            <a:r>
              <a:rPr lang="zh-CN" altLang="en-US" sz="2800" smtClean="0">
                <a:latin typeface="Times New Roman" pitchFamily="18" charset="0"/>
                <a:ea typeface="宋体" pitchFamily="2" charset="-122"/>
              </a:rPr>
              <a:t>负数或</a:t>
            </a:r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0</a:t>
            </a:r>
            <a:endParaRPr lang="zh-CN" altLang="en-US" sz="280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if S[a] </a:t>
            </a:r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 :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        i = </a:t>
            </a:r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a; 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break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if  i == -1  : return     #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数组中没有负数，结束</a:t>
            </a:r>
          </a:p>
          <a:p>
            <a:pPr algn="just">
              <a:lnSpc>
                <a:spcPct val="100000"/>
              </a:lnSpc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for  j in range(i+1, n) :      #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找不是负数</a:t>
            </a:r>
          </a:p>
          <a:p>
            <a:pPr algn="just">
              <a:lnSpc>
                <a:spcPct val="100000"/>
              </a:lnSpc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if  S[j] &gt; 0  :     #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将非负数前移至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位置</a:t>
            </a:r>
          </a:p>
          <a:p>
            <a:pPr algn="just">
              <a:lnSpc>
                <a:spcPct val="100000"/>
              </a:lnSpc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       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S[i] = S[j]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        i += 1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for  k in range(i, n) :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    S[k]=0   #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补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017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8431" y="548808"/>
            <a:ext cx="91773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76325" indent="-1076325" algn="just" eaLnBrk="0" hangingPunct="0">
              <a:lnSpc>
                <a:spcPct val="100000"/>
              </a:lnSpc>
            </a:pPr>
            <a:r>
              <a:rPr lang="en-US" altLang="zh-CN" sz="2800" smtClean="0">
                <a:latin typeface="Times New Roman" pitchFamily="18" charset="0"/>
              </a:rPr>
              <a:t>【</a:t>
            </a:r>
            <a:r>
              <a:rPr lang="zh-CN" altLang="en-US" sz="2800" smtClean="0">
                <a:latin typeface="Times New Roman" pitchFamily="18" charset="0"/>
              </a:rPr>
              <a:t>例</a:t>
            </a:r>
            <a:r>
              <a:rPr lang="en-US" altLang="zh-CN" sz="2800" smtClean="0">
                <a:latin typeface="Times New Roman" pitchFamily="18" charset="0"/>
              </a:rPr>
              <a:t>】</a:t>
            </a:r>
            <a:r>
              <a:rPr lang="zh-CN" altLang="en-US" sz="2800" smtClean="0">
                <a:latin typeface="Times New Roman" pitchFamily="18" charset="0"/>
              </a:rPr>
              <a:t>设计算法，在两</a:t>
            </a:r>
            <a:r>
              <a:rPr lang="zh-CN" altLang="en-US" sz="2800">
                <a:latin typeface="Times New Roman" pitchFamily="18" charset="0"/>
              </a:rPr>
              <a:t>个有序序列中找距离最近的二</a:t>
            </a:r>
            <a:r>
              <a:rPr lang="zh-CN" altLang="en-US" sz="2800" smtClean="0">
                <a:latin typeface="Times New Roman" pitchFamily="18" charset="0"/>
              </a:rPr>
              <a:t>元组。例如：若</a:t>
            </a:r>
            <a:r>
              <a:rPr lang="en-US" altLang="zh-CN" sz="2800">
                <a:latin typeface="Times New Roman" pitchFamily="18" charset="0"/>
              </a:rPr>
              <a:t>A=(2</a:t>
            </a:r>
            <a:r>
              <a:rPr lang="en-US" altLang="zh-CN" sz="2800" smtClean="0">
                <a:latin typeface="Times New Roman" pitchFamily="18" charset="0"/>
              </a:rPr>
              <a:t>, 10, 18, 30, 54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zh-CN" altLang="en-US" sz="2800" smtClean="0">
                <a:latin typeface="Times New Roman" pitchFamily="18" charset="0"/>
              </a:rPr>
              <a:t>，</a:t>
            </a:r>
            <a:r>
              <a:rPr lang="en-US" altLang="zh-CN" sz="2800">
                <a:latin typeface="Times New Roman" pitchFamily="18" charset="0"/>
              </a:rPr>
              <a:t>B = (13</a:t>
            </a:r>
            <a:r>
              <a:rPr lang="en-US" altLang="zh-CN" sz="2800" smtClean="0">
                <a:latin typeface="Times New Roman" pitchFamily="18" charset="0"/>
              </a:rPr>
              <a:t>, 24, 37, 45, 50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zh-CN" altLang="en-US" sz="2800" smtClean="0">
                <a:latin typeface="Times New Roman" pitchFamily="18" charset="0"/>
              </a:rPr>
              <a:t>，则这样的二元组为</a:t>
            </a:r>
            <a:r>
              <a:rPr lang="en-US" altLang="zh-CN" sz="2800" smtClean="0">
                <a:latin typeface="Times New Roman" pitchFamily="18" charset="0"/>
              </a:rPr>
              <a:t>(10, 13)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37" y="2078910"/>
            <a:ext cx="9177338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439863" indent="-1439863" algn="just" eaLnBrk="0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 sz="2800" smtClean="0">
                <a:latin typeface="Times New Roman" pitchFamily="18" charset="0"/>
              </a:rPr>
              <a:t>【</a:t>
            </a:r>
            <a:r>
              <a:rPr lang="zh-CN" altLang="en-US" sz="2800" smtClean="0">
                <a:latin typeface="Times New Roman" pitchFamily="18" charset="0"/>
              </a:rPr>
              <a:t>思路</a:t>
            </a:r>
            <a:r>
              <a:rPr lang="en-US" altLang="zh-CN" sz="2800" smtClean="0">
                <a:latin typeface="Times New Roman" pitchFamily="18" charset="0"/>
              </a:rPr>
              <a:t>】</a:t>
            </a:r>
          </a:p>
          <a:p>
            <a:pPr marL="457200" indent="-457200" algn="just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设置</a:t>
            </a:r>
            <a:r>
              <a:rPr lang="zh-CN" altLang="en-US" sz="2800">
                <a:latin typeface="Times New Roman" pitchFamily="18" charset="0"/>
              </a:rPr>
              <a:t>两</a:t>
            </a:r>
            <a:r>
              <a:rPr lang="zh-CN" altLang="en-US" sz="2800" smtClean="0">
                <a:latin typeface="Times New Roman" pitchFamily="18" charset="0"/>
              </a:rPr>
              <a:t>个指针</a:t>
            </a:r>
            <a:r>
              <a:rPr lang="en-US" altLang="zh-CN" sz="2800" i="1" smtClean="0">
                <a:latin typeface="Times New Roman" pitchFamily="18" charset="0"/>
              </a:rPr>
              <a:t>i</a:t>
            </a:r>
            <a:r>
              <a:rPr lang="zh-CN" altLang="en-US" sz="2800" smtClean="0">
                <a:latin typeface="Times New Roman" pitchFamily="18" charset="0"/>
              </a:rPr>
              <a:t>、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zh-CN" altLang="en-US" sz="2800" smtClean="0">
                <a:latin typeface="Times New Roman" pitchFamily="18" charset="0"/>
              </a:rPr>
              <a:t>，分别指向</a:t>
            </a:r>
            <a:r>
              <a:rPr lang="en-US" altLang="zh-CN" sz="2800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、</a:t>
            </a:r>
            <a:r>
              <a:rPr lang="en-US" altLang="zh-CN" sz="2800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序列的头位置。</a:t>
            </a:r>
            <a:endParaRPr lang="en-US" altLang="zh-CN" sz="2800" smtClean="0">
              <a:latin typeface="Times New Roman" pitchFamily="18" charset="0"/>
            </a:endParaRPr>
          </a:p>
          <a:p>
            <a:pPr marL="457200" indent="-457200" algn="just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初始时，将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zh-CN" altLang="en-US" sz="2800" smtClean="0">
                <a:latin typeface="Times New Roman" pitchFamily="18" charset="0"/>
              </a:rPr>
              <a:t>和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zh-CN" altLang="en-US" sz="2800" smtClean="0">
                <a:latin typeface="Times New Roman" pitchFamily="18" charset="0"/>
              </a:rPr>
              <a:t>指向的元素之差的绝对值设为</a:t>
            </a:r>
            <a:r>
              <a:rPr lang="en-US" altLang="zh-CN" sz="2800" i="1">
                <a:latin typeface="Times New Roman" pitchFamily="18" charset="0"/>
              </a:rPr>
              <a:t>min</a:t>
            </a:r>
            <a:r>
              <a:rPr lang="zh-CN" altLang="en-US" sz="2800" smtClean="0">
                <a:latin typeface="Times New Roman" pitchFamily="18" charset="0"/>
              </a:rPr>
              <a:t>。</a:t>
            </a:r>
            <a:endParaRPr lang="en-US" altLang="zh-CN" sz="2800" smtClean="0">
              <a:latin typeface="Times New Roman" pitchFamily="18" charset="0"/>
            </a:endParaRPr>
          </a:p>
          <a:p>
            <a:pPr marL="457200" indent="-457200" algn="just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将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zh-CN" altLang="en-US" sz="2800">
                <a:latin typeface="Times New Roman" pitchFamily="18" charset="0"/>
              </a:rPr>
              <a:t>指向的元素之差的</a:t>
            </a:r>
            <a:r>
              <a:rPr lang="zh-CN" altLang="en-US" sz="2800" smtClean="0">
                <a:latin typeface="Times New Roman" pitchFamily="18" charset="0"/>
              </a:rPr>
              <a:t>绝对值与</a:t>
            </a:r>
            <a:r>
              <a:rPr lang="en-US" altLang="zh-CN" sz="2800" i="1">
                <a:latin typeface="Times New Roman" pitchFamily="18" charset="0"/>
              </a:rPr>
              <a:t>min</a:t>
            </a:r>
            <a:r>
              <a:rPr lang="zh-CN" altLang="en-US" sz="2800" smtClean="0">
                <a:latin typeface="Times New Roman" pitchFamily="18" charset="0"/>
              </a:rPr>
              <a:t>比较，记录其中的小者。然后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zh-CN" altLang="en-US" sz="2800" smtClean="0">
                <a:latin typeface="Times New Roman" pitchFamily="18" charset="0"/>
              </a:rPr>
              <a:t>、</a:t>
            </a:r>
            <a:r>
              <a:rPr lang="en-US" altLang="zh-CN" sz="2800" i="1" smtClean="0">
                <a:latin typeface="Times New Roman" pitchFamily="18" charset="0"/>
              </a:rPr>
              <a:t>j</a:t>
            </a:r>
            <a:r>
              <a:rPr lang="zh-CN" altLang="en-US" sz="2800" smtClean="0">
                <a:latin typeface="Times New Roman" pitchFamily="18" charset="0"/>
              </a:rPr>
              <a:t>中指向小者的指针向右移动。</a:t>
            </a:r>
            <a:endParaRPr lang="en-US" altLang="zh-CN" sz="2800" smtClean="0">
              <a:latin typeface="Times New Roman" pitchFamily="18" charset="0"/>
            </a:endParaRPr>
          </a:p>
          <a:p>
            <a:pPr marL="457200" indent="-457200" algn="just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这个过程直到</a:t>
            </a:r>
            <a:r>
              <a:rPr lang="en-US" altLang="zh-CN" sz="2800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或</a:t>
            </a:r>
            <a:r>
              <a:rPr lang="en-US" altLang="zh-CN" sz="2800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中至少一个序列的元素全部比较完为止。</a:t>
            </a:r>
            <a:endParaRPr lang="en-US" altLang="zh-CN" sz="2800" smtClean="0">
              <a:latin typeface="Times New Roman" pitchFamily="18" charset="0"/>
            </a:endParaRPr>
          </a:p>
          <a:p>
            <a:pPr marL="457200" indent="-457200" algn="just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时间复杂度为</a:t>
            </a:r>
            <a:r>
              <a:rPr lang="en-US" altLang="zh-CN" sz="2800" smtClean="0">
                <a:latin typeface="Times New Roman" pitchFamily="18" charset="0"/>
              </a:rPr>
              <a:t>O(</a:t>
            </a:r>
            <a:r>
              <a:rPr lang="en-US" altLang="zh-CN" sz="2800" i="1" smtClean="0">
                <a:latin typeface="Times New Roman" pitchFamily="18" charset="0"/>
              </a:rPr>
              <a:t>n+m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zh-CN" altLang="en-US" sz="2800" smtClean="0">
                <a:latin typeface="Times New Roman" pitchFamily="18" charset="0"/>
              </a:rPr>
              <a:t>。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8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58" y="766096"/>
            <a:ext cx="9159876" cy="440120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def  </a:t>
            </a:r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minDistance(A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, n, B, m) : # O(n+m)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i, j = 0, 0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min = abs(A[0</a:t>
            </a:r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] - B[0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])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while  i &lt; n and  j &lt; m :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    d = abs(A[i] - B[j])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    if  d &lt; min :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        min, a, b = d, A[i], B[j]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    if  A[i]&lt;B[j] :  i += 1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    else :  j += 1</a:t>
            </a:r>
          </a:p>
          <a:p>
            <a:pPr algn="just">
              <a:lnSpc>
                <a:spcPct val="100000"/>
              </a:lnSpc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print( "MinDis=", min, " </a:t>
            </a:r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Numbers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are: ", a, b )</a:t>
            </a:r>
          </a:p>
        </p:txBody>
      </p:sp>
    </p:spTree>
    <p:extLst>
      <p:ext uri="{BB962C8B-B14F-4D97-AF65-F5344CB8AC3E}">
        <p14:creationId xmlns:p14="http://schemas.microsoft.com/office/powerpoint/2010/main" val="4233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33338" y="323793"/>
            <a:ext cx="91773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76325" indent="-1076325" eaLnBrk="0" hangingPunct="0">
              <a:lnSpc>
                <a:spcPct val="100000"/>
              </a:lnSpc>
            </a:pPr>
            <a:r>
              <a:rPr lang="en-US" altLang="zh-CN" sz="2800" smtClean="0">
                <a:latin typeface="Times New Roman" pitchFamily="18" charset="0"/>
              </a:rPr>
              <a:t>【</a:t>
            </a:r>
            <a:r>
              <a:rPr lang="zh-CN" altLang="en-US" sz="2800" smtClean="0">
                <a:latin typeface="Times New Roman" pitchFamily="18" charset="0"/>
              </a:rPr>
              <a:t>例</a:t>
            </a:r>
            <a:r>
              <a:rPr lang="en-US" altLang="zh-CN" sz="2800" smtClean="0">
                <a:latin typeface="Times New Roman" pitchFamily="18" charset="0"/>
              </a:rPr>
              <a:t>】</a:t>
            </a:r>
            <a:r>
              <a:rPr lang="zh-CN" altLang="en-US" sz="2800">
                <a:latin typeface="Times New Roman" pitchFamily="18" charset="0"/>
              </a:rPr>
              <a:t>设计算法</a:t>
            </a:r>
            <a:r>
              <a:rPr lang="zh-CN" altLang="en-US" sz="2800" smtClean="0">
                <a:latin typeface="Times New Roman" pitchFamily="18" charset="0"/>
              </a:rPr>
              <a:t>，在一个自然数</a:t>
            </a:r>
            <a:r>
              <a:rPr lang="zh-CN" altLang="en-US" sz="2800">
                <a:latin typeface="Times New Roman" pitchFamily="18" charset="0"/>
              </a:rPr>
              <a:t>序列中找出所有其和等于整数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zh-CN" altLang="en-US" sz="2800">
                <a:latin typeface="Times New Roman" pitchFamily="18" charset="0"/>
              </a:rPr>
              <a:t>的子</a:t>
            </a:r>
            <a:r>
              <a:rPr lang="zh-CN" altLang="en-US" sz="2800" smtClean="0">
                <a:latin typeface="Times New Roman" pitchFamily="18" charset="0"/>
              </a:rPr>
              <a:t>序列。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493871"/>
            <a:ext cx="9177338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439863" indent="-1439863" algn="just" eaLnBrk="0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 sz="2800" smtClean="0">
                <a:latin typeface="Times New Roman" pitchFamily="18" charset="0"/>
              </a:rPr>
              <a:t>【</a:t>
            </a:r>
            <a:r>
              <a:rPr lang="zh-CN" altLang="en-US" sz="2800" smtClean="0">
                <a:latin typeface="Times New Roman" pitchFamily="18" charset="0"/>
              </a:rPr>
              <a:t>思路</a:t>
            </a:r>
            <a:r>
              <a:rPr lang="en-US" altLang="zh-CN" sz="2800" smtClean="0">
                <a:latin typeface="Times New Roman" pitchFamily="18" charset="0"/>
              </a:rPr>
              <a:t>】</a:t>
            </a:r>
          </a:p>
          <a:p>
            <a:pPr marL="457200" indent="-457200" algn="just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设置</a:t>
            </a:r>
            <a:r>
              <a:rPr lang="zh-CN" altLang="en-US" sz="2800">
                <a:latin typeface="Times New Roman" pitchFamily="18" charset="0"/>
              </a:rPr>
              <a:t>两</a:t>
            </a:r>
            <a:r>
              <a:rPr lang="zh-CN" altLang="en-US" sz="2800" smtClean="0">
                <a:latin typeface="Times New Roman" pitchFamily="18" charset="0"/>
              </a:rPr>
              <a:t>个指针</a:t>
            </a:r>
            <a:r>
              <a:rPr lang="en-US" altLang="zh-CN" sz="2800" i="1" smtClean="0">
                <a:latin typeface="Times New Roman" pitchFamily="18" charset="0"/>
              </a:rPr>
              <a:t>i</a:t>
            </a:r>
            <a:r>
              <a:rPr lang="zh-CN" altLang="en-US" sz="2800" smtClean="0">
                <a:latin typeface="Times New Roman" pitchFamily="18" charset="0"/>
              </a:rPr>
              <a:t>、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zh-CN" altLang="en-US" sz="2800" smtClean="0">
                <a:latin typeface="Times New Roman" pitchFamily="18" charset="0"/>
              </a:rPr>
              <a:t>，分别指向子序列的头尾位置，初始时都指向第一个元素。</a:t>
            </a:r>
            <a:endParaRPr lang="en-US" altLang="zh-CN" sz="2800" smtClean="0">
              <a:latin typeface="Times New Roman" pitchFamily="18" charset="0"/>
            </a:endParaRPr>
          </a:p>
          <a:p>
            <a:pPr marL="457200" indent="-457200" algn="just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当子序列的和小于</a:t>
            </a:r>
            <a:r>
              <a:rPr lang="en-US" altLang="zh-CN" sz="2800" smtClean="0">
                <a:latin typeface="Times New Roman" pitchFamily="18" charset="0"/>
              </a:rPr>
              <a:t>K</a:t>
            </a:r>
            <a:r>
              <a:rPr lang="zh-CN" altLang="en-US" sz="2800" smtClean="0">
                <a:latin typeface="Times New Roman" pitchFamily="18" charset="0"/>
              </a:rPr>
              <a:t>时，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zh-CN" altLang="en-US" sz="2800" smtClean="0">
                <a:latin typeface="Times New Roman" pitchFamily="18" charset="0"/>
              </a:rPr>
              <a:t>向右移动一位（增加子序列的长度），大于等于</a:t>
            </a:r>
            <a:r>
              <a:rPr lang="en-US" altLang="zh-CN" sz="2800" smtClean="0">
                <a:latin typeface="Times New Roman" pitchFamily="18" charset="0"/>
              </a:rPr>
              <a:t>K</a:t>
            </a:r>
            <a:r>
              <a:rPr lang="zh-CN" altLang="en-US" sz="2800" smtClean="0">
                <a:latin typeface="Times New Roman" pitchFamily="18" charset="0"/>
              </a:rPr>
              <a:t>时（等于</a:t>
            </a:r>
            <a:r>
              <a:rPr lang="en-US" altLang="zh-CN" sz="2800" smtClean="0">
                <a:latin typeface="Times New Roman" pitchFamily="18" charset="0"/>
              </a:rPr>
              <a:t>K</a:t>
            </a:r>
            <a:r>
              <a:rPr lang="zh-CN" altLang="en-US" sz="2800" smtClean="0">
                <a:latin typeface="Times New Roman" pitchFamily="18" charset="0"/>
              </a:rPr>
              <a:t>时输出序列的内容），</a:t>
            </a:r>
            <a:r>
              <a:rPr lang="en-US" altLang="zh-CN" sz="2800" i="1" smtClean="0">
                <a:latin typeface="Times New Roman" pitchFamily="18" charset="0"/>
              </a:rPr>
              <a:t>i</a:t>
            </a:r>
            <a:r>
              <a:rPr lang="zh-CN" altLang="en-US" sz="2800" smtClean="0">
                <a:latin typeface="Times New Roman" pitchFamily="18" charset="0"/>
              </a:rPr>
              <a:t>向右移动一位（缩短子序列的长度）。</a:t>
            </a:r>
            <a:r>
              <a:rPr lang="en-US" altLang="zh-CN" sz="2800" i="1" smtClean="0">
                <a:latin typeface="Times New Roman" pitchFamily="18" charset="0"/>
              </a:rPr>
              <a:t>i</a:t>
            </a:r>
            <a:r>
              <a:rPr lang="zh-CN" altLang="en-US" sz="2800" smtClean="0">
                <a:latin typeface="Times New Roman" pitchFamily="18" charset="0"/>
              </a:rPr>
              <a:t>和</a:t>
            </a:r>
            <a:r>
              <a:rPr lang="en-US" altLang="zh-CN" sz="2800" i="1" smtClean="0">
                <a:latin typeface="Times New Roman" pitchFamily="18" charset="0"/>
              </a:rPr>
              <a:t>j</a:t>
            </a:r>
            <a:r>
              <a:rPr lang="zh-CN" altLang="en-US" sz="2800" smtClean="0">
                <a:latin typeface="Times New Roman" pitchFamily="18" charset="0"/>
              </a:rPr>
              <a:t>两个两个指针是异步移动。</a:t>
            </a:r>
            <a:endParaRPr lang="en-US" altLang="zh-CN" sz="2800" smtClean="0">
              <a:latin typeface="Times New Roman" pitchFamily="18" charset="0"/>
            </a:endParaRPr>
          </a:p>
          <a:p>
            <a:pPr marL="457200" indent="-457200" algn="just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通过随时的加、减操作替代子序列的求和操作。</a:t>
            </a:r>
            <a:endParaRPr lang="en-US" altLang="zh-CN" sz="2800" smtClean="0">
              <a:latin typeface="Times New Roman" pitchFamily="18" charset="0"/>
            </a:endParaRPr>
          </a:p>
          <a:p>
            <a:pPr marL="457200" indent="-457200" algn="just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这个过程一直进行到</a:t>
            </a:r>
            <a:r>
              <a:rPr lang="en-US" altLang="zh-CN" sz="2800" i="1" smtClean="0">
                <a:latin typeface="Times New Roman" pitchFamily="18" charset="0"/>
              </a:rPr>
              <a:t>j</a:t>
            </a:r>
            <a:r>
              <a:rPr lang="zh-CN" altLang="en-US" sz="2800" smtClean="0">
                <a:latin typeface="Times New Roman" pitchFamily="18" charset="0"/>
              </a:rPr>
              <a:t>越过序列的右端为止。</a:t>
            </a:r>
            <a:endParaRPr lang="en-US" altLang="zh-CN" sz="2800" smtClean="0">
              <a:latin typeface="Times New Roman" pitchFamily="18" charset="0"/>
            </a:endParaRPr>
          </a:p>
          <a:p>
            <a:pPr marL="457200" indent="-457200" algn="just" eaLnBrk="0" hangingPunc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Times New Roman" pitchFamily="18" charset="0"/>
              </a:rPr>
              <a:t>时间复杂度为</a:t>
            </a:r>
            <a:r>
              <a:rPr lang="en-US" altLang="zh-CN" sz="2800" smtClean="0">
                <a:latin typeface="Times New Roman" pitchFamily="18" charset="0"/>
              </a:rPr>
              <a:t>O(</a:t>
            </a:r>
            <a:r>
              <a:rPr lang="en-US" altLang="zh-CN" sz="2800" i="1" smtClean="0">
                <a:latin typeface="Times New Roman" pitchFamily="18" charset="0"/>
              </a:rPr>
              <a:t>n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zh-CN" altLang="en-US" sz="2800" smtClean="0">
                <a:latin typeface="Times New Roman" pitchFamily="18" charset="0"/>
              </a:rPr>
              <a:t>。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专业型模板">
  <a:themeElements>
    <a:clrScheme name="专业型模板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专业型模板">
      <a:majorFont>
        <a:latin typeface="VW媩$婫`婡p瑙"/>
        <a:ea typeface="宋体"/>
        <a:cs typeface=""/>
      </a:majorFont>
      <a:minorFont>
        <a:latin typeface="VW媩$婫`婡p瑙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12947" tIns="56473" rIns="112947" bIns="5647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12947" tIns="56473" rIns="112947" bIns="5647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专业型模板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专业型模板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专业型模板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专业型模板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专业型模板">
  <a:themeElements>
    <a:clrScheme name="2_专业型模板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2_专业型模板">
      <a:majorFont>
        <a:latin typeface="VW媩$婫`婡p瑙"/>
        <a:ea typeface="宋体"/>
        <a:cs typeface=""/>
      </a:majorFont>
      <a:minorFont>
        <a:latin typeface="VW媩$婫`婡p瑙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12947" tIns="56473" rIns="112947" bIns="5647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12947" tIns="56473" rIns="112947" bIns="5647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2_专业型模板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专业型模板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专业型模板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专业型模板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专业型模板 1">
    <a:dk1>
      <a:srgbClr val="000000"/>
    </a:dk1>
    <a:lt1>
      <a:srgbClr val="FFFFFF"/>
    </a:lt1>
    <a:dk2>
      <a:srgbClr val="000000"/>
    </a:dk2>
    <a:lt2>
      <a:srgbClr val="B2B2B2"/>
    </a:lt2>
    <a:accent1>
      <a:srgbClr val="6600FF"/>
    </a:accent1>
    <a:accent2>
      <a:srgbClr val="CC00FF"/>
    </a:accent2>
    <a:accent3>
      <a:srgbClr val="FFFFFF"/>
    </a:accent3>
    <a:accent4>
      <a:srgbClr val="000000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3_专业型模板 1">
    <a:dk1>
      <a:srgbClr val="000000"/>
    </a:dk1>
    <a:lt1>
      <a:srgbClr val="FFFFFF"/>
    </a:lt1>
    <a:dk2>
      <a:srgbClr val="000000"/>
    </a:dk2>
    <a:lt2>
      <a:srgbClr val="B2B2B2"/>
    </a:lt2>
    <a:accent1>
      <a:srgbClr val="6600FF"/>
    </a:accent1>
    <a:accent2>
      <a:srgbClr val="CC00FF"/>
    </a:accent2>
    <a:accent3>
      <a:srgbClr val="FFFFFF"/>
    </a:accent3>
    <a:accent4>
      <a:srgbClr val="000000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Office\Templates\演示文稿设计\专业型模板.pot</Template>
  <TotalTime>49395</TotalTime>
  <Words>3130</Words>
  <Application>Microsoft Office PowerPoint</Application>
  <PresentationFormat>全屏显示(4:3)</PresentationFormat>
  <Paragraphs>324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Monotype Sorts</vt:lpstr>
      <vt:lpstr>VW媩$婫`婡p瑙</vt:lpstr>
      <vt:lpstr>黑体</vt:lpstr>
      <vt:lpstr>楷体_GB2312</vt:lpstr>
      <vt:lpstr>隶书</vt:lpstr>
      <vt:lpstr>宋体</vt:lpstr>
      <vt:lpstr>Arial</vt:lpstr>
      <vt:lpstr>Times New Roman</vt:lpstr>
      <vt:lpstr>Wingdings</vt:lpstr>
      <vt:lpstr>专业型模板</vt:lpstr>
      <vt:lpstr>2_专业型模板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上海电视大学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数据结构</dc:title>
  <dc:creator>JiangHao</dc:creator>
  <cp:lastModifiedBy>JiangHao</cp:lastModifiedBy>
  <cp:revision>767</cp:revision>
  <dcterms:created xsi:type="dcterms:W3CDTF">1998-11-11T02:43:28Z</dcterms:created>
  <dcterms:modified xsi:type="dcterms:W3CDTF">2019-10-30T07:24:12Z</dcterms:modified>
</cp:coreProperties>
</file>